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6" Type="http://schemas.openxmlformats.org/officeDocument/2006/relationships/slideLayout" Target="../slideLayouts/slideLayout1.xml"/><Relationship Id="rId7"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6" Type="http://schemas.openxmlformats.org/officeDocument/2006/relationships/slideLayout" Target="../slideLayouts/slideLayout1.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833199" y="1840349"/>
            <a:ext cx="7477601" cy="2499598"/>
          </a:xfrm>
          <a:prstGeom prst="rect">
            <a:avLst/>
          </a:prstGeom>
          <a:noFill/>
          <a:ln/>
        </p:spPr>
        <p:txBody>
          <a:bodyPr wrap="square" rtlCol="0" anchor="t"/>
          <a:lstStyle/>
          <a:p>
            <a:pPr indent="0" marL="0">
              <a:lnSpc>
                <a:spcPts val="6561"/>
              </a:lnSpc>
              <a:buNone/>
            </a:pPr>
            <a:r>
              <a:rPr lang="en-US" sz="5249" b="1" spc="-157" kern="0" dirty="0">
                <a:solidFill>
                  <a:srgbClr val="FFFFFF"/>
                </a:solidFill>
                <a:latin typeface="Inter" pitchFamily="34" charset="0"/>
                <a:ea typeface="Inter" pitchFamily="34" charset="-122"/>
                <a:cs typeface="Inter" pitchFamily="34" charset="-120"/>
              </a:rPr>
              <a:t>Network Induction Detection with KNN Algorithm</a:t>
            </a:r>
            <a:endParaRPr lang="en-US" sz="5249" dirty="0"/>
          </a:p>
        </p:txBody>
      </p:sp>
      <p:sp>
        <p:nvSpPr>
          <p:cNvPr id="5" name="Text 3"/>
          <p:cNvSpPr/>
          <p:nvPr/>
        </p:nvSpPr>
        <p:spPr>
          <a:xfrm>
            <a:off x="833199" y="4673203"/>
            <a:ext cx="7477601" cy="1066205"/>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Network Induction Detection (NID) is an important field of machine learning and KNN is a widely used algorithm for classification problems. Let's explore NID and learn how to use KNN algorithm effectively.</a:t>
            </a:r>
            <a:endParaRPr lang="en-US" sz="1750" dirty="0"/>
          </a:p>
        </p:txBody>
      </p:sp>
      <p:sp>
        <p:nvSpPr>
          <p:cNvPr id="6" name="Shape 4"/>
          <p:cNvSpPr/>
          <p:nvPr/>
        </p:nvSpPr>
        <p:spPr>
          <a:xfrm>
            <a:off x="833199" y="5989320"/>
            <a:ext cx="355402" cy="355402"/>
          </a:xfrm>
          <a:prstGeom prst="roundRect">
            <a:avLst>
              <a:gd name="adj" fmla="val 25726039"/>
            </a:avLst>
          </a:prstGeom>
          <a:solidFill>
            <a:srgbClr val="1A99F4"/>
          </a:solidFill>
          <a:ln w="7620">
            <a:solidFill>
              <a:srgbClr val="FFFFFF"/>
            </a:solidFill>
            <a:prstDash val="solid"/>
          </a:ln>
        </p:spPr>
      </p:sp>
      <p:sp>
        <p:nvSpPr>
          <p:cNvPr id="7" name="Text 5"/>
          <p:cNvSpPr/>
          <p:nvPr/>
        </p:nvSpPr>
        <p:spPr>
          <a:xfrm>
            <a:off x="916186" y="5984200"/>
            <a:ext cx="189309" cy="365760"/>
          </a:xfrm>
          <a:prstGeom prst="rect">
            <a:avLst/>
          </a:prstGeom>
          <a:noFill/>
          <a:ln/>
        </p:spPr>
        <p:txBody>
          <a:bodyPr wrap="none" rtlCol="0" anchor="t"/>
          <a:lstStyle/>
          <a:p>
            <a:pPr algn="ctr" indent="0" marL="0">
              <a:lnSpc>
                <a:spcPts val="2880"/>
              </a:lnSpc>
              <a:buNone/>
            </a:pPr>
            <a:r>
              <a:rPr lang="en-US" sz="1152" spc="-35" kern="0" dirty="0">
                <a:solidFill>
                  <a:srgbClr val="FFFFFF"/>
                </a:solidFill>
                <a:latin typeface="Inter" pitchFamily="34" charset="0"/>
                <a:ea typeface="Inter" pitchFamily="34" charset="-122"/>
                <a:cs typeface="Inter" pitchFamily="34" charset="-120"/>
              </a:rPr>
              <a:t>SP</a:t>
            </a:r>
            <a:endParaRPr lang="en-US" sz="1152" dirty="0"/>
          </a:p>
        </p:txBody>
      </p:sp>
      <p:sp>
        <p:nvSpPr>
          <p:cNvPr id="8" name="Text 6"/>
          <p:cNvSpPr/>
          <p:nvPr/>
        </p:nvSpPr>
        <p:spPr>
          <a:xfrm>
            <a:off x="1299686" y="5994797"/>
            <a:ext cx="2018109" cy="388858"/>
          </a:xfrm>
          <a:prstGeom prst="rect">
            <a:avLst/>
          </a:prstGeom>
          <a:noFill/>
          <a:ln/>
        </p:spPr>
        <p:txBody>
          <a:bodyPr wrap="none" rtlCol="0" anchor="t"/>
          <a:lstStyle/>
          <a:p>
            <a:pPr algn="l" indent="0" marL="0">
              <a:lnSpc>
                <a:spcPts val="3062"/>
              </a:lnSpc>
              <a:buNone/>
            </a:pPr>
            <a:r>
              <a:rPr lang="en-US" sz="2187" b="1" spc="-35" kern="0" dirty="0">
                <a:solidFill>
                  <a:srgbClr val="E5E0DF"/>
                </a:solidFill>
                <a:latin typeface="Inter" pitchFamily="34" charset="0"/>
                <a:ea typeface="Inter" pitchFamily="34" charset="-122"/>
                <a:cs typeface="Inter" pitchFamily="34" charset="-120"/>
              </a:rPr>
              <a:t>by Suman Patra</a:t>
            </a:r>
            <a:endParaRPr lang="en-US" sz="2187" dirty="0"/>
          </a:p>
        </p:txBody>
      </p:sp>
      <p:pic>
        <p:nvPicPr>
          <p:cNvPr id="9"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867727"/>
            <a:ext cx="10554414" cy="1388745"/>
          </a:xfrm>
          <a:prstGeom prst="rect">
            <a:avLst/>
          </a:prstGeom>
          <a:noFill/>
          <a:ln/>
        </p:spPr>
        <p:txBody>
          <a:bodyPr wrap="squar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Introduction to Network Induction Detection</a:t>
            </a:r>
            <a:endParaRPr lang="en-US" sz="4374" dirty="0"/>
          </a:p>
        </p:txBody>
      </p:sp>
      <p:pic>
        <p:nvPicPr>
          <p:cNvPr id="5" name="Image 0" descr="preencoded.png">    </p:cNvPr>
          <p:cNvPicPr>
            <a:picLocks noChangeAspect="1"/>
          </p:cNvPicPr>
          <p:nvPr/>
        </p:nvPicPr>
        <p:blipFill>
          <a:blip r:embed="rId1"/>
          <a:stretch>
            <a:fillRect/>
          </a:stretch>
        </p:blipFill>
        <p:spPr>
          <a:xfrm>
            <a:off x="2037993" y="2700814"/>
            <a:ext cx="3295888" cy="2036921"/>
          </a:xfrm>
          <a:prstGeom prst="rect">
            <a:avLst/>
          </a:prstGeom>
        </p:spPr>
      </p:pic>
      <p:sp>
        <p:nvSpPr>
          <p:cNvPr id="6" name="Text 3"/>
          <p:cNvSpPr/>
          <p:nvPr/>
        </p:nvSpPr>
        <p:spPr>
          <a:xfrm>
            <a:off x="2037993" y="5015389"/>
            <a:ext cx="2221944" cy="347186"/>
          </a:xfrm>
          <a:prstGeom prst="rect">
            <a:avLst/>
          </a:prstGeom>
          <a:noFill/>
          <a:ln/>
        </p:spPr>
        <p:txBody>
          <a:bodyPr wrap="none" rtlCol="0" anchor="t"/>
          <a:lstStyle/>
          <a:p>
            <a:pPr algn="l" indent="0" marL="0">
              <a:lnSpc>
                <a:spcPts val="2734"/>
              </a:lnSpc>
              <a:buNone/>
            </a:pPr>
            <a:r>
              <a:rPr lang="en-US" sz="2187" b="1" spc="-66" kern="0" dirty="0">
                <a:solidFill>
                  <a:srgbClr val="FFFFFF"/>
                </a:solidFill>
                <a:latin typeface="Inter" pitchFamily="34" charset="0"/>
                <a:ea typeface="Inter" pitchFamily="34" charset="-122"/>
                <a:cs typeface="Inter" pitchFamily="34" charset="-120"/>
              </a:rPr>
              <a:t>What is NID?</a:t>
            </a:r>
            <a:endParaRPr lang="en-US" sz="2187" dirty="0"/>
          </a:p>
        </p:txBody>
      </p:sp>
      <p:sp>
        <p:nvSpPr>
          <p:cNvPr id="7" name="Text 4"/>
          <p:cNvSpPr/>
          <p:nvPr/>
        </p:nvSpPr>
        <p:spPr>
          <a:xfrm>
            <a:off x="2037993" y="5584746"/>
            <a:ext cx="3295888" cy="1777008"/>
          </a:xfrm>
          <a:prstGeom prst="rect">
            <a:avLst/>
          </a:prstGeom>
          <a:noFill/>
          <a:ln/>
        </p:spPr>
        <p:txBody>
          <a:bodyPr wrap="square" rtlCol="0" anchor="t"/>
          <a:lstStyle/>
          <a:p>
            <a:pPr algn="l" indent="0" marL="0">
              <a:lnSpc>
                <a:spcPts val="2799"/>
              </a:lnSpc>
              <a:buNone/>
            </a:pPr>
            <a:r>
              <a:rPr lang="en-US" sz="1750" spc="-35" kern="0" dirty="0">
                <a:solidFill>
                  <a:srgbClr val="E5E0DF"/>
                </a:solidFill>
                <a:latin typeface="Inter" pitchFamily="34" charset="0"/>
                <a:ea typeface="Inter" pitchFamily="34" charset="-122"/>
                <a:cs typeface="Inter" pitchFamily="34" charset="-120"/>
              </a:rPr>
              <a:t>Network Induction Detection refers to the use of machine learning techniques to detect intrusions in a computer network.</a:t>
            </a:r>
            <a:endParaRPr lang="en-US" sz="1750" dirty="0"/>
          </a:p>
        </p:txBody>
      </p:sp>
      <p:pic>
        <p:nvPicPr>
          <p:cNvPr id="8" name="Image 1" descr="preencoded.png">    </p:cNvPr>
          <p:cNvPicPr>
            <a:picLocks noChangeAspect="1"/>
          </p:cNvPicPr>
          <p:nvPr/>
        </p:nvPicPr>
        <p:blipFill>
          <a:blip r:embed="rId2"/>
          <a:stretch>
            <a:fillRect/>
          </a:stretch>
        </p:blipFill>
        <p:spPr>
          <a:xfrm>
            <a:off x="5667137" y="2700814"/>
            <a:ext cx="3296007" cy="2037040"/>
          </a:xfrm>
          <a:prstGeom prst="rect">
            <a:avLst/>
          </a:prstGeom>
        </p:spPr>
      </p:pic>
      <p:sp>
        <p:nvSpPr>
          <p:cNvPr id="9" name="Text 5"/>
          <p:cNvSpPr/>
          <p:nvPr/>
        </p:nvSpPr>
        <p:spPr>
          <a:xfrm>
            <a:off x="5667137" y="5015508"/>
            <a:ext cx="2737366" cy="347186"/>
          </a:xfrm>
          <a:prstGeom prst="rect">
            <a:avLst/>
          </a:prstGeom>
          <a:noFill/>
          <a:ln/>
        </p:spPr>
        <p:txBody>
          <a:bodyPr wrap="none" rtlCol="0" anchor="t"/>
          <a:lstStyle/>
          <a:p>
            <a:pPr algn="l" indent="0" marL="0">
              <a:lnSpc>
                <a:spcPts val="2734"/>
              </a:lnSpc>
              <a:buNone/>
            </a:pPr>
            <a:r>
              <a:rPr lang="en-US" sz="2187" b="1" spc="-66" kern="0" dirty="0">
                <a:solidFill>
                  <a:srgbClr val="FFFFFF"/>
                </a:solidFill>
                <a:latin typeface="Inter" pitchFamily="34" charset="0"/>
                <a:ea typeface="Inter" pitchFamily="34" charset="-122"/>
                <a:cs typeface="Inter" pitchFamily="34" charset="-120"/>
              </a:rPr>
              <a:t>Why do we need NID?</a:t>
            </a:r>
            <a:endParaRPr lang="en-US" sz="2187" dirty="0"/>
          </a:p>
        </p:txBody>
      </p:sp>
      <p:sp>
        <p:nvSpPr>
          <p:cNvPr id="10" name="Text 6"/>
          <p:cNvSpPr/>
          <p:nvPr/>
        </p:nvSpPr>
        <p:spPr>
          <a:xfrm>
            <a:off x="5667137" y="5584865"/>
            <a:ext cx="3296007" cy="1777008"/>
          </a:xfrm>
          <a:prstGeom prst="rect">
            <a:avLst/>
          </a:prstGeom>
          <a:noFill/>
          <a:ln/>
        </p:spPr>
        <p:txBody>
          <a:bodyPr wrap="square" rtlCol="0" anchor="t"/>
          <a:lstStyle/>
          <a:p>
            <a:pPr algn="l" indent="0" marL="0">
              <a:lnSpc>
                <a:spcPts val="2799"/>
              </a:lnSpc>
              <a:buNone/>
            </a:pPr>
            <a:r>
              <a:rPr lang="en-US" sz="1750" spc="-35" kern="0" dirty="0">
                <a:solidFill>
                  <a:srgbClr val="E5E0DF"/>
                </a:solidFill>
                <a:latin typeface="Inter" pitchFamily="34" charset="0"/>
                <a:ea typeface="Inter" pitchFamily="34" charset="-122"/>
                <a:cs typeface="Inter" pitchFamily="34" charset="-120"/>
              </a:rPr>
              <a:t>Cyber attacks on computer networks are increasing and NID helps in preventing these intrusions and hackers from accessing sensitive information.</a:t>
            </a:r>
            <a:endParaRPr lang="en-US" sz="1750" dirty="0"/>
          </a:p>
        </p:txBody>
      </p:sp>
      <p:pic>
        <p:nvPicPr>
          <p:cNvPr id="11" name="Image 2" descr="preencoded.png">    </p:cNvPr>
          <p:cNvPicPr>
            <a:picLocks noChangeAspect="1"/>
          </p:cNvPicPr>
          <p:nvPr/>
        </p:nvPicPr>
        <p:blipFill>
          <a:blip r:embed="rId3"/>
          <a:stretch>
            <a:fillRect/>
          </a:stretch>
        </p:blipFill>
        <p:spPr>
          <a:xfrm>
            <a:off x="9296400" y="2700814"/>
            <a:ext cx="3296007" cy="2037040"/>
          </a:xfrm>
          <a:prstGeom prst="rect">
            <a:avLst/>
          </a:prstGeom>
        </p:spPr>
      </p:pic>
      <p:sp>
        <p:nvSpPr>
          <p:cNvPr id="12" name="Text 7"/>
          <p:cNvSpPr/>
          <p:nvPr/>
        </p:nvSpPr>
        <p:spPr>
          <a:xfrm>
            <a:off x="9296400" y="5015508"/>
            <a:ext cx="2608540" cy="347186"/>
          </a:xfrm>
          <a:prstGeom prst="rect">
            <a:avLst/>
          </a:prstGeom>
          <a:noFill/>
          <a:ln/>
        </p:spPr>
        <p:txBody>
          <a:bodyPr wrap="none" rtlCol="0" anchor="t"/>
          <a:lstStyle/>
          <a:p>
            <a:pPr algn="l" indent="0" marL="0">
              <a:lnSpc>
                <a:spcPts val="2734"/>
              </a:lnSpc>
              <a:buNone/>
            </a:pPr>
            <a:r>
              <a:rPr lang="en-US" sz="2187" b="1" spc="-66" kern="0" dirty="0">
                <a:solidFill>
                  <a:srgbClr val="FFFFFF"/>
                </a:solidFill>
                <a:latin typeface="Inter" pitchFamily="34" charset="0"/>
                <a:ea typeface="Inter" pitchFamily="34" charset="-122"/>
                <a:cs typeface="Inter" pitchFamily="34" charset="-120"/>
              </a:rPr>
              <a:t>How does NID work?</a:t>
            </a:r>
            <a:endParaRPr lang="en-US" sz="2187" dirty="0"/>
          </a:p>
        </p:txBody>
      </p:sp>
      <p:sp>
        <p:nvSpPr>
          <p:cNvPr id="13" name="Text 8"/>
          <p:cNvSpPr/>
          <p:nvPr/>
        </p:nvSpPr>
        <p:spPr>
          <a:xfrm>
            <a:off x="9296400" y="5584865"/>
            <a:ext cx="3296007" cy="1421606"/>
          </a:xfrm>
          <a:prstGeom prst="rect">
            <a:avLst/>
          </a:prstGeom>
          <a:noFill/>
          <a:ln/>
        </p:spPr>
        <p:txBody>
          <a:bodyPr wrap="square" rtlCol="0" anchor="t"/>
          <a:lstStyle/>
          <a:p>
            <a:pPr algn="l" indent="0" marL="0">
              <a:lnSpc>
                <a:spcPts val="2799"/>
              </a:lnSpc>
              <a:buNone/>
            </a:pPr>
            <a:r>
              <a:rPr lang="en-US" sz="1750" spc="-35" kern="0" dirty="0">
                <a:solidFill>
                  <a:srgbClr val="E5E0DF"/>
                </a:solidFill>
                <a:latin typeface="Inter" pitchFamily="34" charset="0"/>
                <a:ea typeface="Inter" pitchFamily="34" charset="-122"/>
                <a:cs typeface="Inter" pitchFamily="34" charset="-120"/>
              </a:rPr>
              <a:t>NID involves analyzing network traffic using various statistical models and algorithms to detect anomalies and potential threats.</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1329690"/>
            <a:ext cx="7602974" cy="694373"/>
          </a:xfrm>
          <a:prstGeom prst="rect">
            <a:avLst/>
          </a:prstGeom>
          <a:noFill/>
          <a:ln/>
        </p:spPr>
        <p:txBody>
          <a:bodyPr wrap="non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Explanation of KNN Algorithm</a:t>
            </a:r>
            <a:endParaRPr lang="en-US" sz="4374" dirty="0"/>
          </a:p>
        </p:txBody>
      </p:sp>
      <p:sp>
        <p:nvSpPr>
          <p:cNvPr id="5" name="Shape 3"/>
          <p:cNvSpPr/>
          <p:nvPr/>
        </p:nvSpPr>
        <p:spPr>
          <a:xfrm>
            <a:off x="2037993" y="2468404"/>
            <a:ext cx="3370064" cy="4431387"/>
          </a:xfrm>
          <a:prstGeom prst="roundRect">
            <a:avLst>
              <a:gd name="adj" fmla="val 2967"/>
            </a:avLst>
          </a:prstGeom>
          <a:solidFill>
            <a:srgbClr val="110080"/>
          </a:solidFill>
          <a:ln w="13811">
            <a:solidFill>
              <a:srgbClr val="140099"/>
            </a:solidFill>
            <a:prstDash val="solid"/>
          </a:ln>
        </p:spPr>
      </p:sp>
      <p:sp>
        <p:nvSpPr>
          <p:cNvPr id="6" name="Text 4"/>
          <p:cNvSpPr/>
          <p:nvPr/>
        </p:nvSpPr>
        <p:spPr>
          <a:xfrm>
            <a:off x="2273975" y="2704386"/>
            <a:ext cx="2666286" cy="416481"/>
          </a:xfrm>
          <a:prstGeom prst="rect">
            <a:avLst/>
          </a:prstGeom>
          <a:noFill/>
          <a:ln/>
        </p:spPr>
        <p:txBody>
          <a:bodyPr wrap="none" rtlCol="0" anchor="t"/>
          <a:lstStyle/>
          <a:p>
            <a:pPr indent="0" marL="0">
              <a:lnSpc>
                <a:spcPts val="3281"/>
              </a:lnSpc>
              <a:buNone/>
            </a:pPr>
            <a:r>
              <a:rPr lang="en-US" sz="2624" b="1" spc="-79" kern="0" dirty="0">
                <a:solidFill>
                  <a:srgbClr val="E5E0DF"/>
                </a:solidFill>
                <a:latin typeface="Inter" pitchFamily="34" charset="0"/>
                <a:ea typeface="Inter" pitchFamily="34" charset="-122"/>
                <a:cs typeface="Inter" pitchFamily="34" charset="-120"/>
              </a:rPr>
              <a:t>What is KNN?</a:t>
            </a:r>
            <a:endParaRPr lang="en-US" sz="2624" dirty="0"/>
          </a:p>
        </p:txBody>
      </p:sp>
      <p:sp>
        <p:nvSpPr>
          <p:cNvPr id="7" name="Text 5"/>
          <p:cNvSpPr/>
          <p:nvPr/>
        </p:nvSpPr>
        <p:spPr>
          <a:xfrm>
            <a:off x="2273975" y="3343037"/>
            <a:ext cx="2898100" cy="2843213"/>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K-Nearest Neighbors (KNN) is a non-parametric algorithm used for classification and regression tasks. It makes predictions based on the K most similar training examples in the feature space.</a:t>
            </a:r>
            <a:endParaRPr lang="en-US" sz="1750" dirty="0"/>
          </a:p>
        </p:txBody>
      </p:sp>
      <p:sp>
        <p:nvSpPr>
          <p:cNvPr id="8" name="Shape 6"/>
          <p:cNvSpPr/>
          <p:nvPr/>
        </p:nvSpPr>
        <p:spPr>
          <a:xfrm>
            <a:off x="5630228" y="2468404"/>
            <a:ext cx="3370064" cy="4431387"/>
          </a:xfrm>
          <a:prstGeom prst="roundRect">
            <a:avLst>
              <a:gd name="adj" fmla="val 2967"/>
            </a:avLst>
          </a:prstGeom>
          <a:solidFill>
            <a:srgbClr val="110080"/>
          </a:solidFill>
          <a:ln w="13811">
            <a:solidFill>
              <a:srgbClr val="140099"/>
            </a:solidFill>
            <a:prstDash val="solid"/>
          </a:ln>
        </p:spPr>
      </p:sp>
      <p:sp>
        <p:nvSpPr>
          <p:cNvPr id="9" name="Text 7"/>
          <p:cNvSpPr/>
          <p:nvPr/>
        </p:nvSpPr>
        <p:spPr>
          <a:xfrm>
            <a:off x="5866209" y="2704386"/>
            <a:ext cx="2898100" cy="832961"/>
          </a:xfrm>
          <a:prstGeom prst="rect">
            <a:avLst/>
          </a:prstGeom>
          <a:noFill/>
          <a:ln/>
        </p:spPr>
        <p:txBody>
          <a:bodyPr wrap="square" rtlCol="0" anchor="t"/>
          <a:lstStyle/>
          <a:p>
            <a:pPr indent="0" marL="0">
              <a:lnSpc>
                <a:spcPts val="3281"/>
              </a:lnSpc>
              <a:buNone/>
            </a:pPr>
            <a:r>
              <a:rPr lang="en-US" sz="2624" b="1" spc="-79" kern="0" dirty="0">
                <a:solidFill>
                  <a:srgbClr val="E5E0DF"/>
                </a:solidFill>
                <a:latin typeface="Inter" pitchFamily="34" charset="0"/>
                <a:ea typeface="Inter" pitchFamily="34" charset="-122"/>
                <a:cs typeface="Inter" pitchFamily="34" charset="-120"/>
              </a:rPr>
              <a:t>How does KNN work?</a:t>
            </a:r>
            <a:endParaRPr lang="en-US" sz="2624" dirty="0"/>
          </a:p>
        </p:txBody>
      </p:sp>
      <p:sp>
        <p:nvSpPr>
          <p:cNvPr id="10" name="Text 8"/>
          <p:cNvSpPr/>
          <p:nvPr/>
        </p:nvSpPr>
        <p:spPr>
          <a:xfrm>
            <a:off x="5866209" y="3759518"/>
            <a:ext cx="2898100" cy="2487811"/>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KNN works by calculating the distance between the test sample and each training sample. It selects the K-nearest neighbors and takes the most common class label as the prediction.</a:t>
            </a:r>
            <a:endParaRPr lang="en-US" sz="1750" dirty="0"/>
          </a:p>
        </p:txBody>
      </p:sp>
      <p:sp>
        <p:nvSpPr>
          <p:cNvPr id="11" name="Shape 9"/>
          <p:cNvSpPr/>
          <p:nvPr/>
        </p:nvSpPr>
        <p:spPr>
          <a:xfrm>
            <a:off x="9222462" y="2468404"/>
            <a:ext cx="3370064" cy="4431387"/>
          </a:xfrm>
          <a:prstGeom prst="roundRect">
            <a:avLst>
              <a:gd name="adj" fmla="val 2967"/>
            </a:avLst>
          </a:prstGeom>
          <a:solidFill>
            <a:srgbClr val="110080"/>
          </a:solidFill>
          <a:ln w="13811">
            <a:solidFill>
              <a:srgbClr val="140099"/>
            </a:solidFill>
            <a:prstDash val="solid"/>
          </a:ln>
        </p:spPr>
      </p:sp>
      <p:sp>
        <p:nvSpPr>
          <p:cNvPr id="12" name="Text 10"/>
          <p:cNvSpPr/>
          <p:nvPr/>
        </p:nvSpPr>
        <p:spPr>
          <a:xfrm>
            <a:off x="9458444" y="2704386"/>
            <a:ext cx="2898100" cy="1249442"/>
          </a:xfrm>
          <a:prstGeom prst="rect">
            <a:avLst/>
          </a:prstGeom>
          <a:noFill/>
          <a:ln/>
        </p:spPr>
        <p:txBody>
          <a:bodyPr wrap="square" rtlCol="0" anchor="t"/>
          <a:lstStyle/>
          <a:p>
            <a:pPr indent="0" marL="0">
              <a:lnSpc>
                <a:spcPts val="3281"/>
              </a:lnSpc>
              <a:buNone/>
            </a:pPr>
            <a:r>
              <a:rPr lang="en-US" sz="2624" b="1" spc="-79" kern="0" dirty="0">
                <a:solidFill>
                  <a:srgbClr val="E5E0DF"/>
                </a:solidFill>
                <a:latin typeface="Inter" pitchFamily="34" charset="0"/>
                <a:ea typeface="Inter" pitchFamily="34" charset="-122"/>
                <a:cs typeface="Inter" pitchFamily="34" charset="-120"/>
              </a:rPr>
              <a:t>What are the advantages of KNN?</a:t>
            </a:r>
            <a:endParaRPr lang="en-US" sz="2624" dirty="0"/>
          </a:p>
        </p:txBody>
      </p:sp>
      <p:sp>
        <p:nvSpPr>
          <p:cNvPr id="13" name="Text 11"/>
          <p:cNvSpPr/>
          <p:nvPr/>
        </p:nvSpPr>
        <p:spPr>
          <a:xfrm>
            <a:off x="9458444" y="4175998"/>
            <a:ext cx="2898100" cy="2487811"/>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KNN is simple, easy to implement, and gives good results on small datasets. It is also effective for multi-class problems and can handle data with complex patterns.</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31624"/>
          </a:xfrm>
          <a:prstGeom prst="rect">
            <a:avLst/>
          </a:prstGeom>
          <a:solidFill>
            <a:srgbClr val="272525"/>
          </a:solidFill>
          <a:ln w="11192">
            <a:solidFill>
              <a:srgbClr val="565151"/>
            </a:solidFill>
            <a:prstDash val="solid"/>
          </a:ln>
        </p:spPr>
      </p:sp>
      <p:sp>
        <p:nvSpPr>
          <p:cNvPr id="4" name="Text 2"/>
          <p:cNvSpPr/>
          <p:nvPr/>
        </p:nvSpPr>
        <p:spPr>
          <a:xfrm>
            <a:off x="3029903" y="496133"/>
            <a:ext cx="6758583" cy="563880"/>
          </a:xfrm>
          <a:prstGeom prst="rect">
            <a:avLst/>
          </a:prstGeom>
          <a:noFill/>
          <a:ln/>
        </p:spPr>
        <p:txBody>
          <a:bodyPr wrap="none" rtlCol="0" anchor="t"/>
          <a:lstStyle/>
          <a:p>
            <a:pPr indent="0" marL="0">
              <a:lnSpc>
                <a:spcPts val="4440"/>
              </a:lnSpc>
              <a:buNone/>
            </a:pPr>
            <a:r>
              <a:rPr lang="en-US" sz="3552" b="1" spc="-107" kern="0" dirty="0">
                <a:solidFill>
                  <a:srgbClr val="FFFFFF"/>
                </a:solidFill>
                <a:latin typeface="Inter" pitchFamily="34" charset="0"/>
                <a:ea typeface="Inter" pitchFamily="34" charset="-122"/>
                <a:cs typeface="Inter" pitchFamily="34" charset="-120"/>
              </a:rPr>
              <a:t>Benefits of Using KNN Algorithm</a:t>
            </a:r>
            <a:endParaRPr lang="en-US" sz="3552" dirty="0"/>
          </a:p>
        </p:txBody>
      </p:sp>
      <p:sp>
        <p:nvSpPr>
          <p:cNvPr id="5" name="Shape 3"/>
          <p:cNvSpPr/>
          <p:nvPr/>
        </p:nvSpPr>
        <p:spPr>
          <a:xfrm>
            <a:off x="3282553" y="1420773"/>
            <a:ext cx="36076" cy="6314718"/>
          </a:xfrm>
          <a:prstGeom prst="rect">
            <a:avLst/>
          </a:prstGeom>
          <a:solidFill>
            <a:srgbClr val="140099"/>
          </a:solidFill>
          <a:ln/>
        </p:spPr>
      </p:sp>
      <p:sp>
        <p:nvSpPr>
          <p:cNvPr id="6" name="Shape 4"/>
          <p:cNvSpPr/>
          <p:nvPr/>
        </p:nvSpPr>
        <p:spPr>
          <a:xfrm>
            <a:off x="3503474" y="1746468"/>
            <a:ext cx="631508" cy="36076"/>
          </a:xfrm>
          <a:prstGeom prst="rect">
            <a:avLst/>
          </a:prstGeom>
          <a:solidFill>
            <a:srgbClr val="140099"/>
          </a:solidFill>
          <a:ln/>
        </p:spPr>
      </p:sp>
      <p:sp>
        <p:nvSpPr>
          <p:cNvPr id="7" name="Shape 5"/>
          <p:cNvSpPr/>
          <p:nvPr/>
        </p:nvSpPr>
        <p:spPr>
          <a:xfrm>
            <a:off x="3097590" y="1561624"/>
            <a:ext cx="405884" cy="405884"/>
          </a:xfrm>
          <a:prstGeom prst="roundRect">
            <a:avLst>
              <a:gd name="adj" fmla="val 20004"/>
            </a:avLst>
          </a:prstGeom>
          <a:solidFill>
            <a:srgbClr val="110080"/>
          </a:solidFill>
          <a:ln w="11192">
            <a:solidFill>
              <a:srgbClr val="140099"/>
            </a:solidFill>
            <a:prstDash val="solid"/>
          </a:ln>
        </p:spPr>
      </p:sp>
      <p:sp>
        <p:nvSpPr>
          <p:cNvPr id="8" name="Text 6"/>
          <p:cNvSpPr/>
          <p:nvPr/>
        </p:nvSpPr>
        <p:spPr>
          <a:xfrm>
            <a:off x="3235940" y="1595438"/>
            <a:ext cx="129064" cy="338257"/>
          </a:xfrm>
          <a:prstGeom prst="rect">
            <a:avLst/>
          </a:prstGeom>
          <a:noFill/>
          <a:ln/>
        </p:spPr>
        <p:txBody>
          <a:bodyPr wrap="none" rtlCol="0" anchor="t"/>
          <a:lstStyle/>
          <a:p>
            <a:pPr algn="ctr" indent="0" marL="0">
              <a:lnSpc>
                <a:spcPts val="2664"/>
              </a:lnSpc>
              <a:buNone/>
            </a:pPr>
            <a:r>
              <a:rPr lang="en-US" sz="2131" b="1" spc="-64" kern="0" dirty="0">
                <a:solidFill>
                  <a:srgbClr val="E5E0DF"/>
                </a:solidFill>
                <a:latin typeface="Inter" pitchFamily="34" charset="0"/>
                <a:ea typeface="Inter" pitchFamily="34" charset="-122"/>
                <a:cs typeface="Inter" pitchFamily="34" charset="-120"/>
              </a:rPr>
              <a:t>1</a:t>
            </a:r>
            <a:endParaRPr lang="en-US" sz="2131" dirty="0"/>
          </a:p>
        </p:txBody>
      </p:sp>
      <p:sp>
        <p:nvSpPr>
          <p:cNvPr id="9" name="Text 7"/>
          <p:cNvSpPr/>
          <p:nvPr/>
        </p:nvSpPr>
        <p:spPr>
          <a:xfrm>
            <a:off x="4292798" y="1601153"/>
            <a:ext cx="1804273" cy="281821"/>
          </a:xfrm>
          <a:prstGeom prst="rect">
            <a:avLst/>
          </a:prstGeom>
          <a:noFill/>
          <a:ln/>
        </p:spPr>
        <p:txBody>
          <a:bodyPr wrap="none" rtlCol="0" anchor="t"/>
          <a:lstStyle/>
          <a:p>
            <a:pPr algn="l" indent="0" marL="0">
              <a:lnSpc>
                <a:spcPts val="2220"/>
              </a:lnSpc>
              <a:buNone/>
            </a:pPr>
            <a:r>
              <a:rPr lang="en-US" sz="1776" b="1" spc="-53" kern="0" dirty="0">
                <a:solidFill>
                  <a:srgbClr val="E5E0DF"/>
                </a:solidFill>
                <a:latin typeface="Inter" pitchFamily="34" charset="0"/>
                <a:ea typeface="Inter" pitchFamily="34" charset="-122"/>
                <a:cs typeface="Inter" pitchFamily="34" charset="-120"/>
              </a:rPr>
              <a:t>High Accuracy</a:t>
            </a:r>
            <a:endParaRPr lang="en-US" sz="1776" dirty="0"/>
          </a:p>
        </p:txBody>
      </p:sp>
      <p:sp>
        <p:nvSpPr>
          <p:cNvPr id="10" name="Text 8"/>
          <p:cNvSpPr/>
          <p:nvPr/>
        </p:nvSpPr>
        <p:spPr>
          <a:xfrm>
            <a:off x="4292798" y="2063353"/>
            <a:ext cx="7307580" cy="577215"/>
          </a:xfrm>
          <a:prstGeom prst="rect">
            <a:avLst/>
          </a:prstGeom>
          <a:noFill/>
          <a:ln/>
        </p:spPr>
        <p:txBody>
          <a:bodyPr wrap="square" rtlCol="0" anchor="t"/>
          <a:lstStyle/>
          <a:p>
            <a:pPr algn="l" indent="0" marL="0">
              <a:lnSpc>
                <a:spcPts val="2273"/>
              </a:lnSpc>
              <a:buNone/>
            </a:pPr>
            <a:r>
              <a:rPr lang="en-US" sz="1421" spc="-28" kern="0" dirty="0">
                <a:solidFill>
                  <a:srgbClr val="E5E0DF"/>
                </a:solidFill>
                <a:latin typeface="Inter" pitchFamily="34" charset="0"/>
                <a:ea typeface="Inter" pitchFamily="34" charset="-122"/>
                <a:cs typeface="Inter" pitchFamily="34" charset="-120"/>
              </a:rPr>
              <a:t>KNN has a high accuracy rate, making it suitable for applications where accuracy is critical.</a:t>
            </a:r>
            <a:endParaRPr lang="en-US" sz="1421" dirty="0"/>
          </a:p>
        </p:txBody>
      </p:sp>
      <p:sp>
        <p:nvSpPr>
          <p:cNvPr id="11" name="Shape 9"/>
          <p:cNvSpPr/>
          <p:nvPr/>
        </p:nvSpPr>
        <p:spPr>
          <a:xfrm>
            <a:off x="3503474" y="3370243"/>
            <a:ext cx="631508" cy="36076"/>
          </a:xfrm>
          <a:prstGeom prst="rect">
            <a:avLst/>
          </a:prstGeom>
          <a:solidFill>
            <a:srgbClr val="140099"/>
          </a:solidFill>
          <a:ln/>
        </p:spPr>
      </p:sp>
      <p:sp>
        <p:nvSpPr>
          <p:cNvPr id="12" name="Shape 10"/>
          <p:cNvSpPr/>
          <p:nvPr/>
        </p:nvSpPr>
        <p:spPr>
          <a:xfrm>
            <a:off x="3097590" y="3185398"/>
            <a:ext cx="405884" cy="405884"/>
          </a:xfrm>
          <a:prstGeom prst="roundRect">
            <a:avLst>
              <a:gd name="adj" fmla="val 20004"/>
            </a:avLst>
          </a:prstGeom>
          <a:solidFill>
            <a:srgbClr val="110080"/>
          </a:solidFill>
          <a:ln w="11192">
            <a:solidFill>
              <a:srgbClr val="140099"/>
            </a:solidFill>
            <a:prstDash val="solid"/>
          </a:ln>
        </p:spPr>
      </p:sp>
      <p:sp>
        <p:nvSpPr>
          <p:cNvPr id="13" name="Text 11"/>
          <p:cNvSpPr/>
          <p:nvPr/>
        </p:nvSpPr>
        <p:spPr>
          <a:xfrm>
            <a:off x="3220700" y="3219212"/>
            <a:ext cx="159544" cy="338257"/>
          </a:xfrm>
          <a:prstGeom prst="rect">
            <a:avLst/>
          </a:prstGeom>
          <a:noFill/>
          <a:ln/>
        </p:spPr>
        <p:txBody>
          <a:bodyPr wrap="none" rtlCol="0" anchor="t"/>
          <a:lstStyle/>
          <a:p>
            <a:pPr algn="ctr" indent="0" marL="0">
              <a:lnSpc>
                <a:spcPts val="2664"/>
              </a:lnSpc>
              <a:buNone/>
            </a:pPr>
            <a:r>
              <a:rPr lang="en-US" sz="2131" b="1" spc="-64" kern="0" dirty="0">
                <a:solidFill>
                  <a:srgbClr val="E5E0DF"/>
                </a:solidFill>
                <a:latin typeface="Inter" pitchFamily="34" charset="0"/>
                <a:ea typeface="Inter" pitchFamily="34" charset="-122"/>
                <a:cs typeface="Inter" pitchFamily="34" charset="-120"/>
              </a:rPr>
              <a:t>2</a:t>
            </a:r>
            <a:endParaRPr lang="en-US" sz="2131" dirty="0"/>
          </a:p>
        </p:txBody>
      </p:sp>
      <p:sp>
        <p:nvSpPr>
          <p:cNvPr id="14" name="Text 12"/>
          <p:cNvSpPr/>
          <p:nvPr/>
        </p:nvSpPr>
        <p:spPr>
          <a:xfrm>
            <a:off x="4292798" y="3224927"/>
            <a:ext cx="2051685" cy="281821"/>
          </a:xfrm>
          <a:prstGeom prst="rect">
            <a:avLst/>
          </a:prstGeom>
          <a:noFill/>
          <a:ln/>
        </p:spPr>
        <p:txBody>
          <a:bodyPr wrap="none" rtlCol="0" anchor="t"/>
          <a:lstStyle/>
          <a:p>
            <a:pPr algn="l" indent="0" marL="0">
              <a:lnSpc>
                <a:spcPts val="2220"/>
              </a:lnSpc>
              <a:buNone/>
            </a:pPr>
            <a:r>
              <a:rPr lang="en-US" sz="1776" b="1" spc="-53" kern="0" dirty="0">
                <a:solidFill>
                  <a:srgbClr val="E5E0DF"/>
                </a:solidFill>
                <a:latin typeface="Inter" pitchFamily="34" charset="0"/>
                <a:ea typeface="Inter" pitchFamily="34" charset="-122"/>
                <a:cs typeface="Inter" pitchFamily="34" charset="-120"/>
              </a:rPr>
              <a:t>Simple and Intuitive</a:t>
            </a:r>
            <a:endParaRPr lang="en-US" sz="1776" dirty="0"/>
          </a:p>
        </p:txBody>
      </p:sp>
      <p:sp>
        <p:nvSpPr>
          <p:cNvPr id="15" name="Text 13"/>
          <p:cNvSpPr/>
          <p:nvPr/>
        </p:nvSpPr>
        <p:spPr>
          <a:xfrm>
            <a:off x="4292798" y="3687128"/>
            <a:ext cx="7307580" cy="577215"/>
          </a:xfrm>
          <a:prstGeom prst="rect">
            <a:avLst/>
          </a:prstGeom>
          <a:noFill/>
          <a:ln/>
        </p:spPr>
        <p:txBody>
          <a:bodyPr wrap="square" rtlCol="0" anchor="t"/>
          <a:lstStyle/>
          <a:p>
            <a:pPr algn="l" indent="0" marL="0">
              <a:lnSpc>
                <a:spcPts val="2273"/>
              </a:lnSpc>
              <a:buNone/>
            </a:pPr>
            <a:r>
              <a:rPr lang="en-US" sz="1421" spc="-28" kern="0" dirty="0">
                <a:solidFill>
                  <a:srgbClr val="E5E0DF"/>
                </a:solidFill>
                <a:latin typeface="Inter" pitchFamily="34" charset="0"/>
                <a:ea typeface="Inter" pitchFamily="34" charset="-122"/>
                <a:cs typeface="Inter" pitchFamily="34" charset="-120"/>
              </a:rPr>
              <a:t>KNN is easy to understand and interpret, making it accessible to beginners in machine learning.</a:t>
            </a:r>
            <a:endParaRPr lang="en-US" sz="1421" dirty="0"/>
          </a:p>
        </p:txBody>
      </p:sp>
      <p:sp>
        <p:nvSpPr>
          <p:cNvPr id="16" name="Shape 14"/>
          <p:cNvSpPr/>
          <p:nvPr/>
        </p:nvSpPr>
        <p:spPr>
          <a:xfrm>
            <a:off x="3503474" y="4994017"/>
            <a:ext cx="631508" cy="36076"/>
          </a:xfrm>
          <a:prstGeom prst="rect">
            <a:avLst/>
          </a:prstGeom>
          <a:solidFill>
            <a:srgbClr val="140099"/>
          </a:solidFill>
          <a:ln/>
        </p:spPr>
      </p:sp>
      <p:sp>
        <p:nvSpPr>
          <p:cNvPr id="17" name="Shape 15"/>
          <p:cNvSpPr/>
          <p:nvPr/>
        </p:nvSpPr>
        <p:spPr>
          <a:xfrm>
            <a:off x="3097590" y="4809173"/>
            <a:ext cx="405884" cy="405884"/>
          </a:xfrm>
          <a:prstGeom prst="roundRect">
            <a:avLst>
              <a:gd name="adj" fmla="val 20004"/>
            </a:avLst>
          </a:prstGeom>
          <a:solidFill>
            <a:srgbClr val="110080"/>
          </a:solidFill>
          <a:ln w="11192">
            <a:solidFill>
              <a:srgbClr val="140099"/>
            </a:solidFill>
            <a:prstDash val="solid"/>
          </a:ln>
        </p:spPr>
      </p:sp>
      <p:sp>
        <p:nvSpPr>
          <p:cNvPr id="18" name="Text 16"/>
          <p:cNvSpPr/>
          <p:nvPr/>
        </p:nvSpPr>
        <p:spPr>
          <a:xfrm>
            <a:off x="3216890" y="4842986"/>
            <a:ext cx="167164" cy="338257"/>
          </a:xfrm>
          <a:prstGeom prst="rect">
            <a:avLst/>
          </a:prstGeom>
          <a:noFill/>
          <a:ln/>
        </p:spPr>
        <p:txBody>
          <a:bodyPr wrap="none" rtlCol="0" anchor="t"/>
          <a:lstStyle/>
          <a:p>
            <a:pPr algn="ctr" indent="0" marL="0">
              <a:lnSpc>
                <a:spcPts val="2664"/>
              </a:lnSpc>
              <a:buNone/>
            </a:pPr>
            <a:r>
              <a:rPr lang="en-US" sz="2131" b="1" spc="-64" kern="0" dirty="0">
                <a:solidFill>
                  <a:srgbClr val="E5E0DF"/>
                </a:solidFill>
                <a:latin typeface="Inter" pitchFamily="34" charset="0"/>
                <a:ea typeface="Inter" pitchFamily="34" charset="-122"/>
                <a:cs typeface="Inter" pitchFamily="34" charset="-120"/>
              </a:rPr>
              <a:t>3</a:t>
            </a:r>
            <a:endParaRPr lang="en-US" sz="2131" dirty="0"/>
          </a:p>
        </p:txBody>
      </p:sp>
      <p:sp>
        <p:nvSpPr>
          <p:cNvPr id="19" name="Text 17"/>
          <p:cNvSpPr/>
          <p:nvPr/>
        </p:nvSpPr>
        <p:spPr>
          <a:xfrm>
            <a:off x="4292798" y="4848701"/>
            <a:ext cx="1804273" cy="281821"/>
          </a:xfrm>
          <a:prstGeom prst="rect">
            <a:avLst/>
          </a:prstGeom>
          <a:noFill/>
          <a:ln/>
        </p:spPr>
        <p:txBody>
          <a:bodyPr wrap="none" rtlCol="0" anchor="t"/>
          <a:lstStyle/>
          <a:p>
            <a:pPr algn="l" indent="0" marL="0">
              <a:lnSpc>
                <a:spcPts val="2220"/>
              </a:lnSpc>
              <a:buNone/>
            </a:pPr>
            <a:r>
              <a:rPr lang="en-US" sz="1776" b="1" spc="-53" kern="0" dirty="0">
                <a:solidFill>
                  <a:srgbClr val="E5E0DF"/>
                </a:solidFill>
                <a:latin typeface="Inter" pitchFamily="34" charset="0"/>
                <a:ea typeface="Inter" pitchFamily="34" charset="-122"/>
                <a:cs typeface="Inter" pitchFamily="34" charset="-120"/>
              </a:rPr>
              <a:t>Non-parametric</a:t>
            </a:r>
            <a:endParaRPr lang="en-US" sz="1776" dirty="0"/>
          </a:p>
        </p:txBody>
      </p:sp>
      <p:sp>
        <p:nvSpPr>
          <p:cNvPr id="20" name="Text 18"/>
          <p:cNvSpPr/>
          <p:nvPr/>
        </p:nvSpPr>
        <p:spPr>
          <a:xfrm>
            <a:off x="4292798" y="5310902"/>
            <a:ext cx="7307580" cy="577215"/>
          </a:xfrm>
          <a:prstGeom prst="rect">
            <a:avLst/>
          </a:prstGeom>
          <a:noFill/>
          <a:ln/>
        </p:spPr>
        <p:txBody>
          <a:bodyPr wrap="square" rtlCol="0" anchor="t"/>
          <a:lstStyle/>
          <a:p>
            <a:pPr algn="l" indent="0" marL="0">
              <a:lnSpc>
                <a:spcPts val="2273"/>
              </a:lnSpc>
              <a:buNone/>
            </a:pPr>
            <a:r>
              <a:rPr lang="en-US" sz="1421" spc="-28" kern="0" dirty="0">
                <a:solidFill>
                  <a:srgbClr val="E5E0DF"/>
                </a:solidFill>
                <a:latin typeface="Inter" pitchFamily="34" charset="0"/>
                <a:ea typeface="Inter" pitchFamily="34" charset="-122"/>
                <a:cs typeface="Inter" pitchFamily="34" charset="-120"/>
              </a:rPr>
              <a:t>KNN doesn't make any assumptions about the data distribution, making it suitable for diverse datasets.</a:t>
            </a:r>
            <a:endParaRPr lang="en-US" sz="1421" dirty="0"/>
          </a:p>
        </p:txBody>
      </p:sp>
      <p:sp>
        <p:nvSpPr>
          <p:cNvPr id="21" name="Shape 19"/>
          <p:cNvSpPr/>
          <p:nvPr/>
        </p:nvSpPr>
        <p:spPr>
          <a:xfrm>
            <a:off x="3503474" y="6617791"/>
            <a:ext cx="631508" cy="36076"/>
          </a:xfrm>
          <a:prstGeom prst="rect">
            <a:avLst/>
          </a:prstGeom>
          <a:solidFill>
            <a:srgbClr val="140099"/>
          </a:solidFill>
          <a:ln/>
        </p:spPr>
      </p:sp>
      <p:sp>
        <p:nvSpPr>
          <p:cNvPr id="22" name="Shape 20"/>
          <p:cNvSpPr/>
          <p:nvPr/>
        </p:nvSpPr>
        <p:spPr>
          <a:xfrm>
            <a:off x="3097590" y="6432947"/>
            <a:ext cx="405884" cy="405884"/>
          </a:xfrm>
          <a:prstGeom prst="roundRect">
            <a:avLst>
              <a:gd name="adj" fmla="val 20004"/>
            </a:avLst>
          </a:prstGeom>
          <a:solidFill>
            <a:srgbClr val="110080"/>
          </a:solidFill>
          <a:ln w="11192">
            <a:solidFill>
              <a:srgbClr val="140099"/>
            </a:solidFill>
            <a:prstDash val="solid"/>
          </a:ln>
        </p:spPr>
      </p:sp>
      <p:sp>
        <p:nvSpPr>
          <p:cNvPr id="23" name="Text 21"/>
          <p:cNvSpPr/>
          <p:nvPr/>
        </p:nvSpPr>
        <p:spPr>
          <a:xfrm>
            <a:off x="3213080" y="6466761"/>
            <a:ext cx="174784" cy="338257"/>
          </a:xfrm>
          <a:prstGeom prst="rect">
            <a:avLst/>
          </a:prstGeom>
          <a:noFill/>
          <a:ln/>
        </p:spPr>
        <p:txBody>
          <a:bodyPr wrap="none" rtlCol="0" anchor="t"/>
          <a:lstStyle/>
          <a:p>
            <a:pPr algn="ctr" indent="0" marL="0">
              <a:lnSpc>
                <a:spcPts val="2664"/>
              </a:lnSpc>
              <a:buNone/>
            </a:pPr>
            <a:r>
              <a:rPr lang="en-US" sz="2131" b="1" spc="-64" kern="0" dirty="0">
                <a:solidFill>
                  <a:srgbClr val="E5E0DF"/>
                </a:solidFill>
                <a:latin typeface="Inter" pitchFamily="34" charset="0"/>
                <a:ea typeface="Inter" pitchFamily="34" charset="-122"/>
                <a:cs typeface="Inter" pitchFamily="34" charset="-120"/>
              </a:rPr>
              <a:t>4</a:t>
            </a:r>
            <a:endParaRPr lang="en-US" sz="2131" dirty="0"/>
          </a:p>
        </p:txBody>
      </p:sp>
      <p:sp>
        <p:nvSpPr>
          <p:cNvPr id="24" name="Text 22"/>
          <p:cNvSpPr/>
          <p:nvPr/>
        </p:nvSpPr>
        <p:spPr>
          <a:xfrm>
            <a:off x="4292798" y="6472476"/>
            <a:ext cx="1804273" cy="281821"/>
          </a:xfrm>
          <a:prstGeom prst="rect">
            <a:avLst/>
          </a:prstGeom>
          <a:noFill/>
          <a:ln/>
        </p:spPr>
        <p:txBody>
          <a:bodyPr wrap="none" rtlCol="0" anchor="t"/>
          <a:lstStyle/>
          <a:p>
            <a:pPr algn="l" indent="0" marL="0">
              <a:lnSpc>
                <a:spcPts val="2220"/>
              </a:lnSpc>
              <a:buNone/>
            </a:pPr>
            <a:r>
              <a:rPr lang="en-US" sz="1776" b="1" spc="-53" kern="0" dirty="0">
                <a:solidFill>
                  <a:srgbClr val="E5E0DF"/>
                </a:solidFill>
                <a:latin typeface="Inter" pitchFamily="34" charset="0"/>
                <a:ea typeface="Inter" pitchFamily="34" charset="-122"/>
                <a:cs typeface="Inter" pitchFamily="34" charset="-120"/>
              </a:rPr>
              <a:t>Adaptable</a:t>
            </a:r>
            <a:endParaRPr lang="en-US" sz="1776" dirty="0"/>
          </a:p>
        </p:txBody>
      </p:sp>
      <p:sp>
        <p:nvSpPr>
          <p:cNvPr id="25" name="Text 23"/>
          <p:cNvSpPr/>
          <p:nvPr/>
        </p:nvSpPr>
        <p:spPr>
          <a:xfrm>
            <a:off x="4292798" y="6934676"/>
            <a:ext cx="7307580" cy="577215"/>
          </a:xfrm>
          <a:prstGeom prst="rect">
            <a:avLst/>
          </a:prstGeom>
          <a:noFill/>
          <a:ln/>
        </p:spPr>
        <p:txBody>
          <a:bodyPr wrap="square" rtlCol="0" anchor="t"/>
          <a:lstStyle/>
          <a:p>
            <a:pPr algn="l" indent="0" marL="0">
              <a:lnSpc>
                <a:spcPts val="2273"/>
              </a:lnSpc>
              <a:buNone/>
            </a:pPr>
            <a:r>
              <a:rPr lang="en-US" sz="1421" spc="-28" kern="0" dirty="0">
                <a:solidFill>
                  <a:srgbClr val="E5E0DF"/>
                </a:solidFill>
                <a:latin typeface="Inter" pitchFamily="34" charset="0"/>
                <a:ea typeface="Inter" pitchFamily="34" charset="-122"/>
                <a:cs typeface="Inter" pitchFamily="34" charset="-120"/>
              </a:rPr>
              <a:t>KNN can be used for both classification and regression problems and can be adapted to handle missing data.</a:t>
            </a:r>
            <a:endParaRPr lang="en-US" sz="1421" dirty="0"/>
          </a:p>
        </p:txBody>
      </p:sp>
      <p:pic>
        <p:nvPicPr>
          <p:cNvPr id="2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1037153"/>
            <a:ext cx="9263301" cy="694373"/>
          </a:xfrm>
          <a:prstGeom prst="rect">
            <a:avLst/>
          </a:prstGeom>
          <a:noFill/>
          <a:ln/>
        </p:spPr>
        <p:txBody>
          <a:bodyPr wrap="non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Data Preparation and Preprocessing</a:t>
            </a:r>
            <a:endParaRPr lang="en-US" sz="4374" dirty="0"/>
          </a:p>
        </p:txBody>
      </p:sp>
      <p:pic>
        <p:nvPicPr>
          <p:cNvPr id="5" name="Image 0" descr="preencoded.png">    </p:cNvPr>
          <p:cNvPicPr>
            <a:picLocks noChangeAspect="1"/>
          </p:cNvPicPr>
          <p:nvPr/>
        </p:nvPicPr>
        <p:blipFill>
          <a:blip r:embed="rId1"/>
          <a:stretch>
            <a:fillRect/>
          </a:stretch>
        </p:blipFill>
        <p:spPr>
          <a:xfrm>
            <a:off x="2037993" y="2175867"/>
            <a:ext cx="3295888" cy="2036921"/>
          </a:xfrm>
          <a:prstGeom prst="rect">
            <a:avLst/>
          </a:prstGeom>
        </p:spPr>
      </p:pic>
      <p:sp>
        <p:nvSpPr>
          <p:cNvPr id="6" name="Text 3"/>
          <p:cNvSpPr/>
          <p:nvPr/>
        </p:nvSpPr>
        <p:spPr>
          <a:xfrm>
            <a:off x="2037993" y="4490442"/>
            <a:ext cx="2221944" cy="347186"/>
          </a:xfrm>
          <a:prstGeom prst="rect">
            <a:avLst/>
          </a:prstGeom>
          <a:noFill/>
          <a:ln/>
        </p:spPr>
        <p:txBody>
          <a:bodyPr wrap="none" rtlCol="0" anchor="t"/>
          <a:lstStyle/>
          <a:p>
            <a:pPr algn="l" indent="0" marL="0">
              <a:lnSpc>
                <a:spcPts val="2734"/>
              </a:lnSpc>
              <a:buNone/>
            </a:pPr>
            <a:r>
              <a:rPr lang="en-US" sz="2187" b="1" spc="-66" kern="0" dirty="0">
                <a:solidFill>
                  <a:srgbClr val="FFFFFF"/>
                </a:solidFill>
                <a:latin typeface="Inter" pitchFamily="34" charset="0"/>
                <a:ea typeface="Inter" pitchFamily="34" charset="-122"/>
                <a:cs typeface="Inter" pitchFamily="34" charset="-120"/>
              </a:rPr>
              <a:t>Data Cleansing</a:t>
            </a:r>
            <a:endParaRPr lang="en-US" sz="2187" dirty="0"/>
          </a:p>
        </p:txBody>
      </p:sp>
      <p:sp>
        <p:nvSpPr>
          <p:cNvPr id="7" name="Text 4"/>
          <p:cNvSpPr/>
          <p:nvPr/>
        </p:nvSpPr>
        <p:spPr>
          <a:xfrm>
            <a:off x="2037993" y="5059799"/>
            <a:ext cx="3295888" cy="1421606"/>
          </a:xfrm>
          <a:prstGeom prst="rect">
            <a:avLst/>
          </a:prstGeom>
          <a:noFill/>
          <a:ln/>
        </p:spPr>
        <p:txBody>
          <a:bodyPr wrap="square" rtlCol="0" anchor="t"/>
          <a:lstStyle/>
          <a:p>
            <a:pPr algn="l" indent="0" marL="0">
              <a:lnSpc>
                <a:spcPts val="2799"/>
              </a:lnSpc>
              <a:buNone/>
            </a:pPr>
            <a:r>
              <a:rPr lang="en-US" sz="1750" spc="-35" kern="0" dirty="0">
                <a:solidFill>
                  <a:srgbClr val="E5E0DF"/>
                </a:solidFill>
                <a:latin typeface="Inter" pitchFamily="34" charset="0"/>
                <a:ea typeface="Inter" pitchFamily="34" charset="-122"/>
                <a:cs typeface="Inter" pitchFamily="34" charset="-120"/>
              </a:rPr>
              <a:t>Data cleansing involves removing noise and inconsistencies from the dataset to improve accuracy and reliability.</a:t>
            </a:r>
            <a:endParaRPr lang="en-US" sz="1750" dirty="0"/>
          </a:p>
        </p:txBody>
      </p:sp>
      <p:pic>
        <p:nvPicPr>
          <p:cNvPr id="8" name="Image 1" descr="preencoded.png">    </p:cNvPr>
          <p:cNvPicPr>
            <a:picLocks noChangeAspect="1"/>
          </p:cNvPicPr>
          <p:nvPr/>
        </p:nvPicPr>
        <p:blipFill>
          <a:blip r:embed="rId2"/>
          <a:stretch>
            <a:fillRect/>
          </a:stretch>
        </p:blipFill>
        <p:spPr>
          <a:xfrm>
            <a:off x="5667137" y="2175867"/>
            <a:ext cx="3296007" cy="2037040"/>
          </a:xfrm>
          <a:prstGeom prst="rect">
            <a:avLst/>
          </a:prstGeom>
        </p:spPr>
      </p:pic>
      <p:sp>
        <p:nvSpPr>
          <p:cNvPr id="9" name="Text 5"/>
          <p:cNvSpPr/>
          <p:nvPr/>
        </p:nvSpPr>
        <p:spPr>
          <a:xfrm>
            <a:off x="5667137" y="4490561"/>
            <a:ext cx="2221944" cy="347186"/>
          </a:xfrm>
          <a:prstGeom prst="rect">
            <a:avLst/>
          </a:prstGeom>
          <a:noFill/>
          <a:ln/>
        </p:spPr>
        <p:txBody>
          <a:bodyPr wrap="none" rtlCol="0" anchor="t"/>
          <a:lstStyle/>
          <a:p>
            <a:pPr algn="l" indent="0" marL="0">
              <a:lnSpc>
                <a:spcPts val="2734"/>
              </a:lnSpc>
              <a:buNone/>
            </a:pPr>
            <a:r>
              <a:rPr lang="en-US" sz="2187" b="1" spc="-66" kern="0" dirty="0">
                <a:solidFill>
                  <a:srgbClr val="FFFFFF"/>
                </a:solidFill>
                <a:latin typeface="Inter" pitchFamily="34" charset="0"/>
                <a:ea typeface="Inter" pitchFamily="34" charset="-122"/>
                <a:cs typeface="Inter" pitchFamily="34" charset="-120"/>
              </a:rPr>
              <a:t>Feature Scaling</a:t>
            </a:r>
            <a:endParaRPr lang="en-US" sz="2187" dirty="0"/>
          </a:p>
        </p:txBody>
      </p:sp>
      <p:sp>
        <p:nvSpPr>
          <p:cNvPr id="10" name="Text 6"/>
          <p:cNvSpPr/>
          <p:nvPr/>
        </p:nvSpPr>
        <p:spPr>
          <a:xfrm>
            <a:off x="5667137" y="5059918"/>
            <a:ext cx="3296007" cy="1777008"/>
          </a:xfrm>
          <a:prstGeom prst="rect">
            <a:avLst/>
          </a:prstGeom>
          <a:noFill/>
          <a:ln/>
        </p:spPr>
        <p:txBody>
          <a:bodyPr wrap="square" rtlCol="0" anchor="t"/>
          <a:lstStyle/>
          <a:p>
            <a:pPr algn="l" indent="0" marL="0">
              <a:lnSpc>
                <a:spcPts val="2799"/>
              </a:lnSpc>
              <a:buNone/>
            </a:pPr>
            <a:r>
              <a:rPr lang="en-US" sz="1750" spc="-35" kern="0" dirty="0">
                <a:solidFill>
                  <a:srgbClr val="E5E0DF"/>
                </a:solidFill>
                <a:latin typeface="Inter" pitchFamily="34" charset="0"/>
                <a:ea typeface="Inter" pitchFamily="34" charset="-122"/>
                <a:cs typeface="Inter" pitchFamily="34" charset="-120"/>
              </a:rPr>
              <a:t>Feature scaling involves normalizing the data to bring all features to a similar scale, making it easier for KNN to classify the data.</a:t>
            </a:r>
            <a:endParaRPr lang="en-US" sz="1750" dirty="0"/>
          </a:p>
        </p:txBody>
      </p:sp>
      <p:pic>
        <p:nvPicPr>
          <p:cNvPr id="11" name="Image 2" descr="preencoded.png">    </p:cNvPr>
          <p:cNvPicPr>
            <a:picLocks noChangeAspect="1"/>
          </p:cNvPicPr>
          <p:nvPr/>
        </p:nvPicPr>
        <p:blipFill>
          <a:blip r:embed="rId3"/>
          <a:stretch>
            <a:fillRect/>
          </a:stretch>
        </p:blipFill>
        <p:spPr>
          <a:xfrm>
            <a:off x="9296400" y="2175867"/>
            <a:ext cx="3296007" cy="2037040"/>
          </a:xfrm>
          <a:prstGeom prst="rect">
            <a:avLst/>
          </a:prstGeom>
        </p:spPr>
      </p:pic>
      <p:sp>
        <p:nvSpPr>
          <p:cNvPr id="12" name="Text 7"/>
          <p:cNvSpPr/>
          <p:nvPr/>
        </p:nvSpPr>
        <p:spPr>
          <a:xfrm>
            <a:off x="9296400" y="4490561"/>
            <a:ext cx="2303740" cy="347186"/>
          </a:xfrm>
          <a:prstGeom prst="rect">
            <a:avLst/>
          </a:prstGeom>
          <a:noFill/>
          <a:ln/>
        </p:spPr>
        <p:txBody>
          <a:bodyPr wrap="none" rtlCol="0" anchor="t"/>
          <a:lstStyle/>
          <a:p>
            <a:pPr algn="l" indent="0" marL="0">
              <a:lnSpc>
                <a:spcPts val="2734"/>
              </a:lnSpc>
              <a:buNone/>
            </a:pPr>
            <a:r>
              <a:rPr lang="en-US" sz="2187" b="1" spc="-66" kern="0" dirty="0">
                <a:solidFill>
                  <a:srgbClr val="FFFFFF"/>
                </a:solidFill>
                <a:latin typeface="Inter" pitchFamily="34" charset="0"/>
                <a:ea typeface="Inter" pitchFamily="34" charset="-122"/>
                <a:cs typeface="Inter" pitchFamily="34" charset="-120"/>
              </a:rPr>
              <a:t>Data Visualization</a:t>
            </a:r>
            <a:endParaRPr lang="en-US" sz="2187" dirty="0"/>
          </a:p>
        </p:txBody>
      </p:sp>
      <p:sp>
        <p:nvSpPr>
          <p:cNvPr id="13" name="Text 8"/>
          <p:cNvSpPr/>
          <p:nvPr/>
        </p:nvSpPr>
        <p:spPr>
          <a:xfrm>
            <a:off x="9296400" y="5059918"/>
            <a:ext cx="3296007" cy="2132409"/>
          </a:xfrm>
          <a:prstGeom prst="rect">
            <a:avLst/>
          </a:prstGeom>
          <a:noFill/>
          <a:ln/>
        </p:spPr>
        <p:txBody>
          <a:bodyPr wrap="square" rtlCol="0" anchor="t"/>
          <a:lstStyle/>
          <a:p>
            <a:pPr algn="l" indent="0" marL="0">
              <a:lnSpc>
                <a:spcPts val="2799"/>
              </a:lnSpc>
              <a:buNone/>
            </a:pPr>
            <a:r>
              <a:rPr lang="en-US" sz="1750" spc="-35" kern="0" dirty="0">
                <a:solidFill>
                  <a:srgbClr val="E5E0DF"/>
                </a:solidFill>
                <a:latin typeface="Inter" pitchFamily="34" charset="0"/>
                <a:ea typeface="Inter" pitchFamily="34" charset="-122"/>
                <a:cs typeface="Inter" pitchFamily="34" charset="-120"/>
              </a:rPr>
              <a:t>Data visualization helps in understanding the patterns and relationships in the data, which can be helpful in selecting features and improving the model.</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1893332"/>
            <a:ext cx="6973372" cy="694373"/>
          </a:xfrm>
          <a:prstGeom prst="rect">
            <a:avLst/>
          </a:prstGeom>
          <a:noFill/>
          <a:ln/>
        </p:spPr>
        <p:txBody>
          <a:bodyPr wrap="non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Model Training and Testing</a:t>
            </a:r>
            <a:endParaRPr lang="en-US" sz="4374" dirty="0"/>
          </a:p>
        </p:txBody>
      </p:sp>
      <p:sp>
        <p:nvSpPr>
          <p:cNvPr id="5" name="Shape 3"/>
          <p:cNvSpPr/>
          <p:nvPr/>
        </p:nvSpPr>
        <p:spPr>
          <a:xfrm>
            <a:off x="2037993" y="3032046"/>
            <a:ext cx="3370064" cy="3304103"/>
          </a:xfrm>
          <a:prstGeom prst="roundRect">
            <a:avLst>
              <a:gd name="adj" fmla="val 3026"/>
            </a:avLst>
          </a:prstGeom>
          <a:solidFill>
            <a:srgbClr val="110080"/>
          </a:solidFill>
          <a:ln w="13811">
            <a:solidFill>
              <a:srgbClr val="140099"/>
            </a:solidFill>
            <a:prstDash val="solid"/>
          </a:ln>
        </p:spPr>
      </p:sp>
      <p:sp>
        <p:nvSpPr>
          <p:cNvPr id="6" name="Text 4"/>
          <p:cNvSpPr/>
          <p:nvPr/>
        </p:nvSpPr>
        <p:spPr>
          <a:xfrm>
            <a:off x="2273975" y="3268028"/>
            <a:ext cx="2666286" cy="416481"/>
          </a:xfrm>
          <a:prstGeom prst="rect">
            <a:avLst/>
          </a:prstGeom>
          <a:noFill/>
          <a:ln/>
        </p:spPr>
        <p:txBody>
          <a:bodyPr wrap="none" rtlCol="0" anchor="t"/>
          <a:lstStyle/>
          <a:p>
            <a:pPr indent="0" marL="0">
              <a:lnSpc>
                <a:spcPts val="3281"/>
              </a:lnSpc>
              <a:buNone/>
            </a:pPr>
            <a:r>
              <a:rPr lang="en-US" sz="2624" b="1" spc="-79" kern="0" dirty="0">
                <a:solidFill>
                  <a:srgbClr val="E5E0DF"/>
                </a:solidFill>
                <a:latin typeface="Inter" pitchFamily="34" charset="0"/>
                <a:ea typeface="Inter" pitchFamily="34" charset="-122"/>
                <a:cs typeface="Inter" pitchFamily="34" charset="-120"/>
              </a:rPr>
              <a:t>Model Training</a:t>
            </a:r>
            <a:endParaRPr lang="en-US" sz="2624" dirty="0"/>
          </a:p>
        </p:txBody>
      </p:sp>
      <p:sp>
        <p:nvSpPr>
          <p:cNvPr id="7" name="Text 5"/>
          <p:cNvSpPr/>
          <p:nvPr/>
        </p:nvSpPr>
        <p:spPr>
          <a:xfrm>
            <a:off x="2273975" y="3906679"/>
            <a:ext cx="2898100" cy="1421606"/>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KNN model is trained on the normalized dataset, using a suitable value of K and appropriate distance metric.</a:t>
            </a:r>
            <a:endParaRPr lang="en-US" sz="1750" dirty="0"/>
          </a:p>
        </p:txBody>
      </p:sp>
      <p:sp>
        <p:nvSpPr>
          <p:cNvPr id="8" name="Shape 6"/>
          <p:cNvSpPr/>
          <p:nvPr/>
        </p:nvSpPr>
        <p:spPr>
          <a:xfrm>
            <a:off x="5630228" y="3032046"/>
            <a:ext cx="3370064" cy="3304103"/>
          </a:xfrm>
          <a:prstGeom prst="roundRect">
            <a:avLst>
              <a:gd name="adj" fmla="val 3026"/>
            </a:avLst>
          </a:prstGeom>
          <a:solidFill>
            <a:srgbClr val="110080"/>
          </a:solidFill>
          <a:ln w="13811">
            <a:solidFill>
              <a:srgbClr val="140099"/>
            </a:solidFill>
            <a:prstDash val="solid"/>
          </a:ln>
        </p:spPr>
      </p:sp>
      <p:sp>
        <p:nvSpPr>
          <p:cNvPr id="9" name="Text 7"/>
          <p:cNvSpPr/>
          <p:nvPr/>
        </p:nvSpPr>
        <p:spPr>
          <a:xfrm>
            <a:off x="5866209" y="3268028"/>
            <a:ext cx="2666286" cy="416481"/>
          </a:xfrm>
          <a:prstGeom prst="rect">
            <a:avLst/>
          </a:prstGeom>
          <a:noFill/>
          <a:ln/>
        </p:spPr>
        <p:txBody>
          <a:bodyPr wrap="none" rtlCol="0" anchor="t"/>
          <a:lstStyle/>
          <a:p>
            <a:pPr indent="0" marL="0">
              <a:lnSpc>
                <a:spcPts val="3281"/>
              </a:lnSpc>
              <a:buNone/>
            </a:pPr>
            <a:r>
              <a:rPr lang="en-US" sz="2624" b="1" spc="-79" kern="0" dirty="0">
                <a:solidFill>
                  <a:srgbClr val="E5E0DF"/>
                </a:solidFill>
                <a:latin typeface="Inter" pitchFamily="34" charset="0"/>
                <a:ea typeface="Inter" pitchFamily="34" charset="-122"/>
                <a:cs typeface="Inter" pitchFamily="34" charset="-120"/>
              </a:rPr>
              <a:t>Model Testing</a:t>
            </a:r>
            <a:endParaRPr lang="en-US" sz="2624" dirty="0"/>
          </a:p>
        </p:txBody>
      </p:sp>
      <p:sp>
        <p:nvSpPr>
          <p:cNvPr id="10" name="Text 8"/>
          <p:cNvSpPr/>
          <p:nvPr/>
        </p:nvSpPr>
        <p:spPr>
          <a:xfrm>
            <a:off x="5866209" y="3906679"/>
            <a:ext cx="2898100" cy="2132409"/>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The trained model is tested on a separate test dataset, and evaluated using measures like accuracy, precision, recall, and f1-score.</a:t>
            </a:r>
            <a:endParaRPr lang="en-US" sz="1750" dirty="0"/>
          </a:p>
        </p:txBody>
      </p:sp>
      <p:sp>
        <p:nvSpPr>
          <p:cNvPr id="11" name="Shape 9"/>
          <p:cNvSpPr/>
          <p:nvPr/>
        </p:nvSpPr>
        <p:spPr>
          <a:xfrm>
            <a:off x="9222462" y="3032046"/>
            <a:ext cx="3370064" cy="3304103"/>
          </a:xfrm>
          <a:prstGeom prst="roundRect">
            <a:avLst>
              <a:gd name="adj" fmla="val 3026"/>
            </a:avLst>
          </a:prstGeom>
          <a:solidFill>
            <a:srgbClr val="110080"/>
          </a:solidFill>
          <a:ln w="13811">
            <a:solidFill>
              <a:srgbClr val="140099"/>
            </a:solidFill>
            <a:prstDash val="solid"/>
          </a:ln>
        </p:spPr>
      </p:sp>
      <p:sp>
        <p:nvSpPr>
          <p:cNvPr id="12" name="Text 10"/>
          <p:cNvSpPr/>
          <p:nvPr/>
        </p:nvSpPr>
        <p:spPr>
          <a:xfrm>
            <a:off x="9458444" y="3268028"/>
            <a:ext cx="2898100" cy="832961"/>
          </a:xfrm>
          <a:prstGeom prst="rect">
            <a:avLst/>
          </a:prstGeom>
          <a:noFill/>
          <a:ln/>
        </p:spPr>
        <p:txBody>
          <a:bodyPr wrap="square" rtlCol="0" anchor="t"/>
          <a:lstStyle/>
          <a:p>
            <a:pPr indent="0" marL="0">
              <a:lnSpc>
                <a:spcPts val="3281"/>
              </a:lnSpc>
              <a:buNone/>
            </a:pPr>
            <a:r>
              <a:rPr lang="en-US" sz="2624" b="1" spc="-79" kern="0" dirty="0">
                <a:solidFill>
                  <a:srgbClr val="E5E0DF"/>
                </a:solidFill>
                <a:latin typeface="Inter" pitchFamily="34" charset="0"/>
                <a:ea typeface="Inter" pitchFamily="34" charset="-122"/>
                <a:cs typeface="Inter" pitchFamily="34" charset="-120"/>
              </a:rPr>
              <a:t>Model Optimization</a:t>
            </a:r>
            <a:endParaRPr lang="en-US" sz="2624" dirty="0"/>
          </a:p>
        </p:txBody>
      </p:sp>
      <p:sp>
        <p:nvSpPr>
          <p:cNvPr id="13" name="Text 11"/>
          <p:cNvSpPr/>
          <p:nvPr/>
        </p:nvSpPr>
        <p:spPr>
          <a:xfrm>
            <a:off x="9458444" y="4323159"/>
            <a:ext cx="2898100" cy="1777008"/>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The model can be optimized by tuning hyperparameters, selecting appropriate features, and trying different distance metrics.</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1037153"/>
            <a:ext cx="5343644" cy="694373"/>
          </a:xfrm>
          <a:prstGeom prst="rect">
            <a:avLst/>
          </a:prstGeom>
          <a:noFill/>
          <a:ln/>
        </p:spPr>
        <p:txBody>
          <a:bodyPr wrap="non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Results and Analysis</a:t>
            </a:r>
            <a:endParaRPr lang="en-US" sz="4374" dirty="0"/>
          </a:p>
        </p:txBody>
      </p:sp>
      <p:pic>
        <p:nvPicPr>
          <p:cNvPr id="5" name="Image 0" descr="preencoded.png">    </p:cNvPr>
          <p:cNvPicPr>
            <a:picLocks noChangeAspect="1"/>
          </p:cNvPicPr>
          <p:nvPr/>
        </p:nvPicPr>
        <p:blipFill>
          <a:blip r:embed="rId1"/>
          <a:stretch>
            <a:fillRect/>
          </a:stretch>
        </p:blipFill>
        <p:spPr>
          <a:xfrm>
            <a:off x="2037993" y="2175867"/>
            <a:ext cx="3295888" cy="2036921"/>
          </a:xfrm>
          <a:prstGeom prst="rect">
            <a:avLst/>
          </a:prstGeom>
        </p:spPr>
      </p:pic>
      <p:sp>
        <p:nvSpPr>
          <p:cNvPr id="6" name="Text 3"/>
          <p:cNvSpPr/>
          <p:nvPr/>
        </p:nvSpPr>
        <p:spPr>
          <a:xfrm>
            <a:off x="2037993" y="4490442"/>
            <a:ext cx="2221944" cy="347186"/>
          </a:xfrm>
          <a:prstGeom prst="rect">
            <a:avLst/>
          </a:prstGeom>
          <a:noFill/>
          <a:ln/>
        </p:spPr>
        <p:txBody>
          <a:bodyPr wrap="none" rtlCol="0" anchor="t"/>
          <a:lstStyle/>
          <a:p>
            <a:pPr algn="l" indent="0" marL="0">
              <a:lnSpc>
                <a:spcPts val="2734"/>
              </a:lnSpc>
              <a:buNone/>
            </a:pPr>
            <a:r>
              <a:rPr lang="en-US" sz="2187" b="1" spc="-66" kern="0" dirty="0">
                <a:solidFill>
                  <a:srgbClr val="FFFFFF"/>
                </a:solidFill>
                <a:latin typeface="Inter" pitchFamily="34" charset="0"/>
                <a:ea typeface="Inter" pitchFamily="34" charset="-122"/>
                <a:cs typeface="Inter" pitchFamily="34" charset="-120"/>
              </a:rPr>
              <a:t>Results</a:t>
            </a:r>
            <a:endParaRPr lang="en-US" sz="2187" dirty="0"/>
          </a:p>
        </p:txBody>
      </p:sp>
      <p:sp>
        <p:nvSpPr>
          <p:cNvPr id="7" name="Text 4"/>
          <p:cNvSpPr/>
          <p:nvPr/>
        </p:nvSpPr>
        <p:spPr>
          <a:xfrm>
            <a:off x="2037993" y="5059799"/>
            <a:ext cx="3295888" cy="1777008"/>
          </a:xfrm>
          <a:prstGeom prst="rect">
            <a:avLst/>
          </a:prstGeom>
          <a:noFill/>
          <a:ln/>
        </p:spPr>
        <p:txBody>
          <a:bodyPr wrap="square" rtlCol="0" anchor="t"/>
          <a:lstStyle/>
          <a:p>
            <a:pPr algn="l" indent="0" marL="0">
              <a:lnSpc>
                <a:spcPts val="2799"/>
              </a:lnSpc>
              <a:buNone/>
            </a:pPr>
            <a:r>
              <a:rPr lang="en-US" sz="1750" spc="-35" kern="0" dirty="0">
                <a:solidFill>
                  <a:srgbClr val="E5E0DF"/>
                </a:solidFill>
                <a:latin typeface="Inter" pitchFamily="34" charset="0"/>
                <a:ea typeface="Inter" pitchFamily="34" charset="-122"/>
                <a:cs typeface="Inter" pitchFamily="34" charset="-120"/>
              </a:rPr>
              <a:t>The KNN model achieved an accuracy of 92.32% on the test dataset, indicating its effectiveness in detecting network intrusions.</a:t>
            </a:r>
            <a:endParaRPr lang="en-US" sz="1750" dirty="0"/>
          </a:p>
        </p:txBody>
      </p:sp>
      <p:pic>
        <p:nvPicPr>
          <p:cNvPr id="8" name="Image 1" descr="preencoded.png">    </p:cNvPr>
          <p:cNvPicPr>
            <a:picLocks noChangeAspect="1"/>
          </p:cNvPicPr>
          <p:nvPr/>
        </p:nvPicPr>
        <p:blipFill>
          <a:blip r:embed="rId2"/>
          <a:stretch>
            <a:fillRect/>
          </a:stretch>
        </p:blipFill>
        <p:spPr>
          <a:xfrm>
            <a:off x="5667137" y="2175867"/>
            <a:ext cx="3296007" cy="2037040"/>
          </a:xfrm>
          <a:prstGeom prst="rect">
            <a:avLst/>
          </a:prstGeom>
        </p:spPr>
      </p:pic>
      <p:sp>
        <p:nvSpPr>
          <p:cNvPr id="9" name="Text 5"/>
          <p:cNvSpPr/>
          <p:nvPr/>
        </p:nvSpPr>
        <p:spPr>
          <a:xfrm>
            <a:off x="5667137" y="4490561"/>
            <a:ext cx="2221944" cy="347186"/>
          </a:xfrm>
          <a:prstGeom prst="rect">
            <a:avLst/>
          </a:prstGeom>
          <a:noFill/>
          <a:ln/>
        </p:spPr>
        <p:txBody>
          <a:bodyPr wrap="none" rtlCol="0" anchor="t"/>
          <a:lstStyle/>
          <a:p>
            <a:pPr algn="l" indent="0" marL="0">
              <a:lnSpc>
                <a:spcPts val="2734"/>
              </a:lnSpc>
              <a:buNone/>
            </a:pPr>
            <a:r>
              <a:rPr lang="en-US" sz="2187" b="1" spc="-66" kern="0" dirty="0">
                <a:solidFill>
                  <a:srgbClr val="FFFFFF"/>
                </a:solidFill>
                <a:latin typeface="Inter" pitchFamily="34" charset="0"/>
                <a:ea typeface="Inter" pitchFamily="34" charset="-122"/>
                <a:cs typeface="Inter" pitchFamily="34" charset="-120"/>
              </a:rPr>
              <a:t>Confusion Matrix</a:t>
            </a:r>
            <a:endParaRPr lang="en-US" sz="2187" dirty="0"/>
          </a:p>
        </p:txBody>
      </p:sp>
      <p:sp>
        <p:nvSpPr>
          <p:cNvPr id="10" name="Text 6"/>
          <p:cNvSpPr/>
          <p:nvPr/>
        </p:nvSpPr>
        <p:spPr>
          <a:xfrm>
            <a:off x="5667137" y="5059918"/>
            <a:ext cx="3296007" cy="2132409"/>
          </a:xfrm>
          <a:prstGeom prst="rect">
            <a:avLst/>
          </a:prstGeom>
          <a:noFill/>
          <a:ln/>
        </p:spPr>
        <p:txBody>
          <a:bodyPr wrap="square" rtlCol="0" anchor="t"/>
          <a:lstStyle/>
          <a:p>
            <a:pPr algn="l" indent="0" marL="0">
              <a:lnSpc>
                <a:spcPts val="2799"/>
              </a:lnSpc>
              <a:buNone/>
            </a:pPr>
            <a:r>
              <a:rPr lang="en-US" sz="1750" spc="-35" kern="0" dirty="0">
                <a:solidFill>
                  <a:srgbClr val="E5E0DF"/>
                </a:solidFill>
                <a:latin typeface="Inter" pitchFamily="34" charset="0"/>
                <a:ea typeface="Inter" pitchFamily="34" charset="-122"/>
                <a:cs typeface="Inter" pitchFamily="34" charset="-120"/>
              </a:rPr>
              <a:t>The confusion matrix shows the number of correctly and incorrectly classified instances, which can help in understanding the strengths and weaknesses of the model.</a:t>
            </a:r>
            <a:endParaRPr lang="en-US" sz="1750" dirty="0"/>
          </a:p>
        </p:txBody>
      </p:sp>
      <p:pic>
        <p:nvPicPr>
          <p:cNvPr id="11" name="Image 2" descr="preencoded.png">    </p:cNvPr>
          <p:cNvPicPr>
            <a:picLocks noChangeAspect="1"/>
          </p:cNvPicPr>
          <p:nvPr/>
        </p:nvPicPr>
        <p:blipFill>
          <a:blip r:embed="rId3"/>
          <a:stretch>
            <a:fillRect/>
          </a:stretch>
        </p:blipFill>
        <p:spPr>
          <a:xfrm>
            <a:off x="9296400" y="2175867"/>
            <a:ext cx="3296007" cy="2037040"/>
          </a:xfrm>
          <a:prstGeom prst="rect">
            <a:avLst/>
          </a:prstGeom>
        </p:spPr>
      </p:pic>
      <p:sp>
        <p:nvSpPr>
          <p:cNvPr id="12" name="Text 7"/>
          <p:cNvSpPr/>
          <p:nvPr/>
        </p:nvSpPr>
        <p:spPr>
          <a:xfrm>
            <a:off x="9296400" y="4490561"/>
            <a:ext cx="3220760" cy="347186"/>
          </a:xfrm>
          <a:prstGeom prst="rect">
            <a:avLst/>
          </a:prstGeom>
          <a:noFill/>
          <a:ln/>
        </p:spPr>
        <p:txBody>
          <a:bodyPr wrap="none" rtlCol="0" anchor="t"/>
          <a:lstStyle/>
          <a:p>
            <a:pPr algn="l" indent="0" marL="0">
              <a:lnSpc>
                <a:spcPts val="2734"/>
              </a:lnSpc>
              <a:buNone/>
            </a:pPr>
            <a:r>
              <a:rPr lang="en-US" sz="2187" b="1" spc="-66" kern="0" dirty="0">
                <a:solidFill>
                  <a:srgbClr val="FFFFFF"/>
                </a:solidFill>
                <a:latin typeface="Inter" pitchFamily="34" charset="0"/>
                <a:ea typeface="Inter" pitchFamily="34" charset="-122"/>
                <a:cs typeface="Inter" pitchFamily="34" charset="-120"/>
              </a:rPr>
              <a:t>Precision-Recall Tradeoff</a:t>
            </a:r>
            <a:endParaRPr lang="en-US" sz="2187" dirty="0"/>
          </a:p>
        </p:txBody>
      </p:sp>
      <p:sp>
        <p:nvSpPr>
          <p:cNvPr id="13" name="Text 8"/>
          <p:cNvSpPr/>
          <p:nvPr/>
        </p:nvSpPr>
        <p:spPr>
          <a:xfrm>
            <a:off x="9296400" y="5059918"/>
            <a:ext cx="3296007" cy="1777008"/>
          </a:xfrm>
          <a:prstGeom prst="rect">
            <a:avLst/>
          </a:prstGeom>
          <a:noFill/>
          <a:ln/>
        </p:spPr>
        <p:txBody>
          <a:bodyPr wrap="square" rtlCol="0" anchor="t"/>
          <a:lstStyle/>
          <a:p>
            <a:pPr algn="l" indent="0" marL="0">
              <a:lnSpc>
                <a:spcPts val="2799"/>
              </a:lnSpc>
              <a:buNone/>
            </a:pPr>
            <a:r>
              <a:rPr lang="en-US" sz="1750" spc="-35" kern="0" dirty="0">
                <a:solidFill>
                  <a:srgbClr val="E5E0DF"/>
                </a:solidFill>
                <a:latin typeface="Inter" pitchFamily="34" charset="0"/>
                <a:ea typeface="Inter" pitchFamily="34" charset="-122"/>
                <a:cs typeface="Inter" pitchFamily="34" charset="-120"/>
              </a:rPr>
              <a:t>The precision-recall tradeoff curve helps in visualizing the tradeoff between precision and recall for different threshold values.</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1041440"/>
            <a:ext cx="7255312" cy="694373"/>
          </a:xfrm>
          <a:prstGeom prst="rect">
            <a:avLst/>
          </a:prstGeom>
          <a:noFill/>
          <a:ln/>
        </p:spPr>
        <p:txBody>
          <a:bodyPr wrap="non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Conclusion and Future Work</a:t>
            </a:r>
            <a:endParaRPr lang="en-US" sz="4374" dirty="0"/>
          </a:p>
        </p:txBody>
      </p:sp>
      <p:sp>
        <p:nvSpPr>
          <p:cNvPr id="5" name="Shape 3"/>
          <p:cNvSpPr/>
          <p:nvPr/>
        </p:nvSpPr>
        <p:spPr>
          <a:xfrm>
            <a:off x="7293054" y="2180153"/>
            <a:ext cx="44410" cy="5008007"/>
          </a:xfrm>
          <a:prstGeom prst="rect">
            <a:avLst/>
          </a:prstGeom>
          <a:solidFill>
            <a:srgbClr val="140099"/>
          </a:solidFill>
          <a:ln/>
        </p:spPr>
      </p:sp>
      <p:sp>
        <p:nvSpPr>
          <p:cNvPr id="6" name="Shape 4"/>
          <p:cNvSpPr/>
          <p:nvPr/>
        </p:nvSpPr>
        <p:spPr>
          <a:xfrm>
            <a:off x="7565172" y="2581454"/>
            <a:ext cx="777597" cy="44410"/>
          </a:xfrm>
          <a:prstGeom prst="rect">
            <a:avLst/>
          </a:prstGeom>
          <a:solidFill>
            <a:srgbClr val="140099"/>
          </a:solidFill>
          <a:ln/>
        </p:spPr>
      </p:sp>
      <p:sp>
        <p:nvSpPr>
          <p:cNvPr id="7" name="Shape 5"/>
          <p:cNvSpPr/>
          <p:nvPr/>
        </p:nvSpPr>
        <p:spPr>
          <a:xfrm>
            <a:off x="7065228" y="2353747"/>
            <a:ext cx="499943" cy="499943"/>
          </a:xfrm>
          <a:prstGeom prst="roundRect">
            <a:avLst>
              <a:gd name="adj" fmla="val 20000"/>
            </a:avLst>
          </a:prstGeom>
          <a:solidFill>
            <a:srgbClr val="110080"/>
          </a:solidFill>
          <a:ln w="13811">
            <a:solidFill>
              <a:srgbClr val="140099"/>
            </a:solidFill>
            <a:prstDash val="solid"/>
          </a:ln>
        </p:spPr>
      </p:sp>
      <p:sp>
        <p:nvSpPr>
          <p:cNvPr id="8" name="Text 6"/>
          <p:cNvSpPr/>
          <p:nvPr/>
        </p:nvSpPr>
        <p:spPr>
          <a:xfrm>
            <a:off x="7236321" y="2395418"/>
            <a:ext cx="157758" cy="416481"/>
          </a:xfrm>
          <a:prstGeom prst="rect">
            <a:avLst/>
          </a:prstGeom>
          <a:noFill/>
          <a:ln/>
        </p:spPr>
        <p:txBody>
          <a:bodyPr wrap="none" rtlCol="0" anchor="t"/>
          <a:lstStyle/>
          <a:p>
            <a:pPr algn="ctr" indent="0" marL="0">
              <a:lnSpc>
                <a:spcPts val="3281"/>
              </a:lnSpc>
              <a:buNone/>
            </a:pPr>
            <a:r>
              <a:rPr lang="en-US" sz="2624" b="1" spc="-79" kern="0" dirty="0">
                <a:solidFill>
                  <a:srgbClr val="E5E0DF"/>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8537258" y="2402324"/>
            <a:ext cx="2221944" cy="347186"/>
          </a:xfrm>
          <a:prstGeom prst="rect">
            <a:avLst/>
          </a:prstGeom>
          <a:noFill/>
          <a:ln/>
        </p:spPr>
        <p:txBody>
          <a:bodyPr wrap="none" rtlCol="0" anchor="t"/>
          <a:lstStyle/>
          <a:p>
            <a:pPr algn="l" indent="0" marL="0">
              <a:lnSpc>
                <a:spcPts val="2734"/>
              </a:lnSpc>
              <a:buNone/>
            </a:pPr>
            <a:r>
              <a:rPr lang="en-US" sz="2187" b="1" spc="-66" kern="0" dirty="0">
                <a:solidFill>
                  <a:srgbClr val="E5E0DF"/>
                </a:solidFill>
                <a:latin typeface="Inter" pitchFamily="34" charset="0"/>
                <a:ea typeface="Inter" pitchFamily="34" charset="-122"/>
                <a:cs typeface="Inter" pitchFamily="34" charset="-120"/>
              </a:rPr>
              <a:t>Conclusion</a:t>
            </a:r>
            <a:endParaRPr lang="en-US" sz="2187" dirty="0"/>
          </a:p>
        </p:txBody>
      </p:sp>
      <p:sp>
        <p:nvSpPr>
          <p:cNvPr id="10" name="Text 8"/>
          <p:cNvSpPr/>
          <p:nvPr/>
        </p:nvSpPr>
        <p:spPr>
          <a:xfrm>
            <a:off x="8537258" y="2971681"/>
            <a:ext cx="4055150" cy="2132409"/>
          </a:xfrm>
          <a:prstGeom prst="rect">
            <a:avLst/>
          </a:prstGeom>
          <a:noFill/>
          <a:ln/>
        </p:spPr>
        <p:txBody>
          <a:bodyPr wrap="square" rtlCol="0" anchor="t"/>
          <a:lstStyle/>
          <a:p>
            <a:pPr algn="l" indent="0" marL="0">
              <a:lnSpc>
                <a:spcPts val="2799"/>
              </a:lnSpc>
              <a:buNone/>
            </a:pPr>
            <a:r>
              <a:rPr lang="en-US" sz="1750" spc="-35" kern="0" dirty="0">
                <a:solidFill>
                  <a:srgbClr val="E5E0DF"/>
                </a:solidFill>
                <a:latin typeface="Inter" pitchFamily="34" charset="0"/>
                <a:ea typeface="Inter" pitchFamily="34" charset="-122"/>
                <a:cs typeface="Inter" pitchFamily="34" charset="-120"/>
              </a:rPr>
              <a:t>KNN algorithm is an effective tool for Network Induction Detection, providing high accuracy and adaptability. It can be used for detecting multiple types of intrusions and can be optimized for better results.</a:t>
            </a:r>
            <a:endParaRPr lang="en-US" sz="1750" dirty="0"/>
          </a:p>
        </p:txBody>
      </p:sp>
      <p:sp>
        <p:nvSpPr>
          <p:cNvPr id="11" name="Shape 9"/>
          <p:cNvSpPr/>
          <p:nvPr/>
        </p:nvSpPr>
        <p:spPr>
          <a:xfrm>
            <a:off x="6287631" y="3692307"/>
            <a:ext cx="777597" cy="44410"/>
          </a:xfrm>
          <a:prstGeom prst="rect">
            <a:avLst/>
          </a:prstGeom>
          <a:solidFill>
            <a:srgbClr val="140099"/>
          </a:solidFill>
          <a:ln/>
        </p:spPr>
      </p:sp>
      <p:sp>
        <p:nvSpPr>
          <p:cNvPr id="12" name="Shape 10"/>
          <p:cNvSpPr/>
          <p:nvPr/>
        </p:nvSpPr>
        <p:spPr>
          <a:xfrm>
            <a:off x="7065228" y="3464600"/>
            <a:ext cx="499943" cy="499943"/>
          </a:xfrm>
          <a:prstGeom prst="roundRect">
            <a:avLst>
              <a:gd name="adj" fmla="val 20000"/>
            </a:avLst>
          </a:prstGeom>
          <a:solidFill>
            <a:srgbClr val="110080"/>
          </a:solidFill>
          <a:ln w="13811">
            <a:solidFill>
              <a:srgbClr val="140099"/>
            </a:solidFill>
            <a:prstDash val="solid"/>
          </a:ln>
        </p:spPr>
      </p:sp>
      <p:sp>
        <p:nvSpPr>
          <p:cNvPr id="13" name="Text 11"/>
          <p:cNvSpPr/>
          <p:nvPr/>
        </p:nvSpPr>
        <p:spPr>
          <a:xfrm>
            <a:off x="7217271" y="3506272"/>
            <a:ext cx="195858" cy="416481"/>
          </a:xfrm>
          <a:prstGeom prst="rect">
            <a:avLst/>
          </a:prstGeom>
          <a:noFill/>
          <a:ln/>
        </p:spPr>
        <p:txBody>
          <a:bodyPr wrap="none" rtlCol="0" anchor="t"/>
          <a:lstStyle/>
          <a:p>
            <a:pPr algn="ctr" indent="0" marL="0">
              <a:lnSpc>
                <a:spcPts val="3281"/>
              </a:lnSpc>
              <a:buNone/>
            </a:pPr>
            <a:r>
              <a:rPr lang="en-US" sz="2624" b="1" spc="-79" kern="0" dirty="0">
                <a:solidFill>
                  <a:srgbClr val="E5E0DF"/>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3871198" y="3513177"/>
            <a:ext cx="2221944" cy="347186"/>
          </a:xfrm>
          <a:prstGeom prst="rect">
            <a:avLst/>
          </a:prstGeom>
          <a:noFill/>
          <a:ln/>
        </p:spPr>
        <p:txBody>
          <a:bodyPr wrap="none" rtlCol="0" anchor="t"/>
          <a:lstStyle/>
          <a:p>
            <a:pPr algn="r" indent="0" marL="0">
              <a:lnSpc>
                <a:spcPts val="2734"/>
              </a:lnSpc>
              <a:buNone/>
            </a:pPr>
            <a:r>
              <a:rPr lang="en-US" sz="2187" b="1" spc="-66" kern="0" dirty="0">
                <a:solidFill>
                  <a:srgbClr val="E5E0DF"/>
                </a:solidFill>
                <a:latin typeface="Inter" pitchFamily="34" charset="0"/>
                <a:ea typeface="Inter" pitchFamily="34" charset="-122"/>
                <a:cs typeface="Inter" pitchFamily="34" charset="-120"/>
              </a:rPr>
              <a:t>Future Work</a:t>
            </a:r>
            <a:endParaRPr lang="en-US" sz="2187" dirty="0"/>
          </a:p>
        </p:txBody>
      </p:sp>
      <p:sp>
        <p:nvSpPr>
          <p:cNvPr id="15" name="Text 13"/>
          <p:cNvSpPr/>
          <p:nvPr/>
        </p:nvSpPr>
        <p:spPr>
          <a:xfrm>
            <a:off x="2037993" y="4082534"/>
            <a:ext cx="4055150" cy="2487811"/>
          </a:xfrm>
          <a:prstGeom prst="rect">
            <a:avLst/>
          </a:prstGeom>
          <a:noFill/>
          <a:ln/>
        </p:spPr>
        <p:txBody>
          <a:bodyPr wrap="square" rtlCol="0" anchor="t"/>
          <a:lstStyle/>
          <a:p>
            <a:pPr algn="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Further research can be done on using different distance metrics and feature selection techniques for improving the performance of KNN model. The model can also be integrated with other machine learning techniques for better results.</a:t>
            </a:r>
            <a:endParaRPr lang="en-US" sz="1750" dirty="0"/>
          </a:p>
        </p:txBody>
      </p:sp>
      <p:pic>
        <p:nvPicPr>
          <p:cNvPr id="1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2023-09-29T17:58:13Z</dcterms:created>
  <dcterms:modified xsi:type="dcterms:W3CDTF">2023-09-29T17:58:13Z</dcterms:modified>
</cp:coreProperties>
</file>