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1"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9D047C-B670-4D32-B1E7-629CA1558CCB}" type="datetimeFigureOut">
              <a:rPr lang="en-US" smtClean="0"/>
              <a:t>16-Apr-23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429231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D047C-B670-4D32-B1E7-629CA1558CCB}" type="datetimeFigureOut">
              <a:rPr lang="en-US" smtClean="0"/>
              <a:t>16-Apr-23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350006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D047C-B670-4D32-B1E7-629CA1558CCB}" type="datetimeFigureOut">
              <a:rPr lang="en-US" smtClean="0"/>
              <a:t>16-Apr-23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1603617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9D047C-B670-4D32-B1E7-629CA1558CCB}" type="datetimeFigureOut">
              <a:rPr lang="en-US" smtClean="0"/>
              <a:t>16-Apr-23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2703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9D047C-B670-4D32-B1E7-629CA1558CCB}" type="datetimeFigureOut">
              <a:rPr lang="en-US" smtClean="0"/>
              <a:t>16-Apr-23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296201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9D047C-B670-4D32-B1E7-629CA1558CCB}" type="datetimeFigureOut">
              <a:rPr lang="en-US" smtClean="0"/>
              <a:t>16-Apr-23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229906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9D047C-B670-4D32-B1E7-629CA1558CCB}" type="datetimeFigureOut">
              <a:rPr lang="en-US" smtClean="0"/>
              <a:t>16-Apr-23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278775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9D047C-B670-4D32-B1E7-629CA1558CCB}" type="datetimeFigureOut">
              <a:rPr lang="en-US" smtClean="0"/>
              <a:t>16-Apr-23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232543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D047C-B670-4D32-B1E7-629CA1558CCB}" type="datetimeFigureOut">
              <a:rPr lang="en-US" smtClean="0"/>
              <a:t>16-Apr-23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256643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D047C-B670-4D32-B1E7-629CA1558CCB}" type="datetimeFigureOut">
              <a:rPr lang="en-US" smtClean="0"/>
              <a:t>16-Apr-23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410233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9D047C-B670-4D32-B1E7-629CA1558CCB}" type="datetimeFigureOut">
              <a:rPr lang="en-US" smtClean="0"/>
              <a:t>16-Apr-23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E56C9F-7089-4DBD-AC6C-0988F1B28204}" type="slidenum">
              <a:rPr lang="en-US" smtClean="0"/>
              <a:t>‹#›</a:t>
            </a:fld>
            <a:endParaRPr lang="en-US"/>
          </a:p>
        </p:txBody>
      </p:sp>
    </p:spTree>
    <p:extLst>
      <p:ext uri="{BB962C8B-B14F-4D97-AF65-F5344CB8AC3E}">
        <p14:creationId xmlns:p14="http://schemas.microsoft.com/office/powerpoint/2010/main" val="378721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9D047C-B670-4D32-B1E7-629CA1558CCB}" type="datetimeFigureOut">
              <a:rPr lang="en-US" smtClean="0"/>
              <a:t>16-Apr-23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56C9F-7089-4DBD-AC6C-0988F1B28204}" type="slidenum">
              <a:rPr lang="en-US" smtClean="0"/>
              <a:t>‹#›</a:t>
            </a:fld>
            <a:endParaRPr lang="en-US"/>
          </a:p>
        </p:txBody>
      </p:sp>
    </p:spTree>
    <p:extLst>
      <p:ext uri="{BB962C8B-B14F-4D97-AF65-F5344CB8AC3E}">
        <p14:creationId xmlns:p14="http://schemas.microsoft.com/office/powerpoint/2010/main" val="1536182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676399"/>
          </a:xfrm>
        </p:spPr>
        <p:txBody>
          <a:bodyPr/>
          <a:lstStyle/>
          <a:p>
            <a:r>
              <a:rPr lang="en-US" dirty="0" smtClean="0">
                <a:latin typeface="Times New Roman" pitchFamily="18" charset="0"/>
                <a:cs typeface="Times New Roman" pitchFamily="18" charset="0"/>
              </a:rPr>
              <a:t>FORENSIC TOOLKIT</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pic>
        <p:nvPicPr>
          <p:cNvPr id="13314" name="Picture 2" descr="C:\Users\Manpreet\Desktop\ft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620000"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19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000" dirty="0">
                <a:latin typeface="Times New Roman" pitchFamily="18" charset="0"/>
                <a:cs typeface="Times New Roman" pitchFamily="18" charset="0"/>
              </a:rPr>
              <a:t>Add the Destination </a:t>
            </a:r>
            <a:r>
              <a:rPr lang="en-US" sz="2000" b="1" dirty="0">
                <a:latin typeface="Times New Roman" pitchFamily="18" charset="0"/>
                <a:cs typeface="Times New Roman" pitchFamily="18" charset="0"/>
              </a:rPr>
              <a:t>path</a:t>
            </a:r>
            <a:r>
              <a:rPr lang="en-US" sz="2000" dirty="0">
                <a:latin typeface="Times New Roman" pitchFamily="18" charset="0"/>
                <a:cs typeface="Times New Roman" pitchFamily="18" charset="0"/>
              </a:rPr>
              <a:t> of the image that is going to be created. From the forensic perspective, It should be copied in a separate hard drive and multiple copies of the original evidence should be created to prevent loss of evidence.</a:t>
            </a:r>
          </a:p>
        </p:txBody>
      </p:sp>
      <p:pic>
        <p:nvPicPr>
          <p:cNvPr id="6146" name="Picture 2" descr="C:\Users\Manpreet\Desktop\Capture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215" y="1950395"/>
            <a:ext cx="4267570" cy="382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24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Select the format of the image that you want to create. The different formats for creating the image are:</a:t>
            </a:r>
          </a:p>
        </p:txBody>
      </p:sp>
      <p:sp>
        <p:nvSpPr>
          <p:cNvPr id="3" name="Content Placeholder 2"/>
          <p:cNvSpPr>
            <a:spLocks noGrp="1"/>
          </p:cNvSpPr>
          <p:nvPr>
            <p:ph sz="half" idx="1"/>
          </p:nvPr>
        </p:nvSpPr>
        <p:spPr/>
        <p:txBody>
          <a:bodyPr>
            <a:normAutofit fontScale="70000" lnSpcReduction="20000"/>
          </a:bodyPr>
          <a:lstStyle/>
          <a:p>
            <a:pPr algn="just"/>
            <a:r>
              <a:rPr lang="en-US" b="1" dirty="0">
                <a:latin typeface="Times New Roman" pitchFamily="18" charset="0"/>
                <a:cs typeface="Times New Roman" pitchFamily="18" charset="0"/>
              </a:rPr>
              <a:t>Raw(</a:t>
            </a:r>
            <a:r>
              <a:rPr lang="en-US" b="1" dirty="0" err="1">
                <a:latin typeface="Times New Roman" pitchFamily="18" charset="0"/>
                <a:cs typeface="Times New Roman" pitchFamily="18" charset="0"/>
              </a:rPr>
              <a:t>dd</a:t>
            </a:r>
            <a:r>
              <a:rPr lang="en-US" dirty="0">
                <a:latin typeface="Times New Roman" pitchFamily="18" charset="0"/>
                <a:cs typeface="Times New Roman" pitchFamily="18" charset="0"/>
              </a:rPr>
              <a:t>): It is a bit-by-bit copy of the original evidence which is created without any additions and or deletions. They do not contain any metadata.</a:t>
            </a:r>
          </a:p>
          <a:p>
            <a:pPr algn="just"/>
            <a:r>
              <a:rPr lang="en-US" b="1" dirty="0">
                <a:latin typeface="Times New Roman" pitchFamily="18" charset="0"/>
                <a:cs typeface="Times New Roman" pitchFamily="18" charset="0"/>
              </a:rPr>
              <a:t>SMART: </a:t>
            </a:r>
            <a:r>
              <a:rPr lang="en-US" dirty="0">
                <a:latin typeface="Times New Roman" pitchFamily="18" charset="0"/>
                <a:cs typeface="Times New Roman" pitchFamily="18" charset="0"/>
              </a:rPr>
              <a:t>It is an image format that was used for Linux which is not popularly used anymore.</a:t>
            </a:r>
          </a:p>
          <a:p>
            <a:pPr algn="just"/>
            <a:r>
              <a:rPr lang="en-US" b="1" dirty="0">
                <a:latin typeface="Times New Roman" pitchFamily="18" charset="0"/>
                <a:cs typeface="Times New Roman" pitchFamily="18" charset="0"/>
              </a:rPr>
              <a:t>E01: </a:t>
            </a:r>
            <a:r>
              <a:rPr lang="en-US" dirty="0">
                <a:latin typeface="Times New Roman" pitchFamily="18" charset="0"/>
                <a:cs typeface="Times New Roman" pitchFamily="18" charset="0"/>
              </a:rPr>
              <a:t>It stands for </a:t>
            </a:r>
            <a:r>
              <a:rPr lang="en-US" dirty="0" err="1">
                <a:latin typeface="Times New Roman" pitchFamily="18" charset="0"/>
                <a:cs typeface="Times New Roman" pitchFamily="18" charset="0"/>
              </a:rPr>
              <a:t>EnCase</a:t>
            </a:r>
            <a:r>
              <a:rPr lang="en-US" dirty="0">
                <a:latin typeface="Times New Roman" pitchFamily="18" charset="0"/>
                <a:cs typeface="Times New Roman" pitchFamily="18" charset="0"/>
              </a:rPr>
              <a:t> Evidence File, which is a commonly used format for imaging and is similar to</a:t>
            </a:r>
          </a:p>
          <a:p>
            <a:pPr algn="just"/>
            <a:r>
              <a:rPr lang="en-US" b="1" dirty="0">
                <a:latin typeface="Times New Roman" pitchFamily="18" charset="0"/>
                <a:cs typeface="Times New Roman" pitchFamily="18" charset="0"/>
              </a:rPr>
              <a:t>AFF: </a:t>
            </a:r>
            <a:r>
              <a:rPr lang="en-US" dirty="0">
                <a:latin typeface="Times New Roman" pitchFamily="18" charset="0"/>
                <a:cs typeface="Times New Roman" pitchFamily="18" charset="0"/>
              </a:rPr>
              <a:t>It stands for Advanced Forensic Format that is an open-source format type.</a:t>
            </a:r>
          </a:p>
          <a:p>
            <a:pPr algn="just"/>
            <a:endParaRPr lang="en-US" dirty="0">
              <a:latin typeface="Times New Roman" pitchFamily="18" charset="0"/>
              <a:cs typeface="Times New Roman" pitchFamily="18" charset="0"/>
            </a:endParaRPr>
          </a:p>
        </p:txBody>
      </p:sp>
      <p:pic>
        <p:nvPicPr>
          <p:cNvPr id="7170" name="Picture 2" descr="C:\Users\Manpreet\Desktop\Capture6.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600200"/>
            <a:ext cx="4038600" cy="375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7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Now, add the details of the image to proceed.</a:t>
            </a:r>
          </a:p>
        </p:txBody>
      </p:sp>
      <p:pic>
        <p:nvPicPr>
          <p:cNvPr id="8194" name="Picture 2" descr="C:\Users\Manpreet\Desktop\Capture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9163" y="1946585"/>
            <a:ext cx="4305673" cy="3833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01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Now finally add the destination of the image file, name the image file and then click on Finish.</a:t>
            </a:r>
          </a:p>
        </p:txBody>
      </p:sp>
      <p:pic>
        <p:nvPicPr>
          <p:cNvPr id="9218" name="Picture 2" descr="C:\Users\Manpreet\Desktop\Capture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2025" y="2297136"/>
            <a:ext cx="4259949" cy="3132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74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Once you have added the destination path, you can now start with the Imaging and also click on the verify option to generate a hash.</a:t>
            </a:r>
          </a:p>
        </p:txBody>
      </p:sp>
      <p:pic>
        <p:nvPicPr>
          <p:cNvPr id="10242" name="Picture 2" descr="C:\Users\Manpreet\Desktop\Capture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7266" y="1980878"/>
            <a:ext cx="4229467" cy="3764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62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Now let us wait for a few minutes for the image to be created.</a:t>
            </a:r>
          </a:p>
        </p:txBody>
      </p:sp>
      <p:pic>
        <p:nvPicPr>
          <p:cNvPr id="11266" name="Picture 2" descr="C:\Users\Manpreet\Desktop\Capture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576" y="2449549"/>
            <a:ext cx="4000847" cy="282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0856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a:latin typeface="Times New Roman" pitchFamily="18" charset="0"/>
                <a:cs typeface="Times New Roman" pitchFamily="18" charset="0"/>
              </a:rPr>
              <a:t>After the image is created, a Hash result is generated which verifies the MD5 Hash, SHA1 Hash, and the presence of any bad sector.</a:t>
            </a:r>
          </a:p>
        </p:txBody>
      </p:sp>
      <p:pic>
        <p:nvPicPr>
          <p:cNvPr id="12290" name="Picture 2" descr="C:\Users\Manpreet\Desktop\Capture1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6733" y="2064705"/>
            <a:ext cx="4770533" cy="359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587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solidFill>
                <a:latin typeface="Times New Roman" pitchFamily="18" charset="0"/>
                <a:cs typeface="Times New Roman" pitchFamily="18" charset="0"/>
              </a:rPr>
              <a:t>Capturing Memory</a:t>
            </a:r>
            <a:br>
              <a:rPr lang="en-US" b="1" dirty="0">
                <a:solidFill>
                  <a:schemeClr val="accent2"/>
                </a:solidFill>
                <a:latin typeface="Times New Roman" pitchFamily="18" charset="0"/>
                <a:cs typeface="Times New Roman" pitchFamily="18" charset="0"/>
              </a:rPr>
            </a:br>
            <a:endParaRPr lang="en-US"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105400"/>
          </a:xfrm>
        </p:spPr>
        <p:txBody>
          <a:bodyPr>
            <a:normAutofit/>
          </a:bodyPr>
          <a:lstStyle/>
          <a:p>
            <a:pPr algn="just"/>
            <a:r>
              <a:rPr lang="en-US" sz="2600" dirty="0">
                <a:latin typeface="Times New Roman" pitchFamily="18" charset="0"/>
                <a:cs typeface="Times New Roman" pitchFamily="18" charset="0"/>
              </a:rPr>
              <a:t>It is the method of </a:t>
            </a:r>
            <a:r>
              <a:rPr lang="en-US" sz="2600" b="1" dirty="0">
                <a:latin typeface="Times New Roman" pitchFamily="18" charset="0"/>
                <a:cs typeface="Times New Roman" pitchFamily="18" charset="0"/>
              </a:rPr>
              <a:t>capturing and dumping </a:t>
            </a:r>
            <a:r>
              <a:rPr lang="en-US" sz="2600" dirty="0">
                <a:latin typeface="Times New Roman" pitchFamily="18" charset="0"/>
                <a:cs typeface="Times New Roman" pitchFamily="18" charset="0"/>
              </a:rPr>
              <a:t>the contents of a </a:t>
            </a:r>
            <a:r>
              <a:rPr lang="en-US" sz="2600" b="1" dirty="0">
                <a:latin typeface="Times New Roman" pitchFamily="18" charset="0"/>
                <a:cs typeface="Times New Roman" pitchFamily="18" charset="0"/>
              </a:rPr>
              <a:t>volatile content into a non-volatile</a:t>
            </a:r>
            <a:r>
              <a:rPr lang="en-US" sz="2600" dirty="0">
                <a:latin typeface="Times New Roman" pitchFamily="18" charset="0"/>
                <a:cs typeface="Times New Roman" pitchFamily="18" charset="0"/>
              </a:rPr>
              <a:t> storage device to preserve it for further investigation. </a:t>
            </a:r>
            <a:endParaRPr lang="en-US" sz="2600" dirty="0" smtClean="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A </a:t>
            </a:r>
            <a:r>
              <a:rPr lang="en-US" sz="2600" b="1" dirty="0">
                <a:latin typeface="Times New Roman" pitchFamily="18" charset="0"/>
                <a:cs typeface="Times New Roman" pitchFamily="18" charset="0"/>
              </a:rPr>
              <a:t>ram analysis</a:t>
            </a:r>
            <a:r>
              <a:rPr lang="en-US" sz="2600" dirty="0">
                <a:latin typeface="Times New Roman" pitchFamily="18" charset="0"/>
                <a:cs typeface="Times New Roman" pitchFamily="18" charset="0"/>
              </a:rPr>
              <a:t> can only be successfully conducted when the acquisition has been performed accurately without corrupting the image of the volatile memory</a:t>
            </a:r>
            <a:r>
              <a:rPr lang="en-US" sz="2600" dirty="0" smtClean="0">
                <a:latin typeface="Times New Roman" pitchFamily="18" charset="0"/>
                <a:cs typeface="Times New Roman" pitchFamily="18" charset="0"/>
              </a:rPr>
              <a:t>.</a:t>
            </a:r>
          </a:p>
          <a:p>
            <a:pPr algn="just"/>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In this phase, the investigator has to be careful about his decisions to collect the volatile data as it won’t exist after the </a:t>
            </a:r>
            <a:r>
              <a:rPr lang="en-US" sz="2600" b="1" dirty="0">
                <a:latin typeface="Times New Roman" pitchFamily="18" charset="0"/>
                <a:cs typeface="Times New Roman" pitchFamily="18" charset="0"/>
              </a:rPr>
              <a:t>system undergoes a reboot.</a:t>
            </a:r>
            <a:r>
              <a:rPr lang="en-US" sz="2600" dirty="0">
                <a:latin typeface="Times New Roman" pitchFamily="18" charset="0"/>
                <a:cs typeface="Times New Roman" pitchFamily="18" charset="0"/>
              </a:rPr>
              <a:t> </a:t>
            </a:r>
          </a:p>
        </p:txBody>
      </p:sp>
    </p:spTree>
    <p:extLst>
      <p:ext uri="{BB962C8B-B14F-4D97-AF65-F5344CB8AC3E}">
        <p14:creationId xmlns:p14="http://schemas.microsoft.com/office/powerpoint/2010/main" val="79067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itchFamily="18" charset="0"/>
                <a:cs typeface="Times New Roman" pitchFamily="18" charset="0"/>
              </a:rPr>
              <a:t>To capture the memory, click on </a:t>
            </a:r>
            <a:r>
              <a:rPr lang="en-US" sz="2400" b="1" dirty="0">
                <a:latin typeface="Times New Roman" pitchFamily="18" charset="0"/>
                <a:cs typeface="Times New Roman" pitchFamily="18" charset="0"/>
              </a:rPr>
              <a:t>File &gt; Capture Memory</a:t>
            </a:r>
            <a:r>
              <a:rPr lang="en-US" sz="2400" dirty="0">
                <a:latin typeface="Times New Roman" pitchFamily="18" charset="0"/>
                <a:cs typeface="Times New Roman" pitchFamily="18" charset="0"/>
              </a:rPr>
              <a:t>.</a:t>
            </a:r>
          </a:p>
        </p:txBody>
      </p:sp>
      <p:pic>
        <p:nvPicPr>
          <p:cNvPr id="14338" name="Picture 2" descr="C:\Users\Manpreet\Desktop\Capture1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544" y="1600200"/>
            <a:ext cx="671091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20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Choose the destination path and the destination file name, and click on capture memory.</a:t>
            </a:r>
          </a:p>
        </p:txBody>
      </p:sp>
      <p:pic>
        <p:nvPicPr>
          <p:cNvPr id="15362" name="Picture 2" descr="C:\Users\Manpreet\Desktop\Capture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4023" y="2491462"/>
            <a:ext cx="3375953" cy="2743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88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FTK Imager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52400" y="1600200"/>
            <a:ext cx="8839200" cy="4525963"/>
          </a:xfrm>
        </p:spPr>
        <p:txBody>
          <a:bodyPr>
            <a:normAutofit/>
          </a:bodyPr>
          <a:lstStyle/>
          <a:p>
            <a:pPr algn="just"/>
            <a:r>
              <a:rPr lang="en-US" dirty="0">
                <a:latin typeface="Times New Roman" pitchFamily="18" charset="0"/>
                <a:cs typeface="Times New Roman" pitchFamily="18" charset="0"/>
              </a:rPr>
              <a:t>FTK Imager is an </a:t>
            </a:r>
            <a:r>
              <a:rPr lang="en-US" b="1" dirty="0">
                <a:latin typeface="Times New Roman" pitchFamily="18" charset="0"/>
                <a:cs typeface="Times New Roman" pitchFamily="18" charset="0"/>
              </a:rPr>
              <a:t>open-source</a:t>
            </a:r>
            <a:r>
              <a:rPr lang="en-US" dirty="0">
                <a:latin typeface="Times New Roman" pitchFamily="18" charset="0"/>
                <a:cs typeface="Times New Roman" pitchFamily="18" charset="0"/>
              </a:rPr>
              <a:t> software by </a:t>
            </a:r>
            <a:r>
              <a:rPr lang="en-US" dirty="0" err="1" smtClean="0">
                <a:latin typeface="Times New Roman" pitchFamily="18" charset="0"/>
                <a:cs typeface="Times New Roman" pitchFamily="18" charset="0"/>
              </a:rPr>
              <a:t>AccessData</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is </a:t>
            </a:r>
            <a:r>
              <a:rPr lang="en-US" dirty="0">
                <a:latin typeface="Times New Roman" pitchFamily="18" charset="0"/>
                <a:cs typeface="Times New Roman" pitchFamily="18" charset="0"/>
              </a:rPr>
              <a:t>used for </a:t>
            </a:r>
            <a:r>
              <a:rPr lang="en-US" b="1" dirty="0">
                <a:latin typeface="Times New Roman" pitchFamily="18" charset="0"/>
                <a:cs typeface="Times New Roman" pitchFamily="18" charset="0"/>
              </a:rPr>
              <a:t>creating accurate copies </a:t>
            </a:r>
            <a:r>
              <a:rPr lang="en-US" dirty="0">
                <a:latin typeface="Times New Roman" pitchFamily="18" charset="0"/>
                <a:cs typeface="Times New Roman" pitchFamily="18" charset="0"/>
              </a:rPr>
              <a:t>of the original evidence without actually making any changes to it</a:t>
            </a:r>
            <a:r>
              <a:rPr lang="en-US" dirty="0" smtClean="0">
                <a:latin typeface="Times New Roman" pitchFamily="18" charset="0"/>
                <a:cs typeface="Times New Roman" pitchFamily="18" charset="0"/>
              </a:rPr>
              <a:t>.</a:t>
            </a:r>
          </a:p>
        </p:txBody>
      </p:sp>
      <p:pic>
        <p:nvPicPr>
          <p:cNvPr id="1026" name="Picture 2" descr="C:\Users\Manpreet\Desktop\im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51275"/>
            <a:ext cx="3886200" cy="1452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35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itchFamily="18" charset="0"/>
                <a:cs typeface="Times New Roman" pitchFamily="18" charset="0"/>
              </a:rPr>
              <a:t>Now let us wait for a few minutes till the ram is being captured.</a:t>
            </a:r>
            <a:endParaRPr lang="en-US" sz="2400" dirty="0">
              <a:latin typeface="Times New Roman" pitchFamily="18" charset="0"/>
              <a:cs typeface="Times New Roman" pitchFamily="18" charset="0"/>
            </a:endParaRPr>
          </a:p>
        </p:txBody>
      </p:sp>
      <p:pic>
        <p:nvPicPr>
          <p:cNvPr id="16386" name="Picture 2" descr="C:\Users\Manpreet\Desktop\Capture1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6818" y="2960133"/>
            <a:ext cx="3970364" cy="180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3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solidFill>
                <a:latin typeface="Times New Roman" pitchFamily="18" charset="0"/>
                <a:cs typeface="Times New Roman" pitchFamily="18" charset="0"/>
              </a:rPr>
              <a:t>Analyzing Image Dump</a:t>
            </a:r>
            <a:br>
              <a:rPr lang="en-US" b="1" dirty="0">
                <a:solidFill>
                  <a:schemeClr val="accent2"/>
                </a:solidFill>
                <a:latin typeface="Times New Roman" pitchFamily="18" charset="0"/>
                <a:cs typeface="Times New Roman" pitchFamily="18" charset="0"/>
              </a:rPr>
            </a:br>
            <a:endParaRPr lang="en-US"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endParaRPr lang="en-US" sz="3000" dirty="0" smtClean="0">
              <a:latin typeface="Times New Roman" pitchFamily="18" charset="0"/>
              <a:cs typeface="Times New Roman" pitchFamily="18" charset="0"/>
            </a:endParaRPr>
          </a:p>
          <a:p>
            <a:pPr algn="just"/>
            <a:endParaRPr lang="en-US" sz="3000" dirty="0">
              <a:latin typeface="Times New Roman" pitchFamily="18" charset="0"/>
              <a:cs typeface="Times New Roman" pitchFamily="18" charset="0"/>
            </a:endParaRPr>
          </a:p>
          <a:p>
            <a:pPr algn="just"/>
            <a:r>
              <a:rPr lang="en-US" sz="3000" dirty="0" smtClean="0">
                <a:latin typeface="Times New Roman" pitchFamily="18" charset="0"/>
                <a:cs typeface="Times New Roman" pitchFamily="18" charset="0"/>
              </a:rPr>
              <a:t>Now let us analyze the Dump RAW Image once it has been acquired using FTK imager.</a:t>
            </a:r>
            <a:endParaRPr lang="en-US" sz="3000" dirty="0">
              <a:latin typeface="Times New Roman" pitchFamily="18" charset="0"/>
              <a:cs typeface="Times New Roman" pitchFamily="18" charset="0"/>
            </a:endParaRPr>
          </a:p>
        </p:txBody>
      </p:sp>
    </p:spTree>
    <p:extLst>
      <p:ext uri="{BB962C8B-B14F-4D97-AF65-F5344CB8AC3E}">
        <p14:creationId xmlns:p14="http://schemas.microsoft.com/office/powerpoint/2010/main" val="295201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start with analysis, click on </a:t>
            </a:r>
            <a:r>
              <a:rPr lang="en-US" sz="2400" b="1" dirty="0">
                <a:latin typeface="Times New Roman" pitchFamily="18" charset="0"/>
                <a:cs typeface="Times New Roman" pitchFamily="18" charset="0"/>
              </a:rPr>
              <a:t>File&gt; Add Evidence Item.</a:t>
            </a:r>
            <a:endParaRPr lang="en-US" sz="2400" dirty="0">
              <a:latin typeface="Times New Roman" pitchFamily="18" charset="0"/>
              <a:cs typeface="Times New Roman" pitchFamily="18" charset="0"/>
            </a:endParaRPr>
          </a:p>
        </p:txBody>
      </p:sp>
      <p:pic>
        <p:nvPicPr>
          <p:cNvPr id="17410" name="Picture 2" descr="C:\Users\Manpreet\Desktop\Capture1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444" y="2327618"/>
            <a:ext cx="7049111" cy="30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95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a:latin typeface="Times New Roman" pitchFamily="18" charset="0"/>
                <a:cs typeface="Times New Roman" pitchFamily="18" charset="0"/>
              </a:rPr>
              <a:t>Now select the source of the dump file that you have already created, so here you have to select the image file option and click on Next.</a:t>
            </a:r>
          </a:p>
        </p:txBody>
      </p:sp>
      <p:pic>
        <p:nvPicPr>
          <p:cNvPr id="18434" name="Picture 2" descr="C:\Users\Manpreet\Desktop\Capture1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456" y="2201877"/>
            <a:ext cx="4237087" cy="332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0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Choose the path of the image dump that you have captured by clicking on Browse.</a:t>
            </a:r>
          </a:p>
        </p:txBody>
      </p:sp>
      <p:pic>
        <p:nvPicPr>
          <p:cNvPr id="19458" name="Picture 2" descr="C:\Users\Manpreet\Desktop\Capture17.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3456" y="2201877"/>
            <a:ext cx="4237087" cy="332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6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a:latin typeface="Times New Roman" pitchFamily="18" charset="0"/>
                <a:cs typeface="Times New Roman" pitchFamily="18" charset="0"/>
              </a:rPr>
              <a:t>Once the image dump is attached to the analysis part,  you will see an evidence tree which has the contents of the files of the image dump. This could have deleted as well as overwritten data.</a:t>
            </a:r>
          </a:p>
        </p:txBody>
      </p:sp>
      <p:pic>
        <p:nvPicPr>
          <p:cNvPr id="20482" name="Picture 2" descr="C:\Users\Manpreet\Desktop\Capture18.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4712" y="1600200"/>
            <a:ext cx="677457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376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400" dirty="0">
                <a:latin typeface="Times New Roman" pitchFamily="18" charset="0"/>
                <a:cs typeface="Times New Roman" pitchFamily="18" charset="0"/>
              </a:rPr>
              <a:t>To analyze other things further, we will now remove this evidence item by right-clicking on the case and click on </a:t>
            </a:r>
            <a:r>
              <a:rPr lang="en-US" sz="2400" b="1" dirty="0">
                <a:latin typeface="Times New Roman" pitchFamily="18" charset="0"/>
                <a:cs typeface="Times New Roman" pitchFamily="18" charset="0"/>
              </a:rPr>
              <a:t>Remove Evidence Item</a:t>
            </a:r>
            <a:endParaRPr lang="en-US" sz="2400" dirty="0">
              <a:latin typeface="Times New Roman" pitchFamily="18" charset="0"/>
              <a:cs typeface="Times New Roman" pitchFamily="18" charset="0"/>
            </a:endParaRPr>
          </a:p>
        </p:txBody>
      </p:sp>
      <p:pic>
        <p:nvPicPr>
          <p:cNvPr id="21506" name="Picture 2" descr="C:\Users\Manpreet\Desktop\Capture1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8596" y="2441928"/>
            <a:ext cx="5166808" cy="2842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00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accent2"/>
                </a:solidFill>
                <a:latin typeface="Times New Roman" pitchFamily="18" charset="0"/>
                <a:cs typeface="Times New Roman" pitchFamily="18" charset="0"/>
              </a:rPr>
              <a:t>Mounting Image to Drive</a:t>
            </a:r>
            <a:r>
              <a:rPr lang="en-US" sz="2400" b="1" dirty="0">
                <a:solidFill>
                  <a:schemeClr val="accent2"/>
                </a:solidFill>
                <a:latin typeface="Times New Roman" pitchFamily="18" charset="0"/>
                <a:cs typeface="Times New Roman" pitchFamily="18" charset="0"/>
              </a:rPr>
              <a:t/>
            </a:r>
            <a:br>
              <a:rPr lang="en-US" sz="2400" b="1" dirty="0">
                <a:solidFill>
                  <a:schemeClr val="accent2"/>
                </a:solidFill>
                <a:latin typeface="Times New Roman" pitchFamily="18" charset="0"/>
                <a:cs typeface="Times New Roman" pitchFamily="18" charset="0"/>
              </a:rPr>
            </a:br>
            <a:r>
              <a:rPr lang="en-US" sz="2400" dirty="0">
                <a:latin typeface="Times New Roman" pitchFamily="18" charset="0"/>
                <a:cs typeface="Times New Roman" pitchFamily="18" charset="0"/>
              </a:rPr>
              <a:t>To mount the image as a drive in your system,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click </a:t>
            </a:r>
            <a:r>
              <a:rPr lang="en-US" sz="2400" dirty="0">
                <a:latin typeface="Times New Roman" pitchFamily="18" charset="0"/>
                <a:cs typeface="Times New Roman" pitchFamily="18" charset="0"/>
              </a:rPr>
              <a:t>on </a:t>
            </a:r>
            <a:r>
              <a:rPr lang="en-US" sz="2400" b="1" dirty="0">
                <a:latin typeface="Times New Roman" pitchFamily="18" charset="0"/>
                <a:cs typeface="Times New Roman" pitchFamily="18" charset="0"/>
              </a:rPr>
              <a:t>File &gt; Image Mounting</a:t>
            </a:r>
            <a:endParaRPr lang="en-US" sz="2400" dirty="0">
              <a:latin typeface="Times New Roman" pitchFamily="18" charset="0"/>
              <a:cs typeface="Times New Roman" pitchFamily="18" charset="0"/>
            </a:endParaRPr>
          </a:p>
        </p:txBody>
      </p:sp>
      <p:pic>
        <p:nvPicPr>
          <p:cNvPr id="22530" name="Picture 2" descr="C:\Users\Manpreet\Desktop\Capture2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678" y="1600200"/>
            <a:ext cx="690264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48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Once the Mount Image to Drive window appears, you can add the path to the image file that you want to mount and click on Mount.</a:t>
            </a:r>
          </a:p>
        </p:txBody>
      </p:sp>
      <p:pic>
        <p:nvPicPr>
          <p:cNvPr id="23554" name="Picture 2" descr="C:\Users\Manpreet\Desktop\Capture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031" y="1600200"/>
            <a:ext cx="464793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19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Now you can see that the image file has now been mounted as a drive.</a:t>
            </a:r>
          </a:p>
        </p:txBody>
      </p:sp>
      <p:pic>
        <p:nvPicPr>
          <p:cNvPr id="24578" name="Picture 2" descr="C:\Users\Manpreet\Desktop\Capture2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5700" y="2361911"/>
            <a:ext cx="5532599" cy="3002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16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itchFamily="18" charset="0"/>
                <a:cs typeface="Times New Roman" pitchFamily="18" charset="0"/>
              </a:rPr>
              <a:t>The Image of the original evidence is remaining the same and allows us to </a:t>
            </a:r>
            <a:r>
              <a:rPr lang="en-US" b="1" dirty="0" smtClean="0">
                <a:latin typeface="Times New Roman" pitchFamily="18" charset="0"/>
                <a:cs typeface="Times New Roman" pitchFamily="18" charset="0"/>
              </a:rPr>
              <a:t>copy data at a much faster rate</a:t>
            </a:r>
            <a:r>
              <a:rPr lang="en-US" dirty="0" smtClean="0">
                <a:latin typeface="Times New Roman" pitchFamily="18" charset="0"/>
                <a:cs typeface="Times New Roman" pitchFamily="18" charset="0"/>
              </a:rPr>
              <a:t>, which can be soon be preserved and can be analyzed further.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FTK imager also provides you with the inbuilt </a:t>
            </a:r>
            <a:r>
              <a:rPr lang="en-US" b="1" dirty="0">
                <a:latin typeface="Times New Roman" pitchFamily="18" charset="0"/>
                <a:cs typeface="Times New Roman" pitchFamily="18" charset="0"/>
              </a:rPr>
              <a:t>integrity</a:t>
            </a:r>
            <a:r>
              <a:rPr lang="en-US" dirty="0">
                <a:latin typeface="Times New Roman" pitchFamily="18" charset="0"/>
                <a:cs typeface="Times New Roman" pitchFamily="18" charset="0"/>
              </a:rPr>
              <a:t> checking function which generates a </a:t>
            </a:r>
            <a:r>
              <a:rPr lang="en-US" b="1" dirty="0">
                <a:latin typeface="Times New Roman" pitchFamily="18" charset="0"/>
                <a:cs typeface="Times New Roman" pitchFamily="18" charset="0"/>
              </a:rPr>
              <a:t>hash report </a:t>
            </a:r>
            <a:r>
              <a:rPr lang="en-US" dirty="0">
                <a:latin typeface="Times New Roman" pitchFamily="18" charset="0"/>
                <a:cs typeface="Times New Roman" pitchFamily="18" charset="0"/>
              </a:rPr>
              <a:t>which helps in matching the hash of the evidence before and after creating the image of the original Evidence.</a:t>
            </a:r>
          </a:p>
        </p:txBody>
      </p:sp>
    </p:spTree>
    <p:extLst>
      <p:ext uri="{BB962C8B-B14F-4D97-AF65-F5344CB8AC3E}">
        <p14:creationId xmlns:p14="http://schemas.microsoft.com/office/powerpoint/2010/main" val="10845426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0018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Table of Contents</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b="1" dirty="0">
                <a:latin typeface="Times New Roman" pitchFamily="18" charset="0"/>
                <a:cs typeface="Times New Roman" pitchFamily="18" charset="0"/>
              </a:rPr>
              <a:t>Creating a Forensic Image</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Capturing Memory</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Analyzing Image dump</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Mounting Image to Drive</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Custom Content Image using AD encryption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Decrypt AD Encryption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Obtain Protected Files</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Detect EFS Encryption</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Export Files</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7622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accent2"/>
                </a:solidFill>
                <a:latin typeface="Times New Roman" pitchFamily="18" charset="0"/>
                <a:cs typeface="Times New Roman" pitchFamily="18" charset="0"/>
              </a:rPr>
              <a:t>Creating a Forensic Image</a:t>
            </a:r>
            <a:br>
              <a:rPr lang="en-US" b="1" dirty="0">
                <a:solidFill>
                  <a:schemeClr val="accent2"/>
                </a:solidFill>
                <a:latin typeface="Times New Roman" pitchFamily="18" charset="0"/>
                <a:cs typeface="Times New Roman" pitchFamily="18" charset="0"/>
              </a:rPr>
            </a:br>
            <a:endParaRPr lang="en-US" dirty="0">
              <a:solidFill>
                <a:schemeClr val="accent2"/>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Forensic Imaging is one of the most crucial steps involved in digital forensic investigation.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a:latin typeface="Times New Roman" pitchFamily="18" charset="0"/>
                <a:cs typeface="Times New Roman" pitchFamily="18" charset="0"/>
              </a:rPr>
              <a:t>It is the process of making an archival or backup copy of the entire hard drive. </a:t>
            </a:r>
          </a:p>
        </p:txBody>
      </p:sp>
    </p:spTree>
    <p:extLst>
      <p:ext uri="{BB962C8B-B14F-4D97-AF65-F5344CB8AC3E}">
        <p14:creationId xmlns:p14="http://schemas.microsoft.com/office/powerpoint/2010/main" val="111651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a:latin typeface="Times New Roman" pitchFamily="18" charset="0"/>
                <a:cs typeface="Times New Roman" pitchFamily="18" charset="0"/>
              </a:rPr>
              <a:t>Open FTK Imager by </a:t>
            </a:r>
            <a:r>
              <a:rPr lang="en-US" sz="2200" dirty="0" err="1">
                <a:latin typeface="Times New Roman" pitchFamily="18" charset="0"/>
                <a:cs typeface="Times New Roman" pitchFamily="18" charset="0"/>
              </a:rPr>
              <a:t>AccessData</a:t>
            </a:r>
            <a:r>
              <a:rPr lang="en-US" sz="2200" dirty="0">
                <a:latin typeface="Times New Roman" pitchFamily="18" charset="0"/>
                <a:cs typeface="Times New Roman" pitchFamily="18" charset="0"/>
              </a:rPr>
              <a:t> after installing it, and you will see the window pop-up which is the first page to which this tool </a:t>
            </a:r>
            <a:r>
              <a:rPr lang="en-US" sz="2200" dirty="0" smtClean="0">
                <a:latin typeface="Times New Roman" pitchFamily="18" charset="0"/>
                <a:cs typeface="Times New Roman" pitchFamily="18" charset="0"/>
              </a:rPr>
              <a:t>opens</a:t>
            </a:r>
            <a:endParaRPr lang="en-US" dirty="0"/>
          </a:p>
        </p:txBody>
      </p:sp>
      <p:pic>
        <p:nvPicPr>
          <p:cNvPr id="2050" name="Picture 2" descr="C:\Users\Manpreet\Desktop\Captur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23945"/>
            <a:ext cx="8229600" cy="427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76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a:latin typeface="Times New Roman" pitchFamily="18" charset="0"/>
                <a:cs typeface="Times New Roman" pitchFamily="18" charset="0"/>
              </a:rPr>
              <a:t>Now, to create a Disk Image. Click on File &gt; Create Disk Image.</a:t>
            </a:r>
          </a:p>
        </p:txBody>
      </p:sp>
      <p:pic>
        <p:nvPicPr>
          <p:cNvPr id="3074" name="Picture 2" descr="C:\Users\Manpreet\Desktop\Capture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9503" y="1600200"/>
            <a:ext cx="6664993"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018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200" dirty="0" smtClean="0">
                <a:latin typeface="Times New Roman" pitchFamily="18" charset="0"/>
                <a:cs typeface="Times New Roman" pitchFamily="18" charset="0"/>
              </a:rPr>
              <a:t>Now you can choose the source based on the drive you have. It can be a physical or a logical Drive depending on your evidence.</a:t>
            </a:r>
            <a:endParaRPr lang="en-US" sz="2200" dirty="0"/>
          </a:p>
        </p:txBody>
      </p:sp>
      <p:sp>
        <p:nvSpPr>
          <p:cNvPr id="3" name="Text Placeholder 2"/>
          <p:cNvSpPr>
            <a:spLocks noGrp="1"/>
          </p:cNvSpPr>
          <p:nvPr>
            <p:ph type="body" idx="1"/>
          </p:nvPr>
        </p:nvSpPr>
        <p:spPr>
          <a:xfrm>
            <a:off x="457200" y="1295400"/>
            <a:ext cx="4040188" cy="879475"/>
          </a:xfrm>
        </p:spPr>
        <p:txBody>
          <a:bodyPr>
            <a:normAutofit fontScale="25000" lnSpcReduction="20000"/>
          </a:bodyPr>
          <a:lstStyle/>
          <a:p>
            <a:pPr algn="just"/>
            <a:r>
              <a:rPr lang="en-US" sz="5600" b="0" dirty="0" smtClean="0">
                <a:latin typeface="Times New Roman" pitchFamily="18" charset="0"/>
                <a:cs typeface="Times New Roman" pitchFamily="18" charset="0"/>
              </a:rPr>
              <a:t>A </a:t>
            </a:r>
            <a:r>
              <a:rPr lang="en-US" sz="5600" dirty="0">
                <a:latin typeface="Times New Roman" pitchFamily="18" charset="0"/>
                <a:cs typeface="Times New Roman" pitchFamily="18" charset="0"/>
              </a:rPr>
              <a:t>Physical Drive</a:t>
            </a:r>
            <a:r>
              <a:rPr lang="en-US" sz="5600" b="0" dirty="0" smtClean="0">
                <a:latin typeface="Times New Roman" pitchFamily="18" charset="0"/>
                <a:cs typeface="Times New Roman" pitchFamily="18" charset="0"/>
              </a:rPr>
              <a:t> is the primary storage hardware or the component within a device, which is used to store, retrieve, and organize data. </a:t>
            </a:r>
          </a:p>
          <a:p>
            <a:endParaRPr lang="en-US" dirty="0"/>
          </a:p>
        </p:txBody>
      </p:sp>
      <p:sp>
        <p:nvSpPr>
          <p:cNvPr id="5" name="Text Placeholder 4"/>
          <p:cNvSpPr>
            <a:spLocks noGrp="1"/>
          </p:cNvSpPr>
          <p:nvPr>
            <p:ph type="body" sz="quarter" idx="3"/>
          </p:nvPr>
        </p:nvSpPr>
        <p:spPr/>
        <p:txBody>
          <a:bodyPr>
            <a:noAutofit/>
          </a:bodyPr>
          <a:lstStyle/>
          <a:p>
            <a:pPr algn="just"/>
            <a:r>
              <a:rPr lang="en-US" sz="1400" b="0" dirty="0" smtClean="0">
                <a:latin typeface="Times New Roman" pitchFamily="18" charset="0"/>
                <a:cs typeface="Times New Roman" pitchFamily="18" charset="0"/>
              </a:rPr>
              <a:t>A </a:t>
            </a:r>
            <a:r>
              <a:rPr lang="en-US" sz="1400" dirty="0" smtClean="0">
                <a:latin typeface="Times New Roman" pitchFamily="18" charset="0"/>
                <a:cs typeface="Times New Roman" pitchFamily="18" charset="0"/>
              </a:rPr>
              <a:t>Logical Drive</a:t>
            </a:r>
            <a:r>
              <a:rPr lang="en-US" sz="1400" b="0" dirty="0" smtClean="0">
                <a:latin typeface="Times New Roman" pitchFamily="18" charset="0"/>
                <a:cs typeface="Times New Roman" pitchFamily="18" charset="0"/>
              </a:rPr>
              <a:t> is generally a drive space that is created over a physical hard disk. A logical drive has its parameters and functions because it operates independently.</a:t>
            </a:r>
            <a:endParaRPr lang="en-US" sz="1400" dirty="0">
              <a:latin typeface="Times New Roman" pitchFamily="18" charset="0"/>
              <a:cs typeface="Times New Roman" pitchFamily="18" charset="0"/>
            </a:endParaRPr>
          </a:p>
        </p:txBody>
      </p:sp>
      <p:pic>
        <p:nvPicPr>
          <p:cNvPr id="4098" name="Picture 2" descr="C:\Users\Manpreet\Desktop\Capture2.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527229"/>
            <a:ext cx="4040188" cy="3246579"/>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Manpreet\Desktop\Capture3.PNG"/>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645025" y="2570811"/>
            <a:ext cx="4041775" cy="315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0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400" dirty="0">
                <a:latin typeface="Times New Roman" pitchFamily="18" charset="0"/>
                <a:cs typeface="Times New Roman" pitchFamily="18" charset="0"/>
              </a:rPr>
              <a:t>Now choose the source of your drive that you want to create an image copy of.</a:t>
            </a:r>
          </a:p>
        </p:txBody>
      </p:sp>
      <p:pic>
        <p:nvPicPr>
          <p:cNvPr id="5122" name="Picture 2" descr="C:\Users\Manpreet\Desktop\Capture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5836" y="2171395"/>
            <a:ext cx="4252328" cy="33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40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657</Words>
  <Application>Microsoft Office PowerPoint</Application>
  <PresentationFormat>On-screen Show (4:3)</PresentationFormat>
  <Paragraphs>62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FORENSIC TOOLKIT</vt:lpstr>
      <vt:lpstr>FTK Imager</vt:lpstr>
      <vt:lpstr>PowerPoint Presentation</vt:lpstr>
      <vt:lpstr>Table of Contents </vt:lpstr>
      <vt:lpstr>Creating a Forensic Image </vt:lpstr>
      <vt:lpstr>Open FTK Imager by AccessData after installing it, and you will see the window pop-up which is the first page to which this tool opens</vt:lpstr>
      <vt:lpstr>Now, to create a Disk Image. Click on File &gt; Create Disk Image.</vt:lpstr>
      <vt:lpstr>Now you can choose the source based on the drive you have. It can be a physical or a logical Drive depending on your evidence.</vt:lpstr>
      <vt:lpstr>Now choose the source of your drive that you want to create an image copy of.</vt:lpstr>
      <vt:lpstr>Add the Destination path of the image that is going to be created. From the forensic perspective, It should be copied in a separate hard drive and multiple copies of the original evidence should be created to prevent loss of evidence.</vt:lpstr>
      <vt:lpstr>Select the format of the image that you want to create. The different formats for creating the image are:</vt:lpstr>
      <vt:lpstr>Now, add the details of the image to proceed.</vt:lpstr>
      <vt:lpstr>Now finally add the destination of the image file, name the image file and then click on Finish.</vt:lpstr>
      <vt:lpstr>Once you have added the destination path, you can now start with the Imaging and also click on the verify option to generate a hash.</vt:lpstr>
      <vt:lpstr>Now let us wait for a few minutes for the image to be created.</vt:lpstr>
      <vt:lpstr>After the image is created, a Hash result is generated which verifies the MD5 Hash, SHA1 Hash, and the presence of any bad sector.</vt:lpstr>
      <vt:lpstr>Capturing Memory </vt:lpstr>
      <vt:lpstr>To capture the memory, click on File &gt; Capture Memory.</vt:lpstr>
      <vt:lpstr>Choose the destination path and the destination file name, and click on capture memory.</vt:lpstr>
      <vt:lpstr>Now let us wait for a few minutes till the ram is being captured.</vt:lpstr>
      <vt:lpstr>Analyzing Image Dump </vt:lpstr>
      <vt:lpstr>To start with analysis, click on File&gt; Add Evidence Item.</vt:lpstr>
      <vt:lpstr>Now select the source of the dump file that you have already created, so here you have to select the image file option and click on Next.</vt:lpstr>
      <vt:lpstr>Choose the path of the image dump that you have captured by clicking on Browse.</vt:lpstr>
      <vt:lpstr>Once the image dump is attached to the analysis part,  you will see an evidence tree which has the contents of the files of the image dump. This could have deleted as well as overwritten data.</vt:lpstr>
      <vt:lpstr>To analyze other things further, we will now remove this evidence item by right-clicking on the case and click on Remove Evidence Item</vt:lpstr>
      <vt:lpstr>Mounting Image to Drive To mount the image as a drive in your system,  click on File &gt; Image Mounting</vt:lpstr>
      <vt:lpstr>Once the Mount Image to Drive window appears, you can add the path to the image file that you want to mount and click on Mount.</vt:lpstr>
      <vt:lpstr>Now you can see that the image file has now been mounted as a drive.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Manpreet</dc:creator>
  <cp:lastModifiedBy>Manpreet</cp:lastModifiedBy>
  <cp:revision>15</cp:revision>
  <dcterms:created xsi:type="dcterms:W3CDTF">2023-04-16T15:07:55Z</dcterms:created>
  <dcterms:modified xsi:type="dcterms:W3CDTF">2023-04-16T16:46:11Z</dcterms:modified>
</cp:coreProperties>
</file>