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63"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355"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1585F5-EEAC-20DB-476A-481FA20C91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A54D18A-3254-C548-D228-E23F2CEF1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806F002-5DBF-5A13-875B-9A026F4378F3}"/>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5" name="Footer Placeholder 4">
            <a:extLst>
              <a:ext uri="{FF2B5EF4-FFF2-40B4-BE49-F238E27FC236}">
                <a16:creationId xmlns="" xmlns:a16="http://schemas.microsoft.com/office/drawing/2014/main" id="{D2F350F6-67E5-92DB-A45A-2E23035CB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CF7095F-E2B0-67FE-25F3-8826822AC0D4}"/>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44078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1C89A5-F39E-5273-44BD-7EF6424F2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3761BFE-DA68-6898-621B-33FDB57CA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CB6F1F8-9341-5A59-ABD2-4B8D0DBB3F3C}"/>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5" name="Footer Placeholder 4">
            <a:extLst>
              <a:ext uri="{FF2B5EF4-FFF2-40B4-BE49-F238E27FC236}">
                <a16:creationId xmlns="" xmlns:a16="http://schemas.microsoft.com/office/drawing/2014/main" id="{59E2624B-9629-5420-A472-736DDD4E0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A93A4A8-6F79-71EA-E4ED-AAB74816AE5B}"/>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08979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4FB894E-B10B-73E8-C4FE-C8E0B3FCF6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6C7756A-BF9B-5D41-77A6-FDDBF8CB0B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A8C03E-22A4-154D-CBFF-BCDE8E59C088}"/>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5" name="Footer Placeholder 4">
            <a:extLst>
              <a:ext uri="{FF2B5EF4-FFF2-40B4-BE49-F238E27FC236}">
                <a16:creationId xmlns="" xmlns:a16="http://schemas.microsoft.com/office/drawing/2014/main" id="{4B6C0A85-DF13-4B54-3CB4-F2E3EF3E8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85DFA10-30F6-B092-D864-E4834F60DCA9}"/>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66116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06D7E-F762-9332-E515-27157C4B4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E7504B1-9EAB-7F1F-290B-757FC5387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8DDD79-599A-631A-B058-76BB0ED6CDCC}"/>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5" name="Footer Placeholder 4">
            <a:extLst>
              <a:ext uri="{FF2B5EF4-FFF2-40B4-BE49-F238E27FC236}">
                <a16:creationId xmlns="" xmlns:a16="http://schemas.microsoft.com/office/drawing/2014/main" id="{3ACEA35D-550B-F3B9-AF69-3703BC9C3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B694D04-B865-1B06-51DA-BC4BAD89A42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20838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3BBC9E-88C5-5E58-8B2F-9981D1297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814F317-DA2B-56DE-5632-4BBEB0001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BC5FC2-EDDD-4FF3-2CA1-0C0B03C1C2CA}"/>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5" name="Footer Placeholder 4">
            <a:extLst>
              <a:ext uri="{FF2B5EF4-FFF2-40B4-BE49-F238E27FC236}">
                <a16:creationId xmlns="" xmlns:a16="http://schemas.microsoft.com/office/drawing/2014/main" id="{2FE42038-21E8-64EF-3885-C1401558F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E9992B-0696-00BC-8370-344DC541145B}"/>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89719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5FAC6-0D31-0C12-EE63-EF81D3C42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0326E86-3D5A-2028-BA9F-602F8A58AC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C89A6ED-21DA-72AA-1FDD-72E1DA683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1A9082C-8021-6BF1-F4D9-F15578D977AD}"/>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6" name="Footer Placeholder 5">
            <a:extLst>
              <a:ext uri="{FF2B5EF4-FFF2-40B4-BE49-F238E27FC236}">
                <a16:creationId xmlns="" xmlns:a16="http://schemas.microsoft.com/office/drawing/2014/main" id="{D9F73218-B692-3677-2DD5-7D671C140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D075542-12EE-FFD2-6603-79AB3C8106A7}"/>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27604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3F575-FEB5-B3FB-922C-73A9700C1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54EE6E1-96E9-2FEC-1859-067E4CAB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F3FD286-D514-FD6F-BBE8-6FE72868BB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AF56396-4C83-3FD3-8FF0-482208828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3E0F5E8-4A34-978D-73D9-AEB4D7C01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C35564B-C80F-6F27-E09D-0A3B8D7D212C}"/>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8" name="Footer Placeholder 7">
            <a:extLst>
              <a:ext uri="{FF2B5EF4-FFF2-40B4-BE49-F238E27FC236}">
                <a16:creationId xmlns="" xmlns:a16="http://schemas.microsoft.com/office/drawing/2014/main" id="{67E373A7-32C1-600E-194D-117FD29B95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E000BB1-1547-0156-282D-8CEF81066431}"/>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424160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600AD5-1448-18F0-AB81-F40A65DD8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B0E4876-21DC-D28B-D662-12D1D521D740}"/>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4" name="Footer Placeholder 3">
            <a:extLst>
              <a:ext uri="{FF2B5EF4-FFF2-40B4-BE49-F238E27FC236}">
                <a16:creationId xmlns="" xmlns:a16="http://schemas.microsoft.com/office/drawing/2014/main" id="{5979F994-9C8B-3DB3-04C3-77C97BE6B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F36346F-FAEB-95C8-89E8-4DCAB20CE21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83701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0D4537F-860B-AF84-92AE-243D2C66E580}"/>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3" name="Footer Placeholder 2">
            <a:extLst>
              <a:ext uri="{FF2B5EF4-FFF2-40B4-BE49-F238E27FC236}">
                <a16:creationId xmlns="" xmlns:a16="http://schemas.microsoft.com/office/drawing/2014/main" id="{E8ADED8C-D900-1B4E-9498-14EA2F93A6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9A58BFA-7E52-ECAE-430B-293A2F7D016D}"/>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137030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28C5B-3CF8-CA49-0B4B-EDDFF1E22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5C7CF57-885C-EB1F-CD90-5CCB2617D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267C9C-7C9B-962E-4548-675AD225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CAEA8EF-4A49-CDE9-A098-69DBD44C4C1E}"/>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6" name="Footer Placeholder 5">
            <a:extLst>
              <a:ext uri="{FF2B5EF4-FFF2-40B4-BE49-F238E27FC236}">
                <a16:creationId xmlns="" xmlns:a16="http://schemas.microsoft.com/office/drawing/2014/main" id="{556CBA24-73E5-593F-EDBC-F7281DC0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7E2030E-2DA4-EB56-F895-B70F287035D3}"/>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90018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D05942-AA36-2F6C-D1BF-47AE7F6F2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EE0630C-D86F-478F-3A1E-8EFC6D97A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670692F-E394-9FF9-8E28-E3EAB4905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B72F628-8037-FF34-12FC-56420EC29BEF}"/>
              </a:ext>
            </a:extLst>
          </p:cNvPr>
          <p:cNvSpPr>
            <a:spLocks noGrp="1"/>
          </p:cNvSpPr>
          <p:nvPr>
            <p:ph type="dt" sz="half" idx="10"/>
          </p:nvPr>
        </p:nvSpPr>
        <p:spPr/>
        <p:txBody>
          <a:bodyPr/>
          <a:lstStyle/>
          <a:p>
            <a:fld id="{441AC242-8836-44DD-93D2-797F689C9A62}" type="datetimeFigureOut">
              <a:rPr lang="en-US" smtClean="0"/>
              <a:t>03-Apr-23</a:t>
            </a:fld>
            <a:endParaRPr lang="en-US"/>
          </a:p>
        </p:txBody>
      </p:sp>
      <p:sp>
        <p:nvSpPr>
          <p:cNvPr id="6" name="Footer Placeholder 5">
            <a:extLst>
              <a:ext uri="{FF2B5EF4-FFF2-40B4-BE49-F238E27FC236}">
                <a16:creationId xmlns="" xmlns:a16="http://schemas.microsoft.com/office/drawing/2014/main" id="{DF5B62AC-2B92-C984-9910-F25A45B73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6A9DD28-6C65-E9AA-926D-78E0C4E20CEC}"/>
              </a:ext>
            </a:extLst>
          </p:cNvPr>
          <p:cNvSpPr>
            <a:spLocks noGrp="1"/>
          </p:cNvSpPr>
          <p:nvPr>
            <p:ph type="sldNum" sz="quarter" idx="12"/>
          </p:nvPr>
        </p:nvSpPr>
        <p:spPr/>
        <p:txBody>
          <a:bodyPr/>
          <a:lstStyle/>
          <a:p>
            <a:fld id="{AF75AC25-2561-4886-815A-D1FE98CBC0E8}" type="slidenum">
              <a:rPr lang="en-US" smtClean="0"/>
              <a:t>‹#›</a:t>
            </a:fld>
            <a:endParaRPr lang="en-US"/>
          </a:p>
        </p:txBody>
      </p:sp>
    </p:spTree>
    <p:extLst>
      <p:ext uri="{BB962C8B-B14F-4D97-AF65-F5344CB8AC3E}">
        <p14:creationId xmlns:p14="http://schemas.microsoft.com/office/powerpoint/2010/main" val="3436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06386A1-6C71-C313-9072-6ED1153F8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52F63EE-8192-DB99-5BC3-9731056AB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4EEF8F5-0961-4FEF-6C97-17749998D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AC242-8836-44DD-93D2-797F689C9A62}" type="datetimeFigureOut">
              <a:rPr lang="en-US" smtClean="0"/>
              <a:t>03-Apr-23</a:t>
            </a:fld>
            <a:endParaRPr lang="en-US"/>
          </a:p>
        </p:txBody>
      </p:sp>
      <p:sp>
        <p:nvSpPr>
          <p:cNvPr id="5" name="Footer Placeholder 4">
            <a:extLst>
              <a:ext uri="{FF2B5EF4-FFF2-40B4-BE49-F238E27FC236}">
                <a16:creationId xmlns="" xmlns:a16="http://schemas.microsoft.com/office/drawing/2014/main" id="{9C2AA3DB-E071-6CBE-BA2E-F370737BB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340D8E8-7133-E47C-47AB-3F1A08371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5AC25-2561-4886-815A-D1FE98CBC0E8}" type="slidenum">
              <a:rPr lang="en-US" smtClean="0"/>
              <a:t>‹#›</a:t>
            </a:fld>
            <a:endParaRPr lang="en-US"/>
          </a:p>
        </p:txBody>
      </p:sp>
    </p:spTree>
    <p:extLst>
      <p:ext uri="{BB962C8B-B14F-4D97-AF65-F5344CB8AC3E}">
        <p14:creationId xmlns:p14="http://schemas.microsoft.com/office/powerpoint/2010/main" val="285972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ntellipaat.com/blog/what-is-clickjacking/" TargetMode="External"/><Relationship Id="rId2" Type="http://schemas.openxmlformats.org/officeDocument/2006/relationships/hyperlink" Target="https://intellipaat.com/blog/what-is-ransomwar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intellipaat.com/blog/what-is-a-denial-of-service-attack-do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intellipaat.com/blog/man-in-the-middle-attac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mcafee.com/enterprise/en-in/solutions/lp/economics-cybercrim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salvationdata.com/knowledge/what-is-digital-evidenc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salvationdata.com/knowledge/8-types-of-digital-evidence/#item-7" TargetMode="External"/><Relationship Id="rId3" Type="http://schemas.openxmlformats.org/officeDocument/2006/relationships/hyperlink" Target="https://www.salvationdata.com/knowledge/8-types-of-digital-evidence/#item-2" TargetMode="External"/><Relationship Id="rId7" Type="http://schemas.openxmlformats.org/officeDocument/2006/relationships/hyperlink" Target="https://www.salvationdata.com/knowledge/8-types-of-digital-evidence/#item-6" TargetMode="External"/><Relationship Id="rId2" Type="http://schemas.openxmlformats.org/officeDocument/2006/relationships/hyperlink" Target="https://www.salvationdata.com/knowledge/8-types-of-digital-evidence/#item-1" TargetMode="External"/><Relationship Id="rId1" Type="http://schemas.openxmlformats.org/officeDocument/2006/relationships/slideLayout" Target="../slideLayouts/slideLayout2.xml"/><Relationship Id="rId6" Type="http://schemas.openxmlformats.org/officeDocument/2006/relationships/hyperlink" Target="https://www.salvationdata.com/knowledge/8-types-of-digital-evidence/#item-5" TargetMode="External"/><Relationship Id="rId5" Type="http://schemas.openxmlformats.org/officeDocument/2006/relationships/hyperlink" Target="https://www.salvationdata.com/knowledge/8-types-of-digital-evidence/#item-4" TargetMode="External"/><Relationship Id="rId4" Type="http://schemas.openxmlformats.org/officeDocument/2006/relationships/hyperlink" Target="https://www.salvationdata.com/knowledge/8-types-of-digital-evidence/#item-3" TargetMode="External"/><Relationship Id="rId9" Type="http://schemas.openxmlformats.org/officeDocument/2006/relationships/hyperlink" Target="https://www.salvationdata.com/knowledge/8-types-of-digital-evidence/#item-8"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35311-BC7A-DEEE-51CA-D6F1AC37B303}"/>
              </a:ext>
            </a:extLst>
          </p:cNvPr>
          <p:cNvSpPr>
            <a:spLocks noGrp="1"/>
          </p:cNvSpPr>
          <p:nvPr>
            <p:ph type="title"/>
          </p:nvPr>
        </p:nvSpPr>
        <p:spPr/>
        <p:txBody>
          <a:bodyPr/>
          <a:lstStyle/>
          <a:p>
            <a:pPr algn="ctr"/>
            <a:r>
              <a:rPr lang="en-IN" dirty="0"/>
              <a:t>Computer Forensics</a:t>
            </a:r>
          </a:p>
        </p:txBody>
      </p:sp>
      <p:sp>
        <p:nvSpPr>
          <p:cNvPr id="3" name="Content Placeholder 2">
            <a:extLst>
              <a:ext uri="{FF2B5EF4-FFF2-40B4-BE49-F238E27FC236}">
                <a16:creationId xmlns="" xmlns:a16="http://schemas.microsoft.com/office/drawing/2014/main" id="{1A198472-6730-C4A4-803C-CF5EE33FF7D2}"/>
              </a:ext>
            </a:extLst>
          </p:cNvPr>
          <p:cNvSpPr>
            <a:spLocks noGrp="1"/>
          </p:cNvSpPr>
          <p:nvPr>
            <p:ph idx="1"/>
          </p:nvPr>
        </p:nvSpPr>
        <p:spPr/>
        <p:txBody>
          <a:bodyPr/>
          <a:lstStyle/>
          <a:p>
            <a:pPr algn="just"/>
            <a:r>
              <a:rPr lang="en-US" dirty="0"/>
              <a:t>Computer Forensics is a scientific method of </a:t>
            </a:r>
            <a:r>
              <a:rPr lang="en-US" b="1" dirty="0"/>
              <a:t>investigation </a:t>
            </a:r>
            <a:r>
              <a:rPr lang="en-US" dirty="0"/>
              <a:t>and </a:t>
            </a:r>
            <a:r>
              <a:rPr lang="en-US" b="1" dirty="0"/>
              <a:t>analysis</a:t>
            </a:r>
            <a:r>
              <a:rPr lang="en-US" dirty="0"/>
              <a:t> in order to gather </a:t>
            </a:r>
            <a:r>
              <a:rPr lang="en-US" b="1" dirty="0"/>
              <a:t>evidence</a:t>
            </a:r>
            <a:r>
              <a:rPr lang="en-US" dirty="0"/>
              <a:t> from </a:t>
            </a:r>
            <a:r>
              <a:rPr lang="en-US" b="1" dirty="0"/>
              <a:t>digital devices </a:t>
            </a:r>
            <a:r>
              <a:rPr lang="en-US" dirty="0"/>
              <a:t>or computer networks and components which is suitable for presentation in a </a:t>
            </a:r>
            <a:r>
              <a:rPr lang="en-US" dirty="0">
                <a:solidFill>
                  <a:srgbClr val="FF0000"/>
                </a:solidFill>
              </a:rPr>
              <a:t>court of law or legal body</a:t>
            </a:r>
            <a:r>
              <a:rPr lang="en-US" dirty="0" smtClean="0"/>
              <a:t>.</a:t>
            </a:r>
          </a:p>
          <a:p>
            <a:r>
              <a:rPr lang="en-US" dirty="0" smtClean="0"/>
              <a:t>It </a:t>
            </a:r>
            <a:r>
              <a:rPr lang="en-US" dirty="0"/>
              <a:t>involves performing a structured investigation while maintaining a documented chain of evidence to find out exactly what happened on a computer and who was responsible for it</a:t>
            </a:r>
            <a:endParaRPr lang="en-IN" dirty="0"/>
          </a:p>
        </p:txBody>
      </p:sp>
    </p:spTree>
    <p:extLst>
      <p:ext uri="{BB962C8B-B14F-4D97-AF65-F5344CB8AC3E}">
        <p14:creationId xmlns:p14="http://schemas.microsoft.com/office/powerpoint/2010/main" val="195029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1A2700-EA59-C343-0EFC-07BBB5F8F632}"/>
              </a:ext>
            </a:extLst>
          </p:cNvPr>
          <p:cNvSpPr>
            <a:spLocks noGrp="1"/>
          </p:cNvSpPr>
          <p:nvPr>
            <p:ph type="title"/>
          </p:nvPr>
        </p:nvSpPr>
        <p:spPr/>
        <p:txBody>
          <a:bodyPr/>
          <a:lstStyle/>
          <a:p>
            <a:pPr algn="ctr"/>
            <a:r>
              <a:rPr lang="en-IN" dirty="0"/>
              <a:t>Advantages of Computer Forensics </a:t>
            </a:r>
          </a:p>
        </p:txBody>
      </p:sp>
      <p:sp>
        <p:nvSpPr>
          <p:cNvPr id="3" name="Content Placeholder 2">
            <a:extLst>
              <a:ext uri="{FF2B5EF4-FFF2-40B4-BE49-F238E27FC236}">
                <a16:creationId xmlns="" xmlns:a16="http://schemas.microsoft.com/office/drawing/2014/main" id="{80815CE8-E319-04EF-6E80-10D8F494B6CA}"/>
              </a:ext>
            </a:extLst>
          </p:cNvPr>
          <p:cNvSpPr>
            <a:spLocks noGrp="1"/>
          </p:cNvSpPr>
          <p:nvPr>
            <p:ph idx="1"/>
          </p:nvPr>
        </p:nvSpPr>
        <p:spPr/>
        <p:txBody>
          <a:bodyPr/>
          <a:lstStyle/>
          <a:p>
            <a:r>
              <a:rPr lang="en-US" dirty="0" smtClean="0"/>
              <a:t>To </a:t>
            </a:r>
            <a:r>
              <a:rPr lang="en-US" dirty="0"/>
              <a:t>produce evidence in the court, which can lead to the punishment of the culprit.</a:t>
            </a:r>
          </a:p>
          <a:p>
            <a:r>
              <a:rPr lang="en-US" dirty="0"/>
              <a:t>It helps the companies gather important information on their computer systems or networks potentially being compromised.</a:t>
            </a:r>
          </a:p>
          <a:p>
            <a:r>
              <a:rPr lang="en-US" dirty="0"/>
              <a:t>Efficiently tracks down cyber criminals from anywhere in the world.</a:t>
            </a:r>
          </a:p>
          <a:p>
            <a:r>
              <a:rPr lang="en-US" dirty="0"/>
              <a:t>Helps to protect the organization’s money and valuable time.</a:t>
            </a:r>
          </a:p>
          <a:p>
            <a:r>
              <a:rPr lang="en-US" dirty="0"/>
              <a:t>Allows to extract, process, and interpret the factual evidence, so it proves the cybercriminal action’s in the court.</a:t>
            </a:r>
            <a:endParaRPr lang="en-IN" dirty="0"/>
          </a:p>
        </p:txBody>
      </p:sp>
    </p:spTree>
    <p:extLst>
      <p:ext uri="{BB962C8B-B14F-4D97-AF65-F5344CB8AC3E}">
        <p14:creationId xmlns:p14="http://schemas.microsoft.com/office/powerpoint/2010/main" val="99879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FD38C-92B7-CE9D-B999-6363F737C9D8}"/>
              </a:ext>
            </a:extLst>
          </p:cNvPr>
          <p:cNvSpPr>
            <a:spLocks noGrp="1"/>
          </p:cNvSpPr>
          <p:nvPr>
            <p:ph type="title"/>
          </p:nvPr>
        </p:nvSpPr>
        <p:spPr/>
        <p:txBody>
          <a:bodyPr/>
          <a:lstStyle/>
          <a:p>
            <a:r>
              <a:rPr lang="en-IN" dirty="0"/>
              <a:t>Disadvantages of Computer Forensics</a:t>
            </a:r>
          </a:p>
        </p:txBody>
      </p:sp>
      <p:sp>
        <p:nvSpPr>
          <p:cNvPr id="3" name="Content Placeholder 2">
            <a:extLst>
              <a:ext uri="{FF2B5EF4-FFF2-40B4-BE49-F238E27FC236}">
                <a16:creationId xmlns="" xmlns:a16="http://schemas.microsoft.com/office/drawing/2014/main" id="{8BF36F3B-6E18-9994-24D6-53420785E5F7}"/>
              </a:ext>
            </a:extLst>
          </p:cNvPr>
          <p:cNvSpPr>
            <a:spLocks noGrp="1"/>
          </p:cNvSpPr>
          <p:nvPr>
            <p:ph idx="1"/>
          </p:nvPr>
        </p:nvSpPr>
        <p:spPr/>
        <p:txBody>
          <a:bodyPr>
            <a:normAutofit lnSpcReduction="10000"/>
          </a:bodyPr>
          <a:lstStyle/>
          <a:p>
            <a:r>
              <a:rPr lang="en-US" dirty="0"/>
              <a:t>Before the digital evidence is accepted into court it must be proved that it is not tampered with.</a:t>
            </a:r>
          </a:p>
          <a:p>
            <a:r>
              <a:rPr lang="en-US" dirty="0"/>
              <a:t>Producing and keeping electronic records safe is expensive.</a:t>
            </a:r>
          </a:p>
          <a:p>
            <a:r>
              <a:rPr lang="en-US" dirty="0"/>
              <a:t>Legal practitioners must have extensive computer knowledge.</a:t>
            </a:r>
          </a:p>
          <a:p>
            <a:r>
              <a:rPr lang="en-US" dirty="0"/>
              <a:t>Need to produce authentic and convincing evidence.</a:t>
            </a:r>
          </a:p>
          <a:p>
            <a:r>
              <a:rPr lang="en-US" dirty="0"/>
              <a:t>If the tool used for digital forensics is not according to specified standards, then in a court of law, the evidence can be disapproved by justice.</a:t>
            </a:r>
          </a:p>
          <a:p>
            <a:r>
              <a:rPr lang="en-US" dirty="0"/>
              <a:t>A lack of technical knowledge by the investigating officer might not offer the desired result.</a:t>
            </a:r>
            <a:endParaRPr lang="en-IN" dirty="0"/>
          </a:p>
        </p:txBody>
      </p:sp>
    </p:spTree>
    <p:extLst>
      <p:ext uri="{BB962C8B-B14F-4D97-AF65-F5344CB8AC3E}">
        <p14:creationId xmlns:p14="http://schemas.microsoft.com/office/powerpoint/2010/main" val="419625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192BB7-807F-79E3-C7F3-D6C174CCA055}"/>
              </a:ext>
            </a:extLst>
          </p:cNvPr>
          <p:cNvSpPr>
            <a:spLocks noGrp="1"/>
          </p:cNvSpPr>
          <p:nvPr>
            <p:ph type="title"/>
          </p:nvPr>
        </p:nvSpPr>
        <p:spPr/>
        <p:txBody>
          <a:bodyPr/>
          <a:lstStyle/>
          <a:p>
            <a:r>
              <a:rPr lang="en-IN" b="0" i="0" dirty="0">
                <a:solidFill>
                  <a:srgbClr val="000000"/>
                </a:solidFill>
                <a:effectLst/>
                <a:latin typeface="Domine"/>
              </a:rPr>
              <a:t> Computer Forensics Fundamentals</a:t>
            </a:r>
            <a:endParaRPr lang="en-IN" dirty="0"/>
          </a:p>
        </p:txBody>
      </p:sp>
      <p:sp>
        <p:nvSpPr>
          <p:cNvPr id="3" name="Content Placeholder 2">
            <a:extLst>
              <a:ext uri="{FF2B5EF4-FFF2-40B4-BE49-F238E27FC236}">
                <a16:creationId xmlns="" xmlns:a16="http://schemas.microsoft.com/office/drawing/2014/main" id="{735A57B5-35F0-BE69-EE06-DA1DAD3B62F8}"/>
              </a:ext>
            </a:extLst>
          </p:cNvPr>
          <p:cNvSpPr>
            <a:spLocks noGrp="1"/>
          </p:cNvSpPr>
          <p:nvPr>
            <p:ph idx="1"/>
          </p:nvPr>
        </p:nvSpPr>
        <p:spPr/>
        <p:txBody>
          <a:bodyPr>
            <a:normAutofit fontScale="77500" lnSpcReduction="20000"/>
          </a:bodyPr>
          <a:lstStyle/>
          <a:p>
            <a:pPr algn="just" fontAlgn="base">
              <a:buFont typeface="+mj-lt"/>
              <a:buAutoNum type="arabicPeriod"/>
            </a:pPr>
            <a:r>
              <a:rPr lang="en-US" b="0" i="0" dirty="0">
                <a:solidFill>
                  <a:srgbClr val="FF0000"/>
                </a:solidFill>
                <a:effectLst/>
                <a:latin typeface="Times New Roman" pitchFamily="18" charset="0"/>
                <a:cs typeface="Times New Roman" pitchFamily="18" charset="0"/>
              </a:rPr>
              <a:t>Protect the suspected digital media </a:t>
            </a:r>
            <a:r>
              <a:rPr lang="en-US" b="0" i="0" dirty="0">
                <a:solidFill>
                  <a:srgbClr val="000000"/>
                </a:solidFill>
                <a:effectLst/>
                <a:latin typeface="Times New Roman" pitchFamily="18" charset="0"/>
                <a:cs typeface="Times New Roman" pitchFamily="18" charset="0"/>
              </a:rPr>
              <a:t>during the forensic examination from any possible alteration, damage, data corruption, or virus introduction.</a:t>
            </a:r>
          </a:p>
          <a:p>
            <a:pPr algn="just" fontAlgn="base">
              <a:buFont typeface="+mj-lt"/>
              <a:buAutoNum type="arabicPeriod"/>
            </a:pPr>
            <a:r>
              <a:rPr lang="en-US" b="0" i="0" dirty="0">
                <a:solidFill>
                  <a:srgbClr val="FF0000"/>
                </a:solidFill>
                <a:effectLst/>
                <a:latin typeface="Times New Roman" pitchFamily="18" charset="0"/>
                <a:cs typeface="Times New Roman" pitchFamily="18" charset="0"/>
              </a:rPr>
              <a:t>Discover all files on the suspected digital media</a:t>
            </a:r>
            <a:r>
              <a:rPr lang="en-US" b="0" i="0" dirty="0">
                <a:solidFill>
                  <a:srgbClr val="000000"/>
                </a:solidFill>
                <a:effectLst/>
                <a:latin typeface="Times New Roman" pitchFamily="18" charset="0"/>
                <a:cs typeface="Times New Roman" pitchFamily="18" charset="0"/>
              </a:rPr>
              <a:t>. This includes existing normal files, deleted yet remaining files, hidden files, password-protected files, and encrypted files.</a:t>
            </a:r>
          </a:p>
          <a:p>
            <a:pPr algn="just" fontAlgn="base">
              <a:buFont typeface="+mj-lt"/>
              <a:buAutoNum type="arabicPeriod"/>
            </a:pPr>
            <a:r>
              <a:rPr lang="en-US" b="0" i="0" dirty="0">
                <a:solidFill>
                  <a:srgbClr val="FF0000"/>
                </a:solidFill>
                <a:effectLst/>
                <a:latin typeface="Times New Roman" pitchFamily="18" charset="0"/>
                <a:cs typeface="Times New Roman" pitchFamily="18" charset="0"/>
              </a:rPr>
              <a:t>Recover all </a:t>
            </a:r>
            <a:r>
              <a:rPr lang="en-US" b="0" i="0" dirty="0">
                <a:solidFill>
                  <a:srgbClr val="000000"/>
                </a:solidFill>
                <a:effectLst/>
                <a:latin typeface="Times New Roman" pitchFamily="18" charset="0"/>
                <a:cs typeface="Times New Roman" pitchFamily="18" charset="0"/>
              </a:rPr>
              <a:t>(or as much as possible of) discovered deleted files.</a:t>
            </a:r>
          </a:p>
          <a:p>
            <a:pPr algn="just" fontAlgn="base">
              <a:buFont typeface="+mj-lt"/>
              <a:buAutoNum type="arabicPeriod"/>
            </a:pPr>
            <a:r>
              <a:rPr lang="en-US" b="0" i="0" dirty="0">
                <a:solidFill>
                  <a:srgbClr val="FF0000"/>
                </a:solidFill>
                <a:effectLst/>
                <a:latin typeface="Times New Roman" pitchFamily="18" charset="0"/>
                <a:cs typeface="Times New Roman" pitchFamily="18" charset="0"/>
              </a:rPr>
              <a:t>Reveal</a:t>
            </a:r>
            <a:r>
              <a:rPr lang="en-US" b="0" i="0" dirty="0">
                <a:solidFill>
                  <a:srgbClr val="000000"/>
                </a:solidFill>
                <a:effectLst/>
                <a:latin typeface="Times New Roman" pitchFamily="18" charset="0"/>
                <a:cs typeface="Times New Roman" pitchFamily="18" charset="0"/>
              </a:rPr>
              <a:t> (to the greatest extent possible) the contents of hidden files as well as temporary or swap files used by both the application programs and the operating system.</a:t>
            </a:r>
          </a:p>
          <a:p>
            <a:pPr algn="just" fontAlgn="base">
              <a:buFont typeface="+mj-lt"/>
              <a:buAutoNum type="arabicPeriod"/>
            </a:pPr>
            <a:r>
              <a:rPr lang="en-US" b="0" i="0" dirty="0">
                <a:solidFill>
                  <a:srgbClr val="FF0000"/>
                </a:solidFill>
                <a:effectLst/>
                <a:latin typeface="Times New Roman" pitchFamily="18" charset="0"/>
                <a:cs typeface="Times New Roman" pitchFamily="18" charset="0"/>
              </a:rPr>
              <a:t>Access</a:t>
            </a:r>
            <a:r>
              <a:rPr lang="en-US" b="0" i="0" dirty="0">
                <a:solidFill>
                  <a:srgbClr val="000000"/>
                </a:solidFill>
                <a:effectLst/>
                <a:latin typeface="Times New Roman" pitchFamily="18" charset="0"/>
                <a:cs typeface="Times New Roman" pitchFamily="18" charset="0"/>
              </a:rPr>
              <a:t> (if possible and legally appropriate) the contents of protected or encrypted files.</a:t>
            </a:r>
          </a:p>
          <a:p>
            <a:pPr algn="just" fontAlgn="base">
              <a:buFont typeface="+mj-lt"/>
              <a:buAutoNum type="arabicPeriod"/>
            </a:pPr>
            <a:r>
              <a:rPr lang="en-US" b="0" i="0" dirty="0">
                <a:solidFill>
                  <a:srgbClr val="FF0000"/>
                </a:solidFill>
                <a:effectLst/>
                <a:latin typeface="Times New Roman" pitchFamily="18" charset="0"/>
                <a:cs typeface="Times New Roman" pitchFamily="18" charset="0"/>
              </a:rPr>
              <a:t>Analyze all possibly relevant data </a:t>
            </a:r>
            <a:r>
              <a:rPr lang="en-US" b="0" i="0" dirty="0">
                <a:solidFill>
                  <a:srgbClr val="000000"/>
                </a:solidFill>
                <a:effectLst/>
                <a:latin typeface="Times New Roman" pitchFamily="18" charset="0"/>
                <a:cs typeface="Times New Roman" pitchFamily="18" charset="0"/>
              </a:rPr>
              <a:t>found in special (and typically inaccessible) areas of a disk. This includes but is not limited to what is called unallocated space on a disk (currently unused, but possibly the repository of previous data that is relevant evidence), as well as slack space in a file (the remnant area at the end of a file in the last assigned disk cluster that is unused by current file data, but once again, may be a possible site for previously created and relevant evidence).</a:t>
            </a:r>
          </a:p>
          <a:p>
            <a:endParaRPr lang="en-IN" dirty="0"/>
          </a:p>
        </p:txBody>
      </p:sp>
    </p:spTree>
    <p:extLst>
      <p:ext uri="{BB962C8B-B14F-4D97-AF65-F5344CB8AC3E}">
        <p14:creationId xmlns:p14="http://schemas.microsoft.com/office/powerpoint/2010/main" val="100999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6CE85-7D17-7074-0277-FEE858E0D0A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6E86C428-5298-91FD-6735-69F462CA2FC8}"/>
              </a:ext>
            </a:extLst>
          </p:cNvPr>
          <p:cNvSpPr>
            <a:spLocks noGrp="1"/>
          </p:cNvSpPr>
          <p:nvPr>
            <p:ph idx="1"/>
          </p:nvPr>
        </p:nvSpPr>
        <p:spPr/>
        <p:txBody>
          <a:bodyPr/>
          <a:lstStyle/>
          <a:p>
            <a:pPr algn="l" fontAlgn="base">
              <a:buFont typeface="+mj-lt"/>
              <a:buAutoNum type="arabicPeriod"/>
            </a:pPr>
            <a:r>
              <a:rPr lang="en-US" b="0" i="0" dirty="0">
                <a:solidFill>
                  <a:srgbClr val="000000"/>
                </a:solidFill>
                <a:effectLst/>
                <a:latin typeface="inherit"/>
              </a:rPr>
              <a:t>Print out an overall analysis of the subject computer system, as well as a listing of all possibly relevant files and discovered file data.</a:t>
            </a:r>
          </a:p>
          <a:p>
            <a:pPr algn="l" fontAlgn="base">
              <a:buFont typeface="+mj-lt"/>
              <a:buAutoNum type="arabicPeriod"/>
            </a:pPr>
            <a:r>
              <a:rPr lang="en-US" b="0" i="0" dirty="0">
                <a:solidFill>
                  <a:srgbClr val="000000"/>
                </a:solidFill>
                <a:effectLst/>
                <a:latin typeface="inherit"/>
              </a:rPr>
              <a:t>Provide an opinion of the system layout; the file structures discovered; any discovered data and authorship information; any attempts to hide, delete, protect, and encrypt information; and anything else that has been discovered and appears to be relevant to the overall computer system examination.</a:t>
            </a:r>
          </a:p>
          <a:p>
            <a:pPr algn="l" fontAlgn="base">
              <a:buFont typeface="+mj-lt"/>
              <a:buAutoNum type="arabicPeriod"/>
            </a:pPr>
            <a:r>
              <a:rPr lang="en-US" b="0" i="0" dirty="0">
                <a:solidFill>
                  <a:srgbClr val="000000"/>
                </a:solidFill>
                <a:effectLst/>
                <a:latin typeface="inherit"/>
              </a:rPr>
              <a:t>Provide expert consultation and/or testimony, as required.</a:t>
            </a:r>
          </a:p>
          <a:p>
            <a:endParaRPr lang="en-IN" dirty="0"/>
          </a:p>
        </p:txBody>
      </p:sp>
    </p:spTree>
    <p:extLst>
      <p:ext uri="{BB962C8B-B14F-4D97-AF65-F5344CB8AC3E}">
        <p14:creationId xmlns:p14="http://schemas.microsoft.com/office/powerpoint/2010/main" val="172213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A965D4-0CF2-DA8F-E296-46B83A61F401}"/>
              </a:ext>
            </a:extLst>
          </p:cNvPr>
          <p:cNvSpPr>
            <a:spLocks noGrp="1"/>
          </p:cNvSpPr>
          <p:nvPr>
            <p:ph type="title"/>
          </p:nvPr>
        </p:nvSpPr>
        <p:spPr/>
        <p:txBody>
          <a:bodyPr/>
          <a:lstStyle/>
          <a:p>
            <a:pPr algn="ctr"/>
            <a:r>
              <a:rPr lang="en-IN" dirty="0"/>
              <a:t>Benefits of forensics</a:t>
            </a:r>
          </a:p>
        </p:txBody>
      </p:sp>
      <p:sp>
        <p:nvSpPr>
          <p:cNvPr id="3" name="Content Placeholder 2">
            <a:extLst>
              <a:ext uri="{FF2B5EF4-FFF2-40B4-BE49-F238E27FC236}">
                <a16:creationId xmlns="" xmlns:a16="http://schemas.microsoft.com/office/drawing/2014/main" id="{30AA2AEC-C35B-0F3F-6D26-F144297D1A0F}"/>
              </a:ext>
            </a:extLst>
          </p:cNvPr>
          <p:cNvSpPr>
            <a:spLocks noGrp="1"/>
          </p:cNvSpPr>
          <p:nvPr>
            <p:ph idx="1"/>
          </p:nvPr>
        </p:nvSpPr>
        <p:spPr/>
        <p:txBody>
          <a:bodyPr/>
          <a:lstStyle/>
          <a:p>
            <a:r>
              <a:rPr lang="en-US" b="1" i="0" dirty="0">
                <a:solidFill>
                  <a:srgbClr val="2D2D2D"/>
                </a:solidFill>
                <a:effectLst/>
                <a:latin typeface="Noto Sans" panose="020B0502040504020204" pitchFamily="34" charset="0"/>
              </a:rPr>
              <a:t>It protects and safeguards the integrity of the system.</a:t>
            </a:r>
            <a:r>
              <a:rPr lang="en-US" b="0" i="0" dirty="0">
                <a:solidFill>
                  <a:srgbClr val="2D2D2D"/>
                </a:solidFill>
                <a:effectLst/>
                <a:latin typeface="Noto Sans" panose="020B0502040504020204" pitchFamily="34" charset="0"/>
              </a:rPr>
              <a:t> Digital forensics teams use sophisticated and effective measures to protect and safeguard computer systems and networks from hackers, cybercriminals, and other malicious elements.</a:t>
            </a:r>
          </a:p>
          <a:p>
            <a:r>
              <a:rPr lang="en-IN" dirty="0"/>
              <a:t> </a:t>
            </a:r>
            <a:r>
              <a:rPr lang="en-US" b="1" i="0" dirty="0">
                <a:solidFill>
                  <a:srgbClr val="2D2D2D"/>
                </a:solidFill>
                <a:effectLst/>
                <a:latin typeface="Noto Sans" panose="020B0502040504020204" pitchFamily="34" charset="0"/>
              </a:rPr>
              <a:t>It collects substantial evidence.</a:t>
            </a:r>
            <a:r>
              <a:rPr lang="en-US" b="0" i="0" dirty="0">
                <a:solidFill>
                  <a:srgbClr val="2D2D2D"/>
                </a:solidFill>
                <a:effectLst/>
                <a:latin typeface="Noto Sans" panose="020B0502040504020204" pitchFamily="34" charset="0"/>
              </a:rPr>
              <a:t> Digital forensics teams use standardized procedures and steps to ensure the evidence gathered is sound and viable to prosecute criminals in the court of law.</a:t>
            </a:r>
          </a:p>
          <a:p>
            <a:endParaRPr lang="en-IN" dirty="0"/>
          </a:p>
        </p:txBody>
      </p:sp>
    </p:spTree>
    <p:extLst>
      <p:ext uri="{BB962C8B-B14F-4D97-AF65-F5344CB8AC3E}">
        <p14:creationId xmlns:p14="http://schemas.microsoft.com/office/powerpoint/2010/main" val="62086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61E3EA-BB79-2ECB-4636-45AA3EAE6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B5B10DE8-A2CA-45D3-5C06-87C3336E501C}"/>
              </a:ext>
            </a:extLst>
          </p:cNvPr>
          <p:cNvSpPr>
            <a:spLocks noGrp="1"/>
          </p:cNvSpPr>
          <p:nvPr>
            <p:ph idx="1"/>
          </p:nvPr>
        </p:nvSpPr>
        <p:spPr/>
        <p:txBody>
          <a:bodyPr>
            <a:normAutofit fontScale="92500" lnSpcReduction="10000"/>
          </a:bodyPr>
          <a:lstStyle/>
          <a:p>
            <a:r>
              <a:rPr lang="en-IN" dirty="0"/>
              <a:t> </a:t>
            </a:r>
            <a:r>
              <a:rPr lang="en-US" b="1" i="0" dirty="0">
                <a:solidFill>
                  <a:srgbClr val="2D2D2D"/>
                </a:solidFill>
                <a:effectLst/>
                <a:latin typeface="Noto Sans" panose="020B0502040504020204" pitchFamily="34" charset="0"/>
              </a:rPr>
              <a:t>It's useful for data recovery.</a:t>
            </a:r>
            <a:r>
              <a:rPr lang="en-US" b="0" i="0" dirty="0">
                <a:solidFill>
                  <a:srgbClr val="2D2D2D"/>
                </a:solidFill>
                <a:effectLst/>
                <a:latin typeface="Noto Sans" panose="020B0502040504020204" pitchFamily="34" charset="0"/>
              </a:rPr>
              <a:t> Companies and organizations can use forensics to effectively and efficiently recover sensitive and confidential data if attackers and cybercriminals have compromised their systems and networks.</a:t>
            </a:r>
          </a:p>
          <a:p>
            <a:pPr algn="l">
              <a:buFont typeface="Arial" panose="020B0604020202020204" pitchFamily="34" charset="0"/>
              <a:buChar char="•"/>
            </a:pPr>
            <a:r>
              <a:rPr lang="en-US" b="1" i="0" dirty="0">
                <a:solidFill>
                  <a:srgbClr val="2D2D2D"/>
                </a:solidFill>
                <a:effectLst/>
                <a:latin typeface="Noto Sans" panose="020B0502040504020204" pitchFamily="34" charset="0"/>
              </a:rPr>
              <a:t>It protects data and saves money.</a:t>
            </a:r>
            <a:r>
              <a:rPr lang="en-US" b="0" i="0" dirty="0">
                <a:solidFill>
                  <a:srgbClr val="2D2D2D"/>
                </a:solidFill>
                <a:effectLst/>
                <a:latin typeface="Noto Sans" panose="020B0502040504020204" pitchFamily="34" charset="0"/>
              </a:rPr>
              <a:t> Digital forensics protects important and sensitive data by employing strong cyber security measures and protects the companies from any ransomware attacks, saving precious resources like time and money.</a:t>
            </a:r>
          </a:p>
          <a:p>
            <a:pPr algn="l">
              <a:buFont typeface="Arial" panose="020B0604020202020204" pitchFamily="34" charset="0"/>
              <a:buChar char="•"/>
            </a:pPr>
            <a:r>
              <a:rPr lang="en-US" b="1" i="0" dirty="0">
                <a:solidFill>
                  <a:srgbClr val="2D2D2D"/>
                </a:solidFill>
                <a:effectLst/>
                <a:latin typeface="Noto Sans" panose="020B0502040504020204" pitchFamily="34" charset="0"/>
              </a:rPr>
              <a:t>It helps facilitate investigations.</a:t>
            </a:r>
            <a:r>
              <a:rPr lang="en-US" b="0" i="0" dirty="0">
                <a:solidFill>
                  <a:srgbClr val="2D2D2D"/>
                </a:solidFill>
                <a:effectLst/>
                <a:latin typeface="Noto Sans" panose="020B0502040504020204" pitchFamily="34" charset="0"/>
              </a:rPr>
              <a:t> The forensics department helps investigative agencies apprehend criminals or suspects by providing them with legally sound, fact-based evidence that is valid and viable in a courtroom to prosecute perpetrators.</a:t>
            </a:r>
          </a:p>
          <a:p>
            <a:endParaRPr lang="en-IN" dirty="0"/>
          </a:p>
        </p:txBody>
      </p:sp>
    </p:spTree>
    <p:extLst>
      <p:ext uri="{BB962C8B-B14F-4D97-AF65-F5344CB8AC3E}">
        <p14:creationId xmlns:p14="http://schemas.microsoft.com/office/powerpoint/2010/main" val="40452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C93ACA-C798-E85D-9E4A-0BC4C434D568}"/>
              </a:ext>
            </a:extLst>
          </p:cNvPr>
          <p:cNvSpPr>
            <a:spLocks noGrp="1"/>
          </p:cNvSpPr>
          <p:nvPr>
            <p:ph type="title"/>
          </p:nvPr>
        </p:nvSpPr>
        <p:spPr/>
        <p:txBody>
          <a:bodyPr/>
          <a:lstStyle/>
          <a:p>
            <a:r>
              <a:rPr lang="en-IN" b="1" i="0" dirty="0">
                <a:solidFill>
                  <a:srgbClr val="2D2D2D"/>
                </a:solidFill>
                <a:effectLst/>
                <a:latin typeface="Noto Sans" panose="020B0502040504020204" pitchFamily="34" charset="0"/>
              </a:rPr>
              <a:t>Challenges of digital forensics</a:t>
            </a:r>
            <a:br>
              <a:rPr lang="en-IN" b="1" i="0" dirty="0">
                <a:solidFill>
                  <a:srgbClr val="2D2D2D"/>
                </a:solidFill>
                <a:effectLst/>
                <a:latin typeface="Noto Sans" panose="020B0502040504020204" pitchFamily="34" charset="0"/>
              </a:rPr>
            </a:br>
            <a:endParaRPr lang="en-IN" dirty="0"/>
          </a:p>
        </p:txBody>
      </p:sp>
      <p:sp>
        <p:nvSpPr>
          <p:cNvPr id="3" name="Content Placeholder 2">
            <a:extLst>
              <a:ext uri="{FF2B5EF4-FFF2-40B4-BE49-F238E27FC236}">
                <a16:creationId xmlns="" xmlns:a16="http://schemas.microsoft.com/office/drawing/2014/main" id="{3B3D087C-34BE-4C2E-4EDB-0BBCD7220839}"/>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2D2D2D"/>
                </a:solidFill>
                <a:effectLst/>
                <a:latin typeface="Noto Sans" panose="020B0502040504020204" pitchFamily="34" charset="0"/>
              </a:rPr>
              <a:t>Proving the integrity of the evidence.</a:t>
            </a:r>
            <a:r>
              <a:rPr lang="en-US" b="0" i="0" dirty="0">
                <a:solidFill>
                  <a:srgbClr val="2D2D2D"/>
                </a:solidFill>
                <a:effectLst/>
                <a:latin typeface="Noto Sans" panose="020B0502040504020204" pitchFamily="34" charset="0"/>
              </a:rPr>
              <a:t> The courtroom accepts electronic and digital evidence provided by the prosecuting agencies if the forensics professionals recovered and gathered it in an ethical and legal manner.</a:t>
            </a:r>
          </a:p>
          <a:p>
            <a:pPr algn="l">
              <a:buFont typeface="Arial" panose="020B0604020202020204" pitchFamily="34" charset="0"/>
              <a:buChar char="•"/>
            </a:pPr>
            <a:r>
              <a:rPr lang="en-US" b="1" i="0" dirty="0">
                <a:solidFill>
                  <a:srgbClr val="2D2D2D"/>
                </a:solidFill>
                <a:effectLst/>
                <a:latin typeface="Noto Sans" panose="020B0502040504020204" pitchFamily="34" charset="0"/>
              </a:rPr>
              <a:t>It's not cost-effective.</a:t>
            </a:r>
            <a:r>
              <a:rPr lang="en-US" b="0" i="0" dirty="0">
                <a:solidFill>
                  <a:srgbClr val="2D2D2D"/>
                </a:solidFill>
                <a:effectLst/>
                <a:latin typeface="Noto Sans" panose="020B0502040504020204" pitchFamily="34" charset="0"/>
              </a:rPr>
              <a:t> Digital forensics is an effective manner of gathering and storing evidence, but it costs a lot of money to store and gather electronic and digital evidence.</a:t>
            </a:r>
          </a:p>
          <a:p>
            <a:pPr algn="l">
              <a:buFont typeface="Arial" panose="020B0604020202020204" pitchFamily="34" charset="0"/>
              <a:buChar char="•"/>
            </a:pPr>
            <a:r>
              <a:rPr lang="en-US" b="1" i="0" dirty="0">
                <a:solidFill>
                  <a:srgbClr val="2D2D2D"/>
                </a:solidFill>
                <a:effectLst/>
                <a:latin typeface="Noto Sans" panose="020B0502040504020204" pitchFamily="34" charset="0"/>
              </a:rPr>
              <a:t>It requires extensive knowledge.</a:t>
            </a:r>
            <a:r>
              <a:rPr lang="en-US" b="0" i="0" dirty="0">
                <a:solidFill>
                  <a:srgbClr val="2D2D2D"/>
                </a:solidFill>
                <a:effectLst/>
                <a:latin typeface="Noto Sans" panose="020B0502040504020204" pitchFamily="34" charset="0"/>
              </a:rPr>
              <a:t> To successfully use digital and electronic evidence against the accused personnel, it's essential that the lawyers have extensive knowledge and expertise about digital forensics and its intricacies.</a:t>
            </a:r>
          </a:p>
          <a:p>
            <a:pPr algn="l">
              <a:buFont typeface="Arial" panose="020B0604020202020204" pitchFamily="34" charset="0"/>
              <a:buChar char="•"/>
            </a:pPr>
            <a:r>
              <a:rPr lang="en-US" b="1" i="0" dirty="0">
                <a:solidFill>
                  <a:srgbClr val="2D2D2D"/>
                </a:solidFill>
                <a:effectLst/>
                <a:latin typeface="Noto Sans" panose="020B0502040504020204" pitchFamily="34" charset="0"/>
              </a:rPr>
              <a:t>Provide substantial evidence.</a:t>
            </a:r>
            <a:r>
              <a:rPr lang="en-US" b="0" i="0" dirty="0">
                <a:solidFill>
                  <a:srgbClr val="2D2D2D"/>
                </a:solidFill>
                <a:effectLst/>
                <a:latin typeface="Noto Sans" panose="020B0502040504020204" pitchFamily="34" charset="0"/>
              </a:rPr>
              <a:t> Any digital evidence provided by the prosecution is concrete, factual and substantial because it's very simple to falsify digital evidence or tamper with it.</a:t>
            </a:r>
          </a:p>
          <a:p>
            <a:pPr algn="l">
              <a:buFont typeface="Arial" panose="020B0604020202020204" pitchFamily="34" charset="0"/>
              <a:buChar char="•"/>
            </a:pPr>
            <a:r>
              <a:rPr lang="en-US" b="1" i="0" dirty="0">
                <a:solidFill>
                  <a:srgbClr val="2D2D2D"/>
                </a:solidFill>
                <a:effectLst/>
                <a:latin typeface="Noto Sans" panose="020B0502040504020204" pitchFamily="34" charset="0"/>
              </a:rPr>
              <a:t>Follow and maintain standardized procedures.</a:t>
            </a:r>
            <a:r>
              <a:rPr lang="en-US" b="0" i="0" dirty="0">
                <a:solidFill>
                  <a:srgbClr val="2D2D2D"/>
                </a:solidFill>
                <a:effectLst/>
                <a:latin typeface="Noto Sans" panose="020B0502040504020204" pitchFamily="34" charset="0"/>
              </a:rPr>
              <a:t> If the forensics department obtains the evidence produced in the courtroom through unethical ways and not under the standard procedure, the court may disregard the evidence.</a:t>
            </a:r>
          </a:p>
          <a:p>
            <a:endParaRPr lang="en-IN" dirty="0"/>
          </a:p>
        </p:txBody>
      </p:sp>
    </p:spTree>
    <p:extLst>
      <p:ext uri="{BB962C8B-B14F-4D97-AF65-F5344CB8AC3E}">
        <p14:creationId xmlns:p14="http://schemas.microsoft.com/office/powerpoint/2010/main" val="75681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B11CF6-806A-748F-43EB-F4B23337C5E5}"/>
              </a:ext>
            </a:extLst>
          </p:cNvPr>
          <p:cNvSpPr>
            <a:spLocks noGrp="1"/>
          </p:cNvSpPr>
          <p:nvPr>
            <p:ph type="title"/>
          </p:nvPr>
        </p:nvSpPr>
        <p:spPr/>
        <p:txBody>
          <a:bodyPr/>
          <a:lstStyle/>
          <a:p>
            <a:r>
              <a:rPr lang="en-IN" b="1" i="0" dirty="0">
                <a:solidFill>
                  <a:srgbClr val="2D2D2D"/>
                </a:solidFill>
                <a:effectLst/>
                <a:latin typeface="Noto Sans" panose="020B0502040504020204" pitchFamily="34" charset="0"/>
              </a:rPr>
              <a:t>Applications of digital forensics</a:t>
            </a:r>
            <a:br>
              <a:rPr lang="en-IN" b="1" i="0" dirty="0">
                <a:solidFill>
                  <a:srgbClr val="2D2D2D"/>
                </a:solidFill>
                <a:effectLst/>
                <a:latin typeface="Noto Sans" panose="020B0502040504020204" pitchFamily="34" charset="0"/>
              </a:rPr>
            </a:br>
            <a:endParaRPr lang="en-IN" dirty="0"/>
          </a:p>
        </p:txBody>
      </p:sp>
      <p:sp>
        <p:nvSpPr>
          <p:cNvPr id="3" name="Content Placeholder 2">
            <a:extLst>
              <a:ext uri="{FF2B5EF4-FFF2-40B4-BE49-F238E27FC236}">
                <a16:creationId xmlns="" xmlns:a16="http://schemas.microsoft.com/office/drawing/2014/main" id="{8C5B1BE9-BB28-8489-7A91-1FB515C085B5}"/>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2D2D2D"/>
                </a:solidFill>
                <a:effectLst/>
                <a:latin typeface="Noto Sans" panose="020B0502040504020204" pitchFamily="34" charset="0"/>
              </a:rPr>
              <a:t>Facilitates investigations by government and law enforcement agencies</a:t>
            </a:r>
          </a:p>
          <a:p>
            <a:pPr algn="l">
              <a:buFont typeface="Arial" panose="020B0604020202020204" pitchFamily="34" charset="0"/>
              <a:buChar char="•"/>
            </a:pPr>
            <a:r>
              <a:rPr lang="en-US" b="0" i="0" dirty="0">
                <a:solidFill>
                  <a:srgbClr val="2D2D2D"/>
                </a:solidFill>
                <a:effectLst/>
                <a:latin typeface="Noto Sans" panose="020B0502040504020204" pitchFamily="34" charset="0"/>
              </a:rPr>
              <a:t>Creates safety measures to counteract any cyber attacks and ransomware attacks</a:t>
            </a:r>
          </a:p>
          <a:p>
            <a:pPr algn="l">
              <a:buFont typeface="Arial" panose="020B0604020202020204" pitchFamily="34" charset="0"/>
              <a:buChar char="•"/>
            </a:pPr>
            <a:r>
              <a:rPr lang="en-US" b="0" i="0" dirty="0">
                <a:solidFill>
                  <a:srgbClr val="2D2D2D"/>
                </a:solidFill>
                <a:effectLst/>
                <a:latin typeface="Noto Sans" panose="020B0502040504020204" pitchFamily="34" charset="0"/>
              </a:rPr>
              <a:t>Provides security to companies and organizations to help ensure that no sensitive data or confidential information is being leaked out of the organization</a:t>
            </a:r>
          </a:p>
          <a:p>
            <a:pPr algn="l">
              <a:buFont typeface="Arial" panose="020B0604020202020204" pitchFamily="34" charset="0"/>
              <a:buChar char="•"/>
            </a:pPr>
            <a:r>
              <a:rPr lang="en-US" b="0" i="0" dirty="0">
                <a:solidFill>
                  <a:srgbClr val="2D2D2D"/>
                </a:solidFill>
                <a:effectLst/>
                <a:latin typeface="Noto Sans" panose="020B0502040504020204" pitchFamily="34" charset="0"/>
              </a:rPr>
              <a:t>Prevents thefts of intellectual property or breach of intellectual property rights</a:t>
            </a:r>
          </a:p>
          <a:p>
            <a:pPr algn="l">
              <a:buFont typeface="Arial" panose="020B0604020202020204" pitchFamily="34" charset="0"/>
              <a:buChar char="•"/>
            </a:pPr>
            <a:r>
              <a:rPr lang="en-US" b="0" i="0" dirty="0">
                <a:solidFill>
                  <a:srgbClr val="2D2D2D"/>
                </a:solidFill>
                <a:effectLst/>
                <a:latin typeface="Noto Sans" panose="020B0502040504020204" pitchFamily="34" charset="0"/>
              </a:rPr>
              <a:t>Mitigates corporate espionage</a:t>
            </a:r>
          </a:p>
          <a:p>
            <a:pPr algn="l">
              <a:buFont typeface="Arial" panose="020B0604020202020204" pitchFamily="34" charset="0"/>
              <a:buChar char="•"/>
            </a:pPr>
            <a:r>
              <a:rPr lang="en-US" b="0" i="0" dirty="0">
                <a:solidFill>
                  <a:srgbClr val="2D2D2D"/>
                </a:solidFill>
                <a:effectLst/>
                <a:latin typeface="Noto Sans" panose="020B0502040504020204" pitchFamily="34" charset="0"/>
              </a:rPr>
              <a:t>Solves disputes between employers and the employees</a:t>
            </a:r>
          </a:p>
          <a:p>
            <a:pPr algn="l">
              <a:buFont typeface="Arial" panose="020B0604020202020204" pitchFamily="34" charset="0"/>
              <a:buChar char="•"/>
            </a:pPr>
            <a:r>
              <a:rPr lang="en-US" b="0" i="0" dirty="0">
                <a:solidFill>
                  <a:srgbClr val="2D2D2D"/>
                </a:solidFill>
                <a:effectLst/>
                <a:latin typeface="Noto Sans" panose="020B0502040504020204" pitchFamily="34" charset="0"/>
              </a:rPr>
              <a:t>Helps perform successful investigations into fraudulent accusations</a:t>
            </a:r>
          </a:p>
          <a:p>
            <a:pPr algn="l">
              <a:buFont typeface="Arial" panose="020B0604020202020204" pitchFamily="34" charset="0"/>
              <a:buChar char="•"/>
            </a:pPr>
            <a:r>
              <a:rPr lang="en-US" b="0" i="0" dirty="0">
                <a:solidFill>
                  <a:srgbClr val="2D2D2D"/>
                </a:solidFill>
                <a:effectLst/>
                <a:latin typeface="Noto Sans" panose="020B0502040504020204" pitchFamily="34" charset="0"/>
              </a:rPr>
              <a:t>Monitors a company employees' activities on the internet to ensure that data isn't being used for malicious purposes</a:t>
            </a:r>
          </a:p>
          <a:p>
            <a:endParaRPr lang="en-IN" dirty="0"/>
          </a:p>
        </p:txBody>
      </p:sp>
    </p:spTree>
    <p:extLst>
      <p:ext uri="{BB962C8B-B14F-4D97-AF65-F5344CB8AC3E}">
        <p14:creationId xmlns:p14="http://schemas.microsoft.com/office/powerpoint/2010/main" val="1346510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8611BC-8B8E-C998-0813-71A908B1A996}"/>
              </a:ext>
            </a:extLst>
          </p:cNvPr>
          <p:cNvSpPr>
            <a:spLocks noGrp="1"/>
          </p:cNvSpPr>
          <p:nvPr>
            <p:ph type="title"/>
          </p:nvPr>
        </p:nvSpPr>
        <p:spPr/>
        <p:txBody>
          <a:bodyPr/>
          <a:lstStyle/>
          <a:p>
            <a:r>
              <a:rPr lang="en-US" dirty="0"/>
              <a:t>computer crimes and computer forensics</a:t>
            </a:r>
            <a:endParaRPr lang="en-IN" dirty="0"/>
          </a:p>
        </p:txBody>
      </p:sp>
      <p:sp>
        <p:nvSpPr>
          <p:cNvPr id="3" name="Content Placeholder 2">
            <a:extLst>
              <a:ext uri="{FF2B5EF4-FFF2-40B4-BE49-F238E27FC236}">
                <a16:creationId xmlns="" xmlns:a16="http://schemas.microsoft.com/office/drawing/2014/main" id="{4EE1F78E-D72C-CD7E-3E0A-CA06E8244117}"/>
              </a:ext>
            </a:extLst>
          </p:cNvPr>
          <p:cNvSpPr>
            <a:spLocks noGrp="1"/>
          </p:cNvSpPr>
          <p:nvPr>
            <p:ph idx="1"/>
          </p:nvPr>
        </p:nvSpPr>
        <p:spPr/>
        <p:txBody>
          <a:bodyPr/>
          <a:lstStyle/>
          <a:p>
            <a:r>
              <a:rPr lang="en-US" b="0" i="0" dirty="0">
                <a:solidFill>
                  <a:srgbClr val="212529"/>
                </a:solidFill>
                <a:effectLst/>
                <a:latin typeface="Open Sans" panose="020B0606030504020204" pitchFamily="34" charset="0"/>
              </a:rPr>
              <a:t>Cybercrime refers to criminal conduct committed with the aid of a computer or other electronic equipment connected to the internet. Individuals or small groups of people with little technical knowledge and highly organized worldwide criminal groups with relatively talented developers and specialists can engage in cybercrime</a:t>
            </a:r>
            <a:endParaRPr lang="en-IN" dirty="0"/>
          </a:p>
        </p:txBody>
      </p:sp>
    </p:spTree>
    <p:extLst>
      <p:ext uri="{BB962C8B-B14F-4D97-AF65-F5344CB8AC3E}">
        <p14:creationId xmlns:p14="http://schemas.microsoft.com/office/powerpoint/2010/main" val="16379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732310-5EA0-39F5-6519-C33BD9A3FEF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DF1EBA69-B63D-62D9-EB23-262B7785EC5D}"/>
              </a:ext>
            </a:extLst>
          </p:cNvPr>
          <p:cNvSpPr>
            <a:spLocks noGrp="1"/>
          </p:cNvSpPr>
          <p:nvPr>
            <p:ph idx="1"/>
          </p:nvPr>
        </p:nvSpPr>
        <p:spPr/>
        <p:txBody>
          <a:bodyPr/>
          <a:lstStyle/>
          <a:p>
            <a:r>
              <a:rPr lang="en-US" dirty="0"/>
              <a:t>Cybercriminals or hackers who want to generate money, commit a majority of cybercrimes. Individuals and organizations are both involved in cybercrime. Aside from that, cybercriminals might utilize computers or networks to send viruses, malware, pornographic material, and other unlawful data.</a:t>
            </a:r>
          </a:p>
          <a:p>
            <a:endParaRPr lang="en-US" dirty="0"/>
          </a:p>
          <a:p>
            <a:r>
              <a:rPr lang="en-US" dirty="0"/>
              <a:t>To make money, cybercriminals engage in a range of profit-driven criminal acts, including stealing and reselling identities, gaining access to financial accounts, and fraudulently utilizing credit cards to obtain funds.</a:t>
            </a:r>
            <a:endParaRPr lang="en-IN" dirty="0"/>
          </a:p>
        </p:txBody>
      </p:sp>
    </p:spTree>
    <p:extLst>
      <p:ext uri="{BB962C8B-B14F-4D97-AF65-F5344CB8AC3E}">
        <p14:creationId xmlns:p14="http://schemas.microsoft.com/office/powerpoint/2010/main" val="284581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88FF15-8F96-1F72-BD9D-028C9A45DC05}"/>
              </a:ext>
            </a:extLst>
          </p:cNvPr>
          <p:cNvSpPr>
            <a:spLocks noGrp="1"/>
          </p:cNvSpPr>
          <p:nvPr>
            <p:ph type="title"/>
          </p:nvPr>
        </p:nvSpPr>
        <p:spPr/>
        <p:txBody>
          <a:bodyPr/>
          <a:lstStyle/>
          <a:p>
            <a:pPr algn="ctr"/>
            <a:r>
              <a:rPr lang="en-IN" dirty="0"/>
              <a:t>Types </a:t>
            </a:r>
          </a:p>
        </p:txBody>
      </p:sp>
      <p:sp>
        <p:nvSpPr>
          <p:cNvPr id="3" name="Content Placeholder 2">
            <a:extLst>
              <a:ext uri="{FF2B5EF4-FFF2-40B4-BE49-F238E27FC236}">
                <a16:creationId xmlns="" xmlns:a16="http://schemas.microsoft.com/office/drawing/2014/main" id="{75CF5871-EC70-461E-91D4-CEBA051955DC}"/>
              </a:ext>
            </a:extLst>
          </p:cNvPr>
          <p:cNvSpPr>
            <a:spLocks noGrp="1"/>
          </p:cNvSpPr>
          <p:nvPr>
            <p:ph idx="1"/>
          </p:nvPr>
        </p:nvSpPr>
        <p:spPr/>
        <p:txBody>
          <a:bodyPr/>
          <a:lstStyle/>
          <a:p>
            <a:r>
              <a:rPr lang="en-IN" dirty="0"/>
              <a:t> </a:t>
            </a:r>
          </a:p>
        </p:txBody>
      </p:sp>
      <p:pic>
        <p:nvPicPr>
          <p:cNvPr id="7" name="Picture 6">
            <a:extLst>
              <a:ext uri="{FF2B5EF4-FFF2-40B4-BE49-F238E27FC236}">
                <a16:creationId xmlns="" xmlns:a16="http://schemas.microsoft.com/office/drawing/2014/main" id="{9530C224-7A2D-843D-C92E-437C3AE51D2D}"/>
              </a:ext>
            </a:extLst>
          </p:cNvPr>
          <p:cNvPicPr>
            <a:picLocks noChangeAspect="1"/>
          </p:cNvPicPr>
          <p:nvPr/>
        </p:nvPicPr>
        <p:blipFill>
          <a:blip r:embed="rId2"/>
          <a:stretch>
            <a:fillRect/>
          </a:stretch>
        </p:blipFill>
        <p:spPr>
          <a:xfrm>
            <a:off x="3027621" y="2204967"/>
            <a:ext cx="6437925" cy="3292125"/>
          </a:xfrm>
          <a:prstGeom prst="rect">
            <a:avLst/>
          </a:prstGeom>
        </p:spPr>
      </p:pic>
    </p:spTree>
    <p:extLst>
      <p:ext uri="{BB962C8B-B14F-4D97-AF65-F5344CB8AC3E}">
        <p14:creationId xmlns:p14="http://schemas.microsoft.com/office/powerpoint/2010/main" val="717113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D7AEFE-D74B-3AEB-1EB2-BA5F6E9F901B}"/>
              </a:ext>
            </a:extLst>
          </p:cNvPr>
          <p:cNvSpPr>
            <a:spLocks noGrp="1"/>
          </p:cNvSpPr>
          <p:nvPr>
            <p:ph type="title"/>
          </p:nvPr>
        </p:nvSpPr>
        <p:spPr/>
        <p:txBody>
          <a:bodyPr/>
          <a:lstStyle/>
          <a:p>
            <a:r>
              <a:rPr lang="en-IN" b="1" i="0" dirty="0">
                <a:solidFill>
                  <a:srgbClr val="212529"/>
                </a:solidFill>
                <a:effectLst/>
                <a:latin typeface="Open Sans" panose="020B0606030504020204" pitchFamily="34" charset="0"/>
              </a:rPr>
              <a:t>Examples of Basic </a:t>
            </a:r>
            <a:r>
              <a:rPr lang="en-IN" b="1" i="0" dirty="0" err="1">
                <a:solidFill>
                  <a:srgbClr val="212529"/>
                </a:solidFill>
                <a:effectLst/>
                <a:latin typeface="Open Sans" panose="020B0606030504020204" pitchFamily="34" charset="0"/>
              </a:rPr>
              <a:t>CyberCrimes</a:t>
            </a:r>
            <a:r>
              <a:rPr lang="en-IN" b="1" i="0" dirty="0">
                <a:solidFill>
                  <a:srgbClr val="212529"/>
                </a:solidFill>
                <a:effectLst/>
                <a:latin typeface="Open Sans" panose="020B0606030504020204" pitchFamily="34" charset="0"/>
              </a:rPr>
              <a:t/>
            </a:r>
            <a:br>
              <a:rPr lang="en-IN"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AC9F80FB-CF3A-E390-9E42-25370E1E403B}"/>
              </a:ext>
            </a:extLst>
          </p:cNvPr>
          <p:cNvSpPr>
            <a:spLocks noGrp="1"/>
          </p:cNvSpPr>
          <p:nvPr>
            <p:ph idx="1"/>
          </p:nvPr>
        </p:nvSpPr>
        <p:spPr/>
        <p:txBody>
          <a:bodyPr>
            <a:normAutofit fontScale="70000" lnSpcReduction="20000"/>
          </a:bodyPr>
          <a:lstStyle/>
          <a:p>
            <a:r>
              <a:rPr lang="en-US" dirty="0"/>
              <a:t>Stolen credit card information: The most common cybercrime is when a person’s credit card information is stolen and used unlawfully to acquire or purchase goods or services over the internet.</a:t>
            </a:r>
          </a:p>
          <a:p>
            <a:r>
              <a:rPr lang="en-US" dirty="0"/>
              <a:t>Hacking into a government website: Another type of cybercrime is tampering with sensitive government data.</a:t>
            </a:r>
          </a:p>
          <a:p>
            <a:r>
              <a:rPr lang="en-US" dirty="0"/>
              <a:t>Theft of user accounts: Yahoo experienced a serious data breach from 2013 to 2016  that resulted in the theft of three billion user accounts. The attackers gained access to private information and passwords that were used to access user accounts in other online services. Most of this data is available even today on the dark web.</a:t>
            </a:r>
          </a:p>
          <a:p>
            <a:r>
              <a:rPr lang="en-US" dirty="0"/>
              <a:t>Compromised IoT devices: In 2016, over one million connected devices in the IoT were compromised by attackers who took advantage of existing software vulnerabilities. It is the largest DDoS attack to date and one that caused outages in the global DNS affecting popular services including Netflix, PayPal, Twitter, and many more.</a:t>
            </a:r>
          </a:p>
          <a:p>
            <a:r>
              <a:rPr lang="en-US" dirty="0"/>
              <a:t>Loss of control and access to content: The WannaCry attack, which was allegedly launched by North Korea, in 2017, unleashed ransomware that locked down content on user devices. This </a:t>
            </a:r>
            <a:r>
              <a:rPr lang="en-US" dirty="0" err="1"/>
              <a:t>ransomwa</a:t>
            </a:r>
            <a:endParaRPr lang="en-IN" dirty="0"/>
          </a:p>
        </p:txBody>
      </p:sp>
    </p:spTree>
    <p:extLst>
      <p:ext uri="{BB962C8B-B14F-4D97-AF65-F5344CB8AC3E}">
        <p14:creationId xmlns:p14="http://schemas.microsoft.com/office/powerpoint/2010/main" val="320200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CCCC66-CA99-7DEC-484E-DE32A1FDB53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123EE087-1E23-225D-65F9-19820F062D10}"/>
              </a:ext>
            </a:extLst>
          </p:cNvPr>
          <p:cNvSpPr>
            <a:spLocks noGrp="1"/>
          </p:cNvSpPr>
          <p:nvPr>
            <p:ph idx="1"/>
          </p:nvPr>
        </p:nvSpPr>
        <p:spPr/>
        <p:txBody>
          <a:bodyPr>
            <a:normAutofit fontScale="92500" lnSpcReduction="20000"/>
          </a:bodyPr>
          <a:lstStyle/>
          <a:p>
            <a:r>
              <a:rPr lang="en-US" dirty="0"/>
              <a:t>Loss of control and access to content: The WannaCry attack, which was allegedly launched by North Korea, in 2017, unleashed ransomware that locked down content on user devices. This ransomware rapidly spread itself and infected 300,000 computers worldwide. The victims had to pay hundreds of dollars to restore their data.</a:t>
            </a:r>
          </a:p>
          <a:p>
            <a:r>
              <a:rPr lang="en-US" dirty="0"/>
              <a:t>Phishing campaigns: The phishing campaigns infiltrate corporate networks by sending authentic-looking fraudulent emails to users in an organization and tricking them into performing actions such as downloading attachments or clicking on links. The viruses or malware then spreads to the systems, and, eventually, ends up in the organizations’ networks.</a:t>
            </a:r>
          </a:p>
          <a:p>
            <a:r>
              <a:rPr lang="en-US" dirty="0"/>
              <a:t>Some other common examples of cybercrimes include the sale of illegal items, such as drugs, arms, or counterfeit goods, illegal gambling, solicitation, production, distribution, or possession of child pornography, etc.</a:t>
            </a:r>
            <a:endParaRPr lang="en-IN" dirty="0"/>
          </a:p>
        </p:txBody>
      </p:sp>
    </p:spTree>
    <p:extLst>
      <p:ext uri="{BB962C8B-B14F-4D97-AF65-F5344CB8AC3E}">
        <p14:creationId xmlns:p14="http://schemas.microsoft.com/office/powerpoint/2010/main" val="202830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BBE00E-2822-F4DB-48EE-B74D4F4C9C04}"/>
              </a:ext>
            </a:extLst>
          </p:cNvPr>
          <p:cNvSpPr>
            <a:spLocks noGrp="1"/>
          </p:cNvSpPr>
          <p:nvPr>
            <p:ph type="title"/>
          </p:nvPr>
        </p:nvSpPr>
        <p:spPr/>
        <p:txBody>
          <a:bodyPr/>
          <a:lstStyle/>
          <a:p>
            <a:r>
              <a:rPr lang="en-IN" b="1" i="0" dirty="0">
                <a:solidFill>
                  <a:srgbClr val="212529"/>
                </a:solidFill>
                <a:effectLst/>
                <a:latin typeface="Open Sans" panose="020B0606030504020204" pitchFamily="34" charset="0"/>
              </a:rPr>
              <a:t>Classification of </a:t>
            </a:r>
            <a:r>
              <a:rPr lang="en-IN" b="1" i="0" dirty="0" err="1">
                <a:solidFill>
                  <a:srgbClr val="212529"/>
                </a:solidFill>
                <a:effectLst/>
                <a:latin typeface="Open Sans" panose="020B0606030504020204" pitchFamily="34" charset="0"/>
              </a:rPr>
              <a:t>CyberCrimes</a:t>
            </a:r>
            <a:r>
              <a:rPr lang="en-IN" b="1" i="0" dirty="0">
                <a:solidFill>
                  <a:srgbClr val="212529"/>
                </a:solidFill>
                <a:effectLst/>
                <a:latin typeface="Open Sans" panose="020B0606030504020204" pitchFamily="34" charset="0"/>
              </a:rPr>
              <a:t/>
            </a:r>
            <a:br>
              <a:rPr lang="en-IN"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7DF2811D-482F-13E3-0A10-761531AFF06A}"/>
              </a:ext>
            </a:extLst>
          </p:cNvPr>
          <p:cNvSpPr>
            <a:spLocks noGrp="1"/>
          </p:cNvSpPr>
          <p:nvPr>
            <p:ph idx="1"/>
          </p:nvPr>
        </p:nvSpPr>
        <p:spPr/>
        <p:txBody>
          <a:bodyPr>
            <a:normAutofit fontScale="92500"/>
          </a:bodyPr>
          <a:lstStyle/>
          <a:p>
            <a:pPr algn="l">
              <a:buFont typeface="+mj-lt"/>
              <a:buAutoNum type="arabicPeriod"/>
            </a:pPr>
            <a:r>
              <a:rPr lang="en-US" b="1" i="0" dirty="0">
                <a:solidFill>
                  <a:srgbClr val="212529"/>
                </a:solidFill>
                <a:effectLst/>
                <a:latin typeface="Open Sans" panose="020B0606030504020204" pitchFamily="34" charset="0"/>
              </a:rPr>
              <a:t>Individual:</a:t>
            </a:r>
            <a:r>
              <a:rPr lang="en-US" b="0" i="0" dirty="0">
                <a:solidFill>
                  <a:srgbClr val="212529"/>
                </a:solidFill>
                <a:effectLst/>
                <a:latin typeface="Open Sans" panose="020B0606030504020204" pitchFamily="34" charset="0"/>
              </a:rPr>
              <a:t> It is a cybercrime that entails a single individual disseminating malicious or unlawful material via the internet. For example, distributing pornography, human trafficking, and online stalking.</a:t>
            </a:r>
          </a:p>
          <a:p>
            <a:pPr algn="l">
              <a:buFont typeface="+mj-lt"/>
              <a:buAutoNum type="arabicPeriod"/>
            </a:pPr>
            <a:r>
              <a:rPr lang="en-US" b="1" i="0" dirty="0">
                <a:solidFill>
                  <a:srgbClr val="212529"/>
                </a:solidFill>
                <a:effectLst/>
                <a:latin typeface="Open Sans" panose="020B0606030504020204" pitchFamily="34" charset="0"/>
              </a:rPr>
              <a:t>Property:</a:t>
            </a:r>
            <a:r>
              <a:rPr lang="en-US" b="0" i="0" dirty="0">
                <a:solidFill>
                  <a:srgbClr val="212529"/>
                </a:solidFill>
                <a:effectLst/>
                <a:latin typeface="Open Sans" panose="020B0606030504020204" pitchFamily="34" charset="0"/>
              </a:rPr>
              <a:t> This cybercrime involves obtaining access to individuals’ bank or credit card information, accessing their funds, making online transactions, or executing phishing schemes to persuade individuals to give away personal information.</a:t>
            </a:r>
          </a:p>
          <a:p>
            <a:pPr algn="l">
              <a:buFont typeface="+mj-lt"/>
              <a:buAutoNum type="arabicPeriod"/>
            </a:pPr>
            <a:r>
              <a:rPr lang="en-US" b="1" i="0" dirty="0">
                <a:solidFill>
                  <a:srgbClr val="212529"/>
                </a:solidFill>
                <a:effectLst/>
                <a:latin typeface="Open Sans" panose="020B0606030504020204" pitchFamily="34" charset="0"/>
              </a:rPr>
              <a:t>Government:</a:t>
            </a:r>
            <a:r>
              <a:rPr lang="en-US" b="0" i="0" dirty="0">
                <a:solidFill>
                  <a:srgbClr val="212529"/>
                </a:solidFill>
                <a:effectLst/>
                <a:latin typeface="Open Sans" panose="020B0606030504020204" pitchFamily="34" charset="0"/>
              </a:rPr>
              <a:t> While these cybercrimes are uncommon, they are nevertheless considered significant offenses. It entails breaking into government databases and hacking official websites.</a:t>
            </a:r>
          </a:p>
          <a:p>
            <a:endParaRPr lang="en-IN" dirty="0"/>
          </a:p>
        </p:txBody>
      </p:sp>
    </p:spTree>
    <p:extLst>
      <p:ext uri="{BB962C8B-B14F-4D97-AF65-F5344CB8AC3E}">
        <p14:creationId xmlns:p14="http://schemas.microsoft.com/office/powerpoint/2010/main" val="2781918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1F0ACA-7AE6-1962-4CF9-A89A52B733AB}"/>
              </a:ext>
            </a:extLst>
          </p:cNvPr>
          <p:cNvSpPr>
            <a:spLocks noGrp="1"/>
          </p:cNvSpPr>
          <p:nvPr>
            <p:ph type="title"/>
          </p:nvPr>
        </p:nvSpPr>
        <p:spPr/>
        <p:txBody>
          <a:bodyPr>
            <a:normAutofit fontScale="90000"/>
          </a:bodyPr>
          <a:lstStyle/>
          <a:p>
            <a:pPr algn="ctr"/>
            <a:r>
              <a:rPr lang="en-US" b="1" i="0" dirty="0">
                <a:solidFill>
                  <a:srgbClr val="212529"/>
                </a:solidFill>
                <a:effectLst/>
                <a:latin typeface="Open Sans" panose="020B0606030504020204" pitchFamily="34" charset="0"/>
              </a:rPr>
              <a:t>What are the Different Types of Cyber Crime?</a:t>
            </a:r>
            <a:br>
              <a:rPr lang="en-US"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F4F217DD-3E63-516B-C6BC-8BC08300D110}"/>
              </a:ext>
            </a:extLst>
          </p:cNvPr>
          <p:cNvSpPr>
            <a:spLocks noGrp="1"/>
          </p:cNvSpPr>
          <p:nvPr>
            <p:ph idx="1"/>
          </p:nvPr>
        </p:nvSpPr>
        <p:spPr/>
        <p:txBody>
          <a:bodyPr/>
          <a:lstStyle/>
          <a:p>
            <a:r>
              <a:rPr lang="en-IN" b="0" i="0" dirty="0">
                <a:solidFill>
                  <a:srgbClr val="212529"/>
                </a:solidFill>
                <a:effectLst/>
                <a:latin typeface="Open Sans" panose="020B0606030504020204" pitchFamily="34" charset="0"/>
              </a:rPr>
              <a:t>There are several types of cybercrimes; the most common ones are email frauds, social media frauds, banking frauds, </a:t>
            </a:r>
            <a:r>
              <a:rPr lang="en-IN" b="0" i="0" u="none" strike="noStrike" dirty="0">
                <a:solidFill>
                  <a:srgbClr val="007BFF"/>
                </a:solidFill>
                <a:effectLst/>
                <a:latin typeface="Open Sans" panose="020B0606030504020204" pitchFamily="34" charset="0"/>
                <a:hlinkClick r:id="rId2"/>
              </a:rPr>
              <a:t>ransomware</a:t>
            </a:r>
            <a:r>
              <a:rPr lang="en-IN" b="0" i="0" dirty="0">
                <a:solidFill>
                  <a:srgbClr val="212529"/>
                </a:solidFill>
                <a:effectLst/>
                <a:latin typeface="Open Sans" panose="020B0606030504020204" pitchFamily="34" charset="0"/>
              </a:rPr>
              <a:t> attacks, cyber espionage, identity theft, </a:t>
            </a:r>
            <a:r>
              <a:rPr lang="en-IN" b="0" i="0" u="none" strike="noStrike" dirty="0">
                <a:solidFill>
                  <a:srgbClr val="007BFF"/>
                </a:solidFill>
                <a:effectLst/>
                <a:latin typeface="Open Sans" panose="020B0606030504020204" pitchFamily="34" charset="0"/>
                <a:hlinkClick r:id="rId3"/>
              </a:rPr>
              <a:t>clickjacking</a:t>
            </a:r>
            <a:r>
              <a:rPr lang="en-IN" b="0" i="0" dirty="0">
                <a:solidFill>
                  <a:srgbClr val="212529"/>
                </a:solidFill>
                <a:effectLst/>
                <a:latin typeface="Open Sans" panose="020B0606030504020204" pitchFamily="34" charset="0"/>
              </a:rPr>
              <a:t>, spyware, etc. Let us now see how these crimes are executed.</a:t>
            </a:r>
            <a:endParaRPr lang="en-IN" dirty="0"/>
          </a:p>
        </p:txBody>
      </p:sp>
    </p:spTree>
    <p:extLst>
      <p:ext uri="{BB962C8B-B14F-4D97-AF65-F5344CB8AC3E}">
        <p14:creationId xmlns:p14="http://schemas.microsoft.com/office/powerpoint/2010/main" val="4008265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F6636-8EEE-4B8A-5D5D-C33D8C10E57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6176ACF-67CF-A1B3-BE00-0FDF31F05C70}"/>
              </a:ext>
            </a:extLst>
          </p:cNvPr>
          <p:cNvSpPr>
            <a:spLocks noGrp="1"/>
          </p:cNvSpPr>
          <p:nvPr>
            <p:ph idx="1"/>
          </p:nvPr>
        </p:nvSpPr>
        <p:spPr/>
        <p:txBody>
          <a:bodyPr/>
          <a:lstStyle/>
          <a:p>
            <a:r>
              <a:rPr lang="en-US" dirty="0"/>
              <a:t>Malware</a:t>
            </a:r>
          </a:p>
          <a:p>
            <a:r>
              <a:rPr lang="en-US" dirty="0"/>
              <a:t>Malware is a broad phrase that encompasses a wide range of cyberattacks such as Trojans, viruses, and worms. Malware can simply be described as code written to steal data or destroy things on a computer.</a:t>
            </a:r>
            <a:endParaRPr lang="en-IN" dirty="0"/>
          </a:p>
        </p:txBody>
      </p:sp>
    </p:spTree>
    <p:extLst>
      <p:ext uri="{BB962C8B-B14F-4D97-AF65-F5344CB8AC3E}">
        <p14:creationId xmlns:p14="http://schemas.microsoft.com/office/powerpoint/2010/main" val="1270349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3D2087-1B72-95AA-5BBE-2C9856B1F45F}"/>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DD957DE-328B-7F25-B0CB-CC571A97B9C3}"/>
              </a:ext>
            </a:extLst>
          </p:cNvPr>
          <p:cNvSpPr>
            <a:spLocks noGrp="1"/>
          </p:cNvSpPr>
          <p:nvPr>
            <p:ph idx="1"/>
          </p:nvPr>
        </p:nvSpPr>
        <p:spPr/>
        <p:txBody>
          <a:bodyPr>
            <a:normAutofit fontScale="92500"/>
          </a:bodyPr>
          <a:lstStyle/>
          <a:p>
            <a:pPr algn="l">
              <a:buFont typeface="Arial" panose="020B0604020202020204" pitchFamily="34" charset="0"/>
              <a:buChar char="•"/>
            </a:pPr>
            <a:r>
              <a:rPr lang="en-IN" dirty="0"/>
              <a:t> </a:t>
            </a:r>
            <a:r>
              <a:rPr lang="en-US" b="1" i="0" dirty="0">
                <a:solidFill>
                  <a:srgbClr val="212529"/>
                </a:solidFill>
                <a:effectLst/>
                <a:latin typeface="Open Sans" panose="020B0606030504020204" pitchFamily="34" charset="0"/>
              </a:rPr>
              <a:t>Viruses:</a:t>
            </a:r>
            <a:r>
              <a:rPr lang="en-US" b="0" i="0" dirty="0">
                <a:solidFill>
                  <a:srgbClr val="212529"/>
                </a:solidFill>
                <a:effectLst/>
                <a:latin typeface="Open Sans" panose="020B0606030504020204" pitchFamily="34" charset="0"/>
              </a:rPr>
              <a:t> Viruses, like their biological namesakes, attach themselves to clean files and infect other clean files. Viruses can spread uncontrollably, causing damage to the core functionality as well as deleting and corrupting files. Viruses usually appear as executable files downloaded from the internet.</a:t>
            </a:r>
          </a:p>
          <a:p>
            <a:pPr algn="l">
              <a:buFont typeface="Arial" panose="020B0604020202020204" pitchFamily="34" charset="0"/>
              <a:buChar char="•"/>
            </a:pPr>
            <a:r>
              <a:rPr lang="en-US" b="1" i="0" dirty="0">
                <a:solidFill>
                  <a:srgbClr val="212529"/>
                </a:solidFill>
                <a:effectLst/>
                <a:latin typeface="Open Sans" panose="020B0606030504020204" pitchFamily="34" charset="0"/>
              </a:rPr>
              <a:t>Trojan:</a:t>
            </a:r>
            <a:r>
              <a:rPr lang="en-US" b="0" i="0" dirty="0">
                <a:solidFill>
                  <a:srgbClr val="212529"/>
                </a:solidFill>
                <a:effectLst/>
                <a:latin typeface="Open Sans" panose="020B0606030504020204" pitchFamily="34" charset="0"/>
              </a:rPr>
              <a:t> This type of malware masquerades as legitimate software that can be hacked. It prefers to function invisibly and creates security backdoors that allow other viruses to enter the system.</a:t>
            </a:r>
          </a:p>
          <a:p>
            <a:pPr algn="l">
              <a:buFont typeface="Arial" panose="020B0604020202020204" pitchFamily="34" charset="0"/>
              <a:buChar char="•"/>
            </a:pPr>
            <a:r>
              <a:rPr lang="en-US" b="1" i="0" dirty="0">
                <a:solidFill>
                  <a:srgbClr val="212529"/>
                </a:solidFill>
                <a:effectLst/>
                <a:latin typeface="Open Sans" panose="020B0606030504020204" pitchFamily="34" charset="0"/>
              </a:rPr>
              <a:t>Worms:</a:t>
            </a:r>
            <a:r>
              <a:rPr lang="en-US" b="0" i="0" dirty="0">
                <a:solidFill>
                  <a:srgbClr val="212529"/>
                </a:solidFill>
                <a:effectLst/>
                <a:latin typeface="Open Sans" panose="020B0606030504020204" pitchFamily="34" charset="0"/>
              </a:rPr>
              <a:t> Worms use the network’s interface to infect a whole network of devices, either locally or via the internet. Worms infect more machines with each successive infected machine.</a:t>
            </a:r>
          </a:p>
          <a:p>
            <a:endParaRPr lang="en-IN" dirty="0"/>
          </a:p>
        </p:txBody>
      </p:sp>
    </p:spTree>
    <p:extLst>
      <p:ext uri="{BB962C8B-B14F-4D97-AF65-F5344CB8AC3E}">
        <p14:creationId xmlns:p14="http://schemas.microsoft.com/office/powerpoint/2010/main" val="57706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EFD145-F64B-B2C6-D149-08F1B35890C1}"/>
              </a:ext>
            </a:extLst>
          </p:cNvPr>
          <p:cNvSpPr>
            <a:spLocks noGrp="1"/>
          </p:cNvSpPr>
          <p:nvPr>
            <p:ph type="title"/>
          </p:nvPr>
        </p:nvSpPr>
        <p:spPr/>
        <p:txBody>
          <a:bodyPr/>
          <a:lstStyle/>
          <a:p>
            <a:pPr algn="ctr"/>
            <a:r>
              <a:rPr lang="en-IN" b="1" i="0" dirty="0">
                <a:solidFill>
                  <a:srgbClr val="212529"/>
                </a:solidFill>
                <a:effectLst/>
                <a:latin typeface="Open Sans" panose="020B0606030504020204" pitchFamily="34" charset="0"/>
              </a:rPr>
              <a:t>Phishing</a:t>
            </a:r>
            <a:r>
              <a:rPr lang="en-IN" b="0" i="0" dirty="0">
                <a:solidFill>
                  <a:srgbClr val="212529"/>
                </a:solidFill>
                <a:effectLst/>
                <a:latin typeface="Open Sans" panose="020B0606030504020204" pitchFamily="34" charset="0"/>
              </a:rPr>
              <a:t/>
            </a:r>
            <a:br>
              <a:rPr lang="en-IN" b="0"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BD6945F7-46C7-5428-19FF-4CEBFBEC7288}"/>
              </a:ext>
            </a:extLst>
          </p:cNvPr>
          <p:cNvSpPr>
            <a:spLocks noGrp="1"/>
          </p:cNvSpPr>
          <p:nvPr>
            <p:ph idx="1"/>
          </p:nvPr>
        </p:nvSpPr>
        <p:spPr/>
        <p:txBody>
          <a:bodyPr/>
          <a:lstStyle/>
          <a:p>
            <a:pPr algn="l"/>
            <a:r>
              <a:rPr lang="en-US" b="0" i="0" dirty="0">
                <a:solidFill>
                  <a:srgbClr val="212529"/>
                </a:solidFill>
                <a:effectLst/>
                <a:latin typeface="Open Sans" panose="020B0606030504020204" pitchFamily="34" charset="0"/>
              </a:rPr>
              <a:t>Phishing frequently poses as a request for information from a reputable third party. Phishing emails invite users to click on a link and enter their personal information.</a:t>
            </a:r>
          </a:p>
          <a:p>
            <a:pPr algn="l"/>
            <a:r>
              <a:rPr lang="en-US" b="0" i="0" dirty="0">
                <a:solidFill>
                  <a:srgbClr val="212529"/>
                </a:solidFill>
                <a:effectLst/>
                <a:latin typeface="Open Sans" panose="020B0606030504020204" pitchFamily="34" charset="0"/>
              </a:rPr>
              <a:t>In recent years, phishing emails have become much more complex, making it impossible for some users to distinguish between a real request for information and a fraudulent one. Phishing emails are sometimes lumped in with spam, but they are far more dangerous than a simple advertisement</a:t>
            </a:r>
          </a:p>
          <a:p>
            <a:endParaRPr lang="en-IN" dirty="0"/>
          </a:p>
        </p:txBody>
      </p:sp>
    </p:spTree>
    <p:extLst>
      <p:ext uri="{BB962C8B-B14F-4D97-AF65-F5344CB8AC3E}">
        <p14:creationId xmlns:p14="http://schemas.microsoft.com/office/powerpoint/2010/main" val="1749416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A4E621-8706-04C2-EA59-7E95AFC81AC5}"/>
              </a:ext>
            </a:extLst>
          </p:cNvPr>
          <p:cNvSpPr>
            <a:spLocks noGrp="1"/>
          </p:cNvSpPr>
          <p:nvPr>
            <p:ph type="title"/>
          </p:nvPr>
        </p:nvSpPr>
        <p:spPr/>
        <p:txBody>
          <a:bodyPr/>
          <a:lstStyle/>
          <a:p>
            <a:r>
              <a:rPr lang="en-US" b="1" i="0" dirty="0">
                <a:solidFill>
                  <a:srgbClr val="212529"/>
                </a:solidFill>
                <a:effectLst/>
                <a:latin typeface="Open Sans" panose="020B0606030504020204" pitchFamily="34" charset="0"/>
              </a:rPr>
              <a:t>There are five steps to phishing</a:t>
            </a:r>
            <a:endParaRPr lang="en-IN" dirty="0"/>
          </a:p>
        </p:txBody>
      </p:sp>
      <p:sp>
        <p:nvSpPr>
          <p:cNvPr id="3" name="Content Placeholder 2">
            <a:extLst>
              <a:ext uri="{FF2B5EF4-FFF2-40B4-BE49-F238E27FC236}">
                <a16:creationId xmlns="" xmlns:a16="http://schemas.microsoft.com/office/drawing/2014/main" id="{1BF42B3A-7E6B-F044-B4FA-B1B0F2443611}"/>
              </a:ext>
            </a:extLst>
          </p:cNvPr>
          <p:cNvSpPr>
            <a:spLocks noGrp="1"/>
          </p:cNvSpPr>
          <p:nvPr>
            <p:ph idx="1"/>
          </p:nvPr>
        </p:nvSpPr>
        <p:spPr/>
        <p:txBody>
          <a:bodyPr/>
          <a:lstStyle/>
          <a:p>
            <a:pPr algn="l">
              <a:buFont typeface="Arial" panose="020B0604020202020204" pitchFamily="34" charset="0"/>
              <a:buChar char="•"/>
            </a:pPr>
            <a:r>
              <a:rPr lang="en-US" b="1" i="0" dirty="0">
                <a:solidFill>
                  <a:srgbClr val="212529"/>
                </a:solidFill>
                <a:effectLst/>
                <a:latin typeface="Open Sans" panose="020B0606030504020204" pitchFamily="34" charset="0"/>
              </a:rPr>
              <a:t>Preparation:</a:t>
            </a:r>
            <a:r>
              <a:rPr lang="en-US" b="0" i="0" dirty="0">
                <a:solidFill>
                  <a:srgbClr val="212529"/>
                </a:solidFill>
                <a:effectLst/>
                <a:latin typeface="Open Sans" panose="020B0606030504020204" pitchFamily="34" charset="0"/>
              </a:rPr>
              <a:t> The phisher must pick a business to target and figure out how to obtain the email addresses of that business’ customers.</a:t>
            </a:r>
          </a:p>
          <a:p>
            <a:pPr algn="l">
              <a:buFont typeface="Arial" panose="020B0604020202020204" pitchFamily="34" charset="0"/>
              <a:buChar char="•"/>
            </a:pPr>
            <a:r>
              <a:rPr lang="en-US" b="1" i="0" dirty="0">
                <a:solidFill>
                  <a:srgbClr val="212529"/>
                </a:solidFill>
                <a:effectLst/>
                <a:latin typeface="Open Sans" panose="020B0606030504020204" pitchFamily="34" charset="0"/>
              </a:rPr>
              <a:t>Setup:</a:t>
            </a:r>
            <a:r>
              <a:rPr lang="en-US" b="0" i="0" dirty="0">
                <a:solidFill>
                  <a:srgbClr val="212529"/>
                </a:solidFill>
                <a:effectLst/>
                <a:latin typeface="Open Sans" panose="020B0606030504020204" pitchFamily="34" charset="0"/>
              </a:rPr>
              <a:t> Once the phisher has decided which entity to mimic and who the victims will be, the setup process can begin. The phisher constructs and distributes communications and collects data.</a:t>
            </a:r>
          </a:p>
          <a:p>
            <a:pPr algn="l">
              <a:buFont typeface="Arial" panose="020B0604020202020204" pitchFamily="34" charset="0"/>
              <a:buChar char="•"/>
            </a:pPr>
            <a:r>
              <a:rPr lang="en-US" b="1" i="0" dirty="0">
                <a:solidFill>
                  <a:srgbClr val="212529"/>
                </a:solidFill>
                <a:effectLst/>
                <a:latin typeface="Open Sans" panose="020B0606030504020204" pitchFamily="34" charset="0"/>
              </a:rPr>
              <a:t>Carry out the attack:</a:t>
            </a:r>
            <a:r>
              <a:rPr lang="en-US" b="0" i="0" dirty="0">
                <a:solidFill>
                  <a:srgbClr val="212529"/>
                </a:solidFill>
                <a:effectLst/>
                <a:latin typeface="Open Sans" panose="020B0606030504020204" pitchFamily="34" charset="0"/>
              </a:rPr>
              <a:t> This is a process that most people are familiar with. The phisher sends a fake message that appears to come from a well-known source.</a:t>
            </a:r>
          </a:p>
          <a:p>
            <a:endParaRPr lang="en-IN" dirty="0"/>
          </a:p>
        </p:txBody>
      </p:sp>
    </p:spTree>
    <p:extLst>
      <p:ext uri="{BB962C8B-B14F-4D97-AF65-F5344CB8AC3E}">
        <p14:creationId xmlns:p14="http://schemas.microsoft.com/office/powerpoint/2010/main" val="1623171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88406E-8463-FC93-43AF-8A798397DA8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080E683-9FDE-1DBD-5262-94CC33D05DD6}"/>
              </a:ext>
            </a:extLst>
          </p:cNvPr>
          <p:cNvSpPr>
            <a:spLocks noGrp="1"/>
          </p:cNvSpPr>
          <p:nvPr>
            <p:ph idx="1"/>
          </p:nvPr>
        </p:nvSpPr>
        <p:spPr/>
        <p:txBody>
          <a:bodyPr/>
          <a:lstStyle/>
          <a:p>
            <a:pPr algn="l">
              <a:buFont typeface="Arial" panose="020B0604020202020204" pitchFamily="34" charset="0"/>
              <a:buChar char="•"/>
            </a:pPr>
            <a:r>
              <a:rPr lang="en-US" b="1" i="0" dirty="0">
                <a:solidFill>
                  <a:srgbClr val="212529"/>
                </a:solidFill>
                <a:effectLst/>
                <a:latin typeface="Open Sans" panose="020B0606030504020204" pitchFamily="34" charset="0"/>
              </a:rPr>
              <a:t>Recording data: </a:t>
            </a:r>
            <a:r>
              <a:rPr lang="en-US" b="0" i="0" dirty="0">
                <a:solidFill>
                  <a:srgbClr val="212529"/>
                </a:solidFill>
                <a:effectLst/>
                <a:latin typeface="Open Sans" panose="020B0606030504020204" pitchFamily="34" charset="0"/>
              </a:rPr>
              <a:t>The phisher keeps track of the information that victims submit to websites or pop-up windows.</a:t>
            </a:r>
          </a:p>
          <a:p>
            <a:pPr algn="l">
              <a:buFont typeface="Arial" panose="020B0604020202020204" pitchFamily="34" charset="0"/>
              <a:buChar char="•"/>
            </a:pPr>
            <a:r>
              <a:rPr lang="en-US" b="1" i="0" dirty="0">
                <a:solidFill>
                  <a:srgbClr val="212529"/>
                </a:solidFill>
                <a:effectLst/>
                <a:latin typeface="Open Sans" panose="020B0606030504020204" pitchFamily="34" charset="0"/>
              </a:rPr>
              <a:t>Identity theft and fraud:</a:t>
            </a:r>
            <a:r>
              <a:rPr lang="en-US" b="0" i="0" dirty="0">
                <a:solidFill>
                  <a:srgbClr val="212529"/>
                </a:solidFill>
                <a:effectLst/>
                <a:latin typeface="Open Sans" panose="020B0606030504020204" pitchFamily="34" charset="0"/>
              </a:rPr>
              <a:t> The phisher uses the collected information to make unlawful transactions or perform other forms of fraud; up to a quarter of the victims never fully recover</a:t>
            </a:r>
          </a:p>
          <a:p>
            <a:endParaRPr lang="en-IN" dirty="0"/>
          </a:p>
        </p:txBody>
      </p:sp>
    </p:spTree>
    <p:extLst>
      <p:ext uri="{BB962C8B-B14F-4D97-AF65-F5344CB8AC3E}">
        <p14:creationId xmlns:p14="http://schemas.microsoft.com/office/powerpoint/2010/main" val="764143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6C9393-7209-2D22-B0EB-F8B80759A093}"/>
              </a:ext>
            </a:extLst>
          </p:cNvPr>
          <p:cNvSpPr>
            <a:spLocks noGrp="1"/>
          </p:cNvSpPr>
          <p:nvPr>
            <p:ph type="title"/>
          </p:nvPr>
        </p:nvSpPr>
        <p:spPr/>
        <p:txBody>
          <a:bodyPr/>
          <a:lstStyle/>
          <a:p>
            <a:pPr algn="ctr"/>
            <a:r>
              <a:rPr lang="en-IN" b="1" i="0" dirty="0">
                <a:solidFill>
                  <a:srgbClr val="212529"/>
                </a:solidFill>
                <a:effectLst/>
                <a:latin typeface="Open Sans" panose="020B0606030504020204" pitchFamily="34" charset="0"/>
              </a:rPr>
              <a:t>DDoS Attack</a:t>
            </a:r>
            <a:r>
              <a:rPr lang="en-IN" b="0" i="0" dirty="0">
                <a:solidFill>
                  <a:srgbClr val="212529"/>
                </a:solidFill>
                <a:effectLst/>
                <a:latin typeface="Open Sans" panose="020B0606030504020204" pitchFamily="34" charset="0"/>
              </a:rPr>
              <a:t/>
            </a:r>
            <a:br>
              <a:rPr lang="en-IN" b="0"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878C351B-96F5-0E63-9B2E-1B19D26BE571}"/>
              </a:ext>
            </a:extLst>
          </p:cNvPr>
          <p:cNvSpPr>
            <a:spLocks noGrp="1"/>
          </p:cNvSpPr>
          <p:nvPr>
            <p:ph idx="1"/>
          </p:nvPr>
        </p:nvSpPr>
        <p:spPr/>
        <p:txBody>
          <a:bodyPr>
            <a:normAutofit fontScale="92500" lnSpcReduction="10000"/>
          </a:bodyPr>
          <a:lstStyle/>
          <a:p>
            <a:pPr algn="l"/>
            <a:r>
              <a:rPr lang="en-US" b="0" i="0" dirty="0">
                <a:solidFill>
                  <a:srgbClr val="212529"/>
                </a:solidFill>
                <a:effectLst/>
                <a:latin typeface="Open Sans" panose="020B0606030504020204" pitchFamily="34" charset="0"/>
              </a:rPr>
              <a:t>As the name suggests, a </a:t>
            </a:r>
            <a:r>
              <a:rPr lang="en-US" b="0" i="0" u="none" strike="noStrike" dirty="0">
                <a:solidFill>
                  <a:srgbClr val="007BFF"/>
                </a:solidFill>
                <a:effectLst/>
                <a:latin typeface="Open Sans" panose="020B0606030504020204" pitchFamily="34" charset="0"/>
                <a:hlinkClick r:id="rId2"/>
              </a:rPr>
              <a:t>denial-of-service</a:t>
            </a:r>
            <a:r>
              <a:rPr lang="en-US" b="0" i="0" dirty="0">
                <a:solidFill>
                  <a:srgbClr val="212529"/>
                </a:solidFill>
                <a:effectLst/>
                <a:latin typeface="Open Sans" panose="020B0606030504020204" pitchFamily="34" charset="0"/>
              </a:rPr>
              <a:t> (DoS) attack focuses on disrupting network service. Attackers transmit a large amount of data traffic via the network until it becomes overloaded and stops working. A DoS attack can be carried out in a variety of ways, but the most common is a distributed denial-of-service (DDoS) attack. It involves the attacker sending traffic or data, by utilizing several machines, that will overload the system.</a:t>
            </a:r>
          </a:p>
          <a:p>
            <a:pPr algn="l"/>
            <a:r>
              <a:rPr lang="en-US" b="0" i="0" dirty="0">
                <a:solidFill>
                  <a:srgbClr val="212529"/>
                </a:solidFill>
                <a:effectLst/>
                <a:latin typeface="Open Sans" panose="020B0606030504020204" pitchFamily="34" charset="0"/>
              </a:rPr>
              <a:t>An individual may not recognize that their computer has been hijacked and is helping to the DoS attack in many cases. Disrupting services can have major ramifications for security and internet access; many large-scale DoS attacks have occurred in the past. Many instances of large-scale DoS attacks have been implemented as a single sign of protests toward governments.</a:t>
            </a:r>
          </a:p>
          <a:p>
            <a:endParaRPr lang="en-IN" dirty="0"/>
          </a:p>
          <a:p>
            <a:endParaRPr lang="en-IN" dirty="0"/>
          </a:p>
        </p:txBody>
      </p:sp>
    </p:spTree>
    <p:extLst>
      <p:ext uri="{BB962C8B-B14F-4D97-AF65-F5344CB8AC3E}">
        <p14:creationId xmlns:p14="http://schemas.microsoft.com/office/powerpoint/2010/main" val="89958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1C5318-4552-BCA7-ED2D-C5592E68CAC2}"/>
              </a:ext>
            </a:extLst>
          </p:cNvPr>
          <p:cNvSpPr>
            <a:spLocks noGrp="1"/>
          </p:cNvSpPr>
          <p:nvPr>
            <p:ph type="title"/>
          </p:nvPr>
        </p:nvSpPr>
        <p:spPr>
          <a:xfrm>
            <a:off x="838200" y="365126"/>
            <a:ext cx="10515600" cy="523638"/>
          </a:xfrm>
        </p:spPr>
        <p:txBody>
          <a:bodyPr>
            <a:normAutofit fontScale="90000"/>
          </a:bodyPr>
          <a:lstStyle/>
          <a:p>
            <a:endParaRPr lang="en-IN" dirty="0"/>
          </a:p>
        </p:txBody>
      </p:sp>
      <p:sp>
        <p:nvSpPr>
          <p:cNvPr id="3" name="Content Placeholder 2">
            <a:extLst>
              <a:ext uri="{FF2B5EF4-FFF2-40B4-BE49-F238E27FC236}">
                <a16:creationId xmlns="" xmlns:a16="http://schemas.microsoft.com/office/drawing/2014/main" id="{2DF33A74-CA00-7B90-9E07-27BD90AF656E}"/>
              </a:ext>
            </a:extLst>
          </p:cNvPr>
          <p:cNvSpPr>
            <a:spLocks noGrp="1"/>
          </p:cNvSpPr>
          <p:nvPr>
            <p:ph idx="1"/>
          </p:nvPr>
        </p:nvSpPr>
        <p:spPr>
          <a:xfrm>
            <a:off x="838200" y="905854"/>
            <a:ext cx="10515600" cy="5759866"/>
          </a:xfrm>
        </p:spPr>
        <p:txBody>
          <a:bodyPr>
            <a:normAutofit lnSpcReduction="10000"/>
          </a:bodyPr>
          <a:lstStyle/>
          <a:p>
            <a:pPr algn="just"/>
            <a:r>
              <a:rPr lang="en-US" dirty="0" smtClean="0">
                <a:solidFill>
                  <a:srgbClr val="FF0000"/>
                </a:solidFill>
              </a:rPr>
              <a:t>Disk </a:t>
            </a:r>
            <a:r>
              <a:rPr lang="en-US" dirty="0">
                <a:solidFill>
                  <a:srgbClr val="FF0000"/>
                </a:solidFill>
              </a:rPr>
              <a:t>Forensics</a:t>
            </a:r>
            <a:r>
              <a:rPr lang="en-US" dirty="0"/>
              <a:t>: It deals with </a:t>
            </a:r>
            <a:r>
              <a:rPr lang="en-US" b="1" dirty="0"/>
              <a:t>extracting raw data </a:t>
            </a:r>
            <a:r>
              <a:rPr lang="en-US" dirty="0"/>
              <a:t>from the </a:t>
            </a:r>
            <a:r>
              <a:rPr lang="en-US" b="1" dirty="0"/>
              <a:t>primary or secondary storage </a:t>
            </a:r>
            <a:r>
              <a:rPr lang="en-US" dirty="0"/>
              <a:t>of the device by searching </a:t>
            </a:r>
            <a:r>
              <a:rPr lang="en-US" b="1" dirty="0"/>
              <a:t>active, modified, or deleted files</a:t>
            </a:r>
            <a:r>
              <a:rPr lang="en-US" b="1" dirty="0" smtClean="0"/>
              <a:t>.(</a:t>
            </a:r>
            <a:r>
              <a:rPr lang="en-US" dirty="0"/>
              <a:t>Hard disk, USB devices</a:t>
            </a:r>
            <a:r>
              <a:rPr lang="en-US" dirty="0" smtClean="0"/>
              <a:t>, </a:t>
            </a:r>
            <a:r>
              <a:rPr lang="en-US" dirty="0"/>
              <a:t>CD, DVD, Flash drives, Floppy disks etc</a:t>
            </a:r>
            <a:r>
              <a:rPr lang="en-US" dirty="0" smtClean="0"/>
              <a:t>..)</a:t>
            </a:r>
            <a:endParaRPr lang="en-US" b="1" dirty="0"/>
          </a:p>
          <a:p>
            <a:pPr algn="just"/>
            <a:r>
              <a:rPr lang="en-US" dirty="0">
                <a:solidFill>
                  <a:srgbClr val="FF0000"/>
                </a:solidFill>
              </a:rPr>
              <a:t>Network Forensics</a:t>
            </a:r>
            <a:r>
              <a:rPr lang="en-US" dirty="0"/>
              <a:t>: It is a sub-branch of Computer Forensics that involves monitoring and analyzing the computer network </a:t>
            </a:r>
            <a:r>
              <a:rPr lang="en-US" dirty="0" smtClean="0"/>
              <a:t>traffic or </a:t>
            </a:r>
            <a:r>
              <a:rPr lang="en-US" b="1" dirty="0"/>
              <a:t>intrusion detection</a:t>
            </a:r>
            <a:r>
              <a:rPr lang="en-US" dirty="0"/>
              <a:t>.</a:t>
            </a:r>
          </a:p>
          <a:p>
            <a:pPr algn="just"/>
            <a:r>
              <a:rPr lang="en-US" dirty="0">
                <a:solidFill>
                  <a:srgbClr val="FF0000"/>
                </a:solidFill>
              </a:rPr>
              <a:t>Database Forensics</a:t>
            </a:r>
            <a:r>
              <a:rPr lang="en-US" dirty="0"/>
              <a:t>: It deals with the study and examination of databases and their related metadata</a:t>
            </a:r>
            <a:r>
              <a:rPr lang="en-US" dirty="0" smtClean="0"/>
              <a:t>.(</a:t>
            </a:r>
            <a:r>
              <a:rPr lang="en-US" b="1" i="1" dirty="0"/>
              <a:t>Failure of a </a:t>
            </a:r>
            <a:r>
              <a:rPr lang="en-US" b="1" i="1" dirty="0" err="1" smtClean="0"/>
              <a:t>database,Deletion</a:t>
            </a:r>
            <a:r>
              <a:rPr lang="en-US" b="1" i="1" dirty="0" smtClean="0"/>
              <a:t> </a:t>
            </a:r>
            <a:r>
              <a:rPr lang="en-US" b="1" i="1" dirty="0"/>
              <a:t>of information from </a:t>
            </a:r>
            <a:r>
              <a:rPr lang="en-US" b="1" i="1" dirty="0" err="1" smtClean="0"/>
              <a:t>database,Inconsistencies</a:t>
            </a:r>
            <a:r>
              <a:rPr lang="en-US" b="1" i="1" dirty="0" smtClean="0"/>
              <a:t> </a:t>
            </a:r>
            <a:r>
              <a:rPr lang="en-US" b="1" i="1" dirty="0"/>
              <a:t>in the data of a </a:t>
            </a:r>
            <a:r>
              <a:rPr lang="en-US" b="1" i="1" dirty="0" smtClean="0"/>
              <a:t>database</a:t>
            </a:r>
            <a:r>
              <a:rPr lang="en-US" b="1" dirty="0" smtClean="0"/>
              <a:t>)</a:t>
            </a:r>
            <a:endParaRPr lang="en-US" b="1" dirty="0"/>
          </a:p>
          <a:p>
            <a:pPr algn="just"/>
            <a:r>
              <a:rPr lang="en-US" dirty="0">
                <a:solidFill>
                  <a:srgbClr val="FF0000"/>
                </a:solidFill>
              </a:rPr>
              <a:t>Malware Forensics</a:t>
            </a:r>
            <a:r>
              <a:rPr lang="en-US" dirty="0"/>
              <a:t>: It deals with the identification of suspicious code and studying viruses, worms, etc</a:t>
            </a:r>
            <a:r>
              <a:rPr lang="en-US" dirty="0" smtClean="0"/>
              <a:t>.(</a:t>
            </a:r>
            <a:r>
              <a:rPr lang="en-US" b="1" dirty="0"/>
              <a:t>checking out the malicious code, determining its entry, method of propagation, impact on the system, ports it tries to use etc.</a:t>
            </a:r>
            <a:r>
              <a:rPr lang="en-US" b="1" dirty="0" smtClean="0"/>
              <a:t>)</a:t>
            </a:r>
            <a:endParaRPr lang="en-IN" b="1" dirty="0"/>
          </a:p>
        </p:txBody>
      </p:sp>
    </p:spTree>
    <p:extLst>
      <p:ext uri="{BB962C8B-B14F-4D97-AF65-F5344CB8AC3E}">
        <p14:creationId xmlns:p14="http://schemas.microsoft.com/office/powerpoint/2010/main" val="1232495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F327C6-AFDB-1342-430B-D67F02ABCBE7}"/>
              </a:ext>
            </a:extLst>
          </p:cNvPr>
          <p:cNvSpPr>
            <a:spLocks noGrp="1"/>
          </p:cNvSpPr>
          <p:nvPr>
            <p:ph type="title"/>
          </p:nvPr>
        </p:nvSpPr>
        <p:spPr/>
        <p:txBody>
          <a:bodyPr/>
          <a:lstStyle/>
          <a:p>
            <a:pPr algn="ctr"/>
            <a:r>
              <a:rPr lang="en-IN" b="1" i="0" dirty="0">
                <a:solidFill>
                  <a:srgbClr val="212529"/>
                </a:solidFill>
                <a:effectLst/>
                <a:latin typeface="Open Sans" panose="020B0606030504020204" pitchFamily="34" charset="0"/>
              </a:rPr>
              <a:t>Man-in-the-middle Attack</a:t>
            </a:r>
            <a:r>
              <a:rPr lang="en-IN" b="0" i="0" dirty="0">
                <a:solidFill>
                  <a:srgbClr val="212529"/>
                </a:solidFill>
                <a:effectLst/>
                <a:latin typeface="Open Sans" panose="020B0606030504020204" pitchFamily="34" charset="0"/>
              </a:rPr>
              <a:t/>
            </a:r>
            <a:br>
              <a:rPr lang="en-IN" b="0"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4AC6930B-C1E3-8A0C-FA1F-EB3426AC7335}"/>
              </a:ext>
            </a:extLst>
          </p:cNvPr>
          <p:cNvSpPr>
            <a:spLocks noGrp="1"/>
          </p:cNvSpPr>
          <p:nvPr>
            <p:ph idx="1"/>
          </p:nvPr>
        </p:nvSpPr>
        <p:spPr/>
        <p:txBody>
          <a:bodyPr>
            <a:normAutofit lnSpcReduction="10000"/>
          </a:bodyPr>
          <a:lstStyle/>
          <a:p>
            <a:pPr algn="l"/>
            <a:r>
              <a:rPr lang="en-US" b="0" i="0" dirty="0">
                <a:solidFill>
                  <a:srgbClr val="212529"/>
                </a:solidFill>
                <a:effectLst/>
                <a:latin typeface="Open Sans" panose="020B0606030504020204" pitchFamily="34" charset="0"/>
              </a:rPr>
              <a:t>A </a:t>
            </a:r>
            <a:r>
              <a:rPr lang="en-US" b="0" i="0" u="none" strike="noStrike" dirty="0">
                <a:solidFill>
                  <a:srgbClr val="007BFF"/>
                </a:solidFill>
                <a:effectLst/>
                <a:latin typeface="Open Sans" panose="020B0606030504020204" pitchFamily="34" charset="0"/>
                <a:hlinkClick r:id="rId2"/>
              </a:rPr>
              <a:t>man-in-the-middle attack </a:t>
            </a:r>
            <a:r>
              <a:rPr lang="en-US" b="0" i="0" dirty="0">
                <a:solidFill>
                  <a:srgbClr val="212529"/>
                </a:solidFill>
                <a:effectLst/>
                <a:latin typeface="Open Sans" panose="020B0606030504020204" pitchFamily="34" charset="0"/>
              </a:rPr>
              <a:t>can obtain information from the end-user and the entity with which they are communicating by impersonating the endpoints in the online information exchange.</a:t>
            </a:r>
          </a:p>
          <a:p>
            <a:pPr algn="l"/>
            <a:r>
              <a:rPr lang="en-US" b="1" i="0" dirty="0">
                <a:solidFill>
                  <a:srgbClr val="212529"/>
                </a:solidFill>
                <a:effectLst/>
                <a:latin typeface="Open Sans" panose="020B0606030504020204" pitchFamily="34" charset="0"/>
              </a:rPr>
              <a:t>Let us take a look at an example to learn more about this attack.</a:t>
            </a:r>
            <a:endParaRPr lang="en-US" b="0" i="0" dirty="0">
              <a:solidFill>
                <a:srgbClr val="212529"/>
              </a:solidFill>
              <a:effectLst/>
              <a:latin typeface="Open Sans" panose="020B0606030504020204" pitchFamily="34" charset="0"/>
            </a:endParaRPr>
          </a:p>
          <a:p>
            <a:pPr algn="l"/>
            <a:r>
              <a:rPr lang="en-US" b="0" i="0" dirty="0">
                <a:solidFill>
                  <a:srgbClr val="212529"/>
                </a:solidFill>
                <a:effectLst/>
                <a:latin typeface="Open Sans" panose="020B0606030504020204" pitchFamily="34" charset="0"/>
              </a:rPr>
              <a:t>If the user is banking online, the man in the middle would communicate with the user by impersonating the bank. The man in the middle would receive all information transferred between the user and the bank including sensitive data related to bank accounts.</a:t>
            </a:r>
          </a:p>
          <a:p>
            <a:endParaRPr lang="en-IN" dirty="0"/>
          </a:p>
        </p:txBody>
      </p:sp>
    </p:spTree>
    <p:extLst>
      <p:ext uri="{BB962C8B-B14F-4D97-AF65-F5344CB8AC3E}">
        <p14:creationId xmlns:p14="http://schemas.microsoft.com/office/powerpoint/2010/main" val="1447338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E84958-9224-3A50-7EBC-494B3DA309D8}"/>
              </a:ext>
            </a:extLst>
          </p:cNvPr>
          <p:cNvSpPr>
            <a:spLocks noGrp="1"/>
          </p:cNvSpPr>
          <p:nvPr>
            <p:ph type="title"/>
          </p:nvPr>
        </p:nvSpPr>
        <p:spPr/>
        <p:txBody>
          <a:bodyPr/>
          <a:lstStyle/>
          <a:p>
            <a:pPr algn="ctr"/>
            <a:r>
              <a:rPr lang="en-IN" b="1" i="0" dirty="0">
                <a:solidFill>
                  <a:srgbClr val="212529"/>
                </a:solidFill>
                <a:effectLst/>
                <a:latin typeface="Open Sans" panose="020B0606030504020204" pitchFamily="34" charset="0"/>
              </a:rPr>
              <a:t>Effects of </a:t>
            </a:r>
            <a:r>
              <a:rPr lang="en-IN" b="1" i="0" dirty="0" err="1">
                <a:solidFill>
                  <a:srgbClr val="212529"/>
                </a:solidFill>
                <a:effectLst/>
                <a:latin typeface="Open Sans" panose="020B0606030504020204" pitchFamily="34" charset="0"/>
              </a:rPr>
              <a:t>CyberCrime</a:t>
            </a:r>
            <a:r>
              <a:rPr lang="en-IN" b="1" i="0" dirty="0">
                <a:solidFill>
                  <a:srgbClr val="212529"/>
                </a:solidFill>
                <a:effectLst/>
                <a:latin typeface="Open Sans" panose="020B0606030504020204" pitchFamily="34" charset="0"/>
              </a:rPr>
              <a:t/>
            </a:r>
            <a:br>
              <a:rPr lang="en-IN"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40266E1B-2FB7-51AA-F410-C871C852280C}"/>
              </a:ext>
            </a:extLst>
          </p:cNvPr>
          <p:cNvSpPr>
            <a:spLocks noGrp="1"/>
          </p:cNvSpPr>
          <p:nvPr>
            <p:ph idx="1"/>
          </p:nvPr>
        </p:nvSpPr>
        <p:spPr/>
        <p:txBody>
          <a:bodyPr>
            <a:normAutofit fontScale="92500" lnSpcReduction="20000"/>
          </a:bodyPr>
          <a:lstStyle/>
          <a:p>
            <a:pPr algn="l"/>
            <a:r>
              <a:rPr lang="en-US" b="0" i="0" dirty="0">
                <a:solidFill>
                  <a:srgbClr val="212529"/>
                </a:solidFill>
                <a:effectLst/>
                <a:latin typeface="Open Sans" panose="020B0606030504020204" pitchFamily="34" charset="0"/>
              </a:rPr>
              <a:t>According to a 2018 </a:t>
            </a:r>
            <a:r>
              <a:rPr lang="en-US" b="0" i="0" u="none" strike="noStrike" dirty="0">
                <a:solidFill>
                  <a:srgbClr val="007BFF"/>
                </a:solidFill>
                <a:effectLst/>
                <a:latin typeface="Open Sans" panose="020B0606030504020204" pitchFamily="34" charset="0"/>
                <a:hlinkClick r:id="rId2"/>
              </a:rPr>
              <a:t>report published by McAfee</a:t>
            </a:r>
            <a:r>
              <a:rPr lang="en-US" b="0" i="0" dirty="0">
                <a:solidFill>
                  <a:srgbClr val="212529"/>
                </a:solidFill>
                <a:effectLst/>
                <a:latin typeface="Open Sans" panose="020B0606030504020204" pitchFamily="34" charset="0"/>
              </a:rPr>
              <a:t>, the economic impact of cybercrimes is estimated to cost the global economy nearly $600 billion annually.</a:t>
            </a:r>
          </a:p>
          <a:p>
            <a:pPr algn="l"/>
            <a:r>
              <a:rPr lang="en-US" b="0" i="0" dirty="0">
                <a:solidFill>
                  <a:srgbClr val="212529"/>
                </a:solidFill>
                <a:effectLst/>
                <a:latin typeface="Open Sans" panose="020B0606030504020204" pitchFamily="34" charset="0"/>
              </a:rPr>
              <a:t>Financial loss is one of the obvious effects of cybercrimes, and it can be quite significant. But cyber crimes also have several other disastrous consequences for businesses such as:</a:t>
            </a:r>
          </a:p>
          <a:p>
            <a:pPr algn="l">
              <a:buFont typeface="Arial" panose="020B0604020202020204" pitchFamily="34" charset="0"/>
              <a:buChar char="•"/>
            </a:pPr>
            <a:r>
              <a:rPr lang="en-US" b="0" i="0" dirty="0">
                <a:solidFill>
                  <a:srgbClr val="212529"/>
                </a:solidFill>
                <a:effectLst/>
                <a:latin typeface="Open Sans" panose="020B0606030504020204" pitchFamily="34" charset="0"/>
              </a:rPr>
              <a:t>Investor perception can become a huge problem after a security breach causing a drop in the value of businesses.</a:t>
            </a:r>
          </a:p>
          <a:p>
            <a:pPr algn="l">
              <a:buFont typeface="Arial" panose="020B0604020202020204" pitchFamily="34" charset="0"/>
              <a:buChar char="•"/>
            </a:pPr>
            <a:r>
              <a:rPr lang="en-US" b="0" i="0" dirty="0">
                <a:solidFill>
                  <a:srgbClr val="212529"/>
                </a:solidFill>
                <a:effectLst/>
                <a:latin typeface="Open Sans" panose="020B0606030504020204" pitchFamily="34" charset="0"/>
              </a:rPr>
              <a:t>Businesses may also face increased costs for borrowing, and raising more capital can be challenging as well after a security breach.</a:t>
            </a:r>
          </a:p>
          <a:p>
            <a:pPr algn="l">
              <a:buFont typeface="Arial" panose="020B0604020202020204" pitchFamily="34" charset="0"/>
              <a:buChar char="•"/>
            </a:pPr>
            <a:r>
              <a:rPr lang="en-US" b="0" i="0" dirty="0">
                <a:solidFill>
                  <a:srgbClr val="212529"/>
                </a:solidFill>
                <a:effectLst/>
                <a:latin typeface="Open Sans" panose="020B0606030504020204" pitchFamily="34" charset="0"/>
              </a:rPr>
              <a:t>Loss of sensitive customer data can result in penalties and fines for failing to protect customer data. Businesses may be sued over data breaches.</a:t>
            </a:r>
          </a:p>
          <a:p>
            <a:endParaRPr lang="en-IN" dirty="0"/>
          </a:p>
        </p:txBody>
      </p:sp>
    </p:spTree>
    <p:extLst>
      <p:ext uri="{BB962C8B-B14F-4D97-AF65-F5344CB8AC3E}">
        <p14:creationId xmlns:p14="http://schemas.microsoft.com/office/powerpoint/2010/main" val="1842763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683656-F87E-7C94-65D5-CA2AFE3D0E0B}"/>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499961F-0516-52D9-60D9-9F48D0737537}"/>
              </a:ext>
            </a:extLst>
          </p:cNvPr>
          <p:cNvSpPr>
            <a:spLocks noGrp="1"/>
          </p:cNvSpPr>
          <p:nvPr>
            <p:ph idx="1"/>
          </p:nvPr>
        </p:nvSpPr>
        <p:spPr/>
        <p:txBody>
          <a:bodyPr/>
          <a:lstStyle/>
          <a:p>
            <a:pPr algn="l">
              <a:buFont typeface="Arial" panose="020B0604020202020204" pitchFamily="34" charset="0"/>
              <a:buChar char="•"/>
            </a:pPr>
            <a:r>
              <a:rPr lang="en-US" b="0" i="0" dirty="0">
                <a:solidFill>
                  <a:srgbClr val="212529"/>
                </a:solidFill>
                <a:effectLst/>
                <a:latin typeface="Open Sans" panose="020B0606030504020204" pitchFamily="34" charset="0"/>
              </a:rPr>
              <a:t>Due to loss of reputation and damaged brand identity after a cyberattack, customers’ trust in a business will decline. Businesses not only end up losing current customers but also find it difficult to gain new customers.</a:t>
            </a:r>
          </a:p>
          <a:p>
            <a:pPr algn="l">
              <a:buFont typeface="Arial" panose="020B0604020202020204" pitchFamily="34" charset="0"/>
              <a:buChar char="•"/>
            </a:pPr>
            <a:r>
              <a:rPr lang="en-US" b="0" i="0" dirty="0">
                <a:solidFill>
                  <a:srgbClr val="212529"/>
                </a:solidFill>
                <a:effectLst/>
                <a:latin typeface="Open Sans" panose="020B0606030504020204" pitchFamily="34" charset="0"/>
              </a:rPr>
              <a:t>Direct costs may also be incurred such as the cost of hiring cybersecurity companies for remediation, increased insurance premium costs, public relations (PR), and other services related to the attack.</a:t>
            </a:r>
          </a:p>
          <a:p>
            <a:endParaRPr lang="en-IN" dirty="0"/>
          </a:p>
        </p:txBody>
      </p:sp>
    </p:spTree>
    <p:extLst>
      <p:ext uri="{BB962C8B-B14F-4D97-AF65-F5344CB8AC3E}">
        <p14:creationId xmlns:p14="http://schemas.microsoft.com/office/powerpoint/2010/main" val="393847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BE37D5-D7E6-DCF5-E394-784BC997B628}"/>
              </a:ext>
            </a:extLst>
          </p:cNvPr>
          <p:cNvSpPr>
            <a:spLocks noGrp="1"/>
          </p:cNvSpPr>
          <p:nvPr>
            <p:ph type="title"/>
          </p:nvPr>
        </p:nvSpPr>
        <p:spPr/>
        <p:txBody>
          <a:bodyPr/>
          <a:lstStyle/>
          <a:p>
            <a:r>
              <a:rPr lang="en-US" b="1" i="0" dirty="0">
                <a:solidFill>
                  <a:srgbClr val="212529"/>
                </a:solidFill>
                <a:effectLst/>
                <a:latin typeface="Open Sans" panose="020B0606030504020204" pitchFamily="34" charset="0"/>
              </a:rPr>
              <a:t>How to Prevent Cyber Crimes?</a:t>
            </a:r>
            <a:br>
              <a:rPr lang="en-US" b="1" i="0" dirty="0">
                <a:solidFill>
                  <a:srgbClr val="212529"/>
                </a:solidFill>
                <a:effectLst/>
                <a:latin typeface="Open Sans" panose="020B0606030504020204" pitchFamily="34" charset="0"/>
              </a:rPr>
            </a:br>
            <a:endParaRPr lang="en-IN" dirty="0"/>
          </a:p>
        </p:txBody>
      </p:sp>
      <p:sp>
        <p:nvSpPr>
          <p:cNvPr id="3" name="Content Placeholder 2">
            <a:extLst>
              <a:ext uri="{FF2B5EF4-FFF2-40B4-BE49-F238E27FC236}">
                <a16:creationId xmlns="" xmlns:a16="http://schemas.microsoft.com/office/drawing/2014/main" id="{1F92489F-C37D-FF30-46E5-B293F629A2A7}"/>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212529"/>
                </a:solidFill>
                <a:effectLst/>
                <a:latin typeface="Open Sans" panose="020B0606030504020204" pitchFamily="34" charset="0"/>
              </a:rPr>
              <a:t>Backup all data, system, and considerations:</a:t>
            </a:r>
            <a:r>
              <a:rPr lang="en-US" b="0" i="0" dirty="0">
                <a:solidFill>
                  <a:srgbClr val="212529"/>
                </a:solidFill>
                <a:effectLst/>
                <a:latin typeface="Open Sans" panose="020B0606030504020204" pitchFamily="34" charset="0"/>
              </a:rPr>
              <a:t> This enables data stored earlier to assist businesses in recovering from an unplanned event.</a:t>
            </a:r>
          </a:p>
          <a:p>
            <a:pPr algn="l">
              <a:buFont typeface="Arial" panose="020B0604020202020204" pitchFamily="34" charset="0"/>
              <a:buChar char="•"/>
            </a:pPr>
            <a:r>
              <a:rPr lang="en-US" b="1" i="0" dirty="0">
                <a:solidFill>
                  <a:srgbClr val="212529"/>
                </a:solidFill>
                <a:effectLst/>
                <a:latin typeface="Open Sans" panose="020B0606030504020204" pitchFamily="34" charset="0"/>
              </a:rPr>
              <a:t>Enforce concrete security and keep it up to date:</a:t>
            </a:r>
            <a:r>
              <a:rPr lang="en-US" b="0" i="0" dirty="0">
                <a:solidFill>
                  <a:srgbClr val="212529"/>
                </a:solidFill>
                <a:effectLst/>
                <a:latin typeface="Open Sans" panose="020B0606030504020204" pitchFamily="34" charset="0"/>
              </a:rPr>
              <a:t> Choose a firewall with features that protect against malicious hackers, malware, and viruses. This enables businesses to identify and respond to threats more quickly. </a:t>
            </a:r>
          </a:p>
          <a:p>
            <a:pPr algn="l">
              <a:buFont typeface="Arial" panose="020B0604020202020204" pitchFamily="34" charset="0"/>
              <a:buChar char="•"/>
            </a:pPr>
            <a:r>
              <a:rPr lang="en-US" b="1" i="0" dirty="0">
                <a:solidFill>
                  <a:srgbClr val="212529"/>
                </a:solidFill>
                <a:effectLst/>
                <a:latin typeface="Open Sans" panose="020B0606030504020204" pitchFamily="34" charset="0"/>
              </a:rPr>
              <a:t>Never give out personal information to a stranger:</a:t>
            </a:r>
            <a:r>
              <a:rPr lang="en-US" b="0" i="0" dirty="0">
                <a:solidFill>
                  <a:srgbClr val="212529"/>
                </a:solidFill>
                <a:effectLst/>
                <a:latin typeface="Open Sans" panose="020B0606030504020204" pitchFamily="34" charset="0"/>
              </a:rPr>
              <a:t> They can use the information to commit fraud.</a:t>
            </a:r>
          </a:p>
          <a:p>
            <a:pPr algn="l">
              <a:buFont typeface="Arial" panose="020B0604020202020204" pitchFamily="34" charset="0"/>
              <a:buChar char="•"/>
            </a:pPr>
            <a:r>
              <a:rPr lang="en-US" b="1" i="0" dirty="0">
                <a:solidFill>
                  <a:srgbClr val="212529"/>
                </a:solidFill>
                <a:effectLst/>
                <a:latin typeface="Open Sans" panose="020B0606030504020204" pitchFamily="34" charset="0"/>
              </a:rPr>
              <a:t>Check security settings to prevent cybercrime:</a:t>
            </a:r>
            <a:r>
              <a:rPr lang="en-US" b="0" i="0" dirty="0">
                <a:solidFill>
                  <a:srgbClr val="212529"/>
                </a:solidFill>
                <a:effectLst/>
                <a:latin typeface="Open Sans" panose="020B0606030504020204" pitchFamily="34" charset="0"/>
              </a:rPr>
              <a:t> A cyber firewall checks your network settings to see if anyone has logged into your computer.</a:t>
            </a:r>
          </a:p>
          <a:p>
            <a:pPr algn="l">
              <a:buFont typeface="Arial" panose="020B0604020202020204" pitchFamily="34" charset="0"/>
              <a:buChar char="•"/>
            </a:pPr>
            <a:r>
              <a:rPr lang="en-US" b="1" i="0" dirty="0">
                <a:solidFill>
                  <a:srgbClr val="212529"/>
                </a:solidFill>
                <a:effectLst/>
                <a:latin typeface="Open Sans" panose="020B0606030504020204" pitchFamily="34" charset="0"/>
              </a:rPr>
              <a:t>Using antivirus software: </a:t>
            </a:r>
            <a:r>
              <a:rPr lang="en-US" b="0" i="0" dirty="0">
                <a:solidFill>
                  <a:srgbClr val="212529"/>
                </a:solidFill>
                <a:effectLst/>
                <a:latin typeface="Open Sans" panose="020B0606030504020204" pitchFamily="34" charset="0"/>
              </a:rPr>
              <a:t>Using antivirus software helps to recognize any threat or malware before it infects the computer system. Never use cracked software as it may impose the serious risk of data loss or malware attack.</a:t>
            </a:r>
          </a:p>
          <a:p>
            <a:endParaRPr lang="en-IN" dirty="0"/>
          </a:p>
        </p:txBody>
      </p:sp>
    </p:spTree>
    <p:extLst>
      <p:ext uri="{BB962C8B-B14F-4D97-AF65-F5344CB8AC3E}">
        <p14:creationId xmlns:p14="http://schemas.microsoft.com/office/powerpoint/2010/main" val="932063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8C21-CC21-4FE7-4871-FD9294C4B804}"/>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AABA68A2-3D08-F8F9-EFB4-48B71E20B1F2}"/>
              </a:ext>
            </a:extLst>
          </p:cNvPr>
          <p:cNvSpPr>
            <a:spLocks noGrp="1"/>
          </p:cNvSpPr>
          <p:nvPr>
            <p:ph idx="1"/>
          </p:nvPr>
        </p:nvSpPr>
        <p:spPr/>
        <p:txBody>
          <a:bodyPr/>
          <a:lstStyle/>
          <a:p>
            <a:pPr algn="l">
              <a:buFont typeface="Arial" panose="020B0604020202020204" pitchFamily="34" charset="0"/>
              <a:buChar char="•"/>
            </a:pPr>
            <a:r>
              <a:rPr lang="en-US" b="1" i="0" dirty="0">
                <a:solidFill>
                  <a:srgbClr val="212529"/>
                </a:solidFill>
                <a:effectLst/>
                <a:latin typeface="Open Sans" panose="020B0606030504020204" pitchFamily="34" charset="0"/>
              </a:rPr>
              <a:t>When visiting unauthorized websites, keep your information secure:</a:t>
            </a:r>
            <a:r>
              <a:rPr lang="en-US" b="0" i="0" dirty="0">
                <a:solidFill>
                  <a:srgbClr val="212529"/>
                </a:solidFill>
                <a:effectLst/>
                <a:latin typeface="Open Sans" panose="020B0606030504020204" pitchFamily="34" charset="0"/>
              </a:rPr>
              <a:t> Using phishing websites, information can easily bypass the data.</a:t>
            </a:r>
          </a:p>
          <a:p>
            <a:pPr algn="l">
              <a:buFont typeface="Arial" panose="020B0604020202020204" pitchFamily="34" charset="0"/>
              <a:buChar char="•"/>
            </a:pPr>
            <a:r>
              <a:rPr lang="en-US" b="1" i="0" dirty="0">
                <a:solidFill>
                  <a:srgbClr val="212529"/>
                </a:solidFill>
                <a:effectLst/>
                <a:latin typeface="Open Sans" panose="020B0606030504020204" pitchFamily="34" charset="0"/>
              </a:rPr>
              <a:t>Use virtual private networks (VPNs):</a:t>
            </a:r>
            <a:r>
              <a:rPr lang="en-US" b="0" i="0" dirty="0">
                <a:solidFill>
                  <a:srgbClr val="212529"/>
                </a:solidFill>
                <a:effectLst/>
                <a:latin typeface="Open Sans" panose="020B0606030504020204" pitchFamily="34" charset="0"/>
              </a:rPr>
              <a:t> VPNs enable us to hide our IP addresses.</a:t>
            </a:r>
          </a:p>
          <a:p>
            <a:pPr algn="l">
              <a:buFont typeface="Arial" panose="020B0604020202020204" pitchFamily="34" charset="0"/>
              <a:buChar char="•"/>
            </a:pPr>
            <a:r>
              <a:rPr lang="en-US" b="1" i="0" dirty="0">
                <a:solidFill>
                  <a:srgbClr val="212529"/>
                </a:solidFill>
                <a:effectLst/>
                <a:latin typeface="Open Sans" panose="020B0606030504020204" pitchFamily="34" charset="0"/>
              </a:rPr>
              <a:t>Restriction on access to your most valuable data:</a:t>
            </a:r>
            <a:r>
              <a:rPr lang="en-US" b="0" i="0" dirty="0">
                <a:solidFill>
                  <a:srgbClr val="212529"/>
                </a:solidFill>
                <a:effectLst/>
                <a:latin typeface="Open Sans" panose="020B0606030504020204" pitchFamily="34" charset="0"/>
              </a:rPr>
              <a:t> Make a folder, if possible, so that no one can see confidential documents.</a:t>
            </a:r>
          </a:p>
          <a:p>
            <a:endParaRPr lang="en-IN" dirty="0"/>
          </a:p>
        </p:txBody>
      </p:sp>
    </p:spTree>
    <p:extLst>
      <p:ext uri="{BB962C8B-B14F-4D97-AF65-F5344CB8AC3E}">
        <p14:creationId xmlns:p14="http://schemas.microsoft.com/office/powerpoint/2010/main" val="1998022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8CCA5B-4ECA-26B0-7A72-8507ED195921}"/>
              </a:ext>
            </a:extLst>
          </p:cNvPr>
          <p:cNvSpPr>
            <a:spLocks noGrp="1"/>
          </p:cNvSpPr>
          <p:nvPr>
            <p:ph type="title"/>
          </p:nvPr>
        </p:nvSpPr>
        <p:spPr/>
        <p:txBody>
          <a:bodyPr/>
          <a:lstStyle/>
          <a:p>
            <a:pPr algn="ctr"/>
            <a:r>
              <a:rPr lang="en-IN" b="0" i="0" cap="all" dirty="0">
                <a:solidFill>
                  <a:srgbClr val="104075"/>
                </a:solidFill>
                <a:effectLst/>
                <a:latin typeface="Lato" panose="020F0502020204030203" pitchFamily="34" charset="0"/>
              </a:rPr>
              <a:t>DIGITAL EVIDENCE</a:t>
            </a:r>
            <a:br>
              <a:rPr lang="en-IN" b="0" i="0" cap="all" dirty="0">
                <a:solidFill>
                  <a:srgbClr val="104075"/>
                </a:solidFill>
                <a:effectLst/>
                <a:latin typeface="Lato" panose="020F0502020204030203" pitchFamily="34" charset="0"/>
              </a:rPr>
            </a:br>
            <a:endParaRPr lang="en-IN" dirty="0"/>
          </a:p>
        </p:txBody>
      </p:sp>
      <p:sp>
        <p:nvSpPr>
          <p:cNvPr id="3" name="Content Placeholder 2">
            <a:extLst>
              <a:ext uri="{FF2B5EF4-FFF2-40B4-BE49-F238E27FC236}">
                <a16:creationId xmlns="" xmlns:a16="http://schemas.microsoft.com/office/drawing/2014/main" id="{5D6A9B53-5D9E-50B9-6EF5-F95AE3D06C4A}"/>
              </a:ext>
            </a:extLst>
          </p:cNvPr>
          <p:cNvSpPr>
            <a:spLocks noGrp="1"/>
          </p:cNvSpPr>
          <p:nvPr>
            <p:ph idx="1"/>
          </p:nvPr>
        </p:nvSpPr>
        <p:spPr/>
        <p:txBody>
          <a:bodyPr>
            <a:normAutofit fontScale="92500"/>
          </a:bodyPr>
          <a:lstStyle/>
          <a:p>
            <a:r>
              <a:rPr lang="en-US" b="0" i="0" dirty="0">
                <a:solidFill>
                  <a:srgbClr val="1B1B1B"/>
                </a:solidFill>
                <a:effectLst/>
                <a:latin typeface="Roboto" panose="02000000000000000000" pitchFamily="2" charset="0"/>
              </a:rPr>
              <a:t>Digital evidence is information stored or transmitted in binary form that may be relied on in court. It can be found on a computer hard drive, a mobile phone, among other place s. Digital evidence is commonly associated with electronic crime, or e-crime, such as child pornography or credit card fraud. However, digital evidence is now used to prosecute all types of crimes, not just e-crime. For example, suspects' e-mail or mobile phone files might contain critical evidence regarding their intent, their whereabouts at the time of a crime and their relationship with other suspects. In 2005, for example, a floppy disk led investigators to the BTK serial killer who had eluded police capture since 1974 and claimed the lives of at least 10 victims.</a:t>
            </a:r>
            <a:endParaRPr lang="en-IN" dirty="0"/>
          </a:p>
        </p:txBody>
      </p:sp>
    </p:spTree>
    <p:extLst>
      <p:ext uri="{BB962C8B-B14F-4D97-AF65-F5344CB8AC3E}">
        <p14:creationId xmlns:p14="http://schemas.microsoft.com/office/powerpoint/2010/main" val="707210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036886-C83B-4ECB-3FFD-E28605D64DD9}"/>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82927A1C-0F0F-93DB-0A85-9914C68F6E89}"/>
              </a:ext>
            </a:extLst>
          </p:cNvPr>
          <p:cNvSpPr>
            <a:spLocks noGrp="1"/>
          </p:cNvSpPr>
          <p:nvPr>
            <p:ph idx="1"/>
          </p:nvPr>
        </p:nvSpPr>
        <p:spPr/>
        <p:txBody>
          <a:bodyPr/>
          <a:lstStyle/>
          <a:p>
            <a:r>
              <a:rPr lang="en-US" b="0" i="0" dirty="0">
                <a:solidFill>
                  <a:srgbClr val="000000"/>
                </a:solidFill>
                <a:effectLst/>
                <a:latin typeface="Cambria" panose="02040503050406030204" pitchFamily="18" charset="0"/>
              </a:rPr>
              <a:t>Digital evidence is defined as information and data of value to an investigation that is stored on, received or transmitted by an electronic device</a:t>
            </a:r>
            <a:r>
              <a:rPr lang="en-US" b="0" i="0" baseline="30000" dirty="0">
                <a:solidFill>
                  <a:srgbClr val="000000"/>
                </a:solidFill>
                <a:effectLst/>
                <a:latin typeface="Cambria" panose="02040503050406030204" pitchFamily="18" charset="0"/>
              </a:rPr>
              <a:t>1</a:t>
            </a:r>
            <a:r>
              <a:rPr lang="en-US" b="0" i="0" dirty="0">
                <a:solidFill>
                  <a:srgbClr val="000000"/>
                </a:solidFill>
                <a:effectLst/>
                <a:latin typeface="Cambria" panose="02040503050406030204" pitchFamily="18" charset="0"/>
              </a:rPr>
              <a:t>. This evidence can be acquired when electronic devices are seized and secured for examination. </a:t>
            </a:r>
            <a:endParaRPr lang="en-IN" dirty="0"/>
          </a:p>
        </p:txBody>
      </p:sp>
    </p:spTree>
    <p:extLst>
      <p:ext uri="{BB962C8B-B14F-4D97-AF65-F5344CB8AC3E}">
        <p14:creationId xmlns:p14="http://schemas.microsoft.com/office/powerpoint/2010/main" val="2701558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65E88F-608B-16CD-6BA3-0082D8557D0C}"/>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246B794-F248-8565-4AD0-D894C67903BE}"/>
              </a:ext>
            </a:extLst>
          </p:cNvPr>
          <p:cNvSpPr>
            <a:spLocks noGrp="1"/>
          </p:cNvSpPr>
          <p:nvPr>
            <p:ph idx="1"/>
          </p:nvPr>
        </p:nvSpPr>
        <p:spPr/>
        <p:txBody>
          <a:bodyPr>
            <a:normAutofit/>
          </a:bodyPr>
          <a:lstStyle/>
          <a:p>
            <a:pPr algn="l"/>
            <a:r>
              <a:rPr lang="en-US" b="0" i="0" dirty="0">
                <a:solidFill>
                  <a:srgbClr val="FFFFFF"/>
                </a:solidFill>
                <a:effectLst/>
                <a:latin typeface="inter"/>
              </a:rPr>
              <a:t>When it </a:t>
            </a:r>
            <a:r>
              <a:rPr lang="en-US" b="0" i="0" dirty="0">
                <a:solidFill>
                  <a:srgbClr val="FFFFFF"/>
                </a:solidFill>
                <a:effectLst/>
                <a:highlight>
                  <a:srgbClr val="000000"/>
                </a:highlight>
                <a:latin typeface="inter"/>
              </a:rPr>
              <a:t>comes to </a:t>
            </a:r>
            <a:r>
              <a:rPr lang="en-US" b="0" i="0" u="none" strike="noStrike" dirty="0">
                <a:solidFill>
                  <a:srgbClr val="FFFFFF"/>
                </a:solidFill>
                <a:effectLst/>
                <a:highlight>
                  <a:srgbClr val="000000"/>
                </a:highlight>
                <a:latin typeface="inter"/>
                <a:hlinkClick r:id="rId2"/>
              </a:rPr>
              <a:t>digital evidence</a:t>
            </a:r>
            <a:r>
              <a:rPr lang="en-US" b="0" i="0" dirty="0">
                <a:solidFill>
                  <a:srgbClr val="FFFFFF"/>
                </a:solidFill>
                <a:effectLst/>
                <a:highlight>
                  <a:srgbClr val="000000"/>
                </a:highlight>
                <a:latin typeface="inter"/>
              </a:rPr>
              <a:t>, in essence, it can be anything from logs and all the way to video footage, images, archives, temporary files, replicant data, residual data, metadata, active data, and even data that’s stored inside a device’s RAM (otherwise known as volatile data), as long as they are regarded as part of clue for a digital investigation.</a:t>
            </a:r>
          </a:p>
          <a:p>
            <a:pPr algn="l"/>
            <a:r>
              <a:rPr lang="en-US" b="0" i="0" dirty="0">
                <a:solidFill>
                  <a:srgbClr val="FFFFFF"/>
                </a:solidFill>
                <a:effectLst/>
                <a:highlight>
                  <a:srgbClr val="000000"/>
                </a:highlight>
                <a:latin typeface="inter"/>
              </a:rPr>
              <a:t>To get a better understanding of handling essential types of digital evidence during an investigation, we’re going to go through each of these and cover any intricacies that might be involved.</a:t>
            </a:r>
          </a:p>
          <a:p>
            <a:endParaRPr lang="en-IN" dirty="0"/>
          </a:p>
        </p:txBody>
      </p:sp>
    </p:spTree>
    <p:extLst>
      <p:ext uri="{BB962C8B-B14F-4D97-AF65-F5344CB8AC3E}">
        <p14:creationId xmlns:p14="http://schemas.microsoft.com/office/powerpoint/2010/main" val="2190368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8F8E0-8198-BE71-93EF-0E4BF590063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5CA67CD-9357-25D0-0355-5550F877B70C}"/>
              </a:ext>
            </a:extLst>
          </p:cNvPr>
          <p:cNvSpPr>
            <a:spLocks noGrp="1"/>
          </p:cNvSpPr>
          <p:nvPr>
            <p:ph idx="1"/>
          </p:nvPr>
        </p:nvSpPr>
        <p:spPr/>
        <p:txBody>
          <a:bodyPr/>
          <a:lstStyle/>
          <a:p>
            <a:pPr algn="l">
              <a:buFont typeface="Arial" panose="020B0604020202020204" pitchFamily="34" charset="0"/>
              <a:buChar char="•"/>
            </a:pPr>
            <a:r>
              <a:rPr lang="en-IN" b="0" i="0" u="none" strike="noStrike" dirty="0">
                <a:solidFill>
                  <a:srgbClr val="136DF7"/>
                </a:solidFill>
                <a:effectLst/>
                <a:latin typeface="inter"/>
                <a:hlinkClick r:id="rId2"/>
              </a:rPr>
              <a:t>1. Logs</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3"/>
              </a:rPr>
              <a:t>2. Video footage and images</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4"/>
              </a:rPr>
              <a:t>3. Archives</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5"/>
              </a:rPr>
              <a:t>4. Active data</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6"/>
              </a:rPr>
              <a:t>5. Metadata</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7"/>
              </a:rPr>
              <a:t>6. Residual data</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8"/>
              </a:rPr>
              <a:t>7. Volatile data</a:t>
            </a:r>
            <a:endParaRPr lang="en-IN" b="0" i="0" dirty="0">
              <a:solidFill>
                <a:srgbClr val="FFFFFF"/>
              </a:solidFill>
              <a:effectLst/>
              <a:latin typeface="inter"/>
            </a:endParaRPr>
          </a:p>
          <a:p>
            <a:pPr algn="l">
              <a:buFont typeface="Arial" panose="020B0604020202020204" pitchFamily="34" charset="0"/>
              <a:buChar char="•"/>
            </a:pPr>
            <a:r>
              <a:rPr lang="en-IN" b="0" i="0" u="none" strike="noStrike" dirty="0">
                <a:solidFill>
                  <a:srgbClr val="136DF7"/>
                </a:solidFill>
                <a:effectLst/>
                <a:latin typeface="inter"/>
                <a:hlinkClick r:id="rId9"/>
              </a:rPr>
              <a:t>8. Replicant data</a:t>
            </a:r>
            <a:endParaRPr lang="en-IN" b="0" i="0" dirty="0">
              <a:solidFill>
                <a:srgbClr val="FFFFFF"/>
              </a:solidFill>
              <a:effectLst/>
              <a:latin typeface="inter"/>
            </a:endParaRPr>
          </a:p>
          <a:p>
            <a:endParaRPr lang="en-IN" dirty="0"/>
          </a:p>
        </p:txBody>
      </p:sp>
    </p:spTree>
    <p:extLst>
      <p:ext uri="{BB962C8B-B14F-4D97-AF65-F5344CB8AC3E}">
        <p14:creationId xmlns:p14="http://schemas.microsoft.com/office/powerpoint/2010/main" val="1741946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858CE5-8DF4-2442-2E94-13265ABA4CB2}"/>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67710169-B9CE-AC4A-CC0C-AA06E6D6F21C}"/>
              </a:ext>
            </a:extLst>
          </p:cNvPr>
          <p:cNvSpPr>
            <a:spLocks noGrp="1"/>
          </p:cNvSpPr>
          <p:nvPr>
            <p:ph idx="1"/>
          </p:nvPr>
        </p:nvSpPr>
        <p:spPr/>
        <p:txBody>
          <a:bodyPr>
            <a:normAutofit fontScale="92500" lnSpcReduction="20000"/>
          </a:bodyPr>
          <a:lstStyle/>
          <a:p>
            <a:r>
              <a:rPr lang="en-US" dirty="0"/>
              <a:t>OS logs</a:t>
            </a:r>
          </a:p>
          <a:p>
            <a:r>
              <a:rPr lang="en-US" dirty="0"/>
              <a:t>Examples include events pertaining to system access, security alerts, the duration of a user’s login session, when the device was shut down, etc.</a:t>
            </a:r>
          </a:p>
          <a:p>
            <a:endParaRPr lang="en-US" dirty="0"/>
          </a:p>
          <a:p>
            <a:r>
              <a:rPr lang="en-US" dirty="0"/>
              <a:t>Typically, OS logs are stored in a particular system directory (the exact location depends on the operating system in use).</a:t>
            </a:r>
          </a:p>
          <a:p>
            <a:endParaRPr lang="en-US" dirty="0"/>
          </a:p>
          <a:p>
            <a:r>
              <a:rPr lang="en-US" dirty="0"/>
              <a:t>Database logs</a:t>
            </a:r>
          </a:p>
          <a:p>
            <a:r>
              <a:rPr lang="en-US" dirty="0"/>
              <a:t>Since they mostly reveal what changes were made to a particular database, these can be a vital source of crime evidence as well as a useful approach for debugging and troubleshooting in the unfortunate event of any technical issues with the database in question.</a:t>
            </a:r>
            <a:endParaRPr lang="en-IN" dirty="0"/>
          </a:p>
        </p:txBody>
      </p:sp>
    </p:spTree>
    <p:extLst>
      <p:ext uri="{BB962C8B-B14F-4D97-AF65-F5344CB8AC3E}">
        <p14:creationId xmlns:p14="http://schemas.microsoft.com/office/powerpoint/2010/main" val="379867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CC6908-9254-1426-7068-97C2FF2BE9F0}"/>
              </a:ext>
            </a:extLst>
          </p:cNvPr>
          <p:cNvSpPr>
            <a:spLocks noGrp="1"/>
          </p:cNvSpPr>
          <p:nvPr>
            <p:ph type="title"/>
          </p:nvPr>
        </p:nvSpPr>
        <p:spPr>
          <a:xfrm>
            <a:off x="838200" y="365125"/>
            <a:ext cx="10515600" cy="634733"/>
          </a:xfrm>
        </p:spPr>
        <p:txBody>
          <a:bodyPr>
            <a:normAutofit fontScale="90000"/>
          </a:bodyPr>
          <a:lstStyle/>
          <a:p>
            <a:endParaRPr lang="en-IN" dirty="0"/>
          </a:p>
        </p:txBody>
      </p:sp>
      <p:sp>
        <p:nvSpPr>
          <p:cNvPr id="3" name="Content Placeholder 2">
            <a:extLst>
              <a:ext uri="{FF2B5EF4-FFF2-40B4-BE49-F238E27FC236}">
                <a16:creationId xmlns="" xmlns:a16="http://schemas.microsoft.com/office/drawing/2014/main" id="{CC92DA40-5F6D-4D10-D316-D51B00964D1D}"/>
              </a:ext>
            </a:extLst>
          </p:cNvPr>
          <p:cNvSpPr>
            <a:spLocks noGrp="1"/>
          </p:cNvSpPr>
          <p:nvPr>
            <p:ph idx="1"/>
          </p:nvPr>
        </p:nvSpPr>
        <p:spPr>
          <a:xfrm>
            <a:off x="838200" y="1042587"/>
            <a:ext cx="10515600" cy="5486400"/>
          </a:xfrm>
        </p:spPr>
        <p:txBody>
          <a:bodyPr>
            <a:normAutofit/>
          </a:bodyPr>
          <a:lstStyle/>
          <a:p>
            <a:r>
              <a:rPr lang="en-US" dirty="0">
                <a:solidFill>
                  <a:srgbClr val="FF0000"/>
                </a:solidFill>
              </a:rPr>
              <a:t>Email Forensics</a:t>
            </a:r>
            <a:r>
              <a:rPr lang="en-US" dirty="0"/>
              <a:t>: It deals with emails and their recovery and analysis, including deleted emails, calendars, and contacts</a:t>
            </a:r>
            <a:r>
              <a:rPr lang="en-US" dirty="0" smtClean="0"/>
              <a:t>.(</a:t>
            </a:r>
            <a:r>
              <a:rPr lang="en-US" dirty="0"/>
              <a:t>Fake Emails</a:t>
            </a:r>
          </a:p>
          <a:p>
            <a:r>
              <a:rPr lang="en-US" dirty="0" smtClean="0"/>
              <a:t>,</a:t>
            </a:r>
            <a:r>
              <a:rPr lang="en-US" dirty="0"/>
              <a:t> </a:t>
            </a:r>
            <a:r>
              <a:rPr lang="en-US" dirty="0" smtClean="0"/>
              <a:t>Spoofing,</a:t>
            </a:r>
            <a:r>
              <a:rPr lang="en-US" dirty="0"/>
              <a:t> Anonymous </a:t>
            </a:r>
            <a:r>
              <a:rPr lang="en-US" dirty="0" smtClean="0"/>
              <a:t>Re-emailing,</a:t>
            </a:r>
            <a:r>
              <a:rPr lang="en-US" b="1" dirty="0"/>
              <a:t> </a:t>
            </a:r>
            <a:r>
              <a:rPr lang="en-US" dirty="0"/>
              <a:t>Viewing and Analyzing E-mail </a:t>
            </a:r>
            <a:r>
              <a:rPr lang="en-US" dirty="0" smtClean="0"/>
              <a:t>Headers)</a:t>
            </a:r>
            <a:endParaRPr lang="en-US" dirty="0"/>
          </a:p>
          <a:p>
            <a:r>
              <a:rPr lang="en-US" dirty="0" smtClean="0">
                <a:solidFill>
                  <a:srgbClr val="FF0000"/>
                </a:solidFill>
              </a:rPr>
              <a:t>Memory </a:t>
            </a:r>
            <a:r>
              <a:rPr lang="en-US" dirty="0">
                <a:solidFill>
                  <a:srgbClr val="FF0000"/>
                </a:solidFill>
              </a:rPr>
              <a:t>Forensics</a:t>
            </a:r>
            <a:r>
              <a:rPr lang="en-US" dirty="0"/>
              <a:t>: Deals with collecting data from system memory (system registers, cache, RAM) in raw form and then analyzing it for further investigation.</a:t>
            </a:r>
          </a:p>
          <a:p>
            <a:r>
              <a:rPr lang="en-US" dirty="0">
                <a:solidFill>
                  <a:srgbClr val="FF0000"/>
                </a:solidFill>
              </a:rPr>
              <a:t>Mobile Phone Forensics</a:t>
            </a:r>
            <a:r>
              <a:rPr lang="en-US" dirty="0"/>
              <a:t>: It mainly deals with the examination and analysis of phones and smartphones and helps to retrieve contacts, call logs, incoming, and outgoing SMS, etc., and other data present in it.</a:t>
            </a:r>
            <a:endParaRPr lang="en-IN" dirty="0"/>
          </a:p>
        </p:txBody>
      </p:sp>
    </p:spTree>
    <p:extLst>
      <p:ext uri="{BB962C8B-B14F-4D97-AF65-F5344CB8AC3E}">
        <p14:creationId xmlns:p14="http://schemas.microsoft.com/office/powerpoint/2010/main" val="1053040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ECD156-5C84-A4C6-E801-67A12F7A3E0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61C6B8F6-4A02-E04F-44E2-75FA421D616C}"/>
              </a:ext>
            </a:extLst>
          </p:cNvPr>
          <p:cNvSpPr>
            <a:spLocks noGrp="1"/>
          </p:cNvSpPr>
          <p:nvPr>
            <p:ph idx="1"/>
          </p:nvPr>
        </p:nvSpPr>
        <p:spPr/>
        <p:txBody>
          <a:bodyPr>
            <a:normAutofit fontScale="92500" lnSpcReduction="20000"/>
          </a:bodyPr>
          <a:lstStyle/>
          <a:p>
            <a:r>
              <a:rPr lang="en-IN" dirty="0"/>
              <a:t> </a:t>
            </a:r>
            <a:r>
              <a:rPr lang="en-US" dirty="0"/>
              <a:t>Email logs</a:t>
            </a:r>
          </a:p>
          <a:p>
            <a:r>
              <a:rPr lang="en-US" dirty="0"/>
              <a:t>Often presented in a CSV format, email logs can reveal certain details about the sender and content, which includes their email address, time and date of delivery, delivery status, cc, bcc, subject, content type, and error codes (if applicable), while mostly stored in the email’s header.</a:t>
            </a:r>
          </a:p>
          <a:p>
            <a:endParaRPr lang="en-US" dirty="0"/>
          </a:p>
          <a:p>
            <a:r>
              <a:rPr lang="en-US" dirty="0"/>
              <a:t>As we’ve elaborated in our latest email forensics guide, many cyber criminals use email as their go-to communication channel for the purposes of extortion, financial crime, and distributing illegal materials.</a:t>
            </a:r>
          </a:p>
          <a:p>
            <a:endParaRPr lang="en-US" dirty="0"/>
          </a:p>
          <a:p>
            <a:r>
              <a:rPr lang="en-US" dirty="0"/>
              <a:t>Alongside email logs, any file attachments also count as one of the evidence types, so they should be closely examined, right along with the server logs through which the email was sent.</a:t>
            </a:r>
            <a:endParaRPr lang="en-IN" dirty="0"/>
          </a:p>
        </p:txBody>
      </p:sp>
    </p:spTree>
    <p:extLst>
      <p:ext uri="{BB962C8B-B14F-4D97-AF65-F5344CB8AC3E}">
        <p14:creationId xmlns:p14="http://schemas.microsoft.com/office/powerpoint/2010/main" val="3454694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C1D280-848B-4D72-4D3B-098A048155EC}"/>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EC0FE507-A0D2-CADC-24F1-617259A860BD}"/>
              </a:ext>
            </a:extLst>
          </p:cNvPr>
          <p:cNvSpPr>
            <a:spLocks noGrp="1"/>
          </p:cNvSpPr>
          <p:nvPr>
            <p:ph idx="1"/>
          </p:nvPr>
        </p:nvSpPr>
        <p:spPr/>
        <p:txBody>
          <a:bodyPr>
            <a:normAutofit lnSpcReduction="10000"/>
          </a:bodyPr>
          <a:lstStyle/>
          <a:p>
            <a:r>
              <a:rPr lang="en-IN" dirty="0"/>
              <a:t> </a:t>
            </a:r>
            <a:r>
              <a:rPr lang="en-US" dirty="0"/>
              <a:t>Software logs</a:t>
            </a:r>
          </a:p>
          <a:p>
            <a:r>
              <a:rPr lang="en-US" dirty="0"/>
              <a:t>Just like the OS logs, so too do certain software logs count as one of the most important sources of digital evidence.</a:t>
            </a:r>
          </a:p>
          <a:p>
            <a:endParaRPr lang="en-US" dirty="0"/>
          </a:p>
          <a:p>
            <a:r>
              <a:rPr lang="en-US" dirty="0"/>
              <a:t>Among other things, they contain details regarding what action was performed while the program was running as well as indicate any errors or crashes that can be used for debugging purposes.</a:t>
            </a:r>
          </a:p>
          <a:p>
            <a:endParaRPr lang="en-US" dirty="0"/>
          </a:p>
          <a:p>
            <a:r>
              <a:rPr lang="en-US" dirty="0"/>
              <a:t>Every software can store these in its own pre-defined location, which may or may not be the installation directory.</a:t>
            </a:r>
            <a:endParaRPr lang="en-IN" dirty="0"/>
          </a:p>
        </p:txBody>
      </p:sp>
    </p:spTree>
    <p:extLst>
      <p:ext uri="{BB962C8B-B14F-4D97-AF65-F5344CB8AC3E}">
        <p14:creationId xmlns:p14="http://schemas.microsoft.com/office/powerpoint/2010/main" val="256177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D4587A-A33B-FBD5-28B2-F4DD104DB79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7F8C884-B266-88C1-09E4-8B6BDEE1395B}"/>
              </a:ext>
            </a:extLst>
          </p:cNvPr>
          <p:cNvSpPr>
            <a:spLocks noGrp="1"/>
          </p:cNvSpPr>
          <p:nvPr>
            <p:ph idx="1"/>
          </p:nvPr>
        </p:nvSpPr>
        <p:spPr/>
        <p:txBody>
          <a:bodyPr/>
          <a:lstStyle/>
          <a:p>
            <a:r>
              <a:rPr lang="en-IN" dirty="0"/>
              <a:t> </a:t>
            </a:r>
            <a:r>
              <a:rPr lang="en-US" dirty="0"/>
              <a:t>Network logs</a:t>
            </a:r>
          </a:p>
          <a:p>
            <a:r>
              <a:rPr lang="en-US" dirty="0"/>
              <a:t>These can be viewed as different types of evidence because they also contain clues about what an individual was doing on the internet, including what websites that person has visited, what messages were exchanged with another party, and what the content of the messages was.</a:t>
            </a:r>
          </a:p>
          <a:p>
            <a:endParaRPr lang="en-US" dirty="0"/>
          </a:p>
          <a:p>
            <a:r>
              <a:rPr lang="en-US" dirty="0"/>
              <a:t>A digital forensics examiner should let evidence reveal the truth, so be on the lookout for timestamps and IP addresses – two crucial evidence types that will serve as proof in a court of law.</a:t>
            </a:r>
            <a:endParaRPr lang="en-IN" dirty="0"/>
          </a:p>
        </p:txBody>
      </p:sp>
    </p:spTree>
    <p:extLst>
      <p:ext uri="{BB962C8B-B14F-4D97-AF65-F5344CB8AC3E}">
        <p14:creationId xmlns:p14="http://schemas.microsoft.com/office/powerpoint/2010/main" val="1768215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706349-CBFA-3822-0E7F-ED09E645A55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4496FFAD-F000-7971-9995-A9A3F730960C}"/>
              </a:ext>
            </a:extLst>
          </p:cNvPr>
          <p:cNvSpPr>
            <a:spLocks noGrp="1"/>
          </p:cNvSpPr>
          <p:nvPr>
            <p:ph idx="1"/>
          </p:nvPr>
        </p:nvSpPr>
        <p:spPr/>
        <p:txBody>
          <a:bodyPr>
            <a:normAutofit fontScale="55000" lnSpcReduction="20000"/>
          </a:bodyPr>
          <a:lstStyle/>
          <a:p>
            <a:r>
              <a:rPr lang="en-IN" dirty="0"/>
              <a:t> </a:t>
            </a:r>
            <a:r>
              <a:rPr lang="en-US" dirty="0"/>
              <a:t>Door access records</a:t>
            </a:r>
          </a:p>
          <a:p>
            <a:r>
              <a:rPr lang="en-US" dirty="0"/>
              <a:t>In case the investigation involves analyzing smart home or corporate security and finding out who accessed the premises and at what time, door access records are good crime scene evidence examples of digital nature that will help you solve complex property-related cases like burglary.</a:t>
            </a:r>
          </a:p>
          <a:p>
            <a:endParaRPr lang="en-US" dirty="0"/>
          </a:p>
          <a:p>
            <a:r>
              <a:rPr lang="en-US" dirty="0"/>
              <a:t>Phone logs</a:t>
            </a:r>
          </a:p>
          <a:p>
            <a:r>
              <a:rPr lang="en-US" dirty="0"/>
              <a:t>A phone’s infrastructure encompasses various kinds of evidence, including photos taken, videos recorded, system logs, app logs, and call logs, the latter of which contain crucial details such as the duration of a call, inbound and outbound numbers, etc.</a:t>
            </a:r>
          </a:p>
          <a:p>
            <a:endParaRPr lang="en-US" dirty="0"/>
          </a:p>
          <a:p>
            <a:r>
              <a:rPr lang="en-US" dirty="0"/>
              <a:t>Mobile forensics experts also analyze and examine other types of digital evidence that can be found on a mobile device, including geo indicators (where the device has traveled) and EXIF data the photos may store.</a:t>
            </a:r>
          </a:p>
          <a:p>
            <a:endParaRPr lang="en-US" dirty="0"/>
          </a:p>
          <a:p>
            <a:r>
              <a:rPr lang="en-US" dirty="0"/>
              <a:t>IP logs</a:t>
            </a:r>
          </a:p>
          <a:p>
            <a:r>
              <a:rPr lang="en-US" dirty="0"/>
              <a:t>Since everyone who browses the internet gets assigned a unique IP address, knowing this crucial detail allows a digital forensics investigator to trace their real identity and physical location by cooperating with ISPs.</a:t>
            </a:r>
            <a:endParaRPr lang="en-IN" dirty="0"/>
          </a:p>
        </p:txBody>
      </p:sp>
    </p:spTree>
    <p:extLst>
      <p:ext uri="{BB962C8B-B14F-4D97-AF65-F5344CB8AC3E}">
        <p14:creationId xmlns:p14="http://schemas.microsoft.com/office/powerpoint/2010/main" val="3630375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93D405-2FB2-B4A2-5555-97F11381E971}"/>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848C6C4D-51F7-D62C-EAD3-F171E27C3900}"/>
              </a:ext>
            </a:extLst>
          </p:cNvPr>
          <p:cNvSpPr>
            <a:spLocks noGrp="1"/>
          </p:cNvSpPr>
          <p:nvPr>
            <p:ph idx="1"/>
          </p:nvPr>
        </p:nvSpPr>
        <p:spPr/>
        <p:txBody>
          <a:bodyPr>
            <a:normAutofit fontScale="85000" lnSpcReduction="20000"/>
          </a:bodyPr>
          <a:lstStyle/>
          <a:p>
            <a:r>
              <a:rPr lang="en-US" dirty="0"/>
              <a:t>Device fingerprints</a:t>
            </a:r>
          </a:p>
          <a:p>
            <a:r>
              <a:rPr lang="en-US" dirty="0"/>
              <a:t>There are many forensic categories of devices where evidence can be found, and each device can generate a unique fingerprint that consists of its hardware specs, the OS it’s running (down to the exact version), and even other odd bits and pieces such as the graphics drivers it’s running or what fonts are installed.</a:t>
            </a:r>
          </a:p>
          <a:p>
            <a:endParaRPr lang="en-US" dirty="0"/>
          </a:p>
          <a:p>
            <a:r>
              <a:rPr lang="en-US" dirty="0"/>
              <a:t>Therefore, even if a cybercriminal attempts to mask their IP when connecting to a server, the device fingerprint can be collected regardless.</a:t>
            </a:r>
          </a:p>
          <a:p>
            <a:endParaRPr lang="en-US" dirty="0"/>
          </a:p>
          <a:p>
            <a:r>
              <a:rPr lang="en-US" dirty="0"/>
              <a:t>To effectively conduct log forensics, the key thing a log forensics investigator should know about logs of any kind is that they are automatically placed on the device, either by some kind of software that is installed or by the operating system itself.</a:t>
            </a:r>
            <a:endParaRPr lang="en-IN" dirty="0"/>
          </a:p>
        </p:txBody>
      </p:sp>
    </p:spTree>
    <p:extLst>
      <p:ext uri="{BB962C8B-B14F-4D97-AF65-F5344CB8AC3E}">
        <p14:creationId xmlns:p14="http://schemas.microsoft.com/office/powerpoint/2010/main" val="286468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68AB6-F2A0-FEEC-3C71-FBD6CD4F3867}"/>
              </a:ext>
            </a:extLst>
          </p:cNvPr>
          <p:cNvSpPr>
            <a:spLocks noGrp="1"/>
          </p:cNvSpPr>
          <p:nvPr>
            <p:ph type="title"/>
          </p:nvPr>
        </p:nvSpPr>
        <p:spPr/>
        <p:txBody>
          <a:bodyPr/>
          <a:lstStyle/>
          <a:p>
            <a:r>
              <a:rPr lang="en-IN" dirty="0"/>
              <a:t>Video footage and images</a:t>
            </a:r>
          </a:p>
        </p:txBody>
      </p:sp>
      <p:sp>
        <p:nvSpPr>
          <p:cNvPr id="3" name="Content Placeholder 2">
            <a:extLst>
              <a:ext uri="{FF2B5EF4-FFF2-40B4-BE49-F238E27FC236}">
                <a16:creationId xmlns="" xmlns:a16="http://schemas.microsoft.com/office/drawing/2014/main" id="{8FCC4619-C6F1-C033-F55B-07562F0DB95B}"/>
              </a:ext>
            </a:extLst>
          </p:cNvPr>
          <p:cNvSpPr>
            <a:spLocks noGrp="1"/>
          </p:cNvSpPr>
          <p:nvPr>
            <p:ph idx="1"/>
          </p:nvPr>
        </p:nvSpPr>
        <p:spPr/>
        <p:txBody>
          <a:bodyPr/>
          <a:lstStyle/>
          <a:p>
            <a:r>
              <a:rPr lang="en-US" dirty="0"/>
              <a:t>Out of all the types of digital evidence, video footage and images can be classified as the visible data type, just like the logs we discussed earlier.</a:t>
            </a:r>
          </a:p>
          <a:p>
            <a:r>
              <a:rPr lang="en-US" dirty="0"/>
              <a:t>There are many types of digital evidence that fall into this category, including CCTV footage, videos recorded on a mobile device, digital camera footage, voice recordings, etc.</a:t>
            </a:r>
          </a:p>
          <a:p>
            <a:endParaRPr lang="en-US" dirty="0"/>
          </a:p>
          <a:p>
            <a:r>
              <a:rPr lang="en-US" dirty="0"/>
              <a:t>However, unlike your typical logs, multimedia files may require specialized tools to investigate that go beyond typical multimedia players.</a:t>
            </a:r>
            <a:endParaRPr lang="en-IN" dirty="0"/>
          </a:p>
        </p:txBody>
      </p:sp>
    </p:spTree>
    <p:extLst>
      <p:ext uri="{BB962C8B-B14F-4D97-AF65-F5344CB8AC3E}">
        <p14:creationId xmlns:p14="http://schemas.microsoft.com/office/powerpoint/2010/main" val="2523462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EC1919-AB4C-635F-EA68-43286204C88F}"/>
              </a:ext>
            </a:extLst>
          </p:cNvPr>
          <p:cNvSpPr>
            <a:spLocks noGrp="1"/>
          </p:cNvSpPr>
          <p:nvPr>
            <p:ph type="title"/>
          </p:nvPr>
        </p:nvSpPr>
        <p:spPr/>
        <p:txBody>
          <a:bodyPr/>
          <a:lstStyle/>
          <a:p>
            <a:pPr algn="ctr"/>
            <a:r>
              <a:rPr lang="en-IN" dirty="0"/>
              <a:t>Retrieving video evidence – a practical example</a:t>
            </a:r>
          </a:p>
        </p:txBody>
      </p:sp>
      <p:sp>
        <p:nvSpPr>
          <p:cNvPr id="3" name="Content Placeholder 2">
            <a:extLst>
              <a:ext uri="{FF2B5EF4-FFF2-40B4-BE49-F238E27FC236}">
                <a16:creationId xmlns="" xmlns:a16="http://schemas.microsoft.com/office/drawing/2014/main" id="{5FEFF860-147F-2EC2-F84A-3C2E482D46CC}"/>
              </a:ext>
            </a:extLst>
          </p:cNvPr>
          <p:cNvSpPr>
            <a:spLocks noGrp="1"/>
          </p:cNvSpPr>
          <p:nvPr>
            <p:ph idx="1"/>
          </p:nvPr>
        </p:nvSpPr>
        <p:spPr/>
        <p:txBody>
          <a:bodyPr/>
          <a:lstStyle/>
          <a:p>
            <a:r>
              <a:rPr lang="en-IN" dirty="0"/>
              <a:t> </a:t>
            </a:r>
            <a:r>
              <a:rPr lang="en-US" dirty="0"/>
              <a:t>To give you a practical example, let’s suppose your law enforcement department is tasked with having to retrieve CCTV footage from a no-name brand surveillance system. Even if you manage to dismantle the device and retrieve the files in a forensically sound manner, you’re still going to need to find a way to open them somehow to examine their contents.</a:t>
            </a:r>
            <a:endParaRPr lang="en-IN" dirty="0"/>
          </a:p>
        </p:txBody>
      </p:sp>
    </p:spTree>
    <p:extLst>
      <p:ext uri="{BB962C8B-B14F-4D97-AF65-F5344CB8AC3E}">
        <p14:creationId xmlns:p14="http://schemas.microsoft.com/office/powerpoint/2010/main" val="1280047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F6B162-D427-5B49-EAD4-521841D95C08}"/>
              </a:ext>
            </a:extLst>
          </p:cNvPr>
          <p:cNvSpPr>
            <a:spLocks noGrp="1"/>
          </p:cNvSpPr>
          <p:nvPr>
            <p:ph type="title"/>
          </p:nvPr>
        </p:nvSpPr>
        <p:spPr/>
        <p:txBody>
          <a:bodyPr/>
          <a:lstStyle/>
          <a:p>
            <a:r>
              <a:rPr lang="en-US" dirty="0"/>
              <a:t>The solution to inaccessible file format types</a:t>
            </a:r>
            <a:endParaRPr lang="en-IN" dirty="0"/>
          </a:p>
        </p:txBody>
      </p:sp>
      <p:sp>
        <p:nvSpPr>
          <p:cNvPr id="3" name="Content Placeholder 2">
            <a:extLst>
              <a:ext uri="{FF2B5EF4-FFF2-40B4-BE49-F238E27FC236}">
                <a16:creationId xmlns="" xmlns:a16="http://schemas.microsoft.com/office/drawing/2014/main" id="{D3FC3D77-7987-3063-5C4E-8A55127AFCF7}"/>
              </a:ext>
            </a:extLst>
          </p:cNvPr>
          <p:cNvSpPr>
            <a:spLocks noGrp="1"/>
          </p:cNvSpPr>
          <p:nvPr>
            <p:ph idx="1"/>
          </p:nvPr>
        </p:nvSpPr>
        <p:spPr/>
        <p:txBody>
          <a:bodyPr>
            <a:normAutofit fontScale="92500" lnSpcReduction="10000"/>
          </a:bodyPr>
          <a:lstStyle/>
          <a:p>
            <a:r>
              <a:rPr lang="en-US" dirty="0"/>
              <a:t>Therefore, the only solution that is viable in practice is employing a professional video forensics tool like VIP 2.0 by </a:t>
            </a:r>
            <a:r>
              <a:rPr lang="en-US" dirty="0" err="1"/>
              <a:t>SalvationDATA</a:t>
            </a:r>
            <a:r>
              <a:rPr lang="en-US" dirty="0"/>
              <a:t>.</a:t>
            </a:r>
          </a:p>
          <a:p>
            <a:endParaRPr lang="en-US" dirty="0"/>
          </a:p>
          <a:p>
            <a:r>
              <a:rPr lang="en-US" dirty="0"/>
              <a:t>Since it supports all the formats used by almost any DVR and NVR device in existence, you will be able to crack the case in record time by accessing a wide array of file formats without issues, all while preserving the integrity of the files, built-in reporting, and 24/7 access to customer support.</a:t>
            </a:r>
          </a:p>
          <a:p>
            <a:endParaRPr lang="en-US" dirty="0"/>
          </a:p>
          <a:p>
            <a:r>
              <a:rPr lang="en-US" dirty="0"/>
              <a:t>Also, VIP 2.0 comes with integrated recognition features such as motion detection, thus allowing you to automatically find the exact section of the video footage that contains valuable digital evidence for your case.</a:t>
            </a:r>
            <a:endParaRPr lang="en-IN" dirty="0"/>
          </a:p>
        </p:txBody>
      </p:sp>
    </p:spTree>
    <p:extLst>
      <p:ext uri="{BB962C8B-B14F-4D97-AF65-F5344CB8AC3E}">
        <p14:creationId xmlns:p14="http://schemas.microsoft.com/office/powerpoint/2010/main" val="1557598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1A78A1-B367-BFAE-C969-4B326C1AD6FC}"/>
              </a:ext>
            </a:extLst>
          </p:cNvPr>
          <p:cNvSpPr>
            <a:spLocks noGrp="1"/>
          </p:cNvSpPr>
          <p:nvPr>
            <p:ph type="title"/>
          </p:nvPr>
        </p:nvSpPr>
        <p:spPr/>
        <p:txBody>
          <a:bodyPr/>
          <a:lstStyle/>
          <a:p>
            <a:pPr algn="ctr"/>
            <a:r>
              <a:rPr lang="en-IN" dirty="0"/>
              <a:t>Archives</a:t>
            </a:r>
          </a:p>
        </p:txBody>
      </p:sp>
      <p:sp>
        <p:nvSpPr>
          <p:cNvPr id="3" name="Content Placeholder 2">
            <a:extLst>
              <a:ext uri="{FF2B5EF4-FFF2-40B4-BE49-F238E27FC236}">
                <a16:creationId xmlns="" xmlns:a16="http://schemas.microsoft.com/office/drawing/2014/main" id="{7A77C0FA-CF18-723D-B7AA-0CF73AAB17CF}"/>
              </a:ext>
            </a:extLst>
          </p:cNvPr>
          <p:cNvSpPr>
            <a:spLocks noGrp="1"/>
          </p:cNvSpPr>
          <p:nvPr>
            <p:ph idx="1"/>
          </p:nvPr>
        </p:nvSpPr>
        <p:spPr/>
        <p:txBody>
          <a:bodyPr/>
          <a:lstStyle/>
          <a:p>
            <a:r>
              <a:rPr lang="en-IN" dirty="0"/>
              <a:t> </a:t>
            </a:r>
            <a:r>
              <a:rPr lang="en-US" dirty="0"/>
              <a:t>Various types of evidence can come in the form of an archive, whether it be:</a:t>
            </a:r>
          </a:p>
          <a:p>
            <a:endParaRPr lang="en-US" dirty="0"/>
          </a:p>
          <a:p>
            <a:r>
              <a:rPr lang="en-US" dirty="0"/>
              <a:t>Zip/</a:t>
            </a:r>
            <a:r>
              <a:rPr lang="en-US" dirty="0" err="1"/>
              <a:t>Rar</a:t>
            </a:r>
            <a:r>
              <a:rPr lang="en-US" dirty="0"/>
              <a:t>/similar files</a:t>
            </a:r>
          </a:p>
          <a:p>
            <a:r>
              <a:rPr lang="en-US" dirty="0"/>
              <a:t>Databases</a:t>
            </a:r>
          </a:p>
          <a:p>
            <a:r>
              <a:rPr lang="en-US" dirty="0"/>
              <a:t>Backups</a:t>
            </a:r>
          </a:p>
          <a:p>
            <a:r>
              <a:rPr lang="en-US" dirty="0"/>
              <a:t>Software-specific archives</a:t>
            </a:r>
          </a:p>
          <a:p>
            <a:r>
              <a:rPr lang="en-US" dirty="0"/>
              <a:t>etc.</a:t>
            </a:r>
            <a:endParaRPr lang="en-IN" dirty="0"/>
          </a:p>
        </p:txBody>
      </p:sp>
    </p:spTree>
    <p:extLst>
      <p:ext uri="{BB962C8B-B14F-4D97-AF65-F5344CB8AC3E}">
        <p14:creationId xmlns:p14="http://schemas.microsoft.com/office/powerpoint/2010/main" val="354845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6C4497-2303-D80B-4825-D90BBE55EAEC}"/>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DB3DB79-B32B-0AFE-CA3B-3AA7A0F228E4}"/>
              </a:ext>
            </a:extLst>
          </p:cNvPr>
          <p:cNvSpPr>
            <a:spLocks noGrp="1"/>
          </p:cNvSpPr>
          <p:nvPr>
            <p:ph idx="1"/>
          </p:nvPr>
        </p:nvSpPr>
        <p:spPr/>
        <p:txBody>
          <a:bodyPr>
            <a:normAutofit fontScale="92500" lnSpcReduction="10000"/>
          </a:bodyPr>
          <a:lstStyle/>
          <a:p>
            <a:r>
              <a:rPr lang="en-IN" dirty="0"/>
              <a:t> </a:t>
            </a:r>
            <a:r>
              <a:rPr lang="en-US" dirty="0"/>
              <a:t>Technically, since they can contain all sorts of extractable file formats, archives can be regarded as a wildcard source of evidence, which contains anything from:</a:t>
            </a:r>
          </a:p>
          <a:p>
            <a:endParaRPr lang="en-US" dirty="0"/>
          </a:p>
          <a:p>
            <a:r>
              <a:rPr lang="en-US" dirty="0"/>
              <a:t>Images</a:t>
            </a:r>
          </a:p>
          <a:p>
            <a:r>
              <a:rPr lang="en-US" dirty="0"/>
              <a:t>Text files</a:t>
            </a:r>
          </a:p>
          <a:p>
            <a:r>
              <a:rPr lang="en-US" dirty="0"/>
              <a:t>Documents</a:t>
            </a:r>
          </a:p>
          <a:p>
            <a:r>
              <a:rPr lang="en-US" dirty="0"/>
              <a:t>Source codes</a:t>
            </a:r>
          </a:p>
          <a:p>
            <a:r>
              <a:rPr lang="en-US" dirty="0"/>
              <a:t>Videos</a:t>
            </a:r>
          </a:p>
          <a:p>
            <a:r>
              <a:rPr lang="en-US" dirty="0"/>
              <a:t>or even other archives.</a:t>
            </a:r>
            <a:endParaRPr lang="en-IN" dirty="0"/>
          </a:p>
        </p:txBody>
      </p:sp>
    </p:spTree>
    <p:extLst>
      <p:ext uri="{BB962C8B-B14F-4D97-AF65-F5344CB8AC3E}">
        <p14:creationId xmlns:p14="http://schemas.microsoft.com/office/powerpoint/2010/main" val="196259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5DD29-48AF-F970-5DF0-CD0840786CAB}"/>
              </a:ext>
            </a:extLst>
          </p:cNvPr>
          <p:cNvSpPr>
            <a:spLocks noGrp="1"/>
          </p:cNvSpPr>
          <p:nvPr>
            <p:ph type="title"/>
          </p:nvPr>
        </p:nvSpPr>
        <p:spPr/>
        <p:txBody>
          <a:bodyPr/>
          <a:lstStyle/>
          <a:p>
            <a:pPr algn="ctr"/>
            <a:r>
              <a:rPr lang="en-IN" dirty="0">
                <a:latin typeface="Times New Roman" pitchFamily="18" charset="0"/>
                <a:cs typeface="Times New Roman" pitchFamily="18" charset="0"/>
              </a:rPr>
              <a:t>CHARACTERISTICS</a:t>
            </a:r>
          </a:p>
        </p:txBody>
      </p:sp>
      <p:sp>
        <p:nvSpPr>
          <p:cNvPr id="3" name="Content Placeholder 2">
            <a:extLst>
              <a:ext uri="{FF2B5EF4-FFF2-40B4-BE49-F238E27FC236}">
                <a16:creationId xmlns="" xmlns:a16="http://schemas.microsoft.com/office/drawing/2014/main" id="{B171F235-B998-7265-DAD3-EAB07AD2B2EC}"/>
              </a:ext>
            </a:extLst>
          </p:cNvPr>
          <p:cNvSpPr>
            <a:spLocks noGrp="1"/>
          </p:cNvSpPr>
          <p:nvPr>
            <p:ph idx="1"/>
          </p:nvPr>
        </p:nvSpPr>
        <p:spPr>
          <a:xfrm>
            <a:off x="546931" y="1418602"/>
            <a:ext cx="10806869" cy="4758361"/>
          </a:xfrm>
        </p:spPr>
        <p:txBody>
          <a:bodyPr>
            <a:normAutofit fontScale="92500" lnSpcReduction="20000"/>
          </a:bodyPr>
          <a:lstStyle/>
          <a:p>
            <a:pPr algn="just"/>
            <a:r>
              <a:rPr lang="en-US" dirty="0" smtClean="0">
                <a:solidFill>
                  <a:srgbClr val="FF0000"/>
                </a:solidFill>
                <a:latin typeface="Times New Roman" pitchFamily="18" charset="0"/>
                <a:cs typeface="Times New Roman" pitchFamily="18" charset="0"/>
              </a:rPr>
              <a:t>Identification</a:t>
            </a:r>
            <a:r>
              <a:rPr lang="en-US" dirty="0">
                <a:latin typeface="Times New Roman" pitchFamily="18" charset="0"/>
                <a:cs typeface="Times New Roman" pitchFamily="18" charset="0"/>
              </a:rPr>
              <a:t>: Identifying what evidence is present, where it is stored, and how it is stored (in which format). Electronic devices can be personal computers, Mobile phones, PDAs, etc.</a:t>
            </a:r>
          </a:p>
          <a:p>
            <a:pPr algn="just"/>
            <a:r>
              <a:rPr lang="en-US" dirty="0">
                <a:solidFill>
                  <a:srgbClr val="FF0000"/>
                </a:solidFill>
                <a:latin typeface="Times New Roman" pitchFamily="18" charset="0"/>
                <a:cs typeface="Times New Roman" pitchFamily="18" charset="0"/>
              </a:rPr>
              <a:t>Preservation</a:t>
            </a:r>
            <a:r>
              <a:rPr lang="en-US" dirty="0">
                <a:latin typeface="Times New Roman" pitchFamily="18" charset="0"/>
                <a:cs typeface="Times New Roman" pitchFamily="18" charset="0"/>
              </a:rPr>
              <a:t>: Data is isolated, secured, and preserved. It includes prohibiting unauthorized personnel from using the digital device so that digital evidence, mistakenly or purposely, is not tampered with and making a copy of the original evidence.</a:t>
            </a:r>
          </a:p>
          <a:p>
            <a:pPr algn="just"/>
            <a:r>
              <a:rPr lang="en-US" dirty="0">
                <a:solidFill>
                  <a:srgbClr val="FF0000"/>
                </a:solidFill>
                <a:latin typeface="Times New Roman" pitchFamily="18" charset="0"/>
                <a:cs typeface="Times New Roman" pitchFamily="18" charset="0"/>
              </a:rPr>
              <a:t>Analysis</a:t>
            </a:r>
            <a:r>
              <a:rPr lang="en-US" dirty="0">
                <a:latin typeface="Times New Roman" pitchFamily="18" charset="0"/>
                <a:cs typeface="Times New Roman" pitchFamily="18" charset="0"/>
              </a:rPr>
              <a:t>: Forensic lab personnel reconstruct fragments of data and draw conclusions based on evidence.</a:t>
            </a:r>
          </a:p>
          <a:p>
            <a:pPr algn="just"/>
            <a:r>
              <a:rPr lang="en-US" dirty="0">
                <a:solidFill>
                  <a:srgbClr val="FF0000"/>
                </a:solidFill>
                <a:latin typeface="Times New Roman" pitchFamily="18" charset="0"/>
                <a:cs typeface="Times New Roman" pitchFamily="18" charset="0"/>
              </a:rPr>
              <a:t>Documentation</a:t>
            </a:r>
            <a:r>
              <a:rPr lang="en-US" dirty="0">
                <a:latin typeface="Times New Roman" pitchFamily="18" charset="0"/>
                <a:cs typeface="Times New Roman" pitchFamily="18" charset="0"/>
              </a:rPr>
              <a:t>: A record of all the visible data is created. It helps in recreating and reviewing the crime scene. All the findings from the investigations are documented.</a:t>
            </a:r>
          </a:p>
          <a:p>
            <a:pPr algn="just"/>
            <a:r>
              <a:rPr lang="en-US" dirty="0">
                <a:solidFill>
                  <a:srgbClr val="FF0000"/>
                </a:solidFill>
                <a:latin typeface="Times New Roman" pitchFamily="18" charset="0"/>
                <a:cs typeface="Times New Roman" pitchFamily="18" charset="0"/>
              </a:rPr>
              <a:t>Presentation</a:t>
            </a:r>
            <a:r>
              <a:rPr lang="en-US" dirty="0">
                <a:latin typeface="Times New Roman" pitchFamily="18" charset="0"/>
                <a:cs typeface="Times New Roman" pitchFamily="18" charset="0"/>
              </a:rPr>
              <a:t>: All the documented findings are produced in a court of law for further investigations.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24613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856F4-CB58-3316-AF1A-D02D8511D2CF}"/>
              </a:ext>
            </a:extLst>
          </p:cNvPr>
          <p:cNvSpPr>
            <a:spLocks noGrp="1"/>
          </p:cNvSpPr>
          <p:nvPr>
            <p:ph type="title"/>
          </p:nvPr>
        </p:nvSpPr>
        <p:spPr/>
        <p:txBody>
          <a:bodyPr/>
          <a:lstStyle/>
          <a:p>
            <a:pPr algn="ctr"/>
            <a:r>
              <a:rPr lang="en-IN" dirty="0"/>
              <a:t>Active data</a:t>
            </a:r>
          </a:p>
        </p:txBody>
      </p:sp>
      <p:sp>
        <p:nvSpPr>
          <p:cNvPr id="3" name="Content Placeholder 2">
            <a:extLst>
              <a:ext uri="{FF2B5EF4-FFF2-40B4-BE49-F238E27FC236}">
                <a16:creationId xmlns="" xmlns:a16="http://schemas.microsoft.com/office/drawing/2014/main" id="{5B377A92-5A8A-EBE9-1B9A-E563FF9E01B7}"/>
              </a:ext>
            </a:extLst>
          </p:cNvPr>
          <p:cNvSpPr>
            <a:spLocks noGrp="1"/>
          </p:cNvSpPr>
          <p:nvPr>
            <p:ph idx="1"/>
          </p:nvPr>
        </p:nvSpPr>
        <p:spPr/>
        <p:txBody>
          <a:bodyPr>
            <a:normAutofit fontScale="77500" lnSpcReduction="20000"/>
          </a:bodyPr>
          <a:lstStyle/>
          <a:p>
            <a:r>
              <a:rPr lang="en-US" dirty="0"/>
              <a:t>Have you ever noticed how popular content editors and word processors like Microsoft Word often create temporary files on your hard drive while you’re in the midst of typing and working on a document?</a:t>
            </a:r>
          </a:p>
          <a:p>
            <a:endParaRPr lang="en-US" dirty="0"/>
          </a:p>
          <a:p>
            <a:r>
              <a:rPr lang="en-US" dirty="0"/>
              <a:t>This is what’s referred to as active data and it’s a visible data type.</a:t>
            </a:r>
          </a:p>
          <a:p>
            <a:endParaRPr lang="en-US" dirty="0"/>
          </a:p>
          <a:p>
            <a:r>
              <a:rPr lang="en-US" dirty="0"/>
              <a:t>In fact, many operating systems and applications can create this type of file, including:</a:t>
            </a:r>
          </a:p>
          <a:p>
            <a:endParaRPr lang="en-US" dirty="0"/>
          </a:p>
          <a:p>
            <a:r>
              <a:rPr lang="en-US" dirty="0"/>
              <a:t>Email clients</a:t>
            </a:r>
          </a:p>
          <a:p>
            <a:r>
              <a:rPr lang="en-US" dirty="0"/>
              <a:t>Image viewers</a:t>
            </a:r>
          </a:p>
          <a:p>
            <a:r>
              <a:rPr lang="en-US" dirty="0"/>
              <a:t>Word processors</a:t>
            </a:r>
          </a:p>
          <a:p>
            <a:r>
              <a:rPr lang="en-US" dirty="0"/>
              <a:t>Scanners</a:t>
            </a:r>
            <a:endParaRPr lang="en-IN" dirty="0"/>
          </a:p>
        </p:txBody>
      </p:sp>
    </p:spTree>
    <p:extLst>
      <p:ext uri="{BB962C8B-B14F-4D97-AF65-F5344CB8AC3E}">
        <p14:creationId xmlns:p14="http://schemas.microsoft.com/office/powerpoint/2010/main" val="551360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B9F037-D210-2498-8A74-731074C41AF7}"/>
              </a:ext>
            </a:extLst>
          </p:cNvPr>
          <p:cNvSpPr>
            <a:spLocks noGrp="1"/>
          </p:cNvSpPr>
          <p:nvPr>
            <p:ph type="title"/>
          </p:nvPr>
        </p:nvSpPr>
        <p:spPr/>
        <p:txBody>
          <a:bodyPr/>
          <a:lstStyle/>
          <a:p>
            <a:pPr algn="ctr"/>
            <a:r>
              <a:rPr lang="en-IN" dirty="0"/>
              <a:t>Metadata</a:t>
            </a:r>
          </a:p>
        </p:txBody>
      </p:sp>
      <p:sp>
        <p:nvSpPr>
          <p:cNvPr id="3" name="Content Placeholder 2">
            <a:extLst>
              <a:ext uri="{FF2B5EF4-FFF2-40B4-BE49-F238E27FC236}">
                <a16:creationId xmlns="" xmlns:a16="http://schemas.microsoft.com/office/drawing/2014/main" id="{41C0F9F1-826D-7D8F-6AEB-5E450216B108}"/>
              </a:ext>
            </a:extLst>
          </p:cNvPr>
          <p:cNvSpPr>
            <a:spLocks noGrp="1"/>
          </p:cNvSpPr>
          <p:nvPr>
            <p:ph idx="1"/>
          </p:nvPr>
        </p:nvSpPr>
        <p:spPr/>
        <p:txBody>
          <a:bodyPr>
            <a:normAutofit fontScale="70000" lnSpcReduction="20000"/>
          </a:bodyPr>
          <a:lstStyle/>
          <a:p>
            <a:r>
              <a:rPr lang="en-US" dirty="0"/>
              <a:t>Unlike the previous types of digital evidence we’ve discussed, metadata falls into the invisible data type category because it typically requires special software to be able to view it.</a:t>
            </a:r>
          </a:p>
          <a:p>
            <a:endParaRPr lang="en-US" dirty="0"/>
          </a:p>
          <a:p>
            <a:r>
              <a:rPr lang="en-US" dirty="0"/>
              <a:t>For instance, a photo file on a hard drive or storage media can contain additional data regarding the file’s creation such as where the photo was taken, otherwise known as EXIF data.</a:t>
            </a:r>
          </a:p>
          <a:p>
            <a:endParaRPr lang="en-US" dirty="0"/>
          </a:p>
          <a:p>
            <a:r>
              <a:rPr lang="en-US" dirty="0"/>
              <a:t>This data is attached to the file and reveals details such as:</a:t>
            </a:r>
          </a:p>
          <a:p>
            <a:endParaRPr lang="en-US" dirty="0"/>
          </a:p>
          <a:p>
            <a:r>
              <a:rPr lang="en-US" dirty="0"/>
              <a:t>Where the photo was taken</a:t>
            </a:r>
          </a:p>
          <a:p>
            <a:r>
              <a:rPr lang="en-US" dirty="0"/>
              <a:t>The time and date the photo was taken</a:t>
            </a:r>
          </a:p>
          <a:p>
            <a:r>
              <a:rPr lang="en-US" dirty="0"/>
              <a:t>What lens was used during the process</a:t>
            </a:r>
          </a:p>
          <a:p>
            <a:r>
              <a:rPr lang="en-US" dirty="0"/>
              <a:t>The camera’s model and brand</a:t>
            </a:r>
            <a:endParaRPr lang="en-IN" dirty="0"/>
          </a:p>
        </p:txBody>
      </p:sp>
    </p:spTree>
    <p:extLst>
      <p:ext uri="{BB962C8B-B14F-4D97-AF65-F5344CB8AC3E}">
        <p14:creationId xmlns:p14="http://schemas.microsoft.com/office/powerpoint/2010/main" val="64991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040DFB-D671-6770-9F69-C1221B3D0872}"/>
              </a:ext>
            </a:extLst>
          </p:cNvPr>
          <p:cNvSpPr>
            <a:spLocks noGrp="1"/>
          </p:cNvSpPr>
          <p:nvPr>
            <p:ph type="title"/>
          </p:nvPr>
        </p:nvSpPr>
        <p:spPr/>
        <p:txBody>
          <a:bodyPr/>
          <a:lstStyle/>
          <a:p>
            <a:pPr algn="ctr"/>
            <a:r>
              <a:rPr lang="en-IN" dirty="0"/>
              <a:t>Residual data</a:t>
            </a:r>
          </a:p>
        </p:txBody>
      </p:sp>
      <p:sp>
        <p:nvSpPr>
          <p:cNvPr id="3" name="Content Placeholder 2">
            <a:extLst>
              <a:ext uri="{FF2B5EF4-FFF2-40B4-BE49-F238E27FC236}">
                <a16:creationId xmlns="" xmlns:a16="http://schemas.microsoft.com/office/drawing/2014/main" id="{28334336-F18B-4ACF-5411-BD9DB62482EC}"/>
              </a:ext>
            </a:extLst>
          </p:cNvPr>
          <p:cNvSpPr>
            <a:spLocks noGrp="1"/>
          </p:cNvSpPr>
          <p:nvPr>
            <p:ph idx="1"/>
          </p:nvPr>
        </p:nvSpPr>
        <p:spPr/>
        <p:txBody>
          <a:bodyPr>
            <a:normAutofit fontScale="92500" lnSpcReduction="20000"/>
          </a:bodyPr>
          <a:lstStyle/>
          <a:p>
            <a:r>
              <a:rPr lang="en-US" dirty="0"/>
              <a:t>Residual data is deleted or overwritten data that may contain digital evidence if successfully recovered. Since it’s not typically visible through a file browser, it’s classified as an invisible data type.</a:t>
            </a:r>
          </a:p>
          <a:p>
            <a:endParaRPr lang="en-US" dirty="0"/>
          </a:p>
          <a:p>
            <a:r>
              <a:rPr lang="en-US" dirty="0"/>
              <a:t>To understand the concept, you have to keep in mind that when someone deletes a file from a device, the data is still there – it’s just unlinked from the file structure itself so it doesn’t show up in a search or when viewing the contents of a hard drive or storage device through a file browser.</a:t>
            </a:r>
          </a:p>
          <a:p>
            <a:endParaRPr lang="en-US" dirty="0"/>
          </a:p>
          <a:p>
            <a:r>
              <a:rPr lang="en-US" dirty="0"/>
              <a:t>Note that every deleted file has the risk of being overwritten by other data, which is particularly true if the hard drive space is running out. That’s why it’s of paramount importance to act swiftly if you want to recover data that was deleted.</a:t>
            </a:r>
            <a:endParaRPr lang="en-IN" dirty="0"/>
          </a:p>
        </p:txBody>
      </p:sp>
    </p:spTree>
    <p:extLst>
      <p:ext uri="{BB962C8B-B14F-4D97-AF65-F5344CB8AC3E}">
        <p14:creationId xmlns:p14="http://schemas.microsoft.com/office/powerpoint/2010/main" val="3804736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5EBDF6-789B-49CF-3DE0-87F2FBDEADEE}"/>
              </a:ext>
            </a:extLst>
          </p:cNvPr>
          <p:cNvSpPr>
            <a:spLocks noGrp="1"/>
          </p:cNvSpPr>
          <p:nvPr>
            <p:ph type="title"/>
          </p:nvPr>
        </p:nvSpPr>
        <p:spPr/>
        <p:txBody>
          <a:bodyPr/>
          <a:lstStyle/>
          <a:p>
            <a:pPr algn="ctr"/>
            <a:r>
              <a:rPr lang="en-IN" dirty="0"/>
              <a:t>Volatile data</a:t>
            </a:r>
          </a:p>
        </p:txBody>
      </p:sp>
      <p:sp>
        <p:nvSpPr>
          <p:cNvPr id="3" name="Content Placeholder 2">
            <a:extLst>
              <a:ext uri="{FF2B5EF4-FFF2-40B4-BE49-F238E27FC236}">
                <a16:creationId xmlns="" xmlns:a16="http://schemas.microsoft.com/office/drawing/2014/main" id="{988DB173-6936-5989-39CD-C271A2783CA4}"/>
              </a:ext>
            </a:extLst>
          </p:cNvPr>
          <p:cNvSpPr>
            <a:spLocks noGrp="1"/>
          </p:cNvSpPr>
          <p:nvPr>
            <p:ph idx="1"/>
          </p:nvPr>
        </p:nvSpPr>
        <p:spPr/>
        <p:txBody>
          <a:bodyPr>
            <a:normAutofit fontScale="92500" lnSpcReduction="20000"/>
          </a:bodyPr>
          <a:lstStyle/>
          <a:p>
            <a:r>
              <a:rPr lang="en-IN" dirty="0"/>
              <a:t> </a:t>
            </a:r>
            <a:r>
              <a:rPr lang="en-US" dirty="0"/>
              <a:t>Volatile data is the kind of data that is not being written to the disk itself, hence belonging to the invisible data type category. Some viruses, for example, don’t write themselves to the hard drive to leave minimal traces behind and avoid detection by antivirus software.</a:t>
            </a:r>
          </a:p>
          <a:p>
            <a:endParaRPr lang="en-US" dirty="0"/>
          </a:p>
          <a:p>
            <a:r>
              <a:rPr lang="en-US" dirty="0"/>
              <a:t>Therefore, in order to detect them, the RAM needs to be checked and its contents analyzed by a qualified digital forensics analyst.</a:t>
            </a:r>
          </a:p>
          <a:p>
            <a:endParaRPr lang="en-US" dirty="0"/>
          </a:p>
          <a:p>
            <a:r>
              <a:rPr lang="en-US" dirty="0"/>
              <a:t>For obvious reasons, volatile data needs to be checked before the device is powered off, otherwise, it can be lost forever. To add additional complexity to the challenge, even the very act of launching a digital forensics tool and loading it into the device’s RAM can change the RAM’s contents, the very same thing we’re trying to analyze.</a:t>
            </a:r>
            <a:endParaRPr lang="en-IN" dirty="0"/>
          </a:p>
        </p:txBody>
      </p:sp>
    </p:spTree>
    <p:extLst>
      <p:ext uri="{BB962C8B-B14F-4D97-AF65-F5344CB8AC3E}">
        <p14:creationId xmlns:p14="http://schemas.microsoft.com/office/powerpoint/2010/main" val="3236572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25F3C3-E91F-0F2D-3723-A8EFBB4866B8}"/>
              </a:ext>
            </a:extLst>
          </p:cNvPr>
          <p:cNvSpPr>
            <a:spLocks noGrp="1"/>
          </p:cNvSpPr>
          <p:nvPr>
            <p:ph type="title"/>
          </p:nvPr>
        </p:nvSpPr>
        <p:spPr/>
        <p:txBody>
          <a:bodyPr/>
          <a:lstStyle/>
          <a:p>
            <a:pPr algn="ctr"/>
            <a:r>
              <a:rPr lang="en-IN" dirty="0"/>
              <a:t>Replicant data</a:t>
            </a:r>
          </a:p>
        </p:txBody>
      </p:sp>
      <p:sp>
        <p:nvSpPr>
          <p:cNvPr id="3" name="Content Placeholder 2">
            <a:extLst>
              <a:ext uri="{FF2B5EF4-FFF2-40B4-BE49-F238E27FC236}">
                <a16:creationId xmlns="" xmlns:a16="http://schemas.microsoft.com/office/drawing/2014/main" id="{212499BB-F90C-6D7D-E46B-7605C5CBE5B8}"/>
              </a:ext>
            </a:extLst>
          </p:cNvPr>
          <p:cNvSpPr>
            <a:spLocks noGrp="1"/>
          </p:cNvSpPr>
          <p:nvPr>
            <p:ph idx="1"/>
          </p:nvPr>
        </p:nvSpPr>
        <p:spPr/>
        <p:txBody>
          <a:bodyPr>
            <a:normAutofit fontScale="70000" lnSpcReduction="20000"/>
          </a:bodyPr>
          <a:lstStyle/>
          <a:p>
            <a:r>
              <a:rPr lang="en-US" dirty="0"/>
              <a:t>For the final entry on our digital evidence list, we have replicant data, another invisible data type.</a:t>
            </a:r>
          </a:p>
          <a:p>
            <a:r>
              <a:rPr lang="en-US" dirty="0"/>
              <a:t>On some occasions, various types of software or system processes will leave temporary backup files or directories behind to prevent the unfortunate scenario of losing data (for example, if the user forgets to save whatever they were working on and closes the program).</a:t>
            </a:r>
          </a:p>
          <a:p>
            <a:endParaRPr lang="en-US" dirty="0"/>
          </a:p>
          <a:p>
            <a:r>
              <a:rPr lang="en-US" dirty="0"/>
              <a:t>An example of this would be Photoshop files and even temporary web cache files.</a:t>
            </a:r>
          </a:p>
          <a:p>
            <a:endParaRPr lang="en-US" dirty="0"/>
          </a:p>
          <a:p>
            <a:r>
              <a:rPr lang="en-US" dirty="0"/>
              <a:t>Other examples of replicant data include:</a:t>
            </a:r>
          </a:p>
          <a:p>
            <a:endParaRPr lang="en-US" dirty="0"/>
          </a:p>
          <a:p>
            <a:r>
              <a:rPr lang="en-US" dirty="0"/>
              <a:t>Web cache and cookies</a:t>
            </a:r>
          </a:p>
          <a:p>
            <a:r>
              <a:rPr lang="en-US" dirty="0"/>
              <a:t>Temporary directories</a:t>
            </a:r>
          </a:p>
          <a:p>
            <a:r>
              <a:rPr lang="en-US" dirty="0"/>
              <a:t>Data blocks</a:t>
            </a:r>
            <a:endParaRPr lang="en-IN" dirty="0"/>
          </a:p>
        </p:txBody>
      </p:sp>
    </p:spTree>
    <p:extLst>
      <p:ext uri="{BB962C8B-B14F-4D97-AF65-F5344CB8AC3E}">
        <p14:creationId xmlns:p14="http://schemas.microsoft.com/office/powerpoint/2010/main" val="385039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794AD-D00A-F0E1-FC8B-77C56B1370F2}"/>
              </a:ext>
            </a:extLst>
          </p:cNvPr>
          <p:cNvSpPr>
            <a:spLocks noGrp="1"/>
          </p:cNvSpPr>
          <p:nvPr>
            <p:ph type="title"/>
          </p:nvPr>
        </p:nvSpPr>
        <p:spPr/>
        <p:txBody>
          <a:bodyPr/>
          <a:lstStyle/>
          <a:p>
            <a:pPr algn="ctr"/>
            <a:r>
              <a:rPr lang="en-IN" dirty="0">
                <a:latin typeface="Times New Roman" pitchFamily="18" charset="0"/>
                <a:cs typeface="Times New Roman" pitchFamily="18" charset="0"/>
              </a:rPr>
              <a:t>PROCEDURE: </a:t>
            </a:r>
          </a:p>
        </p:txBody>
      </p:sp>
      <p:sp>
        <p:nvSpPr>
          <p:cNvPr id="3" name="Content Placeholder 2">
            <a:extLst>
              <a:ext uri="{FF2B5EF4-FFF2-40B4-BE49-F238E27FC236}">
                <a16:creationId xmlns="" xmlns:a16="http://schemas.microsoft.com/office/drawing/2014/main" id="{82BFAC76-CC55-F8CE-1DD5-7BB8C1413454}"/>
              </a:ext>
            </a:extLst>
          </p:cNvPr>
          <p:cNvSpPr>
            <a:spLocks noGrp="1"/>
          </p:cNvSpPr>
          <p:nvPr>
            <p:ph idx="1"/>
          </p:nvPr>
        </p:nvSpPr>
        <p:spPr>
          <a:xfrm>
            <a:off x="838200" y="1410056"/>
            <a:ext cx="10515600" cy="4766907"/>
          </a:xfrm>
        </p:spPr>
        <p:txBody>
          <a:bodyPr>
            <a:normAutofit fontScale="85000" lnSpcReduction="20000"/>
          </a:bodyPr>
          <a:lstStyle/>
          <a:p>
            <a:r>
              <a:rPr lang="en-US" dirty="0">
                <a:latin typeface="Times New Roman" pitchFamily="18" charset="0"/>
                <a:cs typeface="Times New Roman" pitchFamily="18" charset="0"/>
              </a:rPr>
              <a:t>The procedure starts with </a:t>
            </a:r>
            <a:r>
              <a:rPr lang="en-US" dirty="0">
                <a:solidFill>
                  <a:srgbClr val="FF0000"/>
                </a:solidFill>
                <a:latin typeface="Times New Roman" pitchFamily="18" charset="0"/>
                <a:cs typeface="Times New Roman" pitchFamily="18" charset="0"/>
              </a:rPr>
              <a:t>identifying the devices </a:t>
            </a:r>
            <a:r>
              <a:rPr lang="en-US" dirty="0">
                <a:latin typeface="Times New Roman" pitchFamily="18" charset="0"/>
                <a:cs typeface="Times New Roman" pitchFamily="18" charset="0"/>
              </a:rPr>
              <a:t>used and collecting the preliminary evidence on the crime scene.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Then </a:t>
            </a:r>
            <a:r>
              <a:rPr lang="en-US" dirty="0">
                <a:latin typeface="Times New Roman" pitchFamily="18" charset="0"/>
                <a:cs typeface="Times New Roman" pitchFamily="18" charset="0"/>
              </a:rPr>
              <a:t>the </a:t>
            </a:r>
            <a:r>
              <a:rPr lang="en-US" dirty="0">
                <a:solidFill>
                  <a:srgbClr val="FF0000"/>
                </a:solidFill>
                <a:latin typeface="Times New Roman" pitchFamily="18" charset="0"/>
                <a:cs typeface="Times New Roman" pitchFamily="18" charset="0"/>
              </a:rPr>
              <a:t>court warrant </a:t>
            </a:r>
            <a:r>
              <a:rPr lang="en-US" dirty="0">
                <a:latin typeface="Times New Roman" pitchFamily="18" charset="0"/>
                <a:cs typeface="Times New Roman" pitchFamily="18" charset="0"/>
              </a:rPr>
              <a:t>is obtained for the seizure of the evidence which leads to the seizure of the evidence.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evidence are then transported to the </a:t>
            </a:r>
            <a:r>
              <a:rPr lang="en-US" dirty="0">
                <a:solidFill>
                  <a:srgbClr val="FF0000"/>
                </a:solidFill>
                <a:latin typeface="Times New Roman" pitchFamily="18" charset="0"/>
                <a:cs typeface="Times New Roman" pitchFamily="18" charset="0"/>
              </a:rPr>
              <a:t>forensics lab </a:t>
            </a:r>
            <a:r>
              <a:rPr lang="en-US" dirty="0">
                <a:latin typeface="Times New Roman" pitchFamily="18" charset="0"/>
                <a:cs typeface="Times New Roman" pitchFamily="18" charset="0"/>
              </a:rPr>
              <a:t>for further investigations and the procedure of transportation of the evidence from the crime scene to labs are called chain of custody.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evidence are then </a:t>
            </a:r>
            <a:r>
              <a:rPr lang="en-US" dirty="0">
                <a:solidFill>
                  <a:srgbClr val="FF0000"/>
                </a:solidFill>
                <a:latin typeface="Times New Roman" pitchFamily="18" charset="0"/>
                <a:cs typeface="Times New Roman" pitchFamily="18" charset="0"/>
              </a:rPr>
              <a:t>copied</a:t>
            </a:r>
            <a:r>
              <a:rPr lang="en-US" dirty="0">
                <a:latin typeface="Times New Roman" pitchFamily="18" charset="0"/>
                <a:cs typeface="Times New Roman" pitchFamily="18" charset="0"/>
              </a:rPr>
              <a:t> for analysis and the </a:t>
            </a:r>
            <a:r>
              <a:rPr lang="en-US" dirty="0">
                <a:solidFill>
                  <a:srgbClr val="FF0000"/>
                </a:solidFill>
                <a:latin typeface="Times New Roman" pitchFamily="18" charset="0"/>
                <a:cs typeface="Times New Roman" pitchFamily="18" charset="0"/>
              </a:rPr>
              <a:t>original</a:t>
            </a:r>
            <a:r>
              <a:rPr lang="en-US" dirty="0">
                <a:latin typeface="Times New Roman" pitchFamily="18" charset="0"/>
                <a:cs typeface="Times New Roman" pitchFamily="18" charset="0"/>
              </a:rPr>
              <a:t> evidence is kept safe because analysis are always done on the copied evidence and not the original evidence.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analysis is then done on the copied evidence for suspicious activities and accordingly, the findings are documented in a nontechnical tone. The documented findings are then presented in a court of law for further investigations.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0669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784F9D-C8AD-E7CC-77DB-82136991F380}"/>
              </a:ext>
            </a:extLst>
          </p:cNvPr>
          <p:cNvSpPr>
            <a:spLocks noGrp="1"/>
          </p:cNvSpPr>
          <p:nvPr>
            <p:ph type="title"/>
          </p:nvPr>
        </p:nvSpPr>
        <p:spPr/>
        <p:txBody>
          <a:bodyPr/>
          <a:lstStyle/>
          <a:p>
            <a:pPr algn="ctr"/>
            <a:r>
              <a:rPr lang="en-US" dirty="0"/>
              <a:t>Tools for Laptop or PC</a:t>
            </a:r>
            <a:endParaRPr lang="en-IN" dirty="0"/>
          </a:p>
        </p:txBody>
      </p:sp>
      <p:sp>
        <p:nvSpPr>
          <p:cNvPr id="3" name="Content Placeholder 2">
            <a:extLst>
              <a:ext uri="{FF2B5EF4-FFF2-40B4-BE49-F238E27FC236}">
                <a16:creationId xmlns="" xmlns:a16="http://schemas.microsoft.com/office/drawing/2014/main" id="{32C192B3-098D-846E-8F8C-225B69E62EF6}"/>
              </a:ext>
            </a:extLst>
          </p:cNvPr>
          <p:cNvSpPr>
            <a:spLocks noGrp="1"/>
          </p:cNvSpPr>
          <p:nvPr>
            <p:ph idx="1"/>
          </p:nvPr>
        </p:nvSpPr>
        <p:spPr/>
        <p:txBody>
          <a:bodyPr/>
          <a:lstStyle/>
          <a:p>
            <a:r>
              <a:rPr lang="en-US" dirty="0"/>
              <a:t>COFFEE – A suite of tools for Windows developed by Microsoft.</a:t>
            </a:r>
          </a:p>
          <a:p>
            <a:r>
              <a:rPr lang="en-US" dirty="0"/>
              <a:t>The Coroner’s Toolkit – A suite of programs for Unix analysis.</a:t>
            </a:r>
          </a:p>
          <a:p>
            <a:r>
              <a:rPr lang="en-US" dirty="0"/>
              <a:t>The Sleuth Kit – A library of tools for both Unix and Windows.</a:t>
            </a:r>
            <a:endParaRPr lang="en-IN" dirty="0"/>
          </a:p>
        </p:txBody>
      </p:sp>
    </p:spTree>
    <p:extLst>
      <p:ext uri="{BB962C8B-B14F-4D97-AF65-F5344CB8AC3E}">
        <p14:creationId xmlns:p14="http://schemas.microsoft.com/office/powerpoint/2010/main" val="184969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D2E93E-8846-40A3-2A98-6F65ABAB3FC0}"/>
              </a:ext>
            </a:extLst>
          </p:cNvPr>
          <p:cNvSpPr>
            <a:spLocks noGrp="1"/>
          </p:cNvSpPr>
          <p:nvPr>
            <p:ph type="title"/>
          </p:nvPr>
        </p:nvSpPr>
        <p:spPr/>
        <p:txBody>
          <a:bodyPr/>
          <a:lstStyle/>
          <a:p>
            <a:pPr algn="ctr"/>
            <a:r>
              <a:rPr lang="en-IN" dirty="0"/>
              <a:t>Tools for Memory</a:t>
            </a:r>
          </a:p>
        </p:txBody>
      </p:sp>
      <p:sp>
        <p:nvSpPr>
          <p:cNvPr id="3" name="Content Placeholder 2">
            <a:extLst>
              <a:ext uri="{FF2B5EF4-FFF2-40B4-BE49-F238E27FC236}">
                <a16:creationId xmlns="" xmlns:a16="http://schemas.microsoft.com/office/drawing/2014/main" id="{1EA4A029-A1FC-24C6-2D53-9CABBF91A55E}"/>
              </a:ext>
            </a:extLst>
          </p:cNvPr>
          <p:cNvSpPr>
            <a:spLocks noGrp="1"/>
          </p:cNvSpPr>
          <p:nvPr>
            <p:ph idx="1"/>
          </p:nvPr>
        </p:nvSpPr>
        <p:spPr/>
        <p:txBody>
          <a:bodyPr/>
          <a:lstStyle/>
          <a:p>
            <a:r>
              <a:rPr lang="en-US" dirty="0"/>
              <a:t>Volatility</a:t>
            </a:r>
          </a:p>
          <a:p>
            <a:r>
              <a:rPr lang="en-US" dirty="0" err="1"/>
              <a:t>WindowsSCOPE</a:t>
            </a:r>
            <a:endParaRPr lang="en-US" dirty="0"/>
          </a:p>
          <a:p>
            <a:r>
              <a:rPr lang="en-US" dirty="0"/>
              <a:t>Tools for Mobile Device :</a:t>
            </a:r>
          </a:p>
          <a:p>
            <a:endParaRPr lang="en-US" dirty="0"/>
          </a:p>
          <a:p>
            <a:r>
              <a:rPr lang="en-US" dirty="0" err="1"/>
              <a:t>MicroSystemation</a:t>
            </a:r>
            <a:r>
              <a:rPr lang="en-US" dirty="0"/>
              <a:t> XRY/XACT</a:t>
            </a:r>
            <a:endParaRPr lang="en-IN" dirty="0"/>
          </a:p>
        </p:txBody>
      </p:sp>
    </p:spTree>
    <p:extLst>
      <p:ext uri="{BB962C8B-B14F-4D97-AF65-F5344CB8AC3E}">
        <p14:creationId xmlns:p14="http://schemas.microsoft.com/office/powerpoint/2010/main" val="196620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20AE8D-9675-693E-8C58-6E94C5E163FA}"/>
              </a:ext>
            </a:extLst>
          </p:cNvPr>
          <p:cNvSpPr>
            <a:spLocks noGrp="1"/>
          </p:cNvSpPr>
          <p:nvPr>
            <p:ph type="title"/>
          </p:nvPr>
        </p:nvSpPr>
        <p:spPr/>
        <p:txBody>
          <a:bodyPr/>
          <a:lstStyle/>
          <a:p>
            <a:pPr algn="ctr"/>
            <a:r>
              <a:rPr lang="en-IN" dirty="0"/>
              <a:t>APPLICATIONS</a:t>
            </a:r>
          </a:p>
        </p:txBody>
      </p:sp>
      <p:sp>
        <p:nvSpPr>
          <p:cNvPr id="3" name="Content Placeholder 2">
            <a:extLst>
              <a:ext uri="{FF2B5EF4-FFF2-40B4-BE49-F238E27FC236}">
                <a16:creationId xmlns="" xmlns:a16="http://schemas.microsoft.com/office/drawing/2014/main" id="{6669D901-D387-B65B-8CAE-0D6C85139EAA}"/>
              </a:ext>
            </a:extLst>
          </p:cNvPr>
          <p:cNvSpPr>
            <a:spLocks noGrp="1"/>
          </p:cNvSpPr>
          <p:nvPr>
            <p:ph idx="1"/>
          </p:nvPr>
        </p:nvSpPr>
        <p:spPr/>
        <p:txBody>
          <a:bodyPr/>
          <a:lstStyle/>
          <a:p>
            <a:r>
              <a:rPr lang="en-US" dirty="0"/>
              <a:t>Intellectual Property theft</a:t>
            </a:r>
          </a:p>
          <a:p>
            <a:r>
              <a:rPr lang="en-US" dirty="0"/>
              <a:t>Industrial espionage</a:t>
            </a:r>
          </a:p>
          <a:p>
            <a:r>
              <a:rPr lang="en-US" dirty="0"/>
              <a:t>Employment disputes</a:t>
            </a:r>
          </a:p>
          <a:p>
            <a:r>
              <a:rPr lang="en-US" dirty="0"/>
              <a:t>Fraud investigations</a:t>
            </a:r>
          </a:p>
          <a:p>
            <a:r>
              <a:rPr lang="en-US" dirty="0"/>
              <a:t>Misuse of the Internet and email in the workplace</a:t>
            </a:r>
          </a:p>
          <a:p>
            <a:r>
              <a:rPr lang="en-US" dirty="0"/>
              <a:t>Forgeries related matters</a:t>
            </a:r>
          </a:p>
          <a:p>
            <a:r>
              <a:rPr lang="en-US" dirty="0"/>
              <a:t>Bankruptcy investigations</a:t>
            </a:r>
          </a:p>
          <a:p>
            <a:r>
              <a:rPr lang="en-US" dirty="0"/>
              <a:t>Issues concerned the regulatory compliance</a:t>
            </a:r>
            <a:endParaRPr lang="en-IN" dirty="0"/>
          </a:p>
        </p:txBody>
      </p:sp>
    </p:spTree>
    <p:extLst>
      <p:ext uri="{BB962C8B-B14F-4D97-AF65-F5344CB8AC3E}">
        <p14:creationId xmlns:p14="http://schemas.microsoft.com/office/powerpoint/2010/main" val="1610070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3918</Words>
  <Application>Microsoft Office PowerPoint</Application>
  <PresentationFormat>Custom</PresentationFormat>
  <Paragraphs>273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Computer Forensics</vt:lpstr>
      <vt:lpstr>Types </vt:lpstr>
      <vt:lpstr>PowerPoint Presentation</vt:lpstr>
      <vt:lpstr>PowerPoint Presentation</vt:lpstr>
      <vt:lpstr>CHARACTERISTICS</vt:lpstr>
      <vt:lpstr>PROCEDURE: </vt:lpstr>
      <vt:lpstr>Tools for Laptop or PC</vt:lpstr>
      <vt:lpstr>Tools for Memory</vt:lpstr>
      <vt:lpstr>APPLICATIONS</vt:lpstr>
      <vt:lpstr>Advantages of Computer Forensics </vt:lpstr>
      <vt:lpstr>Disadvantages of Computer Forensics</vt:lpstr>
      <vt:lpstr> Computer Forensics Fundamentals</vt:lpstr>
      <vt:lpstr>PowerPoint Presentation</vt:lpstr>
      <vt:lpstr>Benefits of forensics</vt:lpstr>
      <vt:lpstr>PowerPoint Presentation</vt:lpstr>
      <vt:lpstr>Challenges of digital forensics </vt:lpstr>
      <vt:lpstr>Applications of digital forensics </vt:lpstr>
      <vt:lpstr>computer crimes and computer forensics</vt:lpstr>
      <vt:lpstr>PowerPoint Presentation</vt:lpstr>
      <vt:lpstr>Examples of Basic CyberCrimes </vt:lpstr>
      <vt:lpstr>PowerPoint Presentation</vt:lpstr>
      <vt:lpstr>Classification of CyberCrimes </vt:lpstr>
      <vt:lpstr>What are the Different Types of Cyber Crime? </vt:lpstr>
      <vt:lpstr>PowerPoint Presentation</vt:lpstr>
      <vt:lpstr>PowerPoint Presentation</vt:lpstr>
      <vt:lpstr>Phishing </vt:lpstr>
      <vt:lpstr>There are five steps to phishing</vt:lpstr>
      <vt:lpstr>PowerPoint Presentation</vt:lpstr>
      <vt:lpstr>DDoS Attack </vt:lpstr>
      <vt:lpstr>Man-in-the-middle Attack </vt:lpstr>
      <vt:lpstr>Effects of CyberCrime </vt:lpstr>
      <vt:lpstr>PowerPoint Presentation</vt:lpstr>
      <vt:lpstr>How to Prevent Cyber Crimes? </vt:lpstr>
      <vt:lpstr>PowerPoint Presentation</vt:lpstr>
      <vt:lpstr>DIGITAL EVIDENCE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footage and images</vt:lpstr>
      <vt:lpstr>Retrieving video evidence – a practical example</vt:lpstr>
      <vt:lpstr>The solution to inaccessible file format types</vt:lpstr>
      <vt:lpstr>Archives</vt:lpstr>
      <vt:lpstr>PowerPoint Presentation</vt:lpstr>
      <vt:lpstr>Active data</vt:lpstr>
      <vt:lpstr>Metadata</vt:lpstr>
      <vt:lpstr>Residual data</vt:lpstr>
      <vt:lpstr>Volatile data</vt:lpstr>
      <vt:lpstr>Replicant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Shaifalika Tripathi</dc:creator>
  <cp:lastModifiedBy>Manpreet</cp:lastModifiedBy>
  <cp:revision>29</cp:revision>
  <dcterms:created xsi:type="dcterms:W3CDTF">2022-07-20T05:44:09Z</dcterms:created>
  <dcterms:modified xsi:type="dcterms:W3CDTF">2023-04-03T04:17:01Z</dcterms:modified>
</cp:coreProperties>
</file>