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13" r:id="rId2"/>
    <p:sldId id="367" r:id="rId3"/>
    <p:sldId id="368" r:id="rId4"/>
    <p:sldId id="332" r:id="rId5"/>
    <p:sldId id="369" r:id="rId6"/>
    <p:sldId id="353" r:id="rId7"/>
    <p:sldId id="342" r:id="rId8"/>
    <p:sldId id="343" r:id="rId9"/>
    <p:sldId id="344" r:id="rId10"/>
    <p:sldId id="345" r:id="rId11"/>
    <p:sldId id="354" r:id="rId12"/>
    <p:sldId id="346" r:id="rId13"/>
    <p:sldId id="347" r:id="rId14"/>
    <p:sldId id="348" r:id="rId15"/>
    <p:sldId id="349" r:id="rId16"/>
    <p:sldId id="350" r:id="rId17"/>
    <p:sldId id="351" r:id="rId18"/>
    <p:sldId id="352" r:id="rId19"/>
    <p:sldId id="364" r:id="rId20"/>
    <p:sldId id="365" r:id="rId21"/>
    <p:sldId id="366" r:id="rId22"/>
    <p:sldId id="356" r:id="rId23"/>
    <p:sldId id="334" r:id="rId24"/>
    <p:sldId id="357" r:id="rId25"/>
    <p:sldId id="358" r:id="rId26"/>
    <p:sldId id="359" r:id="rId27"/>
    <p:sldId id="360" r:id="rId28"/>
    <p:sldId id="361" r:id="rId29"/>
    <p:sldId id="362" r:id="rId30"/>
    <p:sldId id="363"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E3ACC-2E67-4430-B24A-85DE8625ADE5}"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4142D-C0BB-4ED0-994B-74853C62EFCA}" type="slidenum">
              <a:rPr lang="en-US" smtClean="0"/>
              <a:t>‹#›</a:t>
            </a:fld>
            <a:endParaRPr lang="en-US"/>
          </a:p>
        </p:txBody>
      </p:sp>
    </p:spTree>
    <p:extLst>
      <p:ext uri="{BB962C8B-B14F-4D97-AF65-F5344CB8AC3E}">
        <p14:creationId xmlns:p14="http://schemas.microsoft.com/office/powerpoint/2010/main" val="13163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051440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67118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196765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23126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77938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77326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945403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143321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10863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02391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024781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024862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00380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569110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631278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929377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23669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044353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792425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981928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14375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37439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343547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34475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71789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406105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051615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89543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107339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112308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046150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58182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549208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904047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90762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11600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807606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243498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373183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67655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699764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5543591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3384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544313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727474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1341899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2694877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464488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793999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693554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738220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0922936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2446364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7463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26803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7225596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41791709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82568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11924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86506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0065AB8C-A775-2224-3328-88B90864F016}"/>
              </a:ext>
            </a:extLst>
          </p:cNvPr>
          <p:cNvSpPr>
            <a:spLocks noGrp="1" noRot="1" noChangeAspect="1" noChangeArrowheads="1"/>
          </p:cNvSpPr>
          <p:nvPr>
            <p:ph type="sldImg"/>
          </p:nvPr>
        </p:nvSpPr>
        <p:spPr>
          <a:solidFill>
            <a:srgbClr val="FFFFFF"/>
          </a:solidFill>
          <a:ln/>
        </p:spPr>
      </p:sp>
      <p:sp>
        <p:nvSpPr>
          <p:cNvPr id="154627" name="Rectangle 2">
            <a:extLst>
              <a:ext uri="{FF2B5EF4-FFF2-40B4-BE49-F238E27FC236}">
                <a16:creationId xmlns:a16="http://schemas.microsoft.com/office/drawing/2014/main" id="{B6DDB1B7-3784-4686-C8E8-BA5681C8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On board:</a:t>
            </a:r>
          </a:p>
          <a:p>
            <a:pPr marL="57150" eaLnBrk="1" hangingPunct="1">
              <a:spcBef>
                <a:spcPts val="400"/>
              </a:spcBef>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preservation, collection, validation, identification, analysis, interpretation, documentation and presentation</a:t>
            </a:r>
          </a:p>
        </p:txBody>
      </p:sp>
    </p:spTree>
    <p:extLst>
      <p:ext uri="{BB962C8B-B14F-4D97-AF65-F5344CB8AC3E}">
        <p14:creationId xmlns:p14="http://schemas.microsoft.com/office/powerpoint/2010/main" val="366914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85F5-EEAC-20DB-476A-481FA20C9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4D18A-3254-C548-D228-E23F2CEF1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6F002-5DBF-5A13-875B-9A026F4378F3}"/>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D2F350F6-67E5-92DB-A45A-2E23035C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7095F-E2B0-67FE-25F3-8826822AC0D4}"/>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4078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89A5-F39E-5273-44BD-7EF6424F2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61BFE-DA68-6898-621B-33FDB57CA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6F1F8-9341-5A59-ABD2-4B8D0DBB3F3C}"/>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59E2624B-9629-5420-A472-736DDD4E0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A4A8-6F79-71EA-E4ED-AAB74816AE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08979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B894E-B10B-73E8-C4FE-C8E0B3FCF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7756A-BF9B-5D41-77A6-FDDBF8CB0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8C03E-22A4-154D-CBFF-BCDE8E59C088}"/>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4B6C0A85-DF13-4B54-3CB4-F2E3EF3E8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DFA10-30F6-B092-D864-E4834F60DCA9}"/>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6611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6D7E-F762-9332-E515-27157C4B4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504B1-9EAB-7F1F-290B-757FC5387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DDD79-599A-631A-B058-76BB0ED6CDCC}"/>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3ACEA35D-550B-F3B9-AF69-3703BC9C3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94D04-B865-1B06-51DA-BC4BAD89A42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208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BC9E-88C5-5E58-8B2F-9981D1297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4F317-DA2B-56DE-5632-4BBEB0001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C5FC2-EDDD-4FF3-2CA1-0C0B03C1C2CA}"/>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2FE42038-21E8-64EF-3885-C1401558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992B-0696-00BC-8370-344DC54114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97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FAC6-0D31-0C12-EE63-EF81D3C4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26E86-3D5A-2028-BA9F-602F8A58A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9A6ED-21DA-72AA-1FDD-72E1DA683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9082C-8021-6BF1-F4D9-F15578D977AD}"/>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6" name="Footer Placeholder 5">
            <a:extLst>
              <a:ext uri="{FF2B5EF4-FFF2-40B4-BE49-F238E27FC236}">
                <a16:creationId xmlns:a16="http://schemas.microsoft.com/office/drawing/2014/main" id="{D9F73218-B692-3677-2DD5-7D671C14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75542-12EE-FFD2-6603-79AB3C8106A7}"/>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7604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F575-FEB5-B3FB-922C-73A9700C1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EE6E1-96E9-2FEC-1859-067E4CAB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FD286-D514-FD6F-BBE8-6FE72868B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56396-4C83-3FD3-8FF0-482208828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0F5E8-4A34-978D-73D9-AEB4D7C01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5564B-C80F-6F27-E09D-0A3B8D7D212C}"/>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8" name="Footer Placeholder 7">
            <a:extLst>
              <a:ext uri="{FF2B5EF4-FFF2-40B4-BE49-F238E27FC236}">
                <a16:creationId xmlns:a16="http://schemas.microsoft.com/office/drawing/2014/main" id="{67E373A7-32C1-600E-194D-117FD29B9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00BB1-1547-0156-282D-8CEF81066431}"/>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241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0AD5-1448-18F0-AB81-F40A65DD8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E4876-21DC-D28B-D662-12D1D521D740}"/>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4" name="Footer Placeholder 3">
            <a:extLst>
              <a:ext uri="{FF2B5EF4-FFF2-40B4-BE49-F238E27FC236}">
                <a16:creationId xmlns:a16="http://schemas.microsoft.com/office/drawing/2014/main" id="{5979F994-9C8B-3DB3-04C3-77C97BE6B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6346F-FAEB-95C8-89E8-4DCAB20CE21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83701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4537F-860B-AF84-92AE-243D2C66E580}"/>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3" name="Footer Placeholder 2">
            <a:extLst>
              <a:ext uri="{FF2B5EF4-FFF2-40B4-BE49-F238E27FC236}">
                <a16:creationId xmlns:a16="http://schemas.microsoft.com/office/drawing/2014/main" id="{E8ADED8C-D900-1B4E-9498-14EA2F93A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58BFA-7E52-ECAE-430B-293A2F7D016D}"/>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3703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8C5B-3CF8-CA49-0B4B-EDDFF1E2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7CF57-885C-EB1F-CD90-5CCB2617D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67C9C-7C9B-962E-4548-675AD22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EA8EF-4A49-CDE9-A098-69DBD44C4C1E}"/>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6" name="Footer Placeholder 5">
            <a:extLst>
              <a:ext uri="{FF2B5EF4-FFF2-40B4-BE49-F238E27FC236}">
                <a16:creationId xmlns:a16="http://schemas.microsoft.com/office/drawing/2014/main" id="{556CBA24-73E5-593F-EDBC-F7281DC0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030E-2DA4-EB56-F895-B70F287035D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9001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5942-AA36-2F6C-D1BF-47AE7F6F2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0630C-D86F-478F-3A1E-8EFC6D97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0692F-E394-9FF9-8E28-E3EAB4905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2F628-8037-FF34-12FC-56420EC29BEF}"/>
              </a:ext>
            </a:extLst>
          </p:cNvPr>
          <p:cNvSpPr>
            <a:spLocks noGrp="1"/>
          </p:cNvSpPr>
          <p:nvPr>
            <p:ph type="dt" sz="half" idx="10"/>
          </p:nvPr>
        </p:nvSpPr>
        <p:spPr/>
        <p:txBody>
          <a:bodyPr/>
          <a:lstStyle/>
          <a:p>
            <a:fld id="{441AC242-8836-44DD-93D2-797F689C9A62}" type="datetimeFigureOut">
              <a:rPr lang="en-US" smtClean="0"/>
              <a:t>4/20/2023</a:t>
            </a:fld>
            <a:endParaRPr lang="en-US"/>
          </a:p>
        </p:txBody>
      </p:sp>
      <p:sp>
        <p:nvSpPr>
          <p:cNvPr id="6" name="Footer Placeholder 5">
            <a:extLst>
              <a:ext uri="{FF2B5EF4-FFF2-40B4-BE49-F238E27FC236}">
                <a16:creationId xmlns:a16="http://schemas.microsoft.com/office/drawing/2014/main" id="{DF5B62AC-2B92-C984-9910-F25A45B73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9DD28-6C65-E9AA-926D-78E0C4E20CEC}"/>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36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386A1-6C71-C313-9072-6ED1153F8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F63EE-8192-DB99-5BC3-9731056AB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EF8F5-0961-4FEF-6C97-17749998D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AC242-8836-44DD-93D2-797F689C9A62}" type="datetimeFigureOut">
              <a:rPr lang="en-US" smtClean="0"/>
              <a:t>4/20/2023</a:t>
            </a:fld>
            <a:endParaRPr lang="en-US"/>
          </a:p>
        </p:txBody>
      </p:sp>
      <p:sp>
        <p:nvSpPr>
          <p:cNvPr id="5" name="Footer Placeholder 4">
            <a:extLst>
              <a:ext uri="{FF2B5EF4-FFF2-40B4-BE49-F238E27FC236}">
                <a16:creationId xmlns:a16="http://schemas.microsoft.com/office/drawing/2014/main" id="{9C2AA3DB-E071-6CBE-BA2E-F370737B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0D8E8-7133-E47C-47AB-3F1A08371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AC25-2561-4886-815A-D1FE98CBC0E8}" type="slidenum">
              <a:rPr lang="en-US" smtClean="0"/>
              <a:t>‹#›</a:t>
            </a:fld>
            <a:endParaRPr lang="en-US"/>
          </a:p>
        </p:txBody>
      </p:sp>
    </p:spTree>
    <p:extLst>
      <p:ext uri="{BB962C8B-B14F-4D97-AF65-F5344CB8AC3E}">
        <p14:creationId xmlns:p14="http://schemas.microsoft.com/office/powerpoint/2010/main" val="285972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truecrypt.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1251751" y="2471529"/>
            <a:ext cx="9358977" cy="1143000"/>
          </a:xfrm>
        </p:spPr>
        <p:txBody>
          <a:bodyPr>
            <a:normAutofit fontScale="90000"/>
          </a:bodyPr>
          <a:lstStyle/>
          <a:p>
            <a:r>
              <a:rPr lang="en-US" altLang="en-US" dirty="0"/>
              <a:t>UNIT 6</a:t>
            </a:r>
            <a:br>
              <a:rPr lang="en-US" altLang="en-US" dirty="0"/>
            </a:br>
            <a:r>
              <a:rPr lang="en-US" b="0" i="0" dirty="0">
                <a:solidFill>
                  <a:srgbClr val="000000"/>
                </a:solidFill>
                <a:effectLst/>
                <a:latin typeface="Open Sans" panose="020B0606030504020204" pitchFamily="34" charset="0"/>
              </a:rPr>
              <a:t>Create an Image Using FTK Imager</a:t>
            </a:r>
            <a:endParaRPr lang="en-US" altLang="en-US" dirty="0"/>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10</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4935985" cy="6027037"/>
          </a:xfrm>
        </p:spPr>
        <p:txBody>
          <a:bodyPr>
            <a:normAutofit/>
          </a:bodyPr>
          <a:lstStyle/>
          <a:p>
            <a:pPr marL="894288" lvl="1" indent="-342900" algn="just"/>
            <a:r>
              <a:rPr lang="en-US" b="1" i="0" dirty="0">
                <a:effectLst/>
                <a:latin typeface="Open Sans" panose="020B0606030504020204" pitchFamily="34" charset="0"/>
              </a:rPr>
              <a:t>Select Image Type:</a:t>
            </a:r>
            <a:r>
              <a:rPr lang="en-US" b="0" i="0" dirty="0">
                <a:effectLst/>
                <a:latin typeface="Open Sans" panose="020B0606030504020204" pitchFamily="34" charset="0"/>
              </a:rPr>
              <a:t> This indicates the type of image file that will be created – Raw is a bit-by-bit uncompressed copy of the original, while the other three alternatives are designed for use with a specific forensics program.  </a:t>
            </a:r>
          </a:p>
          <a:p>
            <a:pPr marL="894288" lvl="1" indent="-342900" algn="just"/>
            <a:r>
              <a:rPr lang="en-US" b="0" i="0" dirty="0">
                <a:effectLst/>
                <a:latin typeface="Open Sans" panose="020B0606030504020204" pitchFamily="34" charset="0"/>
              </a:rPr>
              <a:t>We typically use Raw or E01, which is an EnCase forensic image file format. </a:t>
            </a:r>
            <a:endParaRPr lang="en-US" b="0" i="0" dirty="0">
              <a:effectLst/>
              <a:latin typeface="Source Sans Pro" panose="020B0503030403020204" pitchFamily="34" charset="0"/>
            </a:endParaRPr>
          </a:p>
        </p:txBody>
      </p:sp>
      <p:pic>
        <p:nvPicPr>
          <p:cNvPr id="4098" name="Picture 2">
            <a:extLst>
              <a:ext uri="{FF2B5EF4-FFF2-40B4-BE49-F238E27FC236}">
                <a16:creationId xmlns:a16="http://schemas.microsoft.com/office/drawing/2014/main" id="{E410A111-C138-1B37-86A7-E0A42544F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183" y="1198902"/>
            <a:ext cx="42005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74854"/>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11</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620870" cy="6027037"/>
          </a:xfrm>
        </p:spPr>
        <p:txBody>
          <a:bodyPr>
            <a:normAutofit/>
          </a:bodyPr>
          <a:lstStyle/>
          <a:p>
            <a:pPr marL="0" indent="0" algn="l">
              <a:buNone/>
            </a:pPr>
            <a:r>
              <a:rPr lang="en-US" b="0" i="0" dirty="0">
                <a:solidFill>
                  <a:srgbClr val="000000"/>
                </a:solidFill>
                <a:effectLst/>
                <a:latin typeface="Muli"/>
              </a:rPr>
              <a:t>The different formats for creating the image are:</a:t>
            </a:r>
            <a:endParaRPr lang="en-US" b="0" i="0" dirty="0">
              <a:solidFill>
                <a:srgbClr val="4C4F53"/>
              </a:solidFill>
              <a:effectLst/>
              <a:latin typeface="Muli"/>
            </a:endParaRPr>
          </a:p>
          <a:p>
            <a:pPr algn="l"/>
            <a:r>
              <a:rPr lang="en-US" b="1" i="0" dirty="0">
                <a:solidFill>
                  <a:srgbClr val="000000"/>
                </a:solidFill>
                <a:effectLst/>
                <a:latin typeface="Muli"/>
              </a:rPr>
              <a:t>Raw(dd</a:t>
            </a:r>
            <a:r>
              <a:rPr lang="en-US" b="0" i="0" dirty="0">
                <a:solidFill>
                  <a:srgbClr val="000000"/>
                </a:solidFill>
                <a:effectLst/>
                <a:latin typeface="Muli"/>
              </a:rPr>
              <a:t>): It is a bit-by-bit copy of the original evidence which is created without any additions and or deletions. They do not contain any metadata.</a:t>
            </a:r>
            <a:endParaRPr lang="en-US" b="0" i="0" dirty="0">
              <a:solidFill>
                <a:srgbClr val="4C4F53"/>
              </a:solidFill>
              <a:effectLst/>
              <a:latin typeface="Muli"/>
            </a:endParaRPr>
          </a:p>
          <a:p>
            <a:pPr algn="l"/>
            <a:r>
              <a:rPr lang="en-US" b="1" i="0" dirty="0">
                <a:solidFill>
                  <a:srgbClr val="000000"/>
                </a:solidFill>
                <a:effectLst/>
                <a:latin typeface="Muli"/>
              </a:rPr>
              <a:t>SMART: </a:t>
            </a:r>
            <a:r>
              <a:rPr lang="en-US" b="0" i="0" dirty="0">
                <a:solidFill>
                  <a:srgbClr val="000000"/>
                </a:solidFill>
                <a:effectLst/>
                <a:latin typeface="Muli"/>
              </a:rPr>
              <a:t>It is an image format that was used for Linux which is not popularly used anymore.</a:t>
            </a:r>
            <a:endParaRPr lang="en-US" b="0" i="0" dirty="0">
              <a:solidFill>
                <a:srgbClr val="4C4F53"/>
              </a:solidFill>
              <a:effectLst/>
              <a:latin typeface="Muli"/>
            </a:endParaRPr>
          </a:p>
          <a:p>
            <a:pPr algn="l"/>
            <a:r>
              <a:rPr lang="en-US" b="1" i="0" dirty="0">
                <a:solidFill>
                  <a:srgbClr val="000000"/>
                </a:solidFill>
                <a:effectLst/>
                <a:latin typeface="Muli"/>
              </a:rPr>
              <a:t>E01: </a:t>
            </a:r>
            <a:r>
              <a:rPr lang="en-US" b="0" i="0" dirty="0">
                <a:solidFill>
                  <a:srgbClr val="000000"/>
                </a:solidFill>
                <a:effectLst/>
                <a:latin typeface="Muli"/>
              </a:rPr>
              <a:t>It stands for EnCase Evidence File, which is a commonly used format for imaging</a:t>
            </a:r>
            <a:endParaRPr lang="en-US" b="0" i="0" dirty="0">
              <a:solidFill>
                <a:srgbClr val="4C4F53"/>
              </a:solidFill>
              <a:effectLst/>
              <a:latin typeface="Muli"/>
            </a:endParaRPr>
          </a:p>
          <a:p>
            <a:pPr algn="l"/>
            <a:r>
              <a:rPr lang="en-US" b="1" i="0" dirty="0">
                <a:solidFill>
                  <a:srgbClr val="000000"/>
                </a:solidFill>
                <a:effectLst/>
                <a:latin typeface="Muli"/>
              </a:rPr>
              <a:t>AFF: </a:t>
            </a:r>
            <a:r>
              <a:rPr lang="en-US" b="0" i="0" dirty="0">
                <a:solidFill>
                  <a:srgbClr val="000000"/>
                </a:solidFill>
                <a:effectLst/>
                <a:latin typeface="Muli"/>
              </a:rPr>
              <a:t>It stands for Advanced Forensic Format which is an open-source format type.</a:t>
            </a:r>
            <a:endParaRPr lang="en-US" b="0" i="0" dirty="0">
              <a:solidFill>
                <a:srgbClr val="4C4F53"/>
              </a:solidFill>
              <a:effectLst/>
              <a:latin typeface="Muli"/>
            </a:endParaRPr>
          </a:p>
        </p:txBody>
      </p:sp>
    </p:spTree>
    <p:extLst>
      <p:ext uri="{BB962C8B-B14F-4D97-AF65-F5344CB8AC3E}">
        <p14:creationId xmlns:p14="http://schemas.microsoft.com/office/powerpoint/2010/main" val="847305790"/>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12</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4935985" cy="6027037"/>
          </a:xfrm>
        </p:spPr>
        <p:txBody>
          <a:bodyPr>
            <a:normAutofit/>
          </a:bodyPr>
          <a:lstStyle/>
          <a:p>
            <a:pPr marL="894288" lvl="1" indent="-342900" algn="just"/>
            <a:r>
              <a:rPr lang="en-US" b="1" i="0" dirty="0">
                <a:effectLst/>
                <a:latin typeface="Open Sans" panose="020B0606030504020204" pitchFamily="34" charset="0"/>
              </a:rPr>
              <a:t>Evidence Item Information:</a:t>
            </a:r>
            <a:r>
              <a:rPr lang="en-US" b="0" i="0" dirty="0">
                <a:effectLst/>
                <a:latin typeface="Open Sans" panose="020B0606030504020204" pitchFamily="34" charset="0"/>
              </a:rPr>
              <a:t> </a:t>
            </a:r>
          </a:p>
          <a:p>
            <a:pPr marL="551388" lvl="1" indent="0" algn="just">
              <a:buNone/>
            </a:pPr>
            <a:r>
              <a:rPr lang="en-US" b="0" i="0" dirty="0">
                <a:effectLst/>
                <a:latin typeface="Open Sans" panose="020B0606030504020204" pitchFamily="34" charset="0"/>
              </a:rPr>
              <a:t>This is where you can enter key information about the evidence item you are about to create to aid in documenting the item.  </a:t>
            </a:r>
          </a:p>
          <a:p>
            <a:pPr marL="551388" lvl="1" indent="0" algn="just">
              <a:buNone/>
            </a:pPr>
            <a:endParaRPr lang="en-US" dirty="0">
              <a:latin typeface="Open Sans" panose="020B0606030504020204" pitchFamily="34" charset="0"/>
            </a:endParaRPr>
          </a:p>
          <a:p>
            <a:pPr marL="551388" lvl="1" indent="0" algn="just">
              <a:buNone/>
            </a:pPr>
            <a:r>
              <a:rPr lang="en-US" b="0" i="0" dirty="0">
                <a:effectLst/>
                <a:latin typeface="Open Sans" panose="020B0606030504020204" pitchFamily="34" charset="0"/>
              </a:rPr>
              <a:t>This information will be saved as part of the image summary information once the image is complete.</a:t>
            </a:r>
            <a:endParaRPr lang="en-US" b="0" i="0" dirty="0">
              <a:effectLst/>
              <a:latin typeface="Source Sans Pro" panose="020B0503030403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pic>
        <p:nvPicPr>
          <p:cNvPr id="5122" name="Picture 2">
            <a:extLst>
              <a:ext uri="{FF2B5EF4-FFF2-40B4-BE49-F238E27FC236}">
                <a16:creationId xmlns:a16="http://schemas.microsoft.com/office/drawing/2014/main" id="{889CCE70-089F-2845-C2EF-E0F3F8324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9152" y="1607275"/>
            <a:ext cx="42005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362931"/>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13</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532093" cy="6027037"/>
          </a:xfrm>
        </p:spPr>
        <p:txBody>
          <a:bodyPr>
            <a:normAutofit/>
          </a:bodyPr>
          <a:lstStyle/>
          <a:p>
            <a:pPr marL="894288" lvl="1" indent="-342900" algn="just"/>
            <a:r>
              <a:rPr lang="en-US" b="1" i="0" dirty="0">
                <a:effectLst/>
                <a:latin typeface="Open Sans" panose="020B0606030504020204" pitchFamily="34" charset="0"/>
              </a:rPr>
              <a:t>Select Image Destination:</a:t>
            </a:r>
            <a:r>
              <a:rPr lang="en-US" b="0" i="0" dirty="0">
                <a:effectLst/>
                <a:latin typeface="Open Sans" panose="020B0606030504020204" pitchFamily="34" charset="0"/>
              </a:rPr>
              <a:t> </a:t>
            </a:r>
          </a:p>
          <a:p>
            <a:pPr marL="894288" lvl="1" indent="-342900" algn="just"/>
            <a:endParaRPr lang="en-US" dirty="0">
              <a:latin typeface="Open Sans" panose="020B0606030504020204" pitchFamily="34" charset="0"/>
            </a:endParaRPr>
          </a:p>
          <a:p>
            <a:pPr marL="894288" lvl="1" indent="-342900" algn="just"/>
            <a:r>
              <a:rPr lang="en-US" b="0" i="0" dirty="0">
                <a:effectLst/>
                <a:latin typeface="Open Sans" panose="020B0606030504020204" pitchFamily="34" charset="0"/>
              </a:rPr>
              <a:t>We’ll browse to a folder that I have called </a:t>
            </a:r>
            <a:r>
              <a:rPr lang="en-US" b="1" i="1" dirty="0">
                <a:effectLst/>
                <a:latin typeface="inherit"/>
              </a:rPr>
              <a:t>“</a:t>
            </a:r>
            <a:r>
              <a:rPr lang="en-US" b="1" i="1" dirty="0" err="1">
                <a:effectLst/>
                <a:latin typeface="inherit"/>
              </a:rPr>
              <a:t>FTKImage</a:t>
            </a:r>
            <a:r>
              <a:rPr lang="en-US" b="1" i="1" dirty="0">
                <a:effectLst/>
                <a:latin typeface="inherit"/>
              </a:rPr>
              <a:t>”</a:t>
            </a:r>
            <a:r>
              <a:rPr lang="en-US" b="0" i="0" dirty="0">
                <a:effectLst/>
                <a:latin typeface="Open Sans" panose="020B0606030504020204" pitchFamily="34" charset="0"/>
              </a:rPr>
              <a:t> on the D: drive and give the image a file name.  </a:t>
            </a:r>
          </a:p>
          <a:p>
            <a:pPr marL="894288" lvl="1" indent="-342900" algn="just"/>
            <a:r>
              <a:rPr lang="en-US" b="0" i="0" dirty="0">
                <a:effectLst/>
                <a:latin typeface="Open Sans" panose="020B0606030504020204" pitchFamily="34" charset="0"/>
              </a:rPr>
              <a:t>Image Fragment Size indicates the size of each fragment when you want to break a larger image file into multiple parts. </a:t>
            </a:r>
          </a:p>
          <a:p>
            <a:pPr marL="894288" lvl="1" indent="-342900" algn="just"/>
            <a:r>
              <a:rPr lang="en-US" b="0" i="0" dirty="0">
                <a:effectLst/>
                <a:latin typeface="Open Sans" panose="020B0606030504020204" pitchFamily="34" charset="0"/>
              </a:rPr>
              <a:t>Compression indicates the level of compression of the image file, from 0 (no compression) to 9 (maximum compression – and a slower image creation process). </a:t>
            </a:r>
            <a:endParaRPr lang="en-US" b="0" i="0" dirty="0">
              <a:effectLst/>
              <a:latin typeface="Source Sans Pro" panose="020B0503030403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1086101852"/>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14</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532093" cy="6027037"/>
          </a:xfrm>
        </p:spPr>
        <p:txBody>
          <a:bodyPr>
            <a:normAutofit/>
          </a:bodyPr>
          <a:lstStyle/>
          <a:p>
            <a:pPr marL="894288" lvl="1" indent="-342900" algn="just"/>
            <a:r>
              <a:rPr lang="en-US" b="1" i="0" dirty="0">
                <a:effectLst/>
                <a:latin typeface="Open Sans" panose="020B0606030504020204" pitchFamily="34" charset="0"/>
              </a:rPr>
              <a:t>Select Image Destination:</a:t>
            </a:r>
            <a:r>
              <a:rPr lang="en-US" b="0" i="0" dirty="0">
                <a:effectLst/>
                <a:latin typeface="Open Sans" panose="020B0606030504020204" pitchFamily="34" charset="0"/>
              </a:rPr>
              <a:t> </a:t>
            </a:r>
          </a:p>
          <a:p>
            <a:pPr marL="894288" lvl="1" indent="-342900" algn="just"/>
            <a:endParaRPr lang="en-US" dirty="0">
              <a:latin typeface="Open Sans" panose="020B0606030504020204" pitchFamily="34" charset="0"/>
            </a:endParaRPr>
          </a:p>
          <a:p>
            <a:pPr marL="894288" lvl="1" indent="-342900" algn="just"/>
            <a:r>
              <a:rPr lang="en-US" b="0" i="0" dirty="0">
                <a:effectLst/>
                <a:latin typeface="Open Sans" panose="020B0606030504020204" pitchFamily="34" charset="0"/>
              </a:rPr>
              <a:t>For Raw uncompressed images, compression is always 0.  </a:t>
            </a:r>
          </a:p>
          <a:p>
            <a:pPr marL="894288" lvl="1" indent="-342900" algn="just"/>
            <a:endParaRPr lang="en-US" b="0" i="0" dirty="0">
              <a:effectLst/>
              <a:latin typeface="Open Sans" panose="020B0606030504020204" pitchFamily="34" charset="0"/>
            </a:endParaRPr>
          </a:p>
          <a:p>
            <a:pPr marL="894288" lvl="1" indent="-342900" algn="just"/>
            <a:r>
              <a:rPr lang="en-US" b="0" i="0" dirty="0">
                <a:effectLst/>
                <a:latin typeface="Open Sans" panose="020B0606030504020204" pitchFamily="34" charset="0"/>
              </a:rPr>
              <a:t>Using AD Encryption indicates whether to encrypt the image – we don’t typically select that, instead choosing to put an image on an encrypted drive (when encryption is desired).  </a:t>
            </a:r>
          </a:p>
          <a:p>
            <a:pPr marL="894288" lvl="1" indent="-342900" algn="just"/>
            <a:endParaRPr lang="en-US" b="0" i="0" dirty="0">
              <a:effectLst/>
              <a:latin typeface="Open Sans" panose="020B0606030504020204" pitchFamily="34" charset="0"/>
            </a:endParaRPr>
          </a:p>
          <a:p>
            <a:pPr marL="894288" lvl="1" indent="-342900" algn="just"/>
            <a:r>
              <a:rPr lang="en-US" b="0" i="0" dirty="0">
                <a:effectLst/>
                <a:latin typeface="Open Sans" panose="020B0606030504020204" pitchFamily="34" charset="0"/>
              </a:rPr>
              <a:t>Click </a:t>
            </a:r>
            <a:r>
              <a:rPr lang="en-US" b="1" i="1" dirty="0">
                <a:effectLst/>
                <a:latin typeface="inherit"/>
              </a:rPr>
              <a:t>Finish</a:t>
            </a:r>
            <a:r>
              <a:rPr lang="en-US" b="0" i="0" dirty="0">
                <a:effectLst/>
                <a:latin typeface="Open Sans" panose="020B0606030504020204" pitchFamily="34" charset="0"/>
              </a:rPr>
              <a:t> to begin the image process and a dialog will be displayed throughout the image creation process.  </a:t>
            </a:r>
          </a:p>
          <a:p>
            <a:pPr marL="894288" lvl="1" indent="-342900" algn="just"/>
            <a:r>
              <a:rPr lang="en-US" b="0" i="0" dirty="0">
                <a:effectLst/>
                <a:latin typeface="Open Sans" panose="020B0606030504020204" pitchFamily="34" charset="0"/>
              </a:rPr>
              <a:t>Because it is a bit-by-bit image of the device, it will take the same amount of time regardless of how many files are currently stored on the device.</a:t>
            </a:r>
            <a:endParaRPr lang="en-US" b="0" i="0" dirty="0">
              <a:effectLst/>
              <a:latin typeface="Source Sans Pro" panose="020B0503030403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1719364341"/>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15</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532093" cy="6027037"/>
          </a:xfrm>
        </p:spPr>
        <p:txBody>
          <a:bodyPr>
            <a:normAutofit/>
          </a:bodyPr>
          <a:lstStyle/>
          <a:p>
            <a:pPr marL="894288" lvl="1" indent="-342900" algn="just"/>
            <a:r>
              <a:rPr lang="en-US" b="1" i="0" dirty="0">
                <a:effectLst/>
                <a:latin typeface="Open Sans" panose="020B0606030504020204" pitchFamily="34" charset="0"/>
              </a:rPr>
              <a:t>Select Image Destination:</a:t>
            </a:r>
            <a:r>
              <a:rPr lang="en-US" b="0" i="0" dirty="0">
                <a:effectLst/>
                <a:latin typeface="Open Sans" panose="020B0606030504020204" pitchFamily="34" charset="0"/>
              </a:rPr>
              <a:t> </a:t>
            </a:r>
          </a:p>
          <a:p>
            <a:pPr marL="894288" lvl="1" indent="-342900" algn="just"/>
            <a:endParaRPr lang="en-US" dirty="0">
              <a:latin typeface="Open Sans" panose="020B0606030504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pic>
        <p:nvPicPr>
          <p:cNvPr id="6146" name="Picture 2">
            <a:extLst>
              <a:ext uri="{FF2B5EF4-FFF2-40B4-BE49-F238E27FC236}">
                <a16:creationId xmlns:a16="http://schemas.microsoft.com/office/drawing/2014/main" id="{B0EDFD87-A4B9-1B5D-9AD8-FCA8C3C7E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775" y="1198902"/>
            <a:ext cx="42005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07650"/>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16</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5803037" cy="6027037"/>
          </a:xfrm>
        </p:spPr>
        <p:txBody>
          <a:bodyPr>
            <a:normAutofit/>
          </a:bodyPr>
          <a:lstStyle/>
          <a:p>
            <a:pPr marL="894288" lvl="1" indent="-342900" algn="just"/>
            <a:r>
              <a:rPr lang="en-US" b="1" i="0" dirty="0">
                <a:effectLst/>
                <a:latin typeface="Open Sans" panose="020B0606030504020204" pitchFamily="34" charset="0"/>
              </a:rPr>
              <a:t>Drive/Image Verify Results:</a:t>
            </a:r>
            <a:r>
              <a:rPr lang="en-US" b="0" i="0" dirty="0">
                <a:effectLst/>
                <a:latin typeface="Open Sans" panose="020B0606030504020204" pitchFamily="34" charset="0"/>
              </a:rPr>
              <a:t> When the image is complete, this popup window will appear to show the name of the image file, the sector count, computed (before image creation) and reported (after image creation) </a:t>
            </a:r>
            <a:r>
              <a:rPr lang="en-US" b="1" i="0" dirty="0">
                <a:effectLst/>
                <a:latin typeface="Open Sans" panose="020B0606030504020204" pitchFamily="34" charset="0"/>
              </a:rPr>
              <a:t>MD5 and SHA1 hash values with a confirmation that they match </a:t>
            </a:r>
            <a:r>
              <a:rPr lang="en-US" b="0" i="0" dirty="0">
                <a:effectLst/>
                <a:latin typeface="Open Sans" panose="020B0606030504020204" pitchFamily="34" charset="0"/>
              </a:rPr>
              <a:t>and a list of bad sectors (if any). </a:t>
            </a:r>
          </a:p>
          <a:p>
            <a:pPr marL="894288" lvl="1" indent="-342900" algn="just"/>
            <a:r>
              <a:rPr lang="en-US" b="0" i="0" dirty="0">
                <a:effectLst/>
                <a:latin typeface="Open Sans" panose="020B0606030504020204" pitchFamily="34" charset="0"/>
              </a:rPr>
              <a:t>The hash verification is a key check to ensure a valid image and the hash values should be the same regardless of which image type you create.</a:t>
            </a:r>
            <a:endParaRPr lang="en-US" b="0" i="0" dirty="0">
              <a:effectLst/>
              <a:latin typeface="Source Sans Pro" panose="020B0503030403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pic>
        <p:nvPicPr>
          <p:cNvPr id="7170" name="Picture 2">
            <a:extLst>
              <a:ext uri="{FF2B5EF4-FFF2-40B4-BE49-F238E27FC236}">
                <a16:creationId xmlns:a16="http://schemas.microsoft.com/office/drawing/2014/main" id="{EF974CBF-F858-01C7-81C2-29C844B21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559" y="1386258"/>
            <a:ext cx="47244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603352"/>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17</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4809479" cy="6027037"/>
          </a:xfrm>
        </p:spPr>
        <p:txBody>
          <a:bodyPr>
            <a:normAutofit/>
          </a:bodyPr>
          <a:lstStyle/>
          <a:p>
            <a:pPr algn="just" fontAlgn="base"/>
            <a:r>
              <a:rPr lang="en-US" sz="2400" b="1" i="0" dirty="0">
                <a:effectLst/>
                <a:latin typeface="inherit"/>
              </a:rPr>
              <a:t>Image Summary:</a:t>
            </a:r>
            <a:r>
              <a:rPr lang="en-US" sz="2400" b="0" i="0" dirty="0">
                <a:effectLst/>
                <a:latin typeface="Open Sans" panose="020B0606030504020204" pitchFamily="34" charset="0"/>
              </a:rPr>
              <a:t> When the image is complete, click the </a:t>
            </a:r>
            <a:r>
              <a:rPr lang="en-US" sz="2400" b="1" i="1" dirty="0">
                <a:effectLst/>
                <a:latin typeface="inherit"/>
              </a:rPr>
              <a:t>Image Summary</a:t>
            </a:r>
            <a:r>
              <a:rPr lang="en-US" sz="2400" b="0" i="0" dirty="0">
                <a:effectLst/>
                <a:latin typeface="Open Sans" panose="020B0606030504020204" pitchFamily="34" charset="0"/>
              </a:rPr>
              <a:t> button to see a summary of the image that is created, including the evidence item information you entered, drive information, hash verification information, etc. </a:t>
            </a:r>
          </a:p>
          <a:p>
            <a:pPr algn="just" fontAlgn="base"/>
            <a:endParaRPr lang="en-US" sz="2400" dirty="0">
              <a:latin typeface="Open Sans" panose="020B0606030504020204" pitchFamily="34" charset="0"/>
            </a:endParaRPr>
          </a:p>
          <a:p>
            <a:pPr algn="just" fontAlgn="base"/>
            <a:r>
              <a:rPr lang="en-US" sz="2400" b="0" i="0" dirty="0">
                <a:effectLst/>
                <a:latin typeface="Open Sans" panose="020B0606030504020204" pitchFamily="34" charset="0"/>
              </a:rPr>
              <a:t>This information is also saved as a text file.</a:t>
            </a:r>
          </a:p>
          <a:p>
            <a:pPr marL="0" indent="0" algn="just" fontAlgn="base">
              <a:buNone/>
            </a:pPr>
            <a:br>
              <a:rPr lang="en-US" sz="2400" dirty="0"/>
            </a:br>
            <a:endParaRPr lang="en-US" sz="2400" b="0" i="0" dirty="0">
              <a:effectLst/>
              <a:latin typeface="Source Sans Pro" panose="020B0503030403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pic>
        <p:nvPicPr>
          <p:cNvPr id="8194" name="Picture 2">
            <a:extLst>
              <a:ext uri="{FF2B5EF4-FFF2-40B4-BE49-F238E27FC236}">
                <a16:creationId xmlns:a16="http://schemas.microsoft.com/office/drawing/2014/main" id="{0C961AC8-BCFA-F577-983E-15F58603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524" y="562437"/>
            <a:ext cx="38766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04447"/>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18</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363418" cy="6027037"/>
          </a:xfrm>
        </p:spPr>
        <p:txBody>
          <a:bodyPr>
            <a:normAutofit/>
          </a:bodyPr>
          <a:lstStyle/>
          <a:p>
            <a:pPr algn="just" fontAlgn="base"/>
            <a:r>
              <a:rPr lang="en-US" sz="2400" b="1" i="0" dirty="0">
                <a:effectLst/>
                <a:latin typeface="Open Sans" panose="020B0606030504020204" pitchFamily="34" charset="0"/>
              </a:rPr>
              <a:t>Directory Listing:</a:t>
            </a:r>
            <a:r>
              <a:rPr lang="en-US" sz="2400" b="0" i="0" dirty="0">
                <a:effectLst/>
                <a:latin typeface="Open Sans" panose="020B0606030504020204" pitchFamily="34" charset="0"/>
              </a:rPr>
              <a:t> If you selected </a:t>
            </a:r>
            <a:r>
              <a:rPr lang="en-US" sz="2400" b="1" i="1" dirty="0">
                <a:effectLst/>
                <a:latin typeface="inherit"/>
              </a:rPr>
              <a:t>Create directory listings of all files in the image</a:t>
            </a:r>
            <a:r>
              <a:rPr lang="en-US" sz="2400" b="0" i="0" dirty="0">
                <a:effectLst/>
                <a:latin typeface="Open Sans" panose="020B0606030504020204" pitchFamily="34" charset="0"/>
              </a:rPr>
              <a:t>, the results will be stored in a CSV file, which can be opened with Excel.</a:t>
            </a:r>
          </a:p>
          <a:p>
            <a:pPr algn="just" fontAlgn="base"/>
            <a:endParaRPr lang="en-US" sz="2400" dirty="0">
              <a:latin typeface="Open Sans" panose="020B0606030504020204" pitchFamily="34" charset="0"/>
            </a:endParaRPr>
          </a:p>
          <a:p>
            <a:pPr algn="just" fontAlgn="base"/>
            <a:r>
              <a:rPr lang="en-US" sz="2400" b="0" i="0" dirty="0">
                <a:effectLst/>
                <a:latin typeface="Open Sans" panose="020B0606030504020204" pitchFamily="34" charset="0"/>
              </a:rPr>
              <a:t>And, there you have it – a bit-by-bit image of the device!  You’ve just captured everything on the device, including deleted files and slack space data. </a:t>
            </a:r>
          </a:p>
          <a:p>
            <a:pPr algn="just" fontAlgn="base"/>
            <a:endParaRPr lang="en-US" sz="2400" dirty="0">
              <a:latin typeface="Open Sans" panose="020B0606030504020204" pitchFamily="34" charset="0"/>
            </a:endParaRPr>
          </a:p>
          <a:p>
            <a:pPr algn="just" fontAlgn="base"/>
            <a:r>
              <a:rPr lang="en-US" sz="2400" i="0" dirty="0">
                <a:effectLst/>
                <a:latin typeface="Open Sans" panose="020B0606030504020204" pitchFamily="34" charset="0"/>
              </a:rPr>
              <a:t>Check the destination folder where the image has been created.</a:t>
            </a:r>
          </a:p>
          <a:p>
            <a:pPr algn="just" fontAlgn="base"/>
            <a:r>
              <a:rPr lang="en-US" sz="2400" dirty="0">
                <a:latin typeface="Open Sans" panose="020B0606030504020204" pitchFamily="34" charset="0"/>
              </a:rPr>
              <a:t>It contains entire image information.</a:t>
            </a:r>
          </a:p>
          <a:p>
            <a:pPr marL="0" indent="0" algn="just" fontAlgn="base">
              <a:buNone/>
            </a:pPr>
            <a:endParaRPr lang="en-US" sz="2400" i="0" dirty="0">
              <a:effectLst/>
              <a:latin typeface="Open Sans" panose="020B0606030504020204" pitchFamily="34" charset="0"/>
            </a:endParaRPr>
          </a:p>
          <a:p>
            <a:pPr algn="just" fontAlgn="base"/>
            <a:r>
              <a:rPr lang="en-US" sz="2400" dirty="0">
                <a:latin typeface="Open Sans" panose="020B0606030504020204" pitchFamily="34" charset="0"/>
              </a:rPr>
              <a:t>Segment details</a:t>
            </a:r>
            <a:endParaRPr lang="en-US" sz="2400" i="0" dirty="0">
              <a:effectLst/>
              <a:latin typeface="Open Sans" panose="020B0606030504020204" pitchFamily="34" charset="0"/>
            </a:endParaRPr>
          </a:p>
          <a:p>
            <a:pPr algn="just" fontAlgn="base"/>
            <a:endParaRPr lang="en-US" sz="2400" b="0" i="0" dirty="0">
              <a:effectLst/>
              <a:latin typeface="Open Sans" panose="020B0606030504020204" pitchFamily="34" charset="0"/>
            </a:endParaRPr>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2054288516"/>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19</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363418" cy="6027037"/>
          </a:xfrm>
        </p:spPr>
        <p:txBody>
          <a:bodyPr>
            <a:normAutofit/>
          </a:bodyPr>
          <a:lstStyle/>
          <a:p>
            <a:pPr algn="just" fontAlgn="base"/>
            <a:r>
              <a:rPr lang="en-US" dirty="0"/>
              <a:t>Mount Image</a:t>
            </a:r>
          </a:p>
          <a:p>
            <a:pPr marL="0" indent="0" algn="just" fontAlgn="base">
              <a:buNone/>
            </a:pPr>
            <a:r>
              <a:rPr lang="en-US" dirty="0"/>
              <a:t>Go to image </a:t>
            </a:r>
            <a:r>
              <a:rPr lang="en-US" dirty="0">
                <a:sym typeface="Wingdings" panose="05000000000000000000" pitchFamily="2" charset="2"/>
              </a:rPr>
              <a:t> mount image  select first image segment from the folder </a:t>
            </a:r>
          </a:p>
          <a:p>
            <a:pPr marL="0" indent="0" algn="just" fontAlgn="base">
              <a:buNone/>
            </a:pPr>
            <a:endParaRPr lang="en-US" dirty="0">
              <a:sym typeface="Wingdings" panose="05000000000000000000" pitchFamily="2" charset="2"/>
            </a:endParaRPr>
          </a:p>
          <a:p>
            <a:pPr marL="0" indent="0" algn="just" fontAlgn="base">
              <a:buNone/>
            </a:pPr>
            <a:r>
              <a:rPr lang="en-US" dirty="0">
                <a:sym typeface="Wingdings" panose="05000000000000000000" pitchFamily="2" charset="2"/>
              </a:rPr>
              <a:t>Mount type: Physical only         { or can keep by default </a:t>
            </a:r>
          </a:p>
          <a:p>
            <a:pPr marL="0" indent="0" algn="just" fontAlgn="base">
              <a:buNone/>
            </a:pPr>
            <a:endParaRPr lang="en-US" dirty="0">
              <a:sym typeface="Wingdings" panose="05000000000000000000" pitchFamily="2" charset="2"/>
            </a:endParaRPr>
          </a:p>
          <a:p>
            <a:pPr marL="0" indent="0" algn="just" fontAlgn="base">
              <a:buNone/>
            </a:pPr>
            <a:r>
              <a:rPr lang="en-US" dirty="0">
                <a:sym typeface="Wingdings" panose="05000000000000000000" pitchFamily="2" charset="2"/>
              </a:rPr>
              <a:t>Mount Method  : Block device/ Read only </a:t>
            </a:r>
          </a:p>
          <a:p>
            <a:pPr marL="0" indent="0" algn="just" fontAlgn="base">
              <a:buNone/>
            </a:pPr>
            <a:r>
              <a:rPr lang="en-US" dirty="0">
                <a:sym typeface="Wingdings" panose="05000000000000000000" pitchFamily="2" charset="2"/>
              </a:rPr>
              <a:t>Click mount</a:t>
            </a:r>
          </a:p>
          <a:p>
            <a:pPr marL="0" indent="0" algn="just" fontAlgn="base">
              <a:buNone/>
            </a:pPr>
            <a:endParaRPr lang="en-US" dirty="0">
              <a:sym typeface="Wingdings" panose="05000000000000000000" pitchFamily="2" charset="2"/>
            </a:endParaRPr>
          </a:p>
          <a:p>
            <a:pPr marL="0" indent="0" algn="just" fontAlgn="base">
              <a:buNone/>
            </a:pPr>
            <a:endParaRPr lang="en-US" dirty="0">
              <a:sym typeface="Wingdings" panose="05000000000000000000" pitchFamily="2" charset="2"/>
            </a:endParaRPr>
          </a:p>
          <a:p>
            <a:pPr marL="0" indent="0" algn="just" fontAlgn="base">
              <a:buNone/>
            </a:pPr>
            <a:r>
              <a:rPr lang="en-US" dirty="0">
                <a:sym typeface="Wingdings" panose="05000000000000000000" pitchFamily="2" charset="2"/>
              </a:rPr>
              <a:t>Click my PC  manage  check additional physical disk has been added </a:t>
            </a:r>
          </a:p>
          <a:p>
            <a:pPr marL="0" indent="0" algn="just" fontAlgn="base">
              <a:buNone/>
            </a:pPr>
            <a:r>
              <a:rPr lang="en-US" dirty="0">
                <a:sym typeface="Wingdings" panose="05000000000000000000" pitchFamily="2" charset="2"/>
              </a:rPr>
              <a:t>At GUI also additional disk added with same content.</a:t>
            </a:r>
            <a:endParaRPr lang="en-US" dirty="0"/>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3292307398"/>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310718" y="163336"/>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171852"/>
            <a:ext cx="11017189" cy="4949449"/>
          </a:xfrm>
        </p:spPr>
        <p:txBody>
          <a:bodyPr>
            <a:normAutofit/>
          </a:bodyPr>
          <a:lstStyle/>
          <a:p>
            <a:pPr marL="894288" lvl="1" indent="-342900" algn="just"/>
            <a:r>
              <a:rPr lang="en-US" b="0" i="0" dirty="0">
                <a:effectLst/>
                <a:latin typeface="Source Sans Pro" panose="020B0503030403020204" pitchFamily="34" charset="0"/>
              </a:rPr>
              <a:t>DISK CLONING: Cloning a hard drive during collection uses a target drive to</a:t>
            </a:r>
          </a:p>
          <a:p>
            <a:pPr marL="551388" lvl="1" indent="0" algn="just">
              <a:buNone/>
            </a:pPr>
            <a:r>
              <a:rPr lang="en-US" dirty="0">
                <a:latin typeface="Source Sans Pro" panose="020B0503030403020204" pitchFamily="34" charset="0"/>
              </a:rPr>
              <a:t>make </a:t>
            </a:r>
            <a:r>
              <a:rPr lang="en-US" b="0" i="0" dirty="0">
                <a:effectLst/>
                <a:latin typeface="Source Sans Pro" panose="020B0503030403020204" pitchFamily="34" charset="0"/>
              </a:rPr>
              <a:t>an exact duplicate (bit stream copy) of the original hard drive. This process is normally completed using hardware referred to as hard drive cloning equipment.</a:t>
            </a:r>
          </a:p>
          <a:p>
            <a:pPr marL="894288" lvl="1" indent="-342900" algn="just"/>
            <a:r>
              <a:rPr lang="en-US" b="0" i="0" dirty="0">
                <a:effectLst/>
                <a:latin typeface="Source Sans Pro" panose="020B0503030403020204" pitchFamily="34" charset="0"/>
              </a:rPr>
              <a:t>The same capacity or Higher capacity is required</a:t>
            </a:r>
          </a:p>
          <a:p>
            <a:pPr marL="894288" lvl="1" indent="-342900" algn="just"/>
            <a:r>
              <a:rPr lang="en-US" b="0" i="0" dirty="0">
                <a:effectLst/>
                <a:latin typeface="Source Sans Pro" panose="020B0503030403020204" pitchFamily="34" charset="0"/>
              </a:rPr>
              <a:t>Can be used to retain the original and do the analysis on the cloned Disc.</a:t>
            </a:r>
          </a:p>
        </p:txBody>
      </p:sp>
    </p:spTree>
    <p:extLst>
      <p:ext uri="{BB962C8B-B14F-4D97-AF65-F5344CB8AC3E}">
        <p14:creationId xmlns:p14="http://schemas.microsoft.com/office/powerpoint/2010/main" val="3607048407"/>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20</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363418" cy="6027037"/>
          </a:xfrm>
        </p:spPr>
        <p:txBody>
          <a:bodyPr>
            <a:normAutofit/>
          </a:bodyPr>
          <a:lstStyle/>
          <a:p>
            <a:pPr marL="0" indent="0" algn="just" fontAlgn="base">
              <a:buNone/>
            </a:pPr>
            <a:r>
              <a:rPr lang="en-US" dirty="0">
                <a:sym typeface="Wingdings" panose="05000000000000000000" pitchFamily="2" charset="2"/>
              </a:rPr>
              <a:t>At GUI also additional disk is added with the same content.</a:t>
            </a:r>
          </a:p>
          <a:p>
            <a:pPr marL="0" indent="0" algn="just" fontAlgn="base">
              <a:buNone/>
            </a:pPr>
            <a:endParaRPr lang="en-US" dirty="0">
              <a:sym typeface="Wingdings" panose="05000000000000000000" pitchFamily="2" charset="2"/>
            </a:endParaRPr>
          </a:p>
          <a:p>
            <a:pPr marL="0" indent="0" algn="just" fontAlgn="base">
              <a:buNone/>
            </a:pPr>
            <a:r>
              <a:rPr lang="en-US" dirty="0">
                <a:sym typeface="Wingdings" panose="05000000000000000000" pitchFamily="2" charset="2"/>
              </a:rPr>
              <a:t>Open an additional drive  right click  no option for create or delete files</a:t>
            </a:r>
            <a:endParaRPr lang="en-US" dirty="0"/>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136018349"/>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21</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11363418" cy="6027037"/>
          </a:xfrm>
        </p:spPr>
        <p:txBody>
          <a:bodyPr>
            <a:normAutofit/>
          </a:bodyPr>
          <a:lstStyle/>
          <a:p>
            <a:pPr marL="0" indent="0" algn="just" fontAlgn="base">
              <a:buNone/>
            </a:pPr>
            <a:r>
              <a:rPr lang="en-US" b="1">
                <a:sym typeface="Wingdings" panose="05000000000000000000" pitchFamily="2" charset="2"/>
              </a:rPr>
              <a:t>Recover Data</a:t>
            </a:r>
          </a:p>
          <a:p>
            <a:pPr marL="0" indent="0" algn="just" fontAlgn="base">
              <a:buNone/>
            </a:pPr>
            <a:endParaRPr lang="en-US" b="1" dirty="0"/>
          </a:p>
        </p:txBody>
      </p:sp>
      <p:sp>
        <p:nvSpPr>
          <p:cNvPr id="2" name="Rectangle 3">
            <a:extLst>
              <a:ext uri="{FF2B5EF4-FFF2-40B4-BE49-F238E27FC236}">
                <a16:creationId xmlns:a16="http://schemas.microsoft.com/office/drawing/2014/main" id="{EAE01A8D-CF80-2E4F-628E-444F09CB41C1}"/>
              </a:ext>
            </a:extLst>
          </p:cNvPr>
          <p:cNvSpPr txBox="1">
            <a:spLocks noChangeArrowheads="1"/>
          </p:cNvSpPr>
          <p:nvPr/>
        </p:nvSpPr>
        <p:spPr>
          <a:xfrm>
            <a:off x="292963" y="415481"/>
            <a:ext cx="4935985" cy="602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4288" lvl="1" indent="-342900" algn="just"/>
            <a:endParaRPr lang="en-US" dirty="0">
              <a:latin typeface="Source Sans Pro" panose="020B0503030403020204" pitchFamily="34" charset="0"/>
            </a:endParaRPr>
          </a:p>
        </p:txBody>
      </p:sp>
    </p:spTree>
    <p:extLst>
      <p:ext uri="{BB962C8B-B14F-4D97-AF65-F5344CB8AC3E}">
        <p14:creationId xmlns:p14="http://schemas.microsoft.com/office/powerpoint/2010/main" val="3171089741"/>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22</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4000" b="1" i="0" dirty="0">
                <a:effectLst/>
                <a:latin typeface="Josefin Sans" pitchFamily="2" charset="0"/>
              </a:rPr>
              <a:t>Capturing Memory</a:t>
            </a: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678781"/>
            <a:ext cx="11017189" cy="4442520"/>
          </a:xfrm>
        </p:spPr>
        <p:txBody>
          <a:bodyPr>
            <a:normAutofit/>
          </a:bodyPr>
          <a:lstStyle/>
          <a:p>
            <a:pPr algn="just"/>
            <a:r>
              <a:rPr lang="en-US" b="0" i="0" dirty="0">
                <a:solidFill>
                  <a:srgbClr val="000000"/>
                </a:solidFill>
                <a:effectLst/>
                <a:latin typeface="Muli"/>
              </a:rPr>
              <a:t>It is the method of capturing and dumping the contents of a volatile content into a non-volatile storage device to preserve it for further investigation. </a:t>
            </a:r>
          </a:p>
          <a:p>
            <a:pPr algn="just"/>
            <a:r>
              <a:rPr lang="en-US" b="0" i="0" dirty="0">
                <a:solidFill>
                  <a:srgbClr val="000000"/>
                </a:solidFill>
                <a:effectLst/>
                <a:latin typeface="Muli"/>
              </a:rPr>
              <a:t>A ram analysis can only be successfully conducted when the acquisition has been performed accurately without corrupting the image of the volatile memory. </a:t>
            </a:r>
            <a:endParaRPr lang="en-US" b="0" i="0" dirty="0">
              <a:solidFill>
                <a:srgbClr val="4C4F53"/>
              </a:solidFill>
              <a:effectLst/>
              <a:latin typeface="Muli"/>
            </a:endParaRPr>
          </a:p>
        </p:txBody>
      </p:sp>
    </p:spTree>
    <p:extLst>
      <p:ext uri="{BB962C8B-B14F-4D97-AF65-F5344CB8AC3E}">
        <p14:creationId xmlns:p14="http://schemas.microsoft.com/office/powerpoint/2010/main" val="3915998188"/>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23</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4000" b="1" i="0" dirty="0">
                <a:effectLst/>
                <a:latin typeface="Josefin Sans" pitchFamily="2" charset="0"/>
              </a:rPr>
              <a:t>Capturing Memory</a:t>
            </a: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384917"/>
            <a:ext cx="3426781" cy="4442520"/>
          </a:xfrm>
        </p:spPr>
        <p:txBody>
          <a:bodyPr>
            <a:normAutofit lnSpcReduction="10000"/>
          </a:bodyPr>
          <a:lstStyle/>
          <a:p>
            <a:pPr algn="just"/>
            <a:r>
              <a:rPr lang="en-US" b="0" i="0" dirty="0">
                <a:solidFill>
                  <a:srgbClr val="000000"/>
                </a:solidFill>
                <a:effectLst/>
                <a:latin typeface="Muli"/>
              </a:rPr>
              <a:t>In this phase, the investigator has to be careful about his decisions to collect the volatile data as it won’t exist after the system undergoes a reboot. </a:t>
            </a:r>
            <a:endParaRPr lang="en-US" b="0" i="0" dirty="0">
              <a:solidFill>
                <a:srgbClr val="4C4F53"/>
              </a:solidFill>
              <a:effectLst/>
              <a:latin typeface="Muli"/>
            </a:endParaRPr>
          </a:p>
          <a:p>
            <a:pPr algn="just"/>
            <a:r>
              <a:rPr lang="en-US" b="0" i="0" dirty="0">
                <a:solidFill>
                  <a:srgbClr val="000000"/>
                </a:solidFill>
                <a:effectLst/>
                <a:latin typeface="Muli"/>
              </a:rPr>
              <a:t>To capture the memory, click on </a:t>
            </a:r>
            <a:r>
              <a:rPr lang="en-US" b="1" i="0" dirty="0">
                <a:solidFill>
                  <a:srgbClr val="000000"/>
                </a:solidFill>
                <a:effectLst/>
                <a:latin typeface="Muli"/>
              </a:rPr>
              <a:t>File &gt; Capture Memory</a:t>
            </a:r>
            <a:r>
              <a:rPr lang="en-US" b="0" i="0" dirty="0">
                <a:solidFill>
                  <a:srgbClr val="000000"/>
                </a:solidFill>
                <a:effectLst/>
                <a:latin typeface="Muli"/>
              </a:rPr>
              <a:t>.</a:t>
            </a:r>
            <a:endParaRPr lang="en-US" b="0" i="0" dirty="0">
              <a:solidFill>
                <a:srgbClr val="4C4F53"/>
              </a:solidFill>
              <a:effectLst/>
              <a:latin typeface="Muli"/>
            </a:endParaRPr>
          </a:p>
        </p:txBody>
      </p:sp>
      <p:pic>
        <p:nvPicPr>
          <p:cNvPr id="1026" name="Picture 2">
            <a:extLst>
              <a:ext uri="{FF2B5EF4-FFF2-40B4-BE49-F238E27FC236}">
                <a16:creationId xmlns:a16="http://schemas.microsoft.com/office/drawing/2014/main" id="{B5492D86-F441-4158-C38D-120DD402F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159" y="1384917"/>
            <a:ext cx="74866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8060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24</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4000" b="1" i="0" dirty="0">
                <a:effectLst/>
                <a:latin typeface="Josefin Sans" pitchFamily="2" charset="0"/>
              </a:rPr>
              <a:t>Capturing Memory</a:t>
            </a: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384917"/>
            <a:ext cx="3426781" cy="4442520"/>
          </a:xfrm>
        </p:spPr>
        <p:txBody>
          <a:bodyPr>
            <a:normAutofit/>
          </a:bodyPr>
          <a:lstStyle/>
          <a:p>
            <a:pPr algn="just"/>
            <a:r>
              <a:rPr lang="en-US" b="0" i="0" dirty="0">
                <a:solidFill>
                  <a:srgbClr val="000000"/>
                </a:solidFill>
                <a:effectLst/>
                <a:latin typeface="Muli"/>
              </a:rPr>
              <a:t>Choose the destination path and the destination file name, and click on capture memory.</a:t>
            </a:r>
            <a:endParaRPr lang="en-US" b="0" i="0" dirty="0">
              <a:solidFill>
                <a:srgbClr val="4C4F53"/>
              </a:solidFill>
              <a:effectLst/>
              <a:latin typeface="Muli"/>
            </a:endParaRPr>
          </a:p>
        </p:txBody>
      </p:sp>
      <p:pic>
        <p:nvPicPr>
          <p:cNvPr id="2050" name="Picture 2">
            <a:extLst>
              <a:ext uri="{FF2B5EF4-FFF2-40B4-BE49-F238E27FC236}">
                <a16:creationId xmlns:a16="http://schemas.microsoft.com/office/drawing/2014/main" id="{73EE0C47-D964-FDEA-1D6D-271B12DB9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47" y="1493345"/>
            <a:ext cx="33623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871898"/>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25</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4000" b="1" i="0" dirty="0">
                <a:effectLst/>
                <a:latin typeface="Josefin Sans" pitchFamily="2" charset="0"/>
              </a:rPr>
              <a:t>Capturing Memory</a:t>
            </a: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384917"/>
            <a:ext cx="3426781" cy="4442520"/>
          </a:xfrm>
        </p:spPr>
        <p:txBody>
          <a:bodyPr>
            <a:normAutofit/>
          </a:bodyPr>
          <a:lstStyle/>
          <a:p>
            <a:pPr algn="just"/>
            <a:r>
              <a:rPr lang="en-US" b="0" i="0" dirty="0">
                <a:solidFill>
                  <a:srgbClr val="000000"/>
                </a:solidFill>
                <a:effectLst/>
                <a:latin typeface="Muli"/>
              </a:rPr>
              <a:t>Now let us wait for a few minutes till the ram is being captured.</a:t>
            </a:r>
            <a:endParaRPr lang="en-US" b="0" i="0" dirty="0">
              <a:solidFill>
                <a:srgbClr val="4C4F53"/>
              </a:solidFill>
              <a:effectLst/>
              <a:latin typeface="Muli"/>
            </a:endParaRPr>
          </a:p>
        </p:txBody>
      </p:sp>
      <p:pic>
        <p:nvPicPr>
          <p:cNvPr id="3074" name="Picture 2">
            <a:extLst>
              <a:ext uri="{FF2B5EF4-FFF2-40B4-BE49-F238E27FC236}">
                <a16:creationId xmlns:a16="http://schemas.microsoft.com/office/drawing/2014/main" id="{35E31931-25BB-4745-EDAA-79E8674BD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64" y="1777377"/>
            <a:ext cx="4019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92555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26</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solidFill>
                  <a:srgbClr val="800000"/>
                </a:solidFill>
                <a:effectLst/>
                <a:latin typeface="Josefin Sans" pitchFamily="2" charset="0"/>
              </a:rPr>
              <a:t>Analyzing Image Dump</a:t>
            </a:r>
            <a:endParaRPr lang="en-US" sz="2400" b="1" i="0" dirty="0">
              <a:solidFill>
                <a:srgbClr val="000000"/>
              </a:solidFill>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3426781" cy="4050060"/>
          </a:xfrm>
        </p:spPr>
        <p:txBody>
          <a:bodyPr>
            <a:normAutofit/>
          </a:bodyPr>
          <a:lstStyle/>
          <a:p>
            <a:pPr algn="l"/>
            <a:r>
              <a:rPr lang="en-US" b="0" i="0" dirty="0">
                <a:solidFill>
                  <a:srgbClr val="000000"/>
                </a:solidFill>
                <a:effectLst/>
                <a:latin typeface="Muli"/>
              </a:rPr>
              <a:t>Now let us analyze the Dump RAW Image once it has been acquired using FTK imager. To start with analysis, click on </a:t>
            </a:r>
            <a:r>
              <a:rPr lang="en-US" b="1" i="0" dirty="0">
                <a:solidFill>
                  <a:srgbClr val="000000"/>
                </a:solidFill>
                <a:effectLst/>
                <a:latin typeface="Muli"/>
              </a:rPr>
              <a:t>File&gt; Add Evidence Item.</a:t>
            </a:r>
            <a:endParaRPr lang="en-US" b="0" i="0" dirty="0">
              <a:solidFill>
                <a:srgbClr val="4C4F53"/>
              </a:solidFill>
              <a:effectLst/>
              <a:latin typeface="Muli"/>
            </a:endParaRPr>
          </a:p>
        </p:txBody>
      </p:sp>
      <p:pic>
        <p:nvPicPr>
          <p:cNvPr id="4098" name="Picture 2">
            <a:extLst>
              <a:ext uri="{FF2B5EF4-FFF2-40B4-BE49-F238E27FC236}">
                <a16:creationId xmlns:a16="http://schemas.microsoft.com/office/drawing/2014/main" id="{9FD87F75-97C4-4478-8143-F4FC28E4A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148" y="1961734"/>
            <a:ext cx="70389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36910"/>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27</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solidFill>
                  <a:srgbClr val="800000"/>
                </a:solidFill>
                <a:effectLst/>
                <a:latin typeface="Josefin Sans" pitchFamily="2" charset="0"/>
              </a:rPr>
              <a:t>Analyzing Image Dump</a:t>
            </a:r>
            <a:endParaRPr lang="en-US" sz="2400" b="1" i="0" dirty="0">
              <a:solidFill>
                <a:srgbClr val="000000"/>
              </a:solidFill>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3426781" cy="4050060"/>
          </a:xfrm>
        </p:spPr>
        <p:txBody>
          <a:bodyPr>
            <a:normAutofit/>
          </a:bodyPr>
          <a:lstStyle/>
          <a:p>
            <a:pPr algn="l"/>
            <a:r>
              <a:rPr lang="en-US" b="0" i="0" dirty="0">
                <a:solidFill>
                  <a:srgbClr val="000000"/>
                </a:solidFill>
                <a:effectLst/>
                <a:latin typeface="Muli"/>
              </a:rPr>
              <a:t>Now select the source of the dump file that you have already created, so here you have to select the image file option and click on Next.</a:t>
            </a:r>
            <a:endParaRPr lang="en-US" b="0" i="0" dirty="0">
              <a:solidFill>
                <a:srgbClr val="4C4F53"/>
              </a:solidFill>
              <a:effectLst/>
              <a:latin typeface="Muli"/>
            </a:endParaRPr>
          </a:p>
        </p:txBody>
      </p:sp>
      <p:pic>
        <p:nvPicPr>
          <p:cNvPr id="5122" name="Picture 2">
            <a:extLst>
              <a:ext uri="{FF2B5EF4-FFF2-40B4-BE49-F238E27FC236}">
                <a16:creationId xmlns:a16="http://schemas.microsoft.com/office/drawing/2014/main" id="{3694673A-C357-08AE-733B-BDC3CA3A9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997" y="1908930"/>
            <a:ext cx="42386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19359"/>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28</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solidFill>
                  <a:srgbClr val="800000"/>
                </a:solidFill>
                <a:effectLst/>
                <a:latin typeface="Josefin Sans" pitchFamily="2" charset="0"/>
              </a:rPr>
              <a:t>Analyzing Image Dump</a:t>
            </a:r>
            <a:endParaRPr lang="en-US" sz="2400" b="1" i="0" dirty="0">
              <a:solidFill>
                <a:srgbClr val="000000"/>
              </a:solidFill>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3426781" cy="4050060"/>
          </a:xfrm>
        </p:spPr>
        <p:txBody>
          <a:bodyPr>
            <a:normAutofit/>
          </a:bodyPr>
          <a:lstStyle/>
          <a:p>
            <a:pPr algn="l"/>
            <a:r>
              <a:rPr lang="en-US" b="0" i="0" dirty="0">
                <a:solidFill>
                  <a:srgbClr val="000000"/>
                </a:solidFill>
                <a:effectLst/>
                <a:latin typeface="Muli"/>
              </a:rPr>
              <a:t>Choose the path of the image dump that you have captured by clicking on Browse.</a:t>
            </a:r>
            <a:endParaRPr lang="en-US" b="0" i="0" dirty="0">
              <a:solidFill>
                <a:srgbClr val="4C4F53"/>
              </a:solidFill>
              <a:effectLst/>
              <a:latin typeface="Muli"/>
            </a:endParaRPr>
          </a:p>
        </p:txBody>
      </p:sp>
      <p:pic>
        <p:nvPicPr>
          <p:cNvPr id="6146" name="Picture 2">
            <a:extLst>
              <a:ext uri="{FF2B5EF4-FFF2-40B4-BE49-F238E27FC236}">
                <a16:creationId xmlns:a16="http://schemas.microsoft.com/office/drawing/2014/main" id="{CAF304AD-ECB9-1C19-E68A-56AB9E72E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314" y="1777377"/>
            <a:ext cx="42291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00685"/>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29</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solidFill>
                  <a:srgbClr val="800000"/>
                </a:solidFill>
                <a:effectLst/>
                <a:latin typeface="Josefin Sans" pitchFamily="2" charset="0"/>
              </a:rPr>
              <a:t>Analyzing Image Dump</a:t>
            </a:r>
            <a:endParaRPr lang="en-US" sz="2400" b="1" i="0" dirty="0">
              <a:solidFill>
                <a:srgbClr val="000000"/>
              </a:solidFill>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3888421" cy="4050060"/>
          </a:xfrm>
        </p:spPr>
        <p:txBody>
          <a:bodyPr>
            <a:normAutofit/>
          </a:bodyPr>
          <a:lstStyle/>
          <a:p>
            <a:pPr algn="l"/>
            <a:r>
              <a:rPr lang="en-US" b="0" i="0" dirty="0">
                <a:solidFill>
                  <a:srgbClr val="000000"/>
                </a:solidFill>
                <a:effectLst/>
                <a:latin typeface="Muli"/>
              </a:rPr>
              <a:t>Once the image dump is attached to the analysis part,  you will see an evidence tree which has the contents of the files of the image dump. This could have deleted as well as overwritten data.</a:t>
            </a:r>
            <a:endParaRPr lang="en-US" b="0" i="0" dirty="0">
              <a:solidFill>
                <a:srgbClr val="4C4F53"/>
              </a:solidFill>
              <a:effectLst/>
              <a:latin typeface="Muli"/>
            </a:endParaRPr>
          </a:p>
        </p:txBody>
      </p:sp>
      <p:pic>
        <p:nvPicPr>
          <p:cNvPr id="7170" name="Picture 2">
            <a:extLst>
              <a:ext uri="{FF2B5EF4-FFF2-40B4-BE49-F238E27FC236}">
                <a16:creationId xmlns:a16="http://schemas.microsoft.com/office/drawing/2014/main" id="{541665D0-6A23-8A34-327D-EB4ACA75C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754" y="1384917"/>
            <a:ext cx="7448550"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31384"/>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310718" y="163336"/>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171852"/>
            <a:ext cx="11017189" cy="4949449"/>
          </a:xfrm>
        </p:spPr>
        <p:txBody>
          <a:bodyPr>
            <a:normAutofit/>
          </a:bodyPr>
          <a:lstStyle/>
          <a:p>
            <a:pPr marL="894288" lvl="1" indent="-342900" algn="just"/>
            <a:r>
              <a:rPr lang="en-US" b="0" i="0" dirty="0">
                <a:effectLst/>
                <a:latin typeface="Source Sans Pro" panose="020B0503030403020204" pitchFamily="34" charset="0"/>
              </a:rPr>
              <a:t>DISK IMAGING: </a:t>
            </a:r>
            <a:r>
              <a:rPr lang="en-US" dirty="0">
                <a:latin typeface="Source Sans Pro" panose="020B0503030403020204" pitchFamily="34" charset="0"/>
              </a:rPr>
              <a:t>Im</a:t>
            </a:r>
            <a:r>
              <a:rPr lang="en-US" b="0" i="0" dirty="0">
                <a:effectLst/>
                <a:latin typeface="Source Sans Pro" panose="020B0503030403020204" pitchFamily="34" charset="0"/>
              </a:rPr>
              <a:t>aging a hard drive is a phrase </a:t>
            </a:r>
            <a:r>
              <a:rPr lang="en-US" dirty="0">
                <a:latin typeface="Source Sans Pro" panose="020B0503030403020204" pitchFamily="34" charset="0"/>
              </a:rPr>
              <a:t>that</a:t>
            </a:r>
            <a:r>
              <a:rPr lang="en-US" b="0" i="0" dirty="0">
                <a:effectLst/>
                <a:latin typeface="Source Sans Pro" panose="020B0503030403020204" pitchFamily="34" charset="0"/>
              </a:rPr>
              <a:t> is commonly used for</a:t>
            </a:r>
          </a:p>
          <a:p>
            <a:pPr marL="551388" lvl="1" indent="0" algn="just">
              <a:buNone/>
            </a:pPr>
            <a:r>
              <a:rPr lang="en-US" b="0" i="0" dirty="0">
                <a:effectLst/>
                <a:latin typeface="Source Sans Pro" panose="020B0503030403020204" pitchFamily="34" charset="0"/>
              </a:rPr>
              <a:t>preserving </a:t>
            </a:r>
            <a:r>
              <a:rPr lang="en-US" dirty="0">
                <a:latin typeface="Source Sans Pro" panose="020B0503030403020204" pitchFamily="34" charset="0"/>
              </a:rPr>
              <a:t>t</a:t>
            </a:r>
            <a:r>
              <a:rPr lang="en-US" b="0" i="0" dirty="0">
                <a:effectLst/>
                <a:latin typeface="Source Sans Pro" panose="020B0503030403020204" pitchFamily="34" charset="0"/>
              </a:rPr>
              <a:t>he contents of a custodian </a:t>
            </a:r>
            <a:r>
              <a:rPr lang="en-US" dirty="0">
                <a:latin typeface="Source Sans Pro" panose="020B0503030403020204" pitchFamily="34" charset="0"/>
              </a:rPr>
              <a:t>har</a:t>
            </a:r>
            <a:r>
              <a:rPr lang="en-US" b="0" i="0" dirty="0">
                <a:effectLst/>
                <a:latin typeface="Source Sans Pro" panose="020B0503030403020204" pitchFamily="34" charset="0"/>
              </a:rPr>
              <a:t>d drive or server. </a:t>
            </a:r>
          </a:p>
          <a:p>
            <a:pPr marL="894288" lvl="1" indent="-342900" algn="just"/>
            <a:r>
              <a:rPr lang="en-US" b="0" i="0" dirty="0">
                <a:effectLst/>
                <a:latin typeface="Source Sans Pro" panose="020B0503030403020204" pitchFamily="34" charset="0"/>
              </a:rPr>
              <a:t>It can also be used to describe when a custodian hard drive is cloned. </a:t>
            </a:r>
          </a:p>
          <a:p>
            <a:pPr marL="894288" lvl="1" indent="-342900" algn="just"/>
            <a:r>
              <a:rPr lang="en-US" b="0" i="0" dirty="0">
                <a:effectLst/>
                <a:latin typeface="Source Sans Pro" panose="020B0503030403020204" pitchFamily="34" charset="0"/>
              </a:rPr>
              <a:t>In this process Data is Saved as Disk to File as (.DD. EO1, RAW) </a:t>
            </a:r>
          </a:p>
          <a:p>
            <a:pPr marL="894288" lvl="1" indent="-342900" algn="just"/>
            <a:r>
              <a:rPr lang="en-US" dirty="0">
                <a:latin typeface="Source Sans Pro" panose="020B0503030403020204" pitchFamily="34" charset="0"/>
              </a:rPr>
              <a:t>M</a:t>
            </a:r>
            <a:r>
              <a:rPr lang="en-US" b="0" i="0" dirty="0">
                <a:effectLst/>
                <a:latin typeface="Source Sans Pro" panose="020B0503030403020204" pitchFamily="34" charset="0"/>
              </a:rPr>
              <a:t>ore the one cases can be saved on single Hard Drive</a:t>
            </a:r>
          </a:p>
        </p:txBody>
      </p:sp>
    </p:spTree>
    <p:extLst>
      <p:ext uri="{BB962C8B-B14F-4D97-AF65-F5344CB8AC3E}">
        <p14:creationId xmlns:p14="http://schemas.microsoft.com/office/powerpoint/2010/main" val="3799105038"/>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30</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solidFill>
                  <a:srgbClr val="800000"/>
                </a:solidFill>
                <a:effectLst/>
                <a:latin typeface="Josefin Sans" pitchFamily="2" charset="0"/>
              </a:rPr>
              <a:t>Analyzing Image Dump</a:t>
            </a:r>
            <a:endParaRPr lang="en-US" sz="2400" b="1" i="0" dirty="0">
              <a:solidFill>
                <a:srgbClr val="000000"/>
              </a:solidFill>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3888421" cy="4050060"/>
          </a:xfrm>
        </p:spPr>
        <p:txBody>
          <a:bodyPr>
            <a:normAutofit/>
          </a:bodyPr>
          <a:lstStyle/>
          <a:p>
            <a:pPr algn="l"/>
            <a:r>
              <a:rPr lang="en-US" b="0" i="0" dirty="0">
                <a:solidFill>
                  <a:srgbClr val="000000"/>
                </a:solidFill>
                <a:effectLst/>
                <a:latin typeface="Muli"/>
              </a:rPr>
              <a:t>To analyze other things further, we will now remove this evidence item by right-clicking on the case and click on </a:t>
            </a:r>
            <a:r>
              <a:rPr lang="en-US" b="1" i="0" dirty="0">
                <a:solidFill>
                  <a:srgbClr val="000000"/>
                </a:solidFill>
                <a:effectLst/>
                <a:latin typeface="Muli"/>
              </a:rPr>
              <a:t>Remove Evidence Item</a:t>
            </a:r>
            <a:endParaRPr lang="en-US" b="0" i="0" dirty="0">
              <a:solidFill>
                <a:srgbClr val="4C4F53"/>
              </a:solidFill>
              <a:effectLst/>
              <a:latin typeface="Muli"/>
            </a:endParaRPr>
          </a:p>
        </p:txBody>
      </p:sp>
      <p:pic>
        <p:nvPicPr>
          <p:cNvPr id="8194" name="Picture 2">
            <a:extLst>
              <a:ext uri="{FF2B5EF4-FFF2-40B4-BE49-F238E27FC236}">
                <a16:creationId xmlns:a16="http://schemas.microsoft.com/office/drawing/2014/main" id="{9AAC2407-267F-F0BA-BDC0-3C691255C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374" y="1890898"/>
            <a:ext cx="50768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77107"/>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31</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effectLst/>
                <a:latin typeface="Open Sans" panose="020B0606030504020204" pitchFamily="34" charset="0"/>
              </a:rPr>
              <a:t>Capture Memory</a:t>
            </a:r>
            <a:endParaRPr lang="en-US" sz="24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11274642" cy="4050060"/>
          </a:xfrm>
        </p:spPr>
        <p:txBody>
          <a:bodyPr>
            <a:normAutofit/>
          </a:bodyPr>
          <a:lstStyle/>
          <a:p>
            <a:pPr algn="just"/>
            <a:r>
              <a:rPr lang="en-US" b="0" i="0" dirty="0">
                <a:effectLst/>
                <a:latin typeface="Open Sans" panose="020B0606030504020204" pitchFamily="34" charset="0"/>
              </a:rPr>
              <a:t>If you’re trying to access the contents of memory from an existing system that’s running, you can use a runtime version of FTK Imager from a flash drive to access that memory.  </a:t>
            </a:r>
          </a:p>
          <a:p>
            <a:pPr algn="just"/>
            <a:endParaRPr lang="en-US" dirty="0">
              <a:latin typeface="Open Sans" panose="020B0606030504020204" pitchFamily="34" charset="0"/>
            </a:endParaRPr>
          </a:p>
          <a:p>
            <a:pPr algn="just"/>
            <a:r>
              <a:rPr lang="en-US" b="0" i="0" dirty="0">
                <a:effectLst/>
                <a:latin typeface="Open Sans" panose="020B0606030504020204" pitchFamily="34" charset="0"/>
              </a:rPr>
              <a:t>From the File menu, you can select </a:t>
            </a:r>
            <a:r>
              <a:rPr lang="en-US" b="1" i="1" dirty="0">
                <a:effectLst/>
                <a:latin typeface="inherit"/>
              </a:rPr>
              <a:t>Capture Memory</a:t>
            </a:r>
            <a:r>
              <a:rPr lang="en-US" b="0" i="0" dirty="0">
                <a:effectLst/>
                <a:latin typeface="Open Sans" panose="020B0606030504020204" pitchFamily="34" charset="0"/>
              </a:rPr>
              <a:t> to capture data stored in memory within the system.</a:t>
            </a:r>
            <a:endParaRPr lang="en-US" b="0" i="0" dirty="0">
              <a:effectLst/>
              <a:latin typeface="Muli"/>
            </a:endParaRPr>
          </a:p>
        </p:txBody>
      </p:sp>
    </p:spTree>
    <p:extLst>
      <p:ext uri="{BB962C8B-B14F-4D97-AF65-F5344CB8AC3E}">
        <p14:creationId xmlns:p14="http://schemas.microsoft.com/office/powerpoint/2010/main" val="3104614233"/>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32</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683581" y="607219"/>
            <a:ext cx="9296833" cy="777698"/>
          </a:xfrm>
        </p:spPr>
        <p:txBody>
          <a:bodyPr>
            <a:normAutofit/>
          </a:bodyPr>
          <a:lstStyle/>
          <a:p>
            <a:pPr algn="l"/>
            <a:r>
              <a:rPr lang="en-US" sz="2400" b="1" i="0" dirty="0">
                <a:effectLst/>
                <a:latin typeface="Open Sans" panose="020B0606030504020204" pitchFamily="34" charset="0"/>
              </a:rPr>
              <a:t>Capture Memory</a:t>
            </a:r>
            <a:endParaRPr lang="en-US" sz="24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6" y="1777377"/>
            <a:ext cx="11274642" cy="4050060"/>
          </a:xfrm>
        </p:spPr>
        <p:txBody>
          <a:bodyPr>
            <a:normAutofit/>
          </a:bodyPr>
          <a:lstStyle/>
          <a:p>
            <a:pPr algn="just"/>
            <a:r>
              <a:rPr lang="en-US" sz="2400" b="0" i="0" dirty="0">
                <a:effectLst/>
                <a:latin typeface="Open Sans" panose="020B0606030504020204" pitchFamily="34" charset="0"/>
              </a:rPr>
              <a:t>Capturing memory can be useful for a number of reasons.  </a:t>
            </a:r>
          </a:p>
          <a:p>
            <a:pPr algn="just"/>
            <a:r>
              <a:rPr lang="en-US" sz="2400" b="0" i="0" dirty="0">
                <a:effectLst/>
                <a:latin typeface="Open Sans" panose="020B0606030504020204" pitchFamily="34" charset="0"/>
              </a:rPr>
              <a:t>For example, if </a:t>
            </a:r>
            <a:r>
              <a:rPr lang="en-US" sz="2400" b="1"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TrueCrypt</a:t>
            </a:r>
            <a:r>
              <a:rPr lang="en-US" sz="2400" b="0" i="0" dirty="0">
                <a:effectLst/>
                <a:latin typeface="Open Sans" panose="020B0606030504020204" pitchFamily="34" charset="0"/>
              </a:rPr>
              <a:t> is running to encrypt the contents of the drive, the password could be stored in memory – if it is, Capture Memory enables you to capture the contents of memory (including the password) before it is lost.</a:t>
            </a:r>
            <a:endParaRPr lang="en-US" sz="2400" b="0" i="0" dirty="0">
              <a:effectLst/>
              <a:latin typeface="Muli"/>
            </a:endParaRPr>
          </a:p>
        </p:txBody>
      </p:sp>
    </p:spTree>
    <p:extLst>
      <p:ext uri="{BB962C8B-B14F-4D97-AF65-F5344CB8AC3E}">
        <p14:creationId xmlns:p14="http://schemas.microsoft.com/office/powerpoint/2010/main" val="1573438449"/>
      </p:ext>
    </p:extLst>
  </p:cSld>
  <p:clrMapOvr>
    <a:masterClrMapping/>
  </p:clrMapOvr>
  <p:transition spd="med">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33</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400" b="1" i="0" dirty="0">
                <a:effectLst/>
                <a:latin typeface="Open Sans" panose="020B0606030504020204" pitchFamily="34" charset="0"/>
              </a:rPr>
              <a:t>Capture Memory</a:t>
            </a:r>
            <a:endParaRPr lang="en-US" sz="24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5734977" cy="4796874"/>
          </a:xfrm>
        </p:spPr>
        <p:txBody>
          <a:bodyPr>
            <a:noAutofit/>
          </a:bodyPr>
          <a:lstStyle/>
          <a:p>
            <a:pPr algn="just"/>
            <a:r>
              <a:rPr lang="en-US" sz="2400" dirty="0">
                <a:latin typeface="Open Sans" panose="020B0606030504020204" pitchFamily="34" charset="0"/>
              </a:rPr>
              <a:t>S</a:t>
            </a:r>
            <a:r>
              <a:rPr lang="en-US" sz="2400" b="0" i="0" dirty="0">
                <a:effectLst/>
                <a:latin typeface="Open Sans" panose="020B0606030504020204" pitchFamily="34" charset="0"/>
              </a:rPr>
              <a:t>pecify the destination path and filename to capture a memory to the specified file.  </a:t>
            </a:r>
          </a:p>
          <a:p>
            <a:pPr algn="just"/>
            <a:r>
              <a:rPr lang="en-US" sz="2400" b="0" i="0" dirty="0">
                <a:effectLst/>
                <a:latin typeface="Open Sans" panose="020B0606030504020204" pitchFamily="34" charset="0"/>
              </a:rPr>
              <a:t>You can also include the contents of </a:t>
            </a:r>
            <a:r>
              <a:rPr lang="en-US" sz="2400" b="0" i="0" dirty="0" err="1">
                <a:effectLst/>
                <a:latin typeface="Open Sans" panose="020B0606030504020204" pitchFamily="34" charset="0"/>
              </a:rPr>
              <a:t>pagefile</a:t>
            </a:r>
            <a:r>
              <a:rPr lang="en-US" sz="2400" b="0" i="0" dirty="0">
                <a:effectLst/>
                <a:latin typeface="Open Sans" panose="020B0606030504020204" pitchFamily="34" charset="0"/>
              </a:rPr>
              <a:t> “.sys”, which is a Windows system file that acts as a swap file for memory; hence, it can contain useful memory information as well.  </a:t>
            </a:r>
          </a:p>
          <a:p>
            <a:pPr algn="just"/>
            <a:r>
              <a:rPr lang="en-US" sz="2400" b="0" i="0" dirty="0">
                <a:effectLst/>
                <a:latin typeface="Open Sans" panose="020B0606030504020204" pitchFamily="34" charset="0"/>
              </a:rPr>
              <a:t>Creating an AD1 file enables you to create an AD1 image of the memory contents – then you can </a:t>
            </a:r>
            <a:r>
              <a:rPr lang="en-US" sz="2400" b="0" i="0" u="none" strike="noStrike" dirty="0">
                <a:effectLst/>
                <a:latin typeface="Open Sans" panose="020B0606030504020204" pitchFamily="34" charset="0"/>
              </a:rPr>
              <a:t>add it as an evidence item</a:t>
            </a:r>
            <a:r>
              <a:rPr lang="en-US" sz="2400" b="0" i="0" dirty="0">
                <a:effectLst/>
                <a:latin typeface="Open Sans" panose="020B0606030504020204" pitchFamily="34" charset="0"/>
              </a:rPr>
              <a:t> to review the contents.</a:t>
            </a:r>
            <a:endParaRPr lang="en-US" sz="2400" b="0" i="0" dirty="0">
              <a:effectLst/>
              <a:latin typeface="Muli"/>
            </a:endParaRPr>
          </a:p>
        </p:txBody>
      </p:sp>
      <p:pic>
        <p:nvPicPr>
          <p:cNvPr id="1026" name="Picture 2">
            <a:extLst>
              <a:ext uri="{FF2B5EF4-FFF2-40B4-BE49-F238E27FC236}">
                <a16:creationId xmlns:a16="http://schemas.microsoft.com/office/drawing/2014/main" id="{DDB13A32-8FE6-1851-3B32-F54F90EF7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29" y="1314647"/>
            <a:ext cx="5154965" cy="421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54803"/>
      </p:ext>
    </p:extLst>
  </p:cSld>
  <p:clrMapOvr>
    <a:masterClrMapping/>
  </p:clrMapOvr>
  <p:transition spd="med">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34</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11478829" cy="4796874"/>
          </a:xfrm>
        </p:spPr>
        <p:txBody>
          <a:bodyPr>
            <a:noAutofit/>
          </a:bodyPr>
          <a:lstStyle/>
          <a:p>
            <a:pPr algn="just"/>
            <a:r>
              <a:rPr lang="en-US" sz="2400" b="0" i="0" dirty="0">
                <a:effectLst/>
                <a:latin typeface="Open Sans" panose="020B0606030504020204" pitchFamily="34" charset="0"/>
              </a:rPr>
              <a:t>Windows does not allow you to copy or save live Registry files, you would have to image the hard drive and then extract the Registry files, or boot the computer from a boot disk and copy the Registry files from the inactive operating system on the drive. </a:t>
            </a:r>
          </a:p>
          <a:p>
            <a:pPr algn="just"/>
            <a:r>
              <a:rPr lang="en-US" sz="2400" b="0" i="0" dirty="0">
                <a:effectLst/>
                <a:latin typeface="Open Sans" panose="020B0606030504020204" pitchFamily="34" charset="0"/>
              </a:rPr>
              <a:t>From the File menu, you can select </a:t>
            </a:r>
            <a:r>
              <a:rPr lang="en-US" sz="2400" b="1" i="1" dirty="0">
                <a:effectLst/>
                <a:latin typeface="inherit"/>
              </a:rPr>
              <a:t>Obtain Protected Files</a:t>
            </a:r>
            <a:r>
              <a:rPr lang="en-US" sz="2400" b="0" i="0" dirty="0">
                <a:effectLst/>
                <a:latin typeface="Open Sans" panose="020B0606030504020204" pitchFamily="34" charset="0"/>
              </a:rPr>
              <a:t> to circumvent the Windows operating system and its file locks, thus allowing you to copy the live Registry files.  </a:t>
            </a:r>
          </a:p>
          <a:p>
            <a:pPr algn="just"/>
            <a:r>
              <a:rPr lang="en-US" sz="2400" b="0" i="0" dirty="0">
                <a:effectLst/>
                <a:latin typeface="Open Sans" panose="020B0606030504020204" pitchFamily="34" charset="0"/>
              </a:rPr>
              <a:t>If the user allows Windows to remember his or her passwords, that information can be stored within the registry files</a:t>
            </a:r>
            <a:endParaRPr lang="en-US" sz="3600" b="0" i="0" dirty="0">
              <a:effectLst/>
              <a:latin typeface="Muli"/>
            </a:endParaRPr>
          </a:p>
        </p:txBody>
      </p:sp>
    </p:spTree>
    <p:extLst>
      <p:ext uri="{BB962C8B-B14F-4D97-AF65-F5344CB8AC3E}">
        <p14:creationId xmlns:p14="http://schemas.microsoft.com/office/powerpoint/2010/main" val="2387459780"/>
      </p:ext>
    </p:extLst>
  </p:cSld>
  <p:clrMapOvr>
    <a:masterClrMapping/>
  </p:clrMapOvr>
  <p:transition spd="med">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35</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11478829" cy="4796874"/>
          </a:xfrm>
        </p:spPr>
        <p:txBody>
          <a:bodyPr>
            <a:noAutofit/>
          </a:bodyPr>
          <a:lstStyle/>
          <a:p>
            <a:pPr algn="just"/>
            <a:r>
              <a:rPr lang="en-US" sz="2400" b="0" i="0" dirty="0">
                <a:effectLst/>
                <a:latin typeface="Open Sans" panose="020B0606030504020204" pitchFamily="34" charset="0"/>
              </a:rPr>
              <a:t>Specify the destination path for the obtained files, then select the option for which files you would like to obtain.  </a:t>
            </a:r>
          </a:p>
          <a:p>
            <a:pPr algn="just"/>
            <a:r>
              <a:rPr lang="en-US" sz="2400" b="0" i="0" dirty="0">
                <a:effectLst/>
                <a:latin typeface="Open Sans" panose="020B0606030504020204" pitchFamily="34" charset="0"/>
              </a:rPr>
              <a:t>The </a:t>
            </a:r>
            <a:r>
              <a:rPr lang="en-US" sz="2400" b="1" i="1" dirty="0">
                <a:effectLst/>
                <a:latin typeface="inherit"/>
              </a:rPr>
              <a:t>Minimum files for login recovery</a:t>
            </a:r>
            <a:r>
              <a:rPr lang="en-US" sz="2400" b="0" i="0" dirty="0">
                <a:effectLst/>
                <a:latin typeface="Open Sans" panose="020B0606030504020204" pitchFamily="34" charset="0"/>
              </a:rPr>
              <a:t> option retrieves Users, System, and SAM files from which you can recover a user’s account information.  </a:t>
            </a:r>
          </a:p>
          <a:p>
            <a:pPr algn="just"/>
            <a:r>
              <a:rPr lang="en-US" sz="2400" b="0" i="0" dirty="0">
                <a:effectLst/>
                <a:latin typeface="Open Sans" panose="020B0606030504020204" pitchFamily="34" charset="0"/>
              </a:rPr>
              <a:t>The </a:t>
            </a:r>
            <a:r>
              <a:rPr lang="en-US" sz="2400" b="1" i="1" dirty="0">
                <a:effectLst/>
                <a:latin typeface="inherit"/>
              </a:rPr>
              <a:t>Password recovery and all Registry files</a:t>
            </a:r>
            <a:r>
              <a:rPr lang="en-US" sz="2400" b="0" i="0" dirty="0">
                <a:effectLst/>
                <a:latin typeface="Open Sans" panose="020B0606030504020204" pitchFamily="34" charset="0"/>
              </a:rPr>
              <a:t> option is more comprehensive, retrieving Users, System, SAM, NTUSER.DAT, Default, Security, Software, and </a:t>
            </a:r>
            <a:r>
              <a:rPr lang="en-US" sz="2400" b="0" i="0" dirty="0" err="1">
                <a:effectLst/>
                <a:latin typeface="Open Sans" panose="020B0606030504020204" pitchFamily="34" charset="0"/>
              </a:rPr>
              <a:t>Userdiff</a:t>
            </a:r>
            <a:r>
              <a:rPr lang="en-US" sz="2400" b="0" i="0" dirty="0">
                <a:effectLst/>
                <a:latin typeface="Open Sans" panose="020B0606030504020204" pitchFamily="34" charset="0"/>
              </a:rPr>
              <a:t> files from which you can recover account information and possible passwords to other files.</a:t>
            </a:r>
            <a:endParaRPr lang="en-US" sz="4800" b="0" i="0" dirty="0">
              <a:effectLst/>
              <a:latin typeface="Muli"/>
            </a:endParaRPr>
          </a:p>
        </p:txBody>
      </p:sp>
    </p:spTree>
    <p:extLst>
      <p:ext uri="{BB962C8B-B14F-4D97-AF65-F5344CB8AC3E}">
        <p14:creationId xmlns:p14="http://schemas.microsoft.com/office/powerpoint/2010/main" val="2837327583"/>
      </p:ext>
    </p:extLst>
  </p:cSld>
  <p:clrMapOvr>
    <a:masterClrMapping/>
  </p:clrMapOvr>
  <p:transition spd="med">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36</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11478829" cy="4796874"/>
          </a:xfrm>
        </p:spPr>
        <p:txBody>
          <a:bodyPr>
            <a:noAutofit/>
          </a:bodyPr>
          <a:lstStyle/>
          <a:p>
            <a:pPr algn="just"/>
            <a:r>
              <a:rPr lang="en-US" sz="2400" i="0" dirty="0">
                <a:solidFill>
                  <a:srgbClr val="202124"/>
                </a:solidFill>
                <a:effectLst/>
                <a:latin typeface="Arial" panose="020B0604020202020204" pitchFamily="34" charset="0"/>
                <a:cs typeface="Arial" panose="020B0604020202020204" pitchFamily="34" charset="0"/>
              </a:rPr>
              <a:t>The Security Account Manager (SAM) is a database file in Windows XP, Windows Vista, Windows 7, 8.1, 10 and 11 that stores users' passwords.</a:t>
            </a:r>
          </a:p>
          <a:p>
            <a:pPr algn="just"/>
            <a:r>
              <a:rPr lang="en-US" sz="2400" b="0" i="0" dirty="0">
                <a:solidFill>
                  <a:srgbClr val="202124"/>
                </a:solidFill>
                <a:effectLst/>
                <a:latin typeface="Arial" panose="020B0604020202020204" pitchFamily="34" charset="0"/>
                <a:cs typeface="Arial" panose="020B0604020202020204" pitchFamily="34" charset="0"/>
              </a:rPr>
              <a:t>The SAM database file is stored within </a:t>
            </a:r>
            <a:r>
              <a:rPr lang="en-US" sz="2400" b="0" i="0" dirty="0">
                <a:solidFill>
                  <a:srgbClr val="040C28"/>
                </a:solidFill>
                <a:effectLst/>
                <a:latin typeface="Arial" panose="020B0604020202020204" pitchFamily="34" charset="0"/>
                <a:cs typeface="Arial" panose="020B0604020202020204" pitchFamily="34" charset="0"/>
              </a:rPr>
              <a:t>C:\Windows\System32\config</a:t>
            </a:r>
            <a:r>
              <a:rPr lang="en-US" sz="2400" b="0" i="0" dirty="0">
                <a:solidFill>
                  <a:srgbClr val="202124"/>
                </a:solidFill>
                <a:effectLst/>
                <a:latin typeface="Arial" panose="020B0604020202020204" pitchFamily="34" charset="0"/>
                <a:cs typeface="Arial" panose="020B0604020202020204" pitchFamily="34" charset="0"/>
              </a:rPr>
              <a:t>. </a:t>
            </a:r>
          </a:p>
          <a:p>
            <a:pPr algn="just"/>
            <a:r>
              <a:rPr lang="en-US" sz="2400" b="0" i="0" dirty="0">
                <a:solidFill>
                  <a:srgbClr val="202124"/>
                </a:solidFill>
                <a:effectLst/>
                <a:latin typeface="Arial" panose="020B0604020202020204" pitchFamily="34" charset="0"/>
                <a:cs typeface="Arial" panose="020B0604020202020204" pitchFamily="34" charset="0"/>
              </a:rPr>
              <a:t>All of the data within the file is encrypted. </a:t>
            </a:r>
          </a:p>
          <a:p>
            <a:pPr algn="just"/>
            <a:r>
              <a:rPr lang="en-US" sz="2400" b="0" i="0" dirty="0">
                <a:solidFill>
                  <a:srgbClr val="202124"/>
                </a:solidFill>
                <a:effectLst/>
                <a:latin typeface="Arial" panose="020B0604020202020204" pitchFamily="34" charset="0"/>
                <a:cs typeface="Arial" panose="020B0604020202020204" pitchFamily="34" charset="0"/>
              </a:rPr>
              <a:t>The passwords hashes are stored in HKEY_LOCAL_MACHINE\SAM. </a:t>
            </a:r>
          </a:p>
          <a:p>
            <a:pPr algn="just"/>
            <a:r>
              <a:rPr lang="en-US" sz="2400" b="0" i="0" dirty="0">
                <a:solidFill>
                  <a:srgbClr val="202124"/>
                </a:solidFill>
                <a:effectLst/>
                <a:latin typeface="Arial" panose="020B0604020202020204" pitchFamily="34" charset="0"/>
                <a:cs typeface="Arial" panose="020B0604020202020204" pitchFamily="34" charset="0"/>
              </a:rPr>
              <a:t>As the primary purpose of the SAM is to increase security, its access is restricted.</a:t>
            </a:r>
            <a:endParaRPr lang="en-US" sz="24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005217"/>
      </p:ext>
    </p:extLst>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37</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11478829" cy="4796874"/>
          </a:xfrm>
        </p:spPr>
        <p:txBody>
          <a:bodyPr>
            <a:noAutofit/>
          </a:bodyPr>
          <a:lstStyle/>
          <a:p>
            <a:pPr algn="just"/>
            <a:r>
              <a:rPr lang="en-US" sz="2400" i="0" dirty="0">
                <a:solidFill>
                  <a:srgbClr val="202124"/>
                </a:solidFill>
                <a:effectLst/>
                <a:latin typeface="Arial" panose="020B0604020202020204" pitchFamily="34" charset="0"/>
                <a:cs typeface="Arial" panose="020B0604020202020204" pitchFamily="34" charset="0"/>
              </a:rPr>
              <a:t>Finally, in the directory that you have chosen for the export, you will find six files (default, SAM, SECURITY, software, system, </a:t>
            </a:r>
            <a:r>
              <a:rPr lang="en-US" sz="2400" i="0" dirty="0" err="1">
                <a:solidFill>
                  <a:srgbClr val="202124"/>
                </a:solidFill>
                <a:effectLst/>
                <a:latin typeface="Arial" panose="020B0604020202020204" pitchFamily="34" charset="0"/>
                <a:cs typeface="Arial" panose="020B0604020202020204" pitchFamily="34" charset="0"/>
              </a:rPr>
              <a:t>userdiff</a:t>
            </a:r>
            <a:r>
              <a:rPr lang="en-US" sz="2400" i="0" dirty="0">
                <a:solidFill>
                  <a:srgbClr val="202124"/>
                </a:solidFill>
                <a:effectLst/>
                <a:latin typeface="Arial" panose="020B0604020202020204" pitchFamily="34" charset="0"/>
                <a:cs typeface="Arial" panose="020B0604020202020204" pitchFamily="34" charset="0"/>
              </a:rPr>
              <a:t>) and the folder Users.</a:t>
            </a:r>
          </a:p>
          <a:p>
            <a:pPr algn="just"/>
            <a:endParaRPr lang="en-US" sz="2400" i="0" dirty="0">
              <a:solidFill>
                <a:srgbClr val="202124"/>
              </a:solidFill>
              <a:effectLst/>
              <a:latin typeface="Arial" panose="020B0604020202020204" pitchFamily="34" charset="0"/>
              <a:cs typeface="Arial" panose="020B0604020202020204" pitchFamily="34" charset="0"/>
            </a:endParaRPr>
          </a:p>
          <a:p>
            <a:pPr algn="just"/>
            <a:r>
              <a:rPr lang="en-US" sz="2400" i="0" dirty="0">
                <a:solidFill>
                  <a:srgbClr val="202124"/>
                </a:solidFill>
                <a:effectLst/>
                <a:latin typeface="Arial" panose="020B0604020202020204" pitchFamily="34" charset="0"/>
                <a:cs typeface="Arial" panose="020B0604020202020204" pitchFamily="34" charset="0"/>
              </a:rPr>
              <a:t>Default		HKEY_USERS\DEFAULT</a:t>
            </a:r>
          </a:p>
          <a:p>
            <a:pPr algn="just"/>
            <a:r>
              <a:rPr lang="en-US" sz="2400" i="0" dirty="0">
                <a:solidFill>
                  <a:srgbClr val="202124"/>
                </a:solidFill>
                <a:effectLst/>
                <a:latin typeface="Arial" panose="020B0604020202020204" pitchFamily="34" charset="0"/>
                <a:cs typeface="Arial" panose="020B0604020202020204" pitchFamily="34" charset="0"/>
              </a:rPr>
              <a:t>SAM			HKEY_LOCALMACHINE\SAM</a:t>
            </a:r>
          </a:p>
          <a:p>
            <a:pPr algn="just"/>
            <a:r>
              <a:rPr lang="en-US" sz="2400" i="0" dirty="0">
                <a:solidFill>
                  <a:srgbClr val="202124"/>
                </a:solidFill>
                <a:effectLst/>
                <a:latin typeface="Arial" panose="020B0604020202020204" pitchFamily="34" charset="0"/>
                <a:cs typeface="Arial" panose="020B0604020202020204" pitchFamily="34" charset="0"/>
              </a:rPr>
              <a:t>SECURITY		HKEY_LOCALMACHINE\SECURITY</a:t>
            </a:r>
          </a:p>
          <a:p>
            <a:pPr algn="just"/>
            <a:r>
              <a:rPr lang="en-US" sz="2400" i="0" dirty="0">
                <a:solidFill>
                  <a:srgbClr val="202124"/>
                </a:solidFill>
                <a:effectLst/>
                <a:latin typeface="Arial" panose="020B0604020202020204" pitchFamily="34" charset="0"/>
                <a:cs typeface="Arial" panose="020B0604020202020204" pitchFamily="34" charset="0"/>
              </a:rPr>
              <a:t>Software		HKEY_LOCAL_MACHINE\SOFTWARE</a:t>
            </a:r>
          </a:p>
          <a:p>
            <a:pPr algn="just"/>
            <a:r>
              <a:rPr lang="en-US" sz="2400" i="0" dirty="0">
                <a:solidFill>
                  <a:srgbClr val="202124"/>
                </a:solidFill>
                <a:effectLst/>
                <a:latin typeface="Arial" panose="020B0604020202020204" pitchFamily="34" charset="0"/>
                <a:cs typeface="Arial" panose="020B0604020202020204" pitchFamily="34" charset="0"/>
              </a:rPr>
              <a:t>System		HKEY_LOCAL_MACHINE\SYSTEM</a:t>
            </a:r>
            <a:endParaRPr lang="en-US" sz="24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548067"/>
      </p:ext>
    </p:extLst>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38</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777698"/>
          </a:xfrm>
        </p:spPr>
        <p:txBody>
          <a:bodyPr>
            <a:normAutofit/>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39695" y="1030563"/>
            <a:ext cx="11478829" cy="4796874"/>
          </a:xfrm>
        </p:spPr>
        <p:txBody>
          <a:bodyPr>
            <a:noAutofit/>
          </a:bodyPr>
          <a:lstStyle/>
          <a:p>
            <a:pPr algn="just"/>
            <a:r>
              <a:rPr lang="en-US" sz="2400" b="0" i="0" dirty="0">
                <a:solidFill>
                  <a:srgbClr val="444444"/>
                </a:solidFill>
                <a:effectLst/>
                <a:latin typeface="Open Sans" panose="020B0606030504020204" pitchFamily="34" charset="0"/>
              </a:rPr>
              <a:t>Inside the folder </a:t>
            </a:r>
            <a:r>
              <a:rPr lang="en-US" sz="2400" b="0" i="1" dirty="0">
                <a:solidFill>
                  <a:srgbClr val="444444"/>
                </a:solidFill>
                <a:effectLst/>
                <a:latin typeface="Open Sans" panose="020B0606030504020204" pitchFamily="34" charset="0"/>
              </a:rPr>
              <a:t>Users,</a:t>
            </a:r>
            <a:r>
              <a:rPr lang="en-US" sz="2400" b="0" i="0" dirty="0">
                <a:solidFill>
                  <a:srgbClr val="444444"/>
                </a:solidFill>
                <a:effectLst/>
                <a:latin typeface="Open Sans" panose="020B0606030504020204" pitchFamily="34" charset="0"/>
              </a:rPr>
              <a:t> we can find at least two folders, </a:t>
            </a:r>
            <a:r>
              <a:rPr lang="en-US" sz="2400" b="0" i="1" dirty="0">
                <a:solidFill>
                  <a:srgbClr val="444444"/>
                </a:solidFill>
                <a:effectLst/>
                <a:latin typeface="Open Sans" panose="020B0606030504020204" pitchFamily="34" charset="0"/>
              </a:rPr>
              <a:t>default</a:t>
            </a:r>
            <a:r>
              <a:rPr lang="en-US" sz="2400" b="0" i="0" dirty="0">
                <a:solidFill>
                  <a:srgbClr val="444444"/>
                </a:solidFill>
                <a:effectLst/>
                <a:latin typeface="Open Sans" panose="020B0606030504020204" pitchFamily="34" charset="0"/>
              </a:rPr>
              <a:t> and </a:t>
            </a:r>
            <a:r>
              <a:rPr lang="en-US" sz="2400" b="0" i="1" dirty="0">
                <a:solidFill>
                  <a:srgbClr val="444444"/>
                </a:solidFill>
                <a:effectLst/>
                <a:latin typeface="Open Sans" panose="020B0606030504020204" pitchFamily="34" charset="0"/>
              </a:rPr>
              <a:t>public,</a:t>
            </a:r>
            <a:r>
              <a:rPr lang="en-US" sz="2400" b="0" i="0" dirty="0">
                <a:solidFill>
                  <a:srgbClr val="444444"/>
                </a:solidFill>
                <a:effectLst/>
                <a:latin typeface="Open Sans" panose="020B0606030504020204" pitchFamily="34" charset="0"/>
              </a:rPr>
              <a:t> containing an </a:t>
            </a:r>
            <a:r>
              <a:rPr lang="en-US" sz="2400" b="1" i="0" dirty="0">
                <a:solidFill>
                  <a:srgbClr val="444444"/>
                </a:solidFill>
                <a:effectLst/>
                <a:latin typeface="Open Sans" panose="020B0606030504020204" pitchFamily="34" charset="0"/>
              </a:rPr>
              <a:t>NTUSER.DAT</a:t>
            </a:r>
            <a:r>
              <a:rPr lang="en-US" sz="2400" b="0" i="0" dirty="0">
                <a:solidFill>
                  <a:srgbClr val="444444"/>
                </a:solidFill>
                <a:effectLst/>
                <a:latin typeface="Open Sans" panose="020B0606030504020204" pitchFamily="34" charset="0"/>
              </a:rPr>
              <a:t> file, the one that stores all user's registry settings (</a:t>
            </a:r>
            <a:r>
              <a:rPr lang="en-US" sz="2400" b="1" i="0" dirty="0">
                <a:solidFill>
                  <a:srgbClr val="444444"/>
                </a:solidFill>
                <a:effectLst/>
                <a:latin typeface="Open Sans" panose="020B0606030504020204" pitchFamily="34" charset="0"/>
              </a:rPr>
              <a:t>HKEY_CURRENT_USER</a:t>
            </a:r>
            <a:r>
              <a:rPr lang="en-US" sz="2400" b="0" i="0" dirty="0">
                <a:solidFill>
                  <a:srgbClr val="444444"/>
                </a:solidFill>
                <a:effectLst/>
                <a:latin typeface="Open Sans" panose="020B0606030504020204" pitchFamily="34" charset="0"/>
              </a:rPr>
              <a:t>).</a:t>
            </a:r>
          </a:p>
          <a:p>
            <a:pPr algn="just"/>
            <a:r>
              <a:rPr lang="en-US" sz="2400" b="0" i="0" dirty="0">
                <a:solidFill>
                  <a:srgbClr val="444444"/>
                </a:solidFill>
                <a:effectLst/>
                <a:latin typeface="Open Sans" panose="020B0606030504020204" pitchFamily="34" charset="0"/>
              </a:rPr>
              <a:t>To do this, you must launch FTK Imager and then click </a:t>
            </a:r>
            <a:r>
              <a:rPr lang="en-US" sz="2400" b="0" i="1" dirty="0" err="1">
                <a:solidFill>
                  <a:srgbClr val="444444"/>
                </a:solidFill>
                <a:effectLst/>
                <a:latin typeface="Open Sans" panose="020B0606030504020204" pitchFamily="34" charset="0"/>
              </a:rPr>
              <a:t>File</a:t>
            </a:r>
            <a:r>
              <a:rPr lang="en-US" sz="2400" b="0" i="0" dirty="0" err="1">
                <a:solidFill>
                  <a:srgbClr val="444444"/>
                </a:solidFill>
                <a:effectLst/>
                <a:latin typeface="Open Sans" panose="020B0606030504020204" pitchFamily="34" charset="0"/>
              </a:rPr>
              <a:t>→</a:t>
            </a:r>
            <a:r>
              <a:rPr lang="en-US" sz="2400" b="0" i="1" dirty="0" err="1">
                <a:solidFill>
                  <a:srgbClr val="444444"/>
                </a:solidFill>
                <a:effectLst/>
                <a:latin typeface="Open Sans" panose="020B0606030504020204" pitchFamily="34" charset="0"/>
              </a:rPr>
              <a:t>Add</a:t>
            </a:r>
            <a:r>
              <a:rPr lang="en-US" sz="2400" b="0" i="1" dirty="0">
                <a:solidFill>
                  <a:srgbClr val="444444"/>
                </a:solidFill>
                <a:effectLst/>
                <a:latin typeface="Open Sans" panose="020B0606030504020204" pitchFamily="34" charset="0"/>
              </a:rPr>
              <a:t> Evidence </a:t>
            </a:r>
            <a:r>
              <a:rPr lang="en-US" sz="2400" b="0" i="1" dirty="0" err="1">
                <a:solidFill>
                  <a:srgbClr val="444444"/>
                </a:solidFill>
                <a:effectLst/>
                <a:latin typeface="Open Sans" panose="020B0606030504020204" pitchFamily="34" charset="0"/>
              </a:rPr>
              <a:t>Item</a:t>
            </a:r>
            <a:r>
              <a:rPr lang="en-US" sz="2400" b="0" i="0" dirty="0" err="1">
                <a:solidFill>
                  <a:srgbClr val="444444"/>
                </a:solidFill>
                <a:effectLst/>
                <a:latin typeface="Open Sans" panose="020B0606030504020204" pitchFamily="34" charset="0"/>
              </a:rPr>
              <a:t>→</a:t>
            </a:r>
            <a:r>
              <a:rPr lang="en-US" sz="2400" b="0" i="1" dirty="0" err="1">
                <a:solidFill>
                  <a:srgbClr val="444444"/>
                </a:solidFill>
                <a:effectLst/>
                <a:latin typeface="Open Sans" panose="020B0606030504020204" pitchFamily="34" charset="0"/>
              </a:rPr>
              <a:t>Image</a:t>
            </a:r>
            <a:r>
              <a:rPr lang="en-US" sz="2400" b="0" i="1" dirty="0">
                <a:solidFill>
                  <a:srgbClr val="444444"/>
                </a:solidFill>
                <a:effectLst/>
                <a:latin typeface="Open Sans" panose="020B0606030504020204" pitchFamily="34" charset="0"/>
              </a:rPr>
              <a:t> file</a:t>
            </a:r>
            <a:r>
              <a:rPr lang="en-US" sz="2400" b="0" i="0" dirty="0">
                <a:solidFill>
                  <a:srgbClr val="444444"/>
                </a:solidFill>
                <a:effectLst/>
                <a:latin typeface="Open Sans" panose="020B0606030504020204" pitchFamily="34" charset="0"/>
              </a:rPr>
              <a:t> and then click on your image.</a:t>
            </a:r>
          </a:p>
          <a:p>
            <a:pPr algn="just"/>
            <a:r>
              <a:rPr lang="en-US" sz="2400" b="0" i="0" dirty="0">
                <a:solidFill>
                  <a:srgbClr val="444444"/>
                </a:solidFill>
                <a:effectLst/>
                <a:latin typeface="Open Sans" panose="020B0606030504020204" pitchFamily="34" charset="0"/>
              </a:rPr>
              <a:t>To extract Registry files you must search in the directory at the path</a:t>
            </a:r>
            <a:r>
              <a:rPr lang="en-US" sz="2400" b="1" i="0" dirty="0">
                <a:solidFill>
                  <a:srgbClr val="444444"/>
                </a:solidFill>
                <a:effectLst/>
                <a:latin typeface="Open Sans" panose="020B0606030504020204" pitchFamily="34" charset="0"/>
              </a:rPr>
              <a:t> %</a:t>
            </a:r>
            <a:r>
              <a:rPr lang="en-US" sz="2400" b="1" i="0" dirty="0" err="1">
                <a:solidFill>
                  <a:srgbClr val="444444"/>
                </a:solidFill>
                <a:effectLst/>
                <a:latin typeface="Open Sans" panose="020B0606030504020204" pitchFamily="34" charset="0"/>
              </a:rPr>
              <a:t>SystemRoot</a:t>
            </a:r>
            <a:r>
              <a:rPr lang="en-US" sz="2400" b="1" i="0" dirty="0">
                <a:solidFill>
                  <a:srgbClr val="444444"/>
                </a:solidFill>
                <a:effectLst/>
                <a:latin typeface="Open Sans" panose="020B0606030504020204" pitchFamily="34" charset="0"/>
              </a:rPr>
              <a:t>%\System32\Config, </a:t>
            </a:r>
            <a:r>
              <a:rPr lang="en-US" sz="2400" b="0" i="0" dirty="0">
                <a:solidFill>
                  <a:srgbClr val="444444"/>
                </a:solidFill>
                <a:effectLst/>
                <a:latin typeface="Open Sans" panose="020B0606030504020204" pitchFamily="34" charset="0"/>
              </a:rPr>
              <a:t>right-click on the file you need them and then select the </a:t>
            </a:r>
            <a:r>
              <a:rPr lang="en-US" sz="2400" b="0" i="1" dirty="0">
                <a:solidFill>
                  <a:srgbClr val="444444"/>
                </a:solidFill>
                <a:effectLst/>
                <a:latin typeface="Open Sans" panose="020B0606030504020204" pitchFamily="34" charset="0"/>
              </a:rPr>
              <a:t>export</a:t>
            </a:r>
            <a:r>
              <a:rPr lang="en-US" sz="2400" b="0" i="0" dirty="0">
                <a:solidFill>
                  <a:srgbClr val="444444"/>
                </a:solidFill>
                <a:effectLst/>
                <a:latin typeface="Open Sans" panose="020B0606030504020204" pitchFamily="34" charset="0"/>
              </a:rPr>
              <a:t> option.</a:t>
            </a:r>
          </a:p>
        </p:txBody>
      </p:sp>
    </p:spTree>
    <p:extLst>
      <p:ext uri="{BB962C8B-B14F-4D97-AF65-F5344CB8AC3E}">
        <p14:creationId xmlns:p14="http://schemas.microsoft.com/office/powerpoint/2010/main" val="122120737"/>
      </p:ext>
    </p:extLst>
  </p:cSld>
  <p:clrMapOvr>
    <a:masterClrMapping/>
  </p:clrMapOvr>
  <p:transition spd="med">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39</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39695" y="252865"/>
            <a:ext cx="9296833" cy="199896"/>
          </a:xfrm>
        </p:spPr>
        <p:txBody>
          <a:bodyPr>
            <a:normAutofit fontScale="90000"/>
          </a:bodyPr>
          <a:lstStyle/>
          <a:p>
            <a:pPr algn="l"/>
            <a:r>
              <a:rPr lang="en-US" sz="2200" b="1" i="0" dirty="0">
                <a:effectLst/>
                <a:latin typeface="Open Sans" panose="020B0606030504020204" pitchFamily="34" charset="0"/>
              </a:rPr>
              <a:t>Obtain Protected Files</a:t>
            </a:r>
            <a:endParaRPr lang="en-US" sz="2200" b="1" i="0" dirty="0">
              <a:effectLst/>
              <a:latin typeface="Josefin Sans" pitchFamily="2" charset="0"/>
            </a:endParaRPr>
          </a:p>
        </p:txBody>
      </p:sp>
      <p:pic>
        <p:nvPicPr>
          <p:cNvPr id="3076" name="Picture 4">
            <a:extLst>
              <a:ext uri="{FF2B5EF4-FFF2-40B4-BE49-F238E27FC236}">
                <a16:creationId xmlns:a16="http://schemas.microsoft.com/office/drawing/2014/main" id="{22BD3A07-38D3-F857-7C5B-6EEA8C3B4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03" y="562298"/>
            <a:ext cx="11309754" cy="606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048794"/>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211586" y="607219"/>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678781"/>
            <a:ext cx="11017189" cy="4442520"/>
          </a:xfrm>
        </p:spPr>
        <p:txBody>
          <a:bodyPr>
            <a:normAutofit/>
          </a:bodyPr>
          <a:lstStyle/>
          <a:p>
            <a:pPr marL="894288" lvl="1" indent="-342900" algn="just"/>
            <a:r>
              <a:rPr lang="en-US" b="0" i="0" dirty="0">
                <a:effectLst/>
                <a:latin typeface="Source Sans Pro" panose="020B0503030403020204" pitchFamily="34" charset="0"/>
              </a:rPr>
              <a:t>To create an image, select Create Disk Image from the File menu.</a:t>
            </a:r>
          </a:p>
          <a:p>
            <a:pPr marL="894288" lvl="1" indent="-342900" algn="just"/>
            <a:r>
              <a:rPr lang="en-US" b="0" i="0" dirty="0">
                <a:effectLst/>
                <a:latin typeface="Source Sans Pro" panose="020B0503030403020204" pitchFamily="34" charset="0"/>
              </a:rPr>
              <a:t>Source Evidence Type: To image an entire device, select Physical Drive (a physical device can contain more than one Logical Drive).</a:t>
            </a:r>
            <a:endParaRPr lang="en-US" dirty="0">
              <a:latin typeface="Source Sans Pro" panose="020B0503030403020204" pitchFamily="34" charset="0"/>
            </a:endParaRPr>
          </a:p>
          <a:p>
            <a:pPr marL="894288" lvl="1" indent="-342900" algn="just"/>
            <a:endParaRPr lang="en-US" b="0" i="0" dirty="0">
              <a:effectLst/>
              <a:latin typeface="Source Sans Pro" panose="020B0503030403020204" pitchFamily="34" charset="0"/>
            </a:endParaRPr>
          </a:p>
          <a:p>
            <a:pPr marL="894288" lvl="1" indent="-342900" algn="just"/>
            <a:r>
              <a:rPr lang="en-US" b="0" i="0" dirty="0">
                <a:effectLst/>
                <a:latin typeface="Source Sans Pro" panose="020B0503030403020204" pitchFamily="34" charset="0"/>
              </a:rPr>
              <a:t>You can also create an image of an Image File, which seems silly, but it could be desirable if, say, you want to create a more compressed version of the image.</a:t>
            </a:r>
          </a:p>
          <a:p>
            <a:pPr marL="894288" lvl="1" indent="-342900" algn="just"/>
            <a:endParaRPr lang="en-US" b="0" i="0" dirty="0">
              <a:effectLst/>
              <a:latin typeface="Source Sans Pro" panose="020B0503030403020204" pitchFamily="34" charset="0"/>
            </a:endParaRPr>
          </a:p>
        </p:txBody>
      </p:sp>
    </p:spTree>
    <p:extLst>
      <p:ext uri="{BB962C8B-B14F-4D97-AF65-F5344CB8AC3E}">
        <p14:creationId xmlns:p14="http://schemas.microsoft.com/office/powerpoint/2010/main" val="2228234705"/>
      </p:ext>
    </p:extLst>
  </p:cSld>
  <p:clrMapOvr>
    <a:masterClrMapping/>
  </p:clrMapOvr>
  <p:transition spd="med">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40</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1200329"/>
          </a:xfrm>
          <a:prstGeom prst="rect">
            <a:avLst/>
          </a:prstGeom>
          <a:noFill/>
        </p:spPr>
        <p:txBody>
          <a:bodyPr wrap="square">
            <a:spAutoFit/>
          </a:bodyPr>
          <a:lstStyle/>
          <a:p>
            <a:pPr algn="just"/>
            <a:r>
              <a:rPr lang="en-US" sz="2400" b="0" i="0" dirty="0">
                <a:solidFill>
                  <a:srgbClr val="444444"/>
                </a:solidFill>
                <a:effectLst/>
                <a:latin typeface="Open Sans" panose="020B0606030504020204" pitchFamily="34" charset="0"/>
              </a:rPr>
              <a:t>To extract the </a:t>
            </a:r>
            <a:r>
              <a:rPr lang="en-US" sz="2400" b="0" i="1" dirty="0">
                <a:solidFill>
                  <a:srgbClr val="444444"/>
                </a:solidFill>
                <a:effectLst/>
                <a:latin typeface="Open Sans" panose="020B0606030504020204" pitchFamily="34" charset="0"/>
              </a:rPr>
              <a:t>NTUSER.DAT</a:t>
            </a:r>
            <a:r>
              <a:rPr lang="en-US" sz="2400" b="0" i="0" dirty="0">
                <a:solidFill>
                  <a:srgbClr val="444444"/>
                </a:solidFill>
                <a:effectLst/>
                <a:latin typeface="Open Sans" panose="020B0606030504020204" pitchFamily="34" charset="0"/>
              </a:rPr>
              <a:t> file you must repeat the procedure inside the folder at the following path </a:t>
            </a:r>
            <a:r>
              <a:rPr lang="en-US" sz="2400" b="0" i="1" dirty="0">
                <a:solidFill>
                  <a:srgbClr val="444444"/>
                </a:solidFill>
                <a:effectLst/>
                <a:latin typeface="Open Sans" panose="020B0606030504020204" pitchFamily="34" charset="0"/>
              </a:rPr>
              <a:t>C:\Users\[USER]</a:t>
            </a:r>
            <a:r>
              <a:rPr lang="en-US" sz="2400" b="0" i="0" dirty="0">
                <a:solidFill>
                  <a:srgbClr val="444444"/>
                </a:solidFill>
                <a:effectLst/>
                <a:latin typeface="Open Sans" panose="020B0606030504020204" pitchFamily="34" charset="0"/>
              </a:rPr>
              <a:t> and then export the file related to the user’s account you’re interested in.</a:t>
            </a:r>
            <a:endParaRPr lang="en-US" sz="2400" dirty="0"/>
          </a:p>
        </p:txBody>
      </p:sp>
      <p:pic>
        <p:nvPicPr>
          <p:cNvPr id="4100" name="Picture 4">
            <a:extLst>
              <a:ext uri="{FF2B5EF4-FFF2-40B4-BE49-F238E27FC236}">
                <a16:creationId xmlns:a16="http://schemas.microsoft.com/office/drawing/2014/main" id="{510818F3-9CC7-89D4-61B2-DABE83E57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2" y="1359205"/>
            <a:ext cx="12027763" cy="533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087814"/>
      </p:ext>
    </p:extLst>
  </p:cSld>
  <p:clrMapOvr>
    <a:masterClrMapping/>
  </p:clrMapOvr>
  <p:transition spd="med">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41</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Capturing and Examining the Registry </a:t>
            </a:r>
          </a:p>
        </p:txBody>
      </p:sp>
      <p:sp>
        <p:nvSpPr>
          <p:cNvPr id="3" name="TextBox 2">
            <a:extLst>
              <a:ext uri="{FF2B5EF4-FFF2-40B4-BE49-F238E27FC236}">
                <a16:creationId xmlns:a16="http://schemas.microsoft.com/office/drawing/2014/main" id="{7D5943F0-827B-C661-1EF2-4F23680267F6}"/>
              </a:ext>
            </a:extLst>
          </p:cNvPr>
          <p:cNvSpPr txBox="1"/>
          <p:nvPr/>
        </p:nvSpPr>
        <p:spPr>
          <a:xfrm>
            <a:off x="162758" y="620541"/>
            <a:ext cx="6143346" cy="369332"/>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Installing FTK Registry Viewer</a:t>
            </a:r>
          </a:p>
        </p:txBody>
      </p:sp>
      <p:sp>
        <p:nvSpPr>
          <p:cNvPr id="7" name="TextBox 6">
            <a:extLst>
              <a:ext uri="{FF2B5EF4-FFF2-40B4-BE49-F238E27FC236}">
                <a16:creationId xmlns:a16="http://schemas.microsoft.com/office/drawing/2014/main" id="{CF446E7E-9F4F-2D15-4EBD-AA6F71E2BAA3}"/>
              </a:ext>
            </a:extLst>
          </p:cNvPr>
          <p:cNvSpPr txBox="1"/>
          <p:nvPr/>
        </p:nvSpPr>
        <p:spPr>
          <a:xfrm>
            <a:off x="162758" y="1571348"/>
            <a:ext cx="11724442" cy="3785652"/>
          </a:xfrm>
          <a:prstGeom prst="rect">
            <a:avLst/>
          </a:prstGeom>
          <a:noFill/>
        </p:spPr>
        <p:txBody>
          <a:bodyPr wrap="square">
            <a:spAutoFit/>
          </a:bodyPr>
          <a:lstStyle/>
          <a:p>
            <a:pPr algn="just"/>
            <a:r>
              <a:rPr lang="en-US" sz="2400" dirty="0"/>
              <a:t>Double-click the "</a:t>
            </a:r>
            <a:r>
              <a:rPr lang="en-US" sz="2400" dirty="0" err="1"/>
              <a:t>AccessData</a:t>
            </a:r>
            <a:r>
              <a:rPr lang="en-US" sz="2400" dirty="0"/>
              <a:t> Registry Viewer.exe" file and install the software with the default options.</a:t>
            </a:r>
          </a:p>
          <a:p>
            <a:pPr algn="just"/>
            <a:r>
              <a:rPr lang="en-US" sz="2400" b="1" dirty="0"/>
              <a:t>Viewing the Hive Files</a:t>
            </a:r>
          </a:p>
          <a:p>
            <a:pPr algn="just"/>
            <a:r>
              <a:rPr lang="en-US" sz="2400" dirty="0"/>
              <a:t>Click Start. Type REGEDIT and press Enter.</a:t>
            </a:r>
          </a:p>
          <a:p>
            <a:pPr algn="just"/>
            <a:r>
              <a:rPr lang="en-US" sz="2400" dirty="0"/>
              <a:t>In Registry Editor, navigate to</a:t>
            </a:r>
          </a:p>
          <a:p>
            <a:pPr algn="just"/>
            <a:endParaRPr lang="en-US" sz="2400" dirty="0"/>
          </a:p>
          <a:p>
            <a:pPr algn="just"/>
            <a:r>
              <a:rPr lang="en-US" sz="2400" dirty="0"/>
              <a:t>HKEY_LOCAL_MACHINE\System\</a:t>
            </a:r>
            <a:r>
              <a:rPr lang="en-US" sz="2400" dirty="0" err="1"/>
              <a:t>CurrentControlSet</a:t>
            </a:r>
            <a:r>
              <a:rPr lang="en-US" sz="2400" dirty="0"/>
              <a:t>\Control\</a:t>
            </a:r>
            <a:r>
              <a:rPr lang="en-US" sz="2400" dirty="0" err="1"/>
              <a:t>HiveList</a:t>
            </a:r>
            <a:endParaRPr lang="en-US" sz="2400" dirty="0"/>
          </a:p>
          <a:p>
            <a:pPr algn="just"/>
            <a:endParaRPr lang="en-US" sz="2400" dirty="0"/>
          </a:p>
          <a:p>
            <a:pPr algn="just"/>
            <a:r>
              <a:rPr lang="en-US" sz="2400" dirty="0"/>
              <a:t>You should see a list of the files that store the Registry. For this project, we want to capture those files, and not all the other files on the disk.</a:t>
            </a:r>
          </a:p>
        </p:txBody>
      </p:sp>
    </p:spTree>
    <p:extLst>
      <p:ext uri="{BB962C8B-B14F-4D97-AF65-F5344CB8AC3E}">
        <p14:creationId xmlns:p14="http://schemas.microsoft.com/office/powerpoint/2010/main" val="1476796639"/>
      </p:ext>
    </p:extLst>
  </p:cSld>
  <p:clrMapOvr>
    <a:masterClrMapping/>
  </p:clrMapOvr>
  <p:transition spd="med">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42</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Capturing and Examining the Registry </a:t>
            </a:r>
          </a:p>
        </p:txBody>
      </p:sp>
      <p:pic>
        <p:nvPicPr>
          <p:cNvPr id="2050" name="Picture 2">
            <a:extLst>
              <a:ext uri="{FF2B5EF4-FFF2-40B4-BE49-F238E27FC236}">
                <a16:creationId xmlns:a16="http://schemas.microsoft.com/office/drawing/2014/main" id="{3AB0F7E6-4083-EDF3-815F-D68828692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7" y="1135971"/>
            <a:ext cx="11201089" cy="481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186679"/>
      </p:ext>
    </p:extLst>
  </p:cSld>
  <p:clrMapOvr>
    <a:masterClrMapping/>
  </p:clrMapOvr>
  <p:transition spd="med">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43</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Creating a Registry Image with FTK Imager</a:t>
            </a:r>
          </a:p>
        </p:txBody>
      </p:sp>
      <p:sp>
        <p:nvSpPr>
          <p:cNvPr id="3" name="TextBox 2">
            <a:extLst>
              <a:ext uri="{FF2B5EF4-FFF2-40B4-BE49-F238E27FC236}">
                <a16:creationId xmlns:a16="http://schemas.microsoft.com/office/drawing/2014/main" id="{84CE8F2C-D2A7-DF13-B039-6A5A4DE66167}"/>
              </a:ext>
            </a:extLst>
          </p:cNvPr>
          <p:cNvSpPr txBox="1"/>
          <p:nvPr/>
        </p:nvSpPr>
        <p:spPr>
          <a:xfrm>
            <a:off x="328473" y="719922"/>
            <a:ext cx="11159231" cy="3416320"/>
          </a:xfrm>
          <a:prstGeom prst="rect">
            <a:avLst/>
          </a:prstGeom>
          <a:noFill/>
        </p:spPr>
        <p:txBody>
          <a:bodyPr wrap="square">
            <a:spAutoFit/>
          </a:bodyPr>
          <a:lstStyle/>
          <a:p>
            <a:r>
              <a:rPr lang="en-US" sz="2400" dirty="0"/>
              <a:t>click File, "Obtain Protected Files".</a:t>
            </a:r>
          </a:p>
          <a:p>
            <a:endParaRPr lang="en-US" sz="2400" dirty="0"/>
          </a:p>
          <a:p>
            <a:r>
              <a:rPr lang="en-US" sz="2400" dirty="0"/>
              <a:t>The "Obtain System Files" box opens. </a:t>
            </a:r>
          </a:p>
          <a:p>
            <a:endParaRPr lang="en-US" sz="2400" dirty="0"/>
          </a:p>
          <a:p>
            <a:r>
              <a:rPr lang="en-US" sz="2400" dirty="0"/>
              <a:t>Notice the Warning at the top of this box. You are obtaining data from your own computer, not from an evidence image. </a:t>
            </a:r>
          </a:p>
          <a:p>
            <a:endParaRPr lang="en-US" sz="2400" dirty="0"/>
          </a:p>
          <a:p>
            <a:r>
              <a:rPr lang="en-US" sz="2400" dirty="0"/>
              <a:t>At least one forensic examiner actually went to court and submitted data accidentally gathered from his own forensic workstation by ignoring this warning.</a:t>
            </a:r>
          </a:p>
        </p:txBody>
      </p:sp>
    </p:spTree>
    <p:extLst>
      <p:ext uri="{BB962C8B-B14F-4D97-AF65-F5344CB8AC3E}">
        <p14:creationId xmlns:p14="http://schemas.microsoft.com/office/powerpoint/2010/main" val="3125293018"/>
      </p:ext>
    </p:extLst>
  </p:cSld>
  <p:clrMapOvr>
    <a:masterClrMapping/>
  </p:clrMapOvr>
  <p:transition spd="med">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44</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Creating a Registry Image with FTK Imager</a:t>
            </a:r>
          </a:p>
        </p:txBody>
      </p:sp>
      <p:pic>
        <p:nvPicPr>
          <p:cNvPr id="3074" name="Picture 2">
            <a:extLst>
              <a:ext uri="{FF2B5EF4-FFF2-40B4-BE49-F238E27FC236}">
                <a16:creationId xmlns:a16="http://schemas.microsoft.com/office/drawing/2014/main" id="{1036D6FE-1FBE-F2DE-A09F-61AE332DF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742950"/>
            <a:ext cx="794385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65704"/>
      </p:ext>
    </p:extLst>
  </p:cSld>
  <p:clrMapOvr>
    <a:masterClrMapping/>
  </p:clrMapOvr>
  <p:transition spd="med">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45</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Creating a Registry Image with FTK Imager</a:t>
            </a:r>
          </a:p>
        </p:txBody>
      </p:sp>
      <p:sp>
        <p:nvSpPr>
          <p:cNvPr id="3" name="TextBox 2">
            <a:extLst>
              <a:ext uri="{FF2B5EF4-FFF2-40B4-BE49-F238E27FC236}">
                <a16:creationId xmlns:a16="http://schemas.microsoft.com/office/drawing/2014/main" id="{D907A2F2-2752-90A1-F357-95748E9EE881}"/>
              </a:ext>
            </a:extLst>
          </p:cNvPr>
          <p:cNvSpPr txBox="1"/>
          <p:nvPr/>
        </p:nvSpPr>
        <p:spPr>
          <a:xfrm>
            <a:off x="372862" y="874347"/>
            <a:ext cx="11469949" cy="4493538"/>
          </a:xfrm>
          <a:prstGeom prst="rect">
            <a:avLst/>
          </a:prstGeom>
          <a:noFill/>
        </p:spPr>
        <p:txBody>
          <a:bodyPr wrap="square">
            <a:spAutoFit/>
          </a:bodyPr>
          <a:lstStyle/>
          <a:p>
            <a:pPr algn="just"/>
            <a:r>
              <a:rPr lang="en-US" sz="2200" b="0" i="0" dirty="0">
                <a:solidFill>
                  <a:srgbClr val="000000"/>
                </a:solidFill>
                <a:effectLst/>
                <a:latin typeface="Times New Roman" panose="02020603050405020304" pitchFamily="18" charset="0"/>
              </a:rPr>
              <a:t>In the "Obtain System Files" box, click the </a:t>
            </a:r>
            <a:r>
              <a:rPr lang="en-US" sz="2200" b="1" i="0" dirty="0">
                <a:solidFill>
                  <a:srgbClr val="000000"/>
                </a:solidFill>
                <a:effectLst/>
                <a:latin typeface="Times New Roman" panose="02020603050405020304" pitchFamily="18" charset="0"/>
              </a:rPr>
              <a:t>Browse</a:t>
            </a:r>
            <a:r>
              <a:rPr lang="en-US" sz="2200" b="0" i="0" dirty="0">
                <a:solidFill>
                  <a:srgbClr val="000000"/>
                </a:solidFill>
                <a:effectLst/>
                <a:latin typeface="Times New Roman" panose="02020603050405020304" pitchFamily="18" charset="0"/>
              </a:rPr>
              <a:t> button and navigate to your desktop. </a:t>
            </a:r>
          </a:p>
          <a:p>
            <a:pPr algn="just"/>
            <a:endParaRPr lang="en-US" sz="2200" dirty="0">
              <a:solidFill>
                <a:srgbClr val="000000"/>
              </a:solidFill>
              <a:latin typeface="Times New Roman" panose="02020603050405020304" pitchFamily="18" charset="0"/>
            </a:endParaRPr>
          </a:p>
          <a:p>
            <a:pPr algn="just"/>
            <a:r>
              <a:rPr lang="en-US" sz="2200" b="0" i="0" dirty="0">
                <a:solidFill>
                  <a:srgbClr val="000000"/>
                </a:solidFill>
                <a:effectLst/>
                <a:latin typeface="Times New Roman" panose="02020603050405020304" pitchFamily="18" charset="0"/>
              </a:rPr>
              <a:t>Click the "</a:t>
            </a:r>
            <a:r>
              <a:rPr lang="en-US" sz="2200" b="1" i="0" dirty="0">
                <a:solidFill>
                  <a:srgbClr val="000000"/>
                </a:solidFill>
                <a:effectLst/>
                <a:latin typeface="Times New Roman" panose="02020603050405020304" pitchFamily="18" charset="0"/>
              </a:rPr>
              <a:t>Make New Folder</a:t>
            </a:r>
            <a:r>
              <a:rPr lang="en-US" sz="2200" b="0" i="0" dirty="0">
                <a:solidFill>
                  <a:srgbClr val="000000"/>
                </a:solidFill>
                <a:effectLst/>
                <a:latin typeface="Times New Roman" panose="02020603050405020304" pitchFamily="18" charset="0"/>
              </a:rPr>
              <a:t>" button, and name the new folder </a:t>
            </a:r>
            <a:r>
              <a:rPr lang="en-US" sz="2200" b="1" i="0" dirty="0">
                <a:solidFill>
                  <a:srgbClr val="000000"/>
                </a:solidFill>
                <a:effectLst/>
                <a:latin typeface="Times New Roman" panose="02020603050405020304" pitchFamily="18" charset="0"/>
              </a:rPr>
              <a:t>YOURNAME-</a:t>
            </a:r>
            <a:r>
              <a:rPr lang="en-US" sz="2200" b="1" i="0" dirty="0" err="1">
                <a:solidFill>
                  <a:srgbClr val="000000"/>
                </a:solidFill>
                <a:effectLst/>
                <a:latin typeface="Times New Roman" panose="02020603050405020304" pitchFamily="18" charset="0"/>
              </a:rPr>
              <a:t>RegistryImage</a:t>
            </a:r>
            <a:r>
              <a:rPr lang="en-US" sz="2200" b="0" i="0" dirty="0">
                <a:solidFill>
                  <a:srgbClr val="000000"/>
                </a:solidFill>
                <a:effectLst/>
                <a:latin typeface="Times New Roman" panose="02020603050405020304" pitchFamily="18" charset="0"/>
              </a:rPr>
              <a:t>. </a:t>
            </a:r>
          </a:p>
          <a:p>
            <a:pPr algn="just"/>
            <a:endParaRPr lang="en-US" sz="2200" dirty="0">
              <a:solidFill>
                <a:srgbClr val="000000"/>
              </a:solidFill>
              <a:latin typeface="Times New Roman" panose="02020603050405020304" pitchFamily="18" charset="0"/>
            </a:endParaRPr>
          </a:p>
          <a:p>
            <a:pPr algn="just"/>
            <a:r>
              <a:rPr lang="en-US" sz="2200" b="0" i="0" dirty="0">
                <a:solidFill>
                  <a:srgbClr val="000000"/>
                </a:solidFill>
                <a:effectLst/>
                <a:latin typeface="Times New Roman" panose="02020603050405020304" pitchFamily="18" charset="0"/>
              </a:rPr>
              <a:t>Select the </a:t>
            </a:r>
            <a:r>
              <a:rPr lang="en-US" sz="2200" b="1" i="0" dirty="0">
                <a:solidFill>
                  <a:srgbClr val="000000"/>
                </a:solidFill>
                <a:effectLst/>
                <a:latin typeface="Times New Roman" panose="02020603050405020304" pitchFamily="18" charset="0"/>
              </a:rPr>
              <a:t>YOURNAME-</a:t>
            </a:r>
            <a:r>
              <a:rPr lang="en-US" sz="2200" b="1" i="0" dirty="0" err="1">
                <a:solidFill>
                  <a:srgbClr val="000000"/>
                </a:solidFill>
                <a:effectLst/>
                <a:latin typeface="Times New Roman" panose="02020603050405020304" pitchFamily="18" charset="0"/>
              </a:rPr>
              <a:t>RegistryImage</a:t>
            </a:r>
            <a:r>
              <a:rPr lang="en-US" sz="2200" b="1" i="0" dirty="0">
                <a:solidFill>
                  <a:srgbClr val="000000"/>
                </a:solidFill>
                <a:effectLst/>
                <a:latin typeface="Times New Roman" panose="02020603050405020304" pitchFamily="18" charset="0"/>
              </a:rPr>
              <a:t> </a:t>
            </a:r>
            <a:r>
              <a:rPr lang="en-US" sz="2200" b="0" i="0" dirty="0">
                <a:solidFill>
                  <a:srgbClr val="000000"/>
                </a:solidFill>
                <a:effectLst/>
                <a:latin typeface="Times New Roman" panose="02020603050405020304" pitchFamily="18" charset="0"/>
              </a:rPr>
              <a:t>folder and click </a:t>
            </a:r>
            <a:r>
              <a:rPr lang="en-US" sz="2200" b="1" i="0" dirty="0">
                <a:solidFill>
                  <a:srgbClr val="000000"/>
                </a:solidFill>
                <a:effectLst/>
                <a:latin typeface="Times New Roman" panose="02020603050405020304" pitchFamily="18" charset="0"/>
              </a:rPr>
              <a:t>OK</a:t>
            </a:r>
            <a:r>
              <a:rPr lang="en-US" sz="2200" b="0" i="0" dirty="0">
                <a:solidFill>
                  <a:srgbClr val="000000"/>
                </a:solidFill>
                <a:effectLst/>
                <a:latin typeface="Times New Roman" panose="02020603050405020304" pitchFamily="18" charset="0"/>
              </a:rPr>
              <a:t>.</a:t>
            </a:r>
          </a:p>
          <a:p>
            <a:pPr algn="just"/>
            <a:endParaRPr lang="en-US" sz="2200" b="0" i="0" dirty="0">
              <a:solidFill>
                <a:srgbClr val="000000"/>
              </a:solidFill>
              <a:effectLst/>
              <a:latin typeface="Times New Roman" panose="02020603050405020304" pitchFamily="18" charset="0"/>
            </a:endParaRPr>
          </a:p>
          <a:p>
            <a:pPr algn="just"/>
            <a:r>
              <a:rPr lang="en-US" sz="2200" b="0" i="0" dirty="0">
                <a:solidFill>
                  <a:srgbClr val="000000"/>
                </a:solidFill>
                <a:effectLst/>
                <a:latin typeface="Times New Roman" panose="02020603050405020304" pitchFamily="18" charset="0"/>
              </a:rPr>
              <a:t>Click the "</a:t>
            </a:r>
            <a:r>
              <a:rPr lang="en-US" sz="2200" b="1" i="0" dirty="0">
                <a:solidFill>
                  <a:srgbClr val="000000"/>
                </a:solidFill>
                <a:effectLst/>
                <a:latin typeface="Times New Roman" panose="02020603050405020304" pitchFamily="18" charset="0"/>
              </a:rPr>
              <a:t>Password recovery and all registry files</a:t>
            </a:r>
            <a:r>
              <a:rPr lang="en-US" sz="2200" b="0" i="0" dirty="0">
                <a:solidFill>
                  <a:srgbClr val="000000"/>
                </a:solidFill>
                <a:effectLst/>
                <a:latin typeface="Times New Roman" panose="02020603050405020304" pitchFamily="18" charset="0"/>
              </a:rPr>
              <a:t>" radio button,  Click </a:t>
            </a:r>
            <a:r>
              <a:rPr lang="en-US" sz="2200" b="1" i="0" dirty="0">
                <a:solidFill>
                  <a:srgbClr val="000000"/>
                </a:solidFill>
                <a:effectLst/>
                <a:latin typeface="Times New Roman" panose="02020603050405020304" pitchFamily="18" charset="0"/>
              </a:rPr>
              <a:t>OK</a:t>
            </a:r>
            <a:r>
              <a:rPr lang="en-US" sz="2200" b="0" i="0" dirty="0">
                <a:solidFill>
                  <a:srgbClr val="000000"/>
                </a:solidFill>
                <a:effectLst/>
                <a:latin typeface="Times New Roman" panose="02020603050405020304" pitchFamily="18" charset="0"/>
              </a:rPr>
              <a:t>.</a:t>
            </a:r>
          </a:p>
          <a:p>
            <a:pPr algn="just"/>
            <a:r>
              <a:rPr lang="en-US" sz="2200" b="0" i="0" dirty="0">
                <a:solidFill>
                  <a:srgbClr val="000000"/>
                </a:solidFill>
                <a:effectLst/>
                <a:latin typeface="Times New Roman" panose="02020603050405020304" pitchFamily="18" charset="0"/>
              </a:rPr>
              <a:t>Wait until the process finishes. It should only take a few seconds. Close FTK Imager.</a:t>
            </a:r>
          </a:p>
          <a:p>
            <a:pPr algn="just"/>
            <a:endParaRPr lang="en-US" sz="2200" b="0" i="0" dirty="0">
              <a:solidFill>
                <a:srgbClr val="000000"/>
              </a:solidFill>
              <a:effectLst/>
              <a:latin typeface="Times New Roman" panose="02020603050405020304" pitchFamily="18" charset="0"/>
            </a:endParaRPr>
          </a:p>
          <a:p>
            <a:pPr algn="just"/>
            <a:r>
              <a:rPr lang="en-US" sz="2200" b="0" i="0" dirty="0">
                <a:solidFill>
                  <a:srgbClr val="000000"/>
                </a:solidFill>
                <a:effectLst/>
                <a:latin typeface="Times New Roman" panose="02020603050405020304" pitchFamily="18" charset="0"/>
              </a:rPr>
              <a:t>On your desktop, open the </a:t>
            </a:r>
            <a:r>
              <a:rPr lang="en-US" sz="2200" b="1" i="0" dirty="0">
                <a:solidFill>
                  <a:srgbClr val="000000"/>
                </a:solidFill>
                <a:effectLst/>
                <a:latin typeface="Times New Roman" panose="02020603050405020304" pitchFamily="18" charset="0"/>
              </a:rPr>
              <a:t>YOURNAME-</a:t>
            </a:r>
            <a:r>
              <a:rPr lang="en-US" sz="2200" b="1" i="0" dirty="0" err="1">
                <a:solidFill>
                  <a:srgbClr val="000000"/>
                </a:solidFill>
                <a:effectLst/>
                <a:latin typeface="Times New Roman" panose="02020603050405020304" pitchFamily="18" charset="0"/>
              </a:rPr>
              <a:t>RegistryImage</a:t>
            </a:r>
            <a:r>
              <a:rPr lang="en-US" sz="2200" b="0" i="0" dirty="0">
                <a:solidFill>
                  <a:srgbClr val="000000"/>
                </a:solidFill>
                <a:effectLst/>
                <a:latin typeface="Times New Roman" panose="02020603050405020304" pitchFamily="18" charset="0"/>
              </a:rPr>
              <a:t> folder. </a:t>
            </a:r>
          </a:p>
          <a:p>
            <a:pPr algn="just"/>
            <a:endParaRPr lang="en-US" sz="2200" dirty="0">
              <a:solidFill>
                <a:srgbClr val="000000"/>
              </a:solidFill>
              <a:latin typeface="Times New Roman" panose="02020603050405020304" pitchFamily="18" charset="0"/>
            </a:endParaRPr>
          </a:p>
          <a:p>
            <a:pPr algn="just"/>
            <a:r>
              <a:rPr lang="en-US" sz="2200" b="0" i="0" dirty="0">
                <a:solidFill>
                  <a:srgbClr val="000000"/>
                </a:solidFill>
                <a:effectLst/>
                <a:latin typeface="Times New Roman" panose="02020603050405020304" pitchFamily="18" charset="0"/>
              </a:rPr>
              <a:t>It should contain five files and one folder. You should get used to seeing these names--they are the Hive Files</a:t>
            </a:r>
          </a:p>
        </p:txBody>
      </p:sp>
    </p:spTree>
    <p:extLst>
      <p:ext uri="{BB962C8B-B14F-4D97-AF65-F5344CB8AC3E}">
        <p14:creationId xmlns:p14="http://schemas.microsoft.com/office/powerpoint/2010/main" val="147982879"/>
      </p:ext>
    </p:extLst>
  </p:cSld>
  <p:clrMapOvr>
    <a:masterClrMapping/>
  </p:clrMapOvr>
  <p:transition spd="med">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46</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Creating a Registry Image with FTK Imager</a:t>
            </a:r>
          </a:p>
        </p:txBody>
      </p:sp>
      <p:pic>
        <p:nvPicPr>
          <p:cNvPr id="4098" name="Picture 2">
            <a:extLst>
              <a:ext uri="{FF2B5EF4-FFF2-40B4-BE49-F238E27FC236}">
                <a16:creationId xmlns:a16="http://schemas.microsoft.com/office/drawing/2014/main" id="{A6F40AEC-F003-7244-4D16-386C9E661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219" y="1581150"/>
            <a:ext cx="8622669" cy="433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99546"/>
      </p:ext>
    </p:extLst>
  </p:cSld>
  <p:clrMapOvr>
    <a:masterClrMapping/>
  </p:clrMapOvr>
  <p:transition spd="med">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47</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Viewing </a:t>
            </a:r>
            <a:r>
              <a:rPr lang="en-US" sz="2400" b="1" i="0" dirty="0" err="1">
                <a:solidFill>
                  <a:srgbClr val="000000"/>
                </a:solidFill>
                <a:effectLst/>
                <a:latin typeface="Times New Roman" panose="02020603050405020304" pitchFamily="18" charset="0"/>
              </a:rPr>
              <a:t>TypedURLs</a:t>
            </a:r>
            <a:r>
              <a:rPr lang="en-US" sz="2400" b="1" i="0" dirty="0">
                <a:solidFill>
                  <a:srgbClr val="000000"/>
                </a:solidFill>
                <a:effectLst/>
                <a:latin typeface="Times New Roman" panose="02020603050405020304" pitchFamily="18" charset="0"/>
              </a:rPr>
              <a:t> with Registry Viewer</a:t>
            </a:r>
          </a:p>
        </p:txBody>
      </p:sp>
      <p:sp>
        <p:nvSpPr>
          <p:cNvPr id="4" name="TextBox 3">
            <a:extLst>
              <a:ext uri="{FF2B5EF4-FFF2-40B4-BE49-F238E27FC236}">
                <a16:creationId xmlns:a16="http://schemas.microsoft.com/office/drawing/2014/main" id="{ABA6226E-C097-A126-753D-7A550EEDA32D}"/>
              </a:ext>
            </a:extLst>
          </p:cNvPr>
          <p:cNvSpPr txBox="1"/>
          <p:nvPr/>
        </p:nvSpPr>
        <p:spPr>
          <a:xfrm>
            <a:off x="230819" y="1106879"/>
            <a:ext cx="11567604" cy="3416320"/>
          </a:xfrm>
          <a:prstGeom prst="rect">
            <a:avLst/>
          </a:prstGeom>
          <a:noFill/>
        </p:spPr>
        <p:txBody>
          <a:bodyPr wrap="square">
            <a:spAutoFit/>
          </a:bodyPr>
          <a:lstStyle/>
          <a:p>
            <a:r>
              <a:rPr lang="en-US" sz="2400" dirty="0" err="1"/>
              <a:t>TypedURLs</a:t>
            </a:r>
            <a:r>
              <a:rPr lang="en-US" sz="2400" dirty="0"/>
              <a:t> data is a strong indicator of Web pages the user deliberately visited, although there are some complications in its interpretation, as explained in the "</a:t>
            </a:r>
            <a:r>
              <a:rPr lang="en-US" sz="2400" dirty="0" err="1"/>
              <a:t>TypedURLs</a:t>
            </a:r>
            <a:r>
              <a:rPr lang="en-US" sz="2400" dirty="0"/>
              <a:t>" reference at the end of this project.</a:t>
            </a:r>
          </a:p>
          <a:p>
            <a:r>
              <a:rPr lang="en-US" sz="2400" dirty="0"/>
              <a:t>On your desktop, click Start, Registry Viewer.</a:t>
            </a:r>
          </a:p>
          <a:p>
            <a:endParaRPr lang="en-US" sz="2400" dirty="0"/>
          </a:p>
          <a:p>
            <a:r>
              <a:rPr lang="en-US" sz="2400" dirty="0"/>
              <a:t>A box pops up saying "No security device was found." This is warning you that you are using the product in Demo mode, not the full version. Click No.</a:t>
            </a:r>
          </a:p>
          <a:p>
            <a:endParaRPr lang="en-US" sz="2400" dirty="0"/>
          </a:p>
          <a:p>
            <a:r>
              <a:rPr lang="en-US" sz="2400" dirty="0"/>
              <a:t>A box pops up saying "No dongle found" Click OK.</a:t>
            </a:r>
          </a:p>
        </p:txBody>
      </p:sp>
    </p:spTree>
    <p:extLst>
      <p:ext uri="{BB962C8B-B14F-4D97-AF65-F5344CB8AC3E}">
        <p14:creationId xmlns:p14="http://schemas.microsoft.com/office/powerpoint/2010/main" val="3661366765"/>
      </p:ext>
    </p:extLst>
  </p:cSld>
  <p:clrMapOvr>
    <a:masterClrMapping/>
  </p:clrMapOvr>
  <p:transition spd="med">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48</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Viewing </a:t>
            </a:r>
            <a:r>
              <a:rPr lang="en-US" sz="2400" b="1" i="0" dirty="0" err="1">
                <a:solidFill>
                  <a:srgbClr val="000000"/>
                </a:solidFill>
                <a:effectLst/>
                <a:latin typeface="Times New Roman" panose="02020603050405020304" pitchFamily="18" charset="0"/>
              </a:rPr>
              <a:t>TypedURLs</a:t>
            </a:r>
            <a:r>
              <a:rPr lang="en-US" sz="2400" b="1" i="0" dirty="0">
                <a:solidFill>
                  <a:srgbClr val="000000"/>
                </a:solidFill>
                <a:effectLst/>
                <a:latin typeface="Times New Roman" panose="02020603050405020304" pitchFamily="18" charset="0"/>
              </a:rPr>
              <a:t> with Registry Viewer</a:t>
            </a:r>
          </a:p>
        </p:txBody>
      </p:sp>
      <p:sp>
        <p:nvSpPr>
          <p:cNvPr id="4" name="TextBox 3">
            <a:extLst>
              <a:ext uri="{FF2B5EF4-FFF2-40B4-BE49-F238E27FC236}">
                <a16:creationId xmlns:a16="http://schemas.microsoft.com/office/drawing/2014/main" id="{ABA6226E-C097-A126-753D-7A550EEDA32D}"/>
              </a:ext>
            </a:extLst>
          </p:cNvPr>
          <p:cNvSpPr txBox="1"/>
          <p:nvPr/>
        </p:nvSpPr>
        <p:spPr>
          <a:xfrm>
            <a:off x="230819" y="1106879"/>
            <a:ext cx="11567604" cy="2677656"/>
          </a:xfrm>
          <a:prstGeom prst="rect">
            <a:avLst/>
          </a:prstGeom>
          <a:noFill/>
        </p:spPr>
        <p:txBody>
          <a:bodyPr wrap="square">
            <a:spAutoFit/>
          </a:bodyPr>
          <a:lstStyle/>
          <a:p>
            <a:r>
              <a:rPr lang="en-US" sz="2400" dirty="0"/>
              <a:t>In Registry Viewer, click File, Open. Navigate to your Desktop, and open this file:</a:t>
            </a:r>
          </a:p>
          <a:p>
            <a:endParaRPr lang="en-US" sz="2400" dirty="0"/>
          </a:p>
          <a:p>
            <a:r>
              <a:rPr lang="en-US" sz="2400" dirty="0"/>
              <a:t>YOURNAME-</a:t>
            </a:r>
            <a:r>
              <a:rPr lang="en-US" sz="2400" dirty="0" err="1"/>
              <a:t>RegistryImage</a:t>
            </a:r>
            <a:r>
              <a:rPr lang="en-US" sz="2400" dirty="0"/>
              <a:t>\Users\Student\NTUSER.DAT</a:t>
            </a:r>
          </a:p>
          <a:p>
            <a:endParaRPr lang="en-US" sz="2400" dirty="0"/>
          </a:p>
          <a:p>
            <a:r>
              <a:rPr lang="en-US" sz="2400" dirty="0"/>
              <a:t>Registry Viewer is similar to REGEDIT. In the left pane, navigate to</a:t>
            </a:r>
          </a:p>
          <a:p>
            <a:endParaRPr lang="en-US" sz="2400" dirty="0"/>
          </a:p>
          <a:p>
            <a:r>
              <a:rPr lang="en-US" sz="2400" dirty="0"/>
              <a:t>NTUSER.DAT\Software\Microsoft\Internet Explorer\</a:t>
            </a:r>
            <a:r>
              <a:rPr lang="en-US" sz="2400" dirty="0" err="1"/>
              <a:t>TypedURLs</a:t>
            </a:r>
            <a:endParaRPr lang="en-US" sz="2400" dirty="0"/>
          </a:p>
        </p:txBody>
      </p:sp>
    </p:spTree>
    <p:extLst>
      <p:ext uri="{BB962C8B-B14F-4D97-AF65-F5344CB8AC3E}">
        <p14:creationId xmlns:p14="http://schemas.microsoft.com/office/powerpoint/2010/main" val="2544859944"/>
      </p:ext>
    </p:extLst>
  </p:cSld>
  <p:clrMapOvr>
    <a:masterClrMapping/>
  </p:clrMapOvr>
  <p:transition spd="med">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49</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Viewing </a:t>
            </a:r>
            <a:r>
              <a:rPr lang="en-US" sz="2400" b="1" i="0" dirty="0" err="1">
                <a:solidFill>
                  <a:srgbClr val="000000"/>
                </a:solidFill>
                <a:effectLst/>
                <a:latin typeface="Times New Roman" panose="02020603050405020304" pitchFamily="18" charset="0"/>
              </a:rPr>
              <a:t>TypedURLs</a:t>
            </a:r>
            <a:r>
              <a:rPr lang="en-US" sz="2400" b="1" i="0" dirty="0">
                <a:solidFill>
                  <a:srgbClr val="000000"/>
                </a:solidFill>
                <a:effectLst/>
                <a:latin typeface="Times New Roman" panose="02020603050405020304" pitchFamily="18" charset="0"/>
              </a:rPr>
              <a:t> with Registry Viewer</a:t>
            </a: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The right pane should now show the URLS that have been visited, as shown below:</a:t>
            </a:r>
            <a:endParaRPr lang="en-US" sz="2400" dirty="0"/>
          </a:p>
        </p:txBody>
      </p:sp>
      <p:pic>
        <p:nvPicPr>
          <p:cNvPr id="3" name="Picture 2">
            <a:extLst>
              <a:ext uri="{FF2B5EF4-FFF2-40B4-BE49-F238E27FC236}">
                <a16:creationId xmlns:a16="http://schemas.microsoft.com/office/drawing/2014/main" id="{BA22CE1E-33DD-0F57-E390-C16C1246A3E5}"/>
              </a:ext>
            </a:extLst>
          </p:cNvPr>
          <p:cNvPicPr>
            <a:picLocks noChangeAspect="1"/>
          </p:cNvPicPr>
          <p:nvPr/>
        </p:nvPicPr>
        <p:blipFill>
          <a:blip r:embed="rId3"/>
          <a:stretch>
            <a:fillRect/>
          </a:stretch>
        </p:blipFill>
        <p:spPr>
          <a:xfrm>
            <a:off x="1641675" y="1645878"/>
            <a:ext cx="8162925" cy="4991100"/>
          </a:xfrm>
          <a:prstGeom prst="rect">
            <a:avLst/>
          </a:prstGeom>
        </p:spPr>
      </p:pic>
    </p:spTree>
    <p:extLst>
      <p:ext uri="{BB962C8B-B14F-4D97-AF65-F5344CB8AC3E}">
        <p14:creationId xmlns:p14="http://schemas.microsoft.com/office/powerpoint/2010/main" val="202917624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310718" y="163336"/>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171852"/>
            <a:ext cx="11017189" cy="4949449"/>
          </a:xfrm>
        </p:spPr>
        <p:txBody>
          <a:bodyPr>
            <a:normAutofit/>
          </a:bodyPr>
          <a:lstStyle/>
          <a:p>
            <a:pPr marL="551388" lvl="1" indent="0" algn="just">
              <a:buNone/>
            </a:pPr>
            <a:endParaRPr lang="en-US" b="0" i="0" dirty="0">
              <a:effectLst/>
              <a:latin typeface="Source Sans Pro" panose="020B0503030403020204" pitchFamily="34" charset="0"/>
            </a:endParaRPr>
          </a:p>
          <a:p>
            <a:pPr marL="551388" lvl="1" indent="0" algn="just">
              <a:buNone/>
            </a:pPr>
            <a:r>
              <a:rPr lang="en-US" dirty="0">
                <a:latin typeface="Source Sans Pro" panose="020B0503030403020204" pitchFamily="34" charset="0"/>
              </a:rPr>
              <a:t>Case1: Open any connected partition cut/copy and paste the data to your drive</a:t>
            </a:r>
          </a:p>
          <a:p>
            <a:pPr marL="551388" lvl="1" indent="0" algn="just">
              <a:buNone/>
            </a:pPr>
            <a:endParaRPr lang="en-US" b="0" i="0" dirty="0">
              <a:effectLst/>
              <a:latin typeface="Source Sans Pro" panose="020B0503030403020204" pitchFamily="34" charset="0"/>
            </a:endParaRPr>
          </a:p>
          <a:p>
            <a:pPr marL="551388" lvl="1" indent="0" algn="just">
              <a:buNone/>
            </a:pPr>
            <a:r>
              <a:rPr lang="en-US" dirty="0">
                <a:latin typeface="Source Sans Pro" panose="020B0503030403020204" pitchFamily="34" charset="0"/>
              </a:rPr>
              <a:t>Case2:  Show hidden files and folders then cut/copy and paste the data to your drive</a:t>
            </a:r>
          </a:p>
          <a:p>
            <a:pPr marL="551388" lvl="1" indent="0" algn="just">
              <a:buNone/>
            </a:pPr>
            <a:endParaRPr lang="en-US" b="0" i="0" dirty="0">
              <a:effectLst/>
              <a:latin typeface="Source Sans Pro" panose="020B0503030403020204" pitchFamily="34" charset="0"/>
            </a:endParaRPr>
          </a:p>
          <a:p>
            <a:pPr marL="551388" lvl="1" indent="0" algn="just">
              <a:buNone/>
            </a:pPr>
            <a:r>
              <a:rPr lang="en-US" dirty="0">
                <a:latin typeface="Source Sans Pro" panose="020B0503030403020204" pitchFamily="34" charset="0"/>
              </a:rPr>
              <a:t>Case3: To retrieve data from logical unallocated drives as well : Need to use a software tool     FTK imager</a:t>
            </a:r>
            <a:endParaRPr lang="en-US" b="0" i="0" dirty="0">
              <a:effectLst/>
              <a:latin typeface="Source Sans Pro" panose="020B0503030403020204" pitchFamily="34" charset="0"/>
            </a:endParaRPr>
          </a:p>
        </p:txBody>
      </p:sp>
    </p:spTree>
    <p:extLst>
      <p:ext uri="{BB962C8B-B14F-4D97-AF65-F5344CB8AC3E}">
        <p14:creationId xmlns:p14="http://schemas.microsoft.com/office/powerpoint/2010/main" val="261502004"/>
      </p:ext>
    </p:extLst>
  </p:cSld>
  <p:clrMapOvr>
    <a:masterClrMapping/>
  </p:clrMapOvr>
  <p:transition spd="med">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50</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1200329"/>
          </a:xfrm>
          <a:prstGeom prst="rect">
            <a:avLst/>
          </a:prstGeom>
          <a:noFill/>
        </p:spPr>
        <p:txBody>
          <a:bodyPr wrap="square">
            <a:spAutoFit/>
          </a:bodyPr>
          <a:lstStyle/>
          <a:p>
            <a:r>
              <a:rPr lang="en-US" sz="2400" b="0" i="0" dirty="0">
                <a:solidFill>
                  <a:srgbClr val="000000"/>
                </a:solidFill>
                <a:effectLst/>
                <a:latin typeface="Muli"/>
              </a:rPr>
              <a:t>FTK imager has a feature that allows it to encrypt files of a particular type according to the requirement of the examiner. Click on the files that you want to add to the custom content Image along with AD encryption.</a:t>
            </a:r>
            <a:endParaRPr lang="en-US" sz="2400" dirty="0"/>
          </a:p>
        </p:txBody>
      </p:sp>
      <p:pic>
        <p:nvPicPr>
          <p:cNvPr id="1026" name="Picture 2">
            <a:extLst>
              <a:ext uri="{FF2B5EF4-FFF2-40B4-BE49-F238E27FC236}">
                <a16:creationId xmlns:a16="http://schemas.microsoft.com/office/drawing/2014/main" id="{04064F3C-E064-E306-0729-AA2B39149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765" y="1960979"/>
            <a:ext cx="8374325" cy="477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38154"/>
      </p:ext>
    </p:extLst>
  </p:cSld>
  <p:clrMapOvr>
    <a:masterClrMapping/>
  </p:clrMapOvr>
  <p:transition spd="med">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51</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830997"/>
          </a:xfrm>
          <a:prstGeom prst="rect">
            <a:avLst/>
          </a:prstGeom>
          <a:noFill/>
        </p:spPr>
        <p:txBody>
          <a:bodyPr wrap="square">
            <a:spAutoFit/>
          </a:bodyPr>
          <a:lstStyle/>
          <a:p>
            <a:r>
              <a:rPr lang="en-US" sz="2400" b="0" i="0" dirty="0">
                <a:solidFill>
                  <a:srgbClr val="000000"/>
                </a:solidFill>
                <a:effectLst/>
                <a:latin typeface="Muli"/>
              </a:rPr>
              <a:t>All the selected files will be displayed in a new window and then click on Create Image to proceed.</a:t>
            </a:r>
            <a:endParaRPr lang="en-US" sz="2400" dirty="0"/>
          </a:p>
        </p:txBody>
      </p:sp>
      <p:pic>
        <p:nvPicPr>
          <p:cNvPr id="2050" name="Picture 2">
            <a:extLst>
              <a:ext uri="{FF2B5EF4-FFF2-40B4-BE49-F238E27FC236}">
                <a16:creationId xmlns:a16="http://schemas.microsoft.com/office/drawing/2014/main" id="{1D93BFE2-C742-6563-F094-9398D20AD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832" y="1849930"/>
            <a:ext cx="6144270" cy="31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70090"/>
      </p:ext>
    </p:extLst>
  </p:cSld>
  <p:clrMapOvr>
    <a:masterClrMapping/>
  </p:clrMapOvr>
  <p:transition spd="med">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52</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Fill in the required details for the evidence that is to be created.</a:t>
            </a:r>
            <a:endParaRPr lang="en-US" sz="2400" b="0" i="0" dirty="0">
              <a:solidFill>
                <a:srgbClr val="4C4F53"/>
              </a:solidFill>
              <a:effectLst/>
              <a:latin typeface="Muli"/>
            </a:endParaRPr>
          </a:p>
        </p:txBody>
      </p:sp>
      <p:pic>
        <p:nvPicPr>
          <p:cNvPr id="3074" name="Picture 2">
            <a:extLst>
              <a:ext uri="{FF2B5EF4-FFF2-40B4-BE49-F238E27FC236}">
                <a16:creationId xmlns:a16="http://schemas.microsoft.com/office/drawing/2014/main" id="{89B2F310-2072-A4DE-716B-BE822FD95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187" y="1881187"/>
            <a:ext cx="42672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608276"/>
      </p:ext>
    </p:extLst>
  </p:cSld>
  <p:clrMapOvr>
    <a:masterClrMapping/>
  </p:clrMapOvr>
  <p:transition spd="med">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53</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830997"/>
          </a:xfrm>
          <a:prstGeom prst="rect">
            <a:avLst/>
          </a:prstGeom>
          <a:noFill/>
        </p:spPr>
        <p:txBody>
          <a:bodyPr wrap="square">
            <a:spAutoFit/>
          </a:bodyPr>
          <a:lstStyle/>
          <a:p>
            <a:pPr algn="l"/>
            <a:r>
              <a:rPr lang="en-US" sz="2400" b="0" i="0" dirty="0">
                <a:solidFill>
                  <a:srgbClr val="000000"/>
                </a:solidFill>
                <a:effectLst/>
                <a:latin typeface="Muli"/>
              </a:rPr>
              <a:t>Now add the destination of the image file that is to be created, name the image file and then check the box with AD encryption, and then click on Finish.</a:t>
            </a:r>
            <a:endParaRPr lang="en-US" sz="2400" b="0" i="0" dirty="0">
              <a:solidFill>
                <a:srgbClr val="4C4F53"/>
              </a:solidFill>
              <a:effectLst/>
              <a:latin typeface="Muli"/>
            </a:endParaRPr>
          </a:p>
        </p:txBody>
      </p:sp>
      <p:pic>
        <p:nvPicPr>
          <p:cNvPr id="4098" name="Picture 2">
            <a:extLst>
              <a:ext uri="{FF2B5EF4-FFF2-40B4-BE49-F238E27FC236}">
                <a16:creationId xmlns:a16="http://schemas.microsoft.com/office/drawing/2014/main" id="{153D1156-CF75-6E53-F118-261CC3C31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61" y="1862138"/>
            <a:ext cx="4948978" cy="364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1682"/>
      </p:ext>
    </p:extLst>
  </p:cSld>
  <p:clrMapOvr>
    <a:masterClrMapping/>
  </p:clrMapOvr>
  <p:transition spd="med">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54</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830997"/>
          </a:xfrm>
          <a:prstGeom prst="rect">
            <a:avLst/>
          </a:prstGeom>
          <a:noFill/>
        </p:spPr>
        <p:txBody>
          <a:bodyPr wrap="square">
            <a:spAutoFit/>
          </a:bodyPr>
          <a:lstStyle/>
          <a:p>
            <a:pPr algn="l"/>
            <a:r>
              <a:rPr lang="en-US" sz="2400" b="0" i="0" dirty="0">
                <a:solidFill>
                  <a:srgbClr val="000000"/>
                </a:solidFill>
                <a:effectLst/>
                <a:latin typeface="Muli"/>
              </a:rPr>
              <a:t>A new window will pop-up to encrypt the image, Now renter and re-enter the password that you want to add for your image.</a:t>
            </a:r>
            <a:endParaRPr lang="en-US" sz="2400" b="0" i="0" dirty="0">
              <a:solidFill>
                <a:srgbClr val="4C4F53"/>
              </a:solidFill>
              <a:effectLst/>
              <a:latin typeface="Muli"/>
            </a:endParaRPr>
          </a:p>
        </p:txBody>
      </p:sp>
      <p:pic>
        <p:nvPicPr>
          <p:cNvPr id="5122" name="Picture 2">
            <a:extLst>
              <a:ext uri="{FF2B5EF4-FFF2-40B4-BE49-F238E27FC236}">
                <a16:creationId xmlns:a16="http://schemas.microsoft.com/office/drawing/2014/main" id="{9DEEB0D1-358F-F03A-7171-5E8FA0293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110" y="1869166"/>
            <a:ext cx="5155128" cy="295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039316"/>
      </p:ext>
    </p:extLst>
  </p:cSld>
  <p:clrMapOvr>
    <a:masterClrMapping/>
  </p:clrMapOvr>
  <p:transition spd="med">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55</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a:solidFill>
                  <a:srgbClr val="000000"/>
                </a:solidFill>
                <a:effectLst/>
                <a:latin typeface="Muli"/>
              </a:rPr>
              <a:t>Now to see the encrypted files, click on </a:t>
            </a:r>
            <a:r>
              <a:rPr lang="en-US" sz="2400" b="1" i="0">
                <a:solidFill>
                  <a:srgbClr val="000000"/>
                </a:solidFill>
                <a:effectLst/>
                <a:latin typeface="Muli"/>
              </a:rPr>
              <a:t>File&gt; Add Evidence Item</a:t>
            </a:r>
            <a:r>
              <a:rPr lang="en-US" sz="2400" b="0" i="0">
                <a:solidFill>
                  <a:srgbClr val="000000"/>
                </a:solidFill>
                <a:effectLst/>
                <a:latin typeface="Muli"/>
              </a:rPr>
              <a:t>…</a:t>
            </a:r>
            <a:endParaRPr lang="en-US" sz="2400" b="0" i="0" dirty="0">
              <a:solidFill>
                <a:srgbClr val="4C4F53"/>
              </a:solidFill>
              <a:effectLst/>
              <a:latin typeface="Muli"/>
            </a:endParaRPr>
          </a:p>
        </p:txBody>
      </p:sp>
      <p:pic>
        <p:nvPicPr>
          <p:cNvPr id="6146" name="Picture 2">
            <a:extLst>
              <a:ext uri="{FF2B5EF4-FFF2-40B4-BE49-F238E27FC236}">
                <a16:creationId xmlns:a16="http://schemas.microsoft.com/office/drawing/2014/main" id="{1AB0A9F6-CB74-06BE-1342-3160AB69D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12" y="1567277"/>
            <a:ext cx="5831057" cy="372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573709"/>
      </p:ext>
    </p:extLst>
  </p:cSld>
  <p:clrMapOvr>
    <a:masterClrMapping/>
  </p:clrMapOvr>
  <p:transition spd="med">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56</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830997"/>
          </a:xfrm>
          <a:prstGeom prst="rect">
            <a:avLst/>
          </a:prstGeom>
          <a:noFill/>
        </p:spPr>
        <p:txBody>
          <a:bodyPr wrap="square">
            <a:spAutoFit/>
          </a:bodyPr>
          <a:lstStyle/>
          <a:p>
            <a:pPr algn="l"/>
            <a:r>
              <a:rPr lang="en-US" sz="2400" b="0" i="0" dirty="0">
                <a:solidFill>
                  <a:srgbClr val="000000"/>
                </a:solidFill>
                <a:effectLst/>
                <a:latin typeface="Muli"/>
              </a:rPr>
              <a:t>The window to decrypt the encrypted files will appear once you add the file source. Enter the password and click OK.</a:t>
            </a:r>
            <a:endParaRPr lang="en-US" sz="2400" b="0" i="0" dirty="0">
              <a:solidFill>
                <a:srgbClr val="4C4F53"/>
              </a:solidFill>
              <a:effectLst/>
              <a:latin typeface="Muli"/>
            </a:endParaRPr>
          </a:p>
        </p:txBody>
      </p:sp>
      <p:pic>
        <p:nvPicPr>
          <p:cNvPr id="7170" name="Picture 2">
            <a:extLst>
              <a:ext uri="{FF2B5EF4-FFF2-40B4-BE49-F238E27FC236}">
                <a16:creationId xmlns:a16="http://schemas.microsoft.com/office/drawing/2014/main" id="{319A56EC-0B5E-B46A-4AE2-493C83E05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818" y="1950378"/>
            <a:ext cx="5073265" cy="450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38741"/>
      </p:ext>
    </p:extLst>
  </p:cSld>
  <p:clrMapOvr>
    <a:masterClrMapping/>
  </p:clrMapOvr>
  <p:transition spd="med">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57</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Custom Content Image with AD Encryption</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You will now see the two encrypted files on entering the valid passwords.</a:t>
            </a:r>
            <a:endParaRPr lang="en-US" sz="2400" b="0" i="0" dirty="0">
              <a:solidFill>
                <a:srgbClr val="4C4F53"/>
              </a:solidFill>
              <a:effectLst/>
              <a:latin typeface="Muli"/>
            </a:endParaRPr>
          </a:p>
        </p:txBody>
      </p:sp>
      <p:pic>
        <p:nvPicPr>
          <p:cNvPr id="8194" name="Picture 2">
            <a:extLst>
              <a:ext uri="{FF2B5EF4-FFF2-40B4-BE49-F238E27FC236}">
                <a16:creationId xmlns:a16="http://schemas.microsoft.com/office/drawing/2014/main" id="{E1E9C1C3-6E6D-D2DF-3EB2-6D76B693D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83" y="1292369"/>
            <a:ext cx="7739387" cy="492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34998"/>
      </p:ext>
    </p:extLst>
  </p:cSld>
  <p:clrMapOvr>
    <a:masterClrMapping/>
  </p:clrMapOvr>
  <p:transition spd="med">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58</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Decrypt AD1 Image</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To decrypt the custom content image, click on</a:t>
            </a:r>
            <a:r>
              <a:rPr lang="en-US" sz="2400" b="1" i="0" dirty="0">
                <a:solidFill>
                  <a:srgbClr val="000000"/>
                </a:solidFill>
                <a:effectLst/>
                <a:latin typeface="Muli"/>
              </a:rPr>
              <a:t> File&gt; Decrypt AD1 Image.</a:t>
            </a:r>
            <a:endParaRPr lang="en-US" sz="2400" b="0" i="0" dirty="0">
              <a:solidFill>
                <a:srgbClr val="4C4F53"/>
              </a:solidFill>
              <a:effectLst/>
              <a:latin typeface="Muli"/>
            </a:endParaRPr>
          </a:p>
        </p:txBody>
      </p:sp>
      <p:pic>
        <p:nvPicPr>
          <p:cNvPr id="9218" name="Picture 2">
            <a:extLst>
              <a:ext uri="{FF2B5EF4-FFF2-40B4-BE49-F238E27FC236}">
                <a16:creationId xmlns:a16="http://schemas.microsoft.com/office/drawing/2014/main" id="{3320D7DF-897D-1304-6A3E-165EAB881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97" y="1419225"/>
            <a:ext cx="621982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48378"/>
      </p:ext>
    </p:extLst>
  </p:cSld>
  <p:clrMapOvr>
    <a:masterClrMapping/>
  </p:clrMapOvr>
  <p:transition spd="med">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59</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Decrypt AD1 Image</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Now you need to enter the password for the image file that was encrypted and click on Ok.</a:t>
            </a:r>
            <a:endParaRPr lang="en-US" sz="2400" b="0" i="0" dirty="0">
              <a:solidFill>
                <a:srgbClr val="4C4F53"/>
              </a:solidFill>
              <a:effectLst/>
              <a:latin typeface="Muli"/>
            </a:endParaRPr>
          </a:p>
        </p:txBody>
      </p:sp>
      <p:pic>
        <p:nvPicPr>
          <p:cNvPr id="10242" name="Picture 2">
            <a:extLst>
              <a:ext uri="{FF2B5EF4-FFF2-40B4-BE49-F238E27FC236}">
                <a16:creationId xmlns:a16="http://schemas.microsoft.com/office/drawing/2014/main" id="{1D0BC48C-FC6B-9754-BD51-8C426B92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646" y="1317295"/>
            <a:ext cx="5455236" cy="422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19486"/>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6</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211586" y="607219"/>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678781"/>
            <a:ext cx="11017189" cy="4442520"/>
          </a:xfrm>
        </p:spPr>
        <p:txBody>
          <a:bodyPr>
            <a:normAutofit/>
          </a:bodyPr>
          <a:lstStyle/>
          <a:p>
            <a:pPr marL="894288" lvl="1" indent="-342900" algn="just"/>
            <a:r>
              <a:rPr lang="en-US" b="0" i="0" dirty="0">
                <a:solidFill>
                  <a:srgbClr val="000000"/>
                </a:solidFill>
                <a:effectLst/>
                <a:latin typeface="Muli"/>
              </a:rPr>
              <a:t>A </a:t>
            </a:r>
            <a:r>
              <a:rPr lang="en-US" b="1" i="0" dirty="0">
                <a:solidFill>
                  <a:srgbClr val="000000"/>
                </a:solidFill>
                <a:effectLst/>
                <a:latin typeface="Muli"/>
              </a:rPr>
              <a:t>Physical Drive</a:t>
            </a:r>
            <a:r>
              <a:rPr lang="en-US" b="0" i="0" dirty="0">
                <a:solidFill>
                  <a:srgbClr val="000000"/>
                </a:solidFill>
                <a:effectLst/>
                <a:latin typeface="Muli"/>
              </a:rPr>
              <a:t> is the primary storage hardware or component within a device, which stores, retrieves, and organizes data. </a:t>
            </a:r>
          </a:p>
          <a:p>
            <a:pPr marL="894288" lvl="1" indent="-342900" algn="just"/>
            <a:endParaRPr lang="en-US" dirty="0">
              <a:solidFill>
                <a:srgbClr val="000000"/>
              </a:solidFill>
              <a:latin typeface="Muli"/>
            </a:endParaRPr>
          </a:p>
          <a:p>
            <a:pPr marL="894288" lvl="1" indent="-342900" algn="just"/>
            <a:r>
              <a:rPr lang="en-US" b="0" i="0" dirty="0">
                <a:solidFill>
                  <a:srgbClr val="000000"/>
                </a:solidFill>
                <a:effectLst/>
                <a:latin typeface="Muli"/>
              </a:rPr>
              <a:t>A </a:t>
            </a:r>
            <a:r>
              <a:rPr lang="en-US" b="1" i="0" dirty="0">
                <a:solidFill>
                  <a:srgbClr val="000000"/>
                </a:solidFill>
                <a:effectLst/>
                <a:latin typeface="Muli"/>
              </a:rPr>
              <a:t>Logical Drive</a:t>
            </a:r>
            <a:r>
              <a:rPr lang="en-US" b="0" i="0" dirty="0">
                <a:solidFill>
                  <a:srgbClr val="000000"/>
                </a:solidFill>
                <a:effectLst/>
                <a:latin typeface="Muli"/>
              </a:rPr>
              <a:t> is generally a drive space that is created over a physical hard disk. A logical drive has its parameters and functions because it operates independently.</a:t>
            </a:r>
          </a:p>
          <a:p>
            <a:pPr marL="894288" lvl="1" indent="-342900" algn="just"/>
            <a:r>
              <a:rPr lang="en-US" b="0" i="0" dirty="0">
                <a:solidFill>
                  <a:srgbClr val="000000"/>
                </a:solidFill>
                <a:effectLst/>
                <a:latin typeface="Muli"/>
              </a:rPr>
              <a:t>Logical : partitions</a:t>
            </a:r>
          </a:p>
          <a:p>
            <a:pPr marL="894288" lvl="1" indent="-342900" algn="just"/>
            <a:endParaRPr lang="en-US" dirty="0">
              <a:solidFill>
                <a:srgbClr val="000000"/>
              </a:solidFill>
              <a:latin typeface="Muli"/>
            </a:endParaRPr>
          </a:p>
          <a:p>
            <a:pPr marL="894288" lvl="1" indent="-342900" algn="just"/>
            <a:endParaRPr lang="en-US" b="0" i="0" dirty="0">
              <a:solidFill>
                <a:srgbClr val="1F1F1F"/>
              </a:solidFill>
              <a:effectLst/>
              <a:latin typeface="Source Sans Pro" panose="020B0503030403020204" pitchFamily="34" charset="0"/>
            </a:endParaRPr>
          </a:p>
        </p:txBody>
      </p:sp>
    </p:spTree>
    <p:extLst>
      <p:ext uri="{BB962C8B-B14F-4D97-AF65-F5344CB8AC3E}">
        <p14:creationId xmlns:p14="http://schemas.microsoft.com/office/powerpoint/2010/main" val="527681850"/>
      </p:ext>
    </p:extLst>
  </p:cSld>
  <p:clrMapOvr>
    <a:masterClrMapping/>
  </p:clrMapOvr>
  <p:transition spd="med">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60</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Decrypt AD1 Image</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Now, wait for a few minutes till the decrypted image is created.</a:t>
            </a:r>
            <a:endParaRPr lang="en-US" sz="2400" b="0" i="0" dirty="0">
              <a:solidFill>
                <a:srgbClr val="4C4F53"/>
              </a:solidFill>
              <a:effectLst/>
              <a:latin typeface="Muli"/>
            </a:endParaRPr>
          </a:p>
        </p:txBody>
      </p:sp>
      <p:pic>
        <p:nvPicPr>
          <p:cNvPr id="11268" name="Picture 4">
            <a:extLst>
              <a:ext uri="{FF2B5EF4-FFF2-40B4-BE49-F238E27FC236}">
                <a16:creationId xmlns:a16="http://schemas.microsoft.com/office/drawing/2014/main" id="{440FFAC5-5486-13FF-3BA1-CBC91E83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157" y="1399831"/>
            <a:ext cx="4732728" cy="287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744624"/>
      </p:ext>
    </p:extLst>
  </p:cSld>
  <p:clrMapOvr>
    <a:masterClrMapping/>
  </p:clrMapOvr>
  <p:transition spd="med">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61</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Decrypt AD1 Image</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830997"/>
          </a:xfrm>
          <a:prstGeom prst="rect">
            <a:avLst/>
          </a:prstGeom>
          <a:noFill/>
        </p:spPr>
        <p:txBody>
          <a:bodyPr wrap="square">
            <a:spAutoFit/>
          </a:bodyPr>
          <a:lstStyle/>
          <a:p>
            <a:pPr algn="l"/>
            <a:r>
              <a:rPr lang="en-US" sz="2400" b="0" i="0" dirty="0">
                <a:solidFill>
                  <a:srgbClr val="000000"/>
                </a:solidFill>
                <a:effectLst/>
                <a:latin typeface="Muli"/>
              </a:rPr>
              <a:t>To view the decrypted custom content image, add the path of the decrypted file and click on Finish.</a:t>
            </a:r>
            <a:endParaRPr lang="en-US" sz="2400" b="0" i="0" dirty="0">
              <a:solidFill>
                <a:srgbClr val="4C4F53"/>
              </a:solidFill>
              <a:effectLst/>
              <a:latin typeface="Muli"/>
            </a:endParaRPr>
          </a:p>
        </p:txBody>
      </p:sp>
      <p:pic>
        <p:nvPicPr>
          <p:cNvPr id="12290" name="Picture 2">
            <a:extLst>
              <a:ext uri="{FF2B5EF4-FFF2-40B4-BE49-F238E27FC236}">
                <a16:creationId xmlns:a16="http://schemas.microsoft.com/office/drawing/2014/main" id="{400D5A78-50A0-8024-D792-3C43C0DC4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972" y="1591647"/>
            <a:ext cx="5175542" cy="405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137970"/>
      </p:ext>
    </p:extLst>
  </p:cSld>
  <p:clrMapOvr>
    <a:masterClrMapping/>
  </p:clrMapOvr>
  <p:transition spd="med">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62</a:t>
            </a:fld>
            <a:endParaRPr lang="en-US" altLang="en-US" sz="1687">
              <a:solidFill>
                <a:schemeClr val="tx1"/>
              </a:solidFill>
              <a:cs typeface="Bradley Hand ITC TT-Bold" charset="0"/>
            </a:endParaRPr>
          </a:p>
        </p:txBody>
      </p:sp>
      <p:sp>
        <p:nvSpPr>
          <p:cNvPr id="6" name="TextBox 5">
            <a:extLst>
              <a:ext uri="{FF2B5EF4-FFF2-40B4-BE49-F238E27FC236}">
                <a16:creationId xmlns:a16="http://schemas.microsoft.com/office/drawing/2014/main" id="{8BF329FB-865E-3998-FA7D-A990CB102C7B}"/>
              </a:ext>
            </a:extLst>
          </p:cNvPr>
          <p:cNvSpPr txBox="1"/>
          <p:nvPr/>
        </p:nvSpPr>
        <p:spPr>
          <a:xfrm>
            <a:off x="1479" y="158876"/>
            <a:ext cx="12027763" cy="461665"/>
          </a:xfrm>
          <a:prstGeom prst="rect">
            <a:avLst/>
          </a:prstGeom>
          <a:noFill/>
        </p:spPr>
        <p:txBody>
          <a:bodyPr wrap="square">
            <a:spAutoFit/>
          </a:bodyPr>
          <a:lstStyle/>
          <a:p>
            <a:pPr algn="l"/>
            <a:r>
              <a:rPr lang="en-US" sz="2400" b="1" i="0" dirty="0">
                <a:solidFill>
                  <a:srgbClr val="800000"/>
                </a:solidFill>
                <a:effectLst/>
                <a:latin typeface="Josefin Sans" pitchFamily="2" charset="0"/>
              </a:rPr>
              <a:t>Decrypt AD1 Image</a:t>
            </a:r>
            <a:endParaRPr lang="en-US" sz="2400" b="1" i="0" dirty="0">
              <a:solidFill>
                <a:srgbClr val="000000"/>
              </a:solidFill>
              <a:effectLst/>
              <a:latin typeface="Josefin Sans" pitchFamily="2" charset="0"/>
            </a:endParaRPr>
          </a:p>
        </p:txBody>
      </p:sp>
      <p:sp>
        <p:nvSpPr>
          <p:cNvPr id="4" name="TextBox 3">
            <a:extLst>
              <a:ext uri="{FF2B5EF4-FFF2-40B4-BE49-F238E27FC236}">
                <a16:creationId xmlns:a16="http://schemas.microsoft.com/office/drawing/2014/main" id="{ABA6226E-C097-A126-753D-7A550EEDA32D}"/>
              </a:ext>
            </a:extLst>
          </p:cNvPr>
          <p:cNvSpPr txBox="1"/>
          <p:nvPr/>
        </p:nvSpPr>
        <p:spPr>
          <a:xfrm>
            <a:off x="159798" y="760650"/>
            <a:ext cx="11567604" cy="461665"/>
          </a:xfrm>
          <a:prstGeom prst="rect">
            <a:avLst/>
          </a:prstGeom>
          <a:noFill/>
        </p:spPr>
        <p:txBody>
          <a:bodyPr wrap="square">
            <a:spAutoFit/>
          </a:bodyPr>
          <a:lstStyle/>
          <a:p>
            <a:pPr algn="l"/>
            <a:r>
              <a:rPr lang="en-US" sz="2400" b="0" i="0" dirty="0">
                <a:solidFill>
                  <a:srgbClr val="000000"/>
                </a:solidFill>
                <a:effectLst/>
                <a:latin typeface="Muli"/>
              </a:rPr>
              <a:t>You will now be able to see the encrypted files by using the correct password to decrypt it.</a:t>
            </a:r>
            <a:endParaRPr lang="en-US" sz="2400" b="0" i="0" dirty="0">
              <a:solidFill>
                <a:srgbClr val="4C4F53"/>
              </a:solidFill>
              <a:effectLst/>
              <a:latin typeface="Muli"/>
            </a:endParaRPr>
          </a:p>
        </p:txBody>
      </p:sp>
      <p:pic>
        <p:nvPicPr>
          <p:cNvPr id="13314" name="Picture 2">
            <a:extLst>
              <a:ext uri="{FF2B5EF4-FFF2-40B4-BE49-F238E27FC236}">
                <a16:creationId xmlns:a16="http://schemas.microsoft.com/office/drawing/2014/main" id="{244CE3F2-71B5-B5E4-D7AD-2849FE893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696" y="1362424"/>
            <a:ext cx="7016016" cy="4670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09835"/>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7</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729015" y="347850"/>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pic>
        <p:nvPicPr>
          <p:cNvPr id="1026" name="Picture 2">
            <a:extLst>
              <a:ext uri="{FF2B5EF4-FFF2-40B4-BE49-F238E27FC236}">
                <a16:creationId xmlns:a16="http://schemas.microsoft.com/office/drawing/2014/main" id="{ED3C0C91-267F-B560-35E2-0E92431D1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790700"/>
            <a:ext cx="42005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4739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8</a:t>
            </a:fld>
            <a:endParaRPr lang="en-US" altLang="en-US" sz="1687">
              <a:solidFill>
                <a:schemeClr val="tx1"/>
              </a:solidFill>
              <a:cs typeface="Bradley Hand ITC TT-Bold" charset="0"/>
            </a:endParaRPr>
          </a:p>
        </p:txBody>
      </p:sp>
      <p:sp>
        <p:nvSpPr>
          <p:cNvPr id="153603" name="Rectangle 2">
            <a:extLst>
              <a:ext uri="{FF2B5EF4-FFF2-40B4-BE49-F238E27FC236}">
                <a16:creationId xmlns:a16="http://schemas.microsoft.com/office/drawing/2014/main" id="{57662EF6-EA28-1978-CFBE-1708080C65EF}"/>
              </a:ext>
            </a:extLst>
          </p:cNvPr>
          <p:cNvSpPr>
            <a:spLocks noGrp="1" noChangeArrowheads="1"/>
          </p:cNvSpPr>
          <p:nvPr>
            <p:ph type="title"/>
          </p:nvPr>
        </p:nvSpPr>
        <p:spPr>
          <a:xfrm>
            <a:off x="2211586" y="607219"/>
            <a:ext cx="7768828" cy="777698"/>
          </a:xfrm>
        </p:spPr>
        <p:txBody>
          <a:bodyPr/>
          <a:lstStyle/>
          <a:p>
            <a:pPr eaLnBrk="1" hangingPunct="1"/>
            <a:r>
              <a:rPr lang="en-US" b="0" i="0" dirty="0">
                <a:solidFill>
                  <a:srgbClr val="000000"/>
                </a:solidFill>
                <a:effectLst/>
                <a:latin typeface="Open Sans" panose="020B0606030504020204" pitchFamily="34" charset="0"/>
              </a:rPr>
              <a:t>FTK Imager</a:t>
            </a:r>
            <a:endParaRPr lang="en-US" altLang="en-US" dirty="0"/>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310718" y="1678781"/>
            <a:ext cx="11017189" cy="4442520"/>
          </a:xfrm>
        </p:spPr>
        <p:txBody>
          <a:bodyPr>
            <a:normAutofit/>
          </a:bodyPr>
          <a:lstStyle/>
          <a:p>
            <a:pPr marL="894288" lvl="1" indent="-342900" algn="just"/>
            <a:r>
              <a:rPr lang="en-US" b="1" i="0" dirty="0">
                <a:effectLst/>
                <a:latin typeface="Open Sans" panose="020B0606030504020204" pitchFamily="34" charset="0"/>
              </a:rPr>
              <a:t>Source Drive Selection:</a:t>
            </a:r>
            <a:r>
              <a:rPr lang="en-US" b="0" i="0" dirty="0">
                <a:effectLst/>
                <a:latin typeface="Open Sans" panose="020B0606030504020204" pitchFamily="34" charset="0"/>
              </a:rPr>
              <a:t> Based on our selection of physical drive, we select the drive corresponding to the pen drive.</a:t>
            </a:r>
            <a:endParaRPr lang="en-US" b="0" i="0" dirty="0">
              <a:effectLst/>
              <a:latin typeface="Source Sans Pro" panose="020B0503030403020204" pitchFamily="34" charset="0"/>
            </a:endParaRPr>
          </a:p>
        </p:txBody>
      </p:sp>
      <p:pic>
        <p:nvPicPr>
          <p:cNvPr id="2050" name="Picture 2">
            <a:extLst>
              <a:ext uri="{FF2B5EF4-FFF2-40B4-BE49-F238E27FC236}">
                <a16:creationId xmlns:a16="http://schemas.microsoft.com/office/drawing/2014/main" id="{6C43E263-15F8-BC24-2E40-CEBDDE326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107" y="2713978"/>
            <a:ext cx="42005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024734"/>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a:extLst>
              <a:ext uri="{FF2B5EF4-FFF2-40B4-BE49-F238E27FC236}">
                <a16:creationId xmlns:a16="http://schemas.microsoft.com/office/drawing/2014/main" id="{77F88398-AA0E-C2F4-32EB-CE0A81E1A29C}"/>
              </a:ext>
            </a:extLst>
          </p:cNvPr>
          <p:cNvSpPr txBox="1">
            <a:spLocks noChangeArrowheads="1"/>
          </p:cNvSpPr>
          <p:nvPr/>
        </p:nvSpPr>
        <p:spPr bwMode="auto">
          <a:xfrm>
            <a:off x="10159008" y="6286500"/>
            <a:ext cx="309191"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4200">
                <a:solidFill>
                  <a:srgbClr val="000000"/>
                </a:solidFill>
                <a:latin typeface="Bradley Hand ITC TT-Bold" charset="0"/>
                <a:ea typeface="ヒラギノ明朝 ProN W6" charset="-128"/>
                <a:sym typeface="Bradley Hand ITC TT-Bold" charset="0"/>
              </a:defRPr>
            </a:lvl1pPr>
            <a:lvl2pPr marL="37931725" indent="-37474525" eaLnBrk="0" hangingPunct="0">
              <a:defRPr sz="4200">
                <a:solidFill>
                  <a:srgbClr val="000000"/>
                </a:solidFill>
                <a:latin typeface="Bradley Hand ITC TT-Bold" charset="0"/>
                <a:ea typeface="ヒラギノ明朝 ProN W6" charset="-128"/>
                <a:sym typeface="Bradley Hand ITC TT-Bold" charset="0"/>
              </a:defRPr>
            </a:lvl2pPr>
            <a:lvl3pPr eaLnBrk="0" hangingPunct="0">
              <a:defRPr sz="4200">
                <a:solidFill>
                  <a:srgbClr val="000000"/>
                </a:solidFill>
                <a:latin typeface="Bradley Hand ITC TT-Bold" charset="0"/>
                <a:ea typeface="ヒラギノ明朝 ProN W6" charset="-128"/>
                <a:sym typeface="Bradley Hand ITC TT-Bold" charset="0"/>
              </a:defRPr>
            </a:lvl3pPr>
            <a:lvl4pPr eaLnBrk="0" hangingPunct="0">
              <a:defRPr sz="4200">
                <a:solidFill>
                  <a:srgbClr val="000000"/>
                </a:solidFill>
                <a:latin typeface="Bradley Hand ITC TT-Bold" charset="0"/>
                <a:ea typeface="ヒラギノ明朝 ProN W6" charset="-128"/>
                <a:sym typeface="Bradley Hand ITC TT-Bold" charset="0"/>
              </a:defRPr>
            </a:lvl4pPr>
            <a:lvl5pPr eaLnBrk="0" hangingPunct="0">
              <a:defRPr sz="4200">
                <a:solidFill>
                  <a:srgbClr val="000000"/>
                </a:solidFill>
                <a:latin typeface="Bradley Hand ITC TT-Bold" charset="0"/>
                <a:ea typeface="ヒラギノ明朝 ProN W6" charset="-128"/>
                <a:sym typeface="Bradley Hand ITC TT-Bold" charset="0"/>
              </a:defRPr>
            </a:lvl5pPr>
            <a:lvl6pPr marL="4572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6pPr>
            <a:lvl7pPr marL="9144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7pPr>
            <a:lvl8pPr marL="13716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8pPr>
            <a:lvl9pPr marL="1828800" eaLnBrk="0" fontAlgn="base" hangingPunct="0">
              <a:spcBef>
                <a:spcPct val="0"/>
              </a:spcBef>
              <a:spcAft>
                <a:spcPct val="0"/>
              </a:spcAft>
              <a:defRPr sz="4200">
                <a:solidFill>
                  <a:srgbClr val="000000"/>
                </a:solidFill>
                <a:latin typeface="Bradley Hand ITC TT-Bold" charset="0"/>
                <a:ea typeface="ヒラギノ明朝 ProN W6" charset="-128"/>
                <a:sym typeface="Bradley Hand ITC TT-Bold" charset="0"/>
              </a:defRPr>
            </a:lvl9pPr>
          </a:lstStyle>
          <a:p>
            <a:pPr algn="r" eaLnBrk="1" hangingPunct="1"/>
            <a:fld id="{38FED31A-A901-4C0F-8A2C-2E7A922A44D6}" type="slidenum">
              <a:rPr lang="en-US" altLang="en-US" sz="1687">
                <a:solidFill>
                  <a:schemeClr val="tx1"/>
                </a:solidFill>
                <a:cs typeface="Bradley Hand ITC TT-Bold" charset="0"/>
              </a:rPr>
              <a:pPr algn="r" eaLnBrk="1" hangingPunct="1"/>
              <a:t>9</a:t>
            </a:fld>
            <a:endParaRPr lang="en-US" altLang="en-US" sz="1687">
              <a:solidFill>
                <a:schemeClr val="tx1"/>
              </a:solidFill>
              <a:cs typeface="Bradley Hand ITC TT-Bold" charset="0"/>
            </a:endParaRPr>
          </a:p>
        </p:txBody>
      </p:sp>
      <p:sp>
        <p:nvSpPr>
          <p:cNvPr id="153604" name="Rectangle 3">
            <a:extLst>
              <a:ext uri="{FF2B5EF4-FFF2-40B4-BE49-F238E27FC236}">
                <a16:creationId xmlns:a16="http://schemas.microsoft.com/office/drawing/2014/main" id="{0DF73293-4A7E-5CCB-D1B6-88A4B80A76F3}"/>
              </a:ext>
            </a:extLst>
          </p:cNvPr>
          <p:cNvSpPr>
            <a:spLocks noGrp="1" noChangeArrowheads="1"/>
          </p:cNvSpPr>
          <p:nvPr>
            <p:ph type="body" idx="1"/>
          </p:nvPr>
        </p:nvSpPr>
        <p:spPr>
          <a:xfrm>
            <a:off x="292963" y="409273"/>
            <a:ext cx="4935985" cy="6027037"/>
          </a:xfrm>
        </p:spPr>
        <p:txBody>
          <a:bodyPr>
            <a:normAutofit/>
          </a:bodyPr>
          <a:lstStyle/>
          <a:p>
            <a:pPr marL="894288" lvl="1" indent="-342900" algn="just"/>
            <a:r>
              <a:rPr lang="en-US" b="1" i="0" dirty="0">
                <a:effectLst/>
                <a:latin typeface="Open Sans" panose="020B0606030504020204" pitchFamily="34" charset="0"/>
              </a:rPr>
              <a:t>Create Image:</a:t>
            </a:r>
            <a:r>
              <a:rPr lang="en-US" b="0" i="0" dirty="0">
                <a:effectLst/>
                <a:latin typeface="Open Sans" panose="020B0606030504020204" pitchFamily="34" charset="0"/>
              </a:rPr>
              <a:t> Here is, where you can specify where the image will be created.  We also always choose </a:t>
            </a:r>
            <a:r>
              <a:rPr lang="en-US" b="1" i="1" dirty="0">
                <a:effectLst/>
                <a:latin typeface="inherit"/>
              </a:rPr>
              <a:t>Verify images after they are created</a:t>
            </a:r>
            <a:r>
              <a:rPr lang="en-US" b="0" i="0" dirty="0">
                <a:effectLst/>
                <a:latin typeface="Open Sans" panose="020B0606030504020204" pitchFamily="34" charset="0"/>
              </a:rPr>
              <a:t> as a way to run a hash value check on the image file.  </a:t>
            </a:r>
          </a:p>
          <a:p>
            <a:pPr marL="894288" lvl="1" indent="-342900" algn="just"/>
            <a:r>
              <a:rPr lang="en-US" b="0" i="0" dirty="0">
                <a:effectLst/>
                <a:latin typeface="Open Sans" panose="020B0606030504020204" pitchFamily="34" charset="0"/>
              </a:rPr>
              <a:t>You can also </a:t>
            </a:r>
            <a:r>
              <a:rPr lang="en-US" b="1" i="1" dirty="0">
                <a:effectLst/>
                <a:latin typeface="inherit"/>
              </a:rPr>
              <a:t>Create directory listings of all files in the image</a:t>
            </a:r>
            <a:r>
              <a:rPr lang="en-US" b="0" i="0" dirty="0">
                <a:effectLst/>
                <a:latin typeface="Open Sans" panose="020B0606030504020204" pitchFamily="34" charset="0"/>
              </a:rPr>
              <a:t> after they are created, but be prepared that this will be a huge listing for a typical hard drive with hundreds of thousands of entries.</a:t>
            </a:r>
            <a:endParaRPr lang="en-US" b="0" i="0" dirty="0">
              <a:effectLst/>
              <a:latin typeface="Source Sans Pro" panose="020B0503030403020204" pitchFamily="34" charset="0"/>
            </a:endParaRPr>
          </a:p>
        </p:txBody>
      </p:sp>
      <p:pic>
        <p:nvPicPr>
          <p:cNvPr id="3074" name="Picture 2">
            <a:extLst>
              <a:ext uri="{FF2B5EF4-FFF2-40B4-BE49-F238E27FC236}">
                <a16:creationId xmlns:a16="http://schemas.microsoft.com/office/drawing/2014/main" id="{5DF3F182-6E61-446C-616E-3BD780EC8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334" y="644233"/>
            <a:ext cx="4162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5899"/>
      </p:ext>
    </p:extLst>
  </p:cSld>
  <p:clrMapOvr>
    <a:masterClrMapping/>
  </p:clrMapOvr>
  <p:transition spd="med">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4139</Words>
  <Application>Microsoft Office PowerPoint</Application>
  <PresentationFormat>Widescreen</PresentationFormat>
  <Paragraphs>410</Paragraphs>
  <Slides>62</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Bradley Hand ITC TT-Bold</vt:lpstr>
      <vt:lpstr>Calibri</vt:lpstr>
      <vt:lpstr>Calibri Light</vt:lpstr>
      <vt:lpstr>inherit</vt:lpstr>
      <vt:lpstr>Josefin Sans</vt:lpstr>
      <vt:lpstr>Muli</vt:lpstr>
      <vt:lpstr>Open Sans</vt:lpstr>
      <vt:lpstr>Source Sans Pro</vt:lpstr>
      <vt:lpstr>Times New Roman</vt:lpstr>
      <vt:lpstr>Office Theme</vt:lpstr>
      <vt:lpstr>UNIT 6 Create an Image Using FTK Imager</vt:lpstr>
      <vt:lpstr>FTK Imager</vt:lpstr>
      <vt:lpstr>FTK Imager</vt:lpstr>
      <vt:lpstr>FTK Imager</vt:lpstr>
      <vt:lpstr>FTK Imager</vt:lpstr>
      <vt:lpstr>FTK Imager</vt:lpstr>
      <vt:lpstr>FTK Imager</vt:lpstr>
      <vt:lpstr>FTK Imager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Capturing Memory</vt:lpstr>
      <vt:lpstr>Capturing Memory</vt:lpstr>
      <vt:lpstr>Capturing Memory</vt:lpstr>
      <vt:lpstr>Capturing Memory</vt:lpstr>
      <vt:lpstr>Analyzing Image Dump</vt:lpstr>
      <vt:lpstr>Analyzing Image Dump</vt:lpstr>
      <vt:lpstr>Analyzing Image Dump</vt:lpstr>
      <vt:lpstr>Analyzing Image Dump</vt:lpstr>
      <vt:lpstr>Analyzing Image Dump</vt:lpstr>
      <vt:lpstr>Capture Memory</vt:lpstr>
      <vt:lpstr>Capture Memory</vt:lpstr>
      <vt:lpstr>Capture Memory</vt:lpstr>
      <vt:lpstr>Obtain Protected Files</vt:lpstr>
      <vt:lpstr>Obtain Protected Files</vt:lpstr>
      <vt:lpstr>Obtain Protected Files</vt:lpstr>
      <vt:lpstr>Obtain Protected Files</vt:lpstr>
      <vt:lpstr>Obtain Protected Files</vt:lpstr>
      <vt:lpstr>Obtain Protected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Navjot Kaur</cp:lastModifiedBy>
  <cp:revision>91</cp:revision>
  <dcterms:created xsi:type="dcterms:W3CDTF">2022-07-20T05:44:09Z</dcterms:created>
  <dcterms:modified xsi:type="dcterms:W3CDTF">2023-04-20T05:29:11Z</dcterms:modified>
</cp:coreProperties>
</file>