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2" r:id="rId4"/>
    <p:sldId id="325" r:id="rId5"/>
    <p:sldId id="852" r:id="rId6"/>
    <p:sldId id="853" r:id="rId7"/>
    <p:sldId id="854" r:id="rId8"/>
    <p:sldId id="261" r:id="rId9"/>
    <p:sldId id="260" r:id="rId10"/>
    <p:sldId id="265" r:id="rId11"/>
    <p:sldId id="266" r:id="rId12"/>
    <p:sldId id="258" r:id="rId13"/>
    <p:sldId id="267"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2" d="100"/>
          <a:sy n="52" d="100"/>
        </p:scale>
        <p:origin x="7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249D00-99BA-4D41-B67A-7F472DCFDB3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282B1EAA-5648-4357-8363-FF991FC873C0}">
      <dgm:prSet phldrT="[Text]"/>
      <dgm:spPr/>
      <dgm:t>
        <a:bodyPr/>
        <a:lstStyle/>
        <a:p>
          <a:r>
            <a:rPr lang="en-US" i="0" u="none" strike="noStrike" dirty="0">
              <a:solidFill>
                <a:srgbClr val="000000"/>
              </a:solidFill>
              <a:effectLst/>
              <a:latin typeface="Arial" panose="020B0604020202020204" pitchFamily="34" charset="0"/>
            </a:rPr>
            <a:t>Quality Education</a:t>
          </a:r>
          <a:r>
            <a:rPr lang="en-US" dirty="0"/>
            <a:t> </a:t>
          </a:r>
        </a:p>
      </dgm:t>
    </dgm:pt>
    <dgm:pt modelId="{2F4EE492-EB80-464D-957A-1ACEB91E5048}" type="parTrans" cxnId="{A2327A33-647B-4641-8390-9B0F71DA260B}">
      <dgm:prSet/>
      <dgm:spPr/>
      <dgm:t>
        <a:bodyPr/>
        <a:lstStyle/>
        <a:p>
          <a:endParaRPr lang="en-US"/>
        </a:p>
      </dgm:t>
    </dgm:pt>
    <dgm:pt modelId="{D1C306F7-6FB2-4144-A8AF-04FC7BBA7282}" type="sibTrans" cxnId="{A2327A33-647B-4641-8390-9B0F71DA260B}">
      <dgm:prSet/>
      <dgm:spPr/>
      <dgm:t>
        <a:bodyPr/>
        <a:lstStyle/>
        <a:p>
          <a:endParaRPr lang="en-US"/>
        </a:p>
      </dgm:t>
    </dgm:pt>
    <dgm:pt modelId="{85E574CA-1105-49A6-8CC3-EFB3913595A5}">
      <dgm:prSet phldrT="[Text]"/>
      <dgm:spPr/>
      <dgm:t>
        <a:bodyPr/>
        <a:lstStyle/>
        <a:p>
          <a:r>
            <a:rPr lang="en-US" b="0" i="0" u="none" strike="noStrike" dirty="0">
              <a:solidFill>
                <a:srgbClr val="000000"/>
              </a:solidFill>
              <a:effectLst/>
              <a:latin typeface="Arial" panose="020B0604020202020204" pitchFamily="34" charset="0"/>
            </a:rPr>
            <a:t>   This course is globally recognized</a:t>
          </a:r>
          <a:endParaRPr lang="en-US" dirty="0"/>
        </a:p>
      </dgm:t>
    </dgm:pt>
    <dgm:pt modelId="{DBE09345-3EE3-42A7-AFE8-8EF6764644A2}" type="parTrans" cxnId="{896F712D-B48B-48CD-9921-98DB1EBBEDB5}">
      <dgm:prSet/>
      <dgm:spPr/>
      <dgm:t>
        <a:bodyPr/>
        <a:lstStyle/>
        <a:p>
          <a:endParaRPr lang="en-US"/>
        </a:p>
      </dgm:t>
    </dgm:pt>
    <dgm:pt modelId="{8A681628-FBAA-436F-8A8E-91CF8FF20B92}" type="sibTrans" cxnId="{896F712D-B48B-48CD-9921-98DB1EBBEDB5}">
      <dgm:prSet/>
      <dgm:spPr/>
      <dgm:t>
        <a:bodyPr/>
        <a:lstStyle/>
        <a:p>
          <a:endParaRPr lang="en-US"/>
        </a:p>
      </dgm:t>
    </dgm:pt>
    <dgm:pt modelId="{8A1020B4-DCE0-4052-95C5-A66287CE1DE8}">
      <dgm:prSet phldrT="[Text]"/>
      <dgm:spPr/>
      <dgm:t>
        <a:bodyPr/>
        <a:lstStyle/>
        <a:p>
          <a:r>
            <a:rPr lang="en-US" i="0" u="none" strike="noStrike" dirty="0">
              <a:solidFill>
                <a:srgbClr val="000000"/>
              </a:solidFill>
              <a:effectLst/>
              <a:latin typeface="Arial" panose="020B0604020202020204" pitchFamily="34" charset="0"/>
            </a:rPr>
            <a:t>Gender Equality</a:t>
          </a:r>
          <a:r>
            <a:rPr lang="en-US" dirty="0"/>
            <a:t> </a:t>
          </a:r>
        </a:p>
      </dgm:t>
    </dgm:pt>
    <dgm:pt modelId="{8ECA81A1-D57B-40EC-A640-4C53EE638CD5}" type="parTrans" cxnId="{7A13833B-94BD-42D7-B007-9A6D15B240EF}">
      <dgm:prSet/>
      <dgm:spPr/>
      <dgm:t>
        <a:bodyPr/>
        <a:lstStyle/>
        <a:p>
          <a:endParaRPr lang="en-US"/>
        </a:p>
      </dgm:t>
    </dgm:pt>
    <dgm:pt modelId="{651EE2D9-5921-4E6D-B0CE-DDF10B280E2B}" type="sibTrans" cxnId="{7A13833B-94BD-42D7-B007-9A6D15B240EF}">
      <dgm:prSet/>
      <dgm:spPr/>
      <dgm:t>
        <a:bodyPr/>
        <a:lstStyle/>
        <a:p>
          <a:endParaRPr lang="en-US"/>
        </a:p>
      </dgm:t>
    </dgm:pt>
    <dgm:pt modelId="{C4B2FB9B-D163-4F61-8AB2-EE98C7528745}">
      <dgm:prSet phldrT="[Text]"/>
      <dgm:spPr/>
      <dgm:t>
        <a:bodyPr/>
        <a:lstStyle/>
        <a:p>
          <a:r>
            <a:rPr lang="en-US" b="0" i="0" u="none" strike="noStrike" dirty="0">
              <a:solidFill>
                <a:srgbClr val="000000"/>
              </a:solidFill>
              <a:effectLst/>
              <a:latin typeface="Arial" panose="020B0604020202020204" pitchFamily="34" charset="0"/>
            </a:rPr>
            <a:t>Offering this course to equip individuals with knowledge, irrespective of their gender</a:t>
          </a:r>
          <a:endParaRPr lang="en-US" dirty="0"/>
        </a:p>
      </dgm:t>
    </dgm:pt>
    <dgm:pt modelId="{54CC724D-6255-47DD-B1F5-B14149B54F5D}" type="parTrans" cxnId="{A8FDF5EF-EC89-498D-AFEB-1DD0261FA70D}">
      <dgm:prSet/>
      <dgm:spPr/>
      <dgm:t>
        <a:bodyPr/>
        <a:lstStyle/>
        <a:p>
          <a:endParaRPr lang="en-US"/>
        </a:p>
      </dgm:t>
    </dgm:pt>
    <dgm:pt modelId="{031680DB-D808-4622-A93F-625ED7B6955D}" type="sibTrans" cxnId="{A8FDF5EF-EC89-498D-AFEB-1DD0261FA70D}">
      <dgm:prSet/>
      <dgm:spPr/>
      <dgm:t>
        <a:bodyPr/>
        <a:lstStyle/>
        <a:p>
          <a:endParaRPr lang="en-US"/>
        </a:p>
      </dgm:t>
    </dgm:pt>
    <dgm:pt modelId="{BAA09CE5-71CF-42A7-BB4E-7F0D62715BB0}">
      <dgm:prSet phldrT="[Text]"/>
      <dgm:spPr/>
      <dgm:t>
        <a:bodyPr/>
        <a:lstStyle/>
        <a:p>
          <a:r>
            <a:rPr lang="en-US" i="0" u="none" strike="noStrike" dirty="0">
              <a:solidFill>
                <a:srgbClr val="000000"/>
              </a:solidFill>
              <a:effectLst/>
              <a:latin typeface="Arial" panose="020B0604020202020204" pitchFamily="34" charset="0"/>
            </a:rPr>
            <a:t>Industry Innovation and Infrastructure</a:t>
          </a:r>
          <a:r>
            <a:rPr lang="en-US" dirty="0"/>
            <a:t> </a:t>
          </a:r>
        </a:p>
      </dgm:t>
    </dgm:pt>
    <dgm:pt modelId="{7A6B36D7-F48B-47CB-B456-0869B320EB8F}" type="parTrans" cxnId="{C2B235DB-5F21-4F87-A808-BA86C2DEB80C}">
      <dgm:prSet/>
      <dgm:spPr/>
      <dgm:t>
        <a:bodyPr/>
        <a:lstStyle/>
        <a:p>
          <a:endParaRPr lang="en-US"/>
        </a:p>
      </dgm:t>
    </dgm:pt>
    <dgm:pt modelId="{72A56F01-66AC-4E3D-8894-5E194F5AE8A5}" type="sibTrans" cxnId="{C2B235DB-5F21-4F87-A808-BA86C2DEB80C}">
      <dgm:prSet/>
      <dgm:spPr/>
      <dgm:t>
        <a:bodyPr/>
        <a:lstStyle/>
        <a:p>
          <a:endParaRPr lang="en-US"/>
        </a:p>
      </dgm:t>
    </dgm:pt>
    <dgm:pt modelId="{6CE4F411-C895-49CF-8695-36D745BDC40C}">
      <dgm:prSet phldrT="[Text]"/>
      <dgm:spPr/>
      <dgm:t>
        <a:bodyPr/>
        <a:lstStyle/>
        <a:p>
          <a:r>
            <a:rPr lang="en-US" b="0" i="0" u="none" strike="noStrike" dirty="0">
              <a:solidFill>
                <a:srgbClr val="000000"/>
              </a:solidFill>
              <a:effectLst/>
              <a:latin typeface="Arial" panose="020B0604020202020204" pitchFamily="34" charset="0"/>
            </a:rPr>
            <a:t>This course fulfills the industry needs</a:t>
          </a:r>
          <a:endParaRPr lang="en-US" dirty="0"/>
        </a:p>
      </dgm:t>
    </dgm:pt>
    <dgm:pt modelId="{0EE0B940-1090-4EED-AE96-226C33E1DF92}" type="sibTrans" cxnId="{823D9C7C-825C-4281-878E-CA39E1372CF8}">
      <dgm:prSet/>
      <dgm:spPr/>
      <dgm:t>
        <a:bodyPr/>
        <a:lstStyle/>
        <a:p>
          <a:endParaRPr lang="en-US"/>
        </a:p>
      </dgm:t>
    </dgm:pt>
    <dgm:pt modelId="{34B2817F-2761-4DBB-8FED-53CE0571C0C1}" type="parTrans" cxnId="{823D9C7C-825C-4281-878E-CA39E1372CF8}">
      <dgm:prSet/>
      <dgm:spPr/>
      <dgm:t>
        <a:bodyPr/>
        <a:lstStyle/>
        <a:p>
          <a:endParaRPr lang="en-US"/>
        </a:p>
      </dgm:t>
    </dgm:pt>
    <dgm:pt modelId="{69726A63-037A-42DC-86AE-B9E1FC773FEA}" type="pres">
      <dgm:prSet presAssocID="{1E249D00-99BA-4D41-B67A-7F472DCFDB35}" presName="Name0" presStyleCnt="0">
        <dgm:presLayoutVars>
          <dgm:chMax/>
          <dgm:chPref val="3"/>
          <dgm:dir/>
          <dgm:animOne val="branch"/>
          <dgm:animLvl val="lvl"/>
        </dgm:presLayoutVars>
      </dgm:prSet>
      <dgm:spPr/>
    </dgm:pt>
    <dgm:pt modelId="{BFED5BEA-2DF0-484A-94B6-F3BA34237762}" type="pres">
      <dgm:prSet presAssocID="{282B1EAA-5648-4357-8363-FF991FC873C0}" presName="composite" presStyleCnt="0"/>
      <dgm:spPr/>
    </dgm:pt>
    <dgm:pt modelId="{E6A14254-9262-47C7-904E-885C2BBD156E}" type="pres">
      <dgm:prSet presAssocID="{282B1EAA-5648-4357-8363-FF991FC873C0}" presName="FirstChild" presStyleLbl="revTx" presStyleIdx="0" presStyleCnt="3">
        <dgm:presLayoutVars>
          <dgm:chMax val="0"/>
          <dgm:chPref val="0"/>
          <dgm:bulletEnabled val="1"/>
        </dgm:presLayoutVars>
      </dgm:prSet>
      <dgm:spPr/>
    </dgm:pt>
    <dgm:pt modelId="{6F1B30F8-C2AA-4E4F-9F5E-62ABCEE4357C}" type="pres">
      <dgm:prSet presAssocID="{282B1EAA-5648-4357-8363-FF991FC873C0}" presName="Parent" presStyleLbl="alignNode1" presStyleIdx="0" presStyleCnt="3">
        <dgm:presLayoutVars>
          <dgm:chMax val="3"/>
          <dgm:chPref val="3"/>
          <dgm:bulletEnabled val="1"/>
        </dgm:presLayoutVars>
      </dgm:prSet>
      <dgm:spPr/>
    </dgm:pt>
    <dgm:pt modelId="{84C85242-9A42-4887-9654-1BCFDFB15C00}" type="pres">
      <dgm:prSet presAssocID="{282B1EAA-5648-4357-8363-FF991FC873C0}" presName="Accent" presStyleLbl="parChTrans1D1" presStyleIdx="0" presStyleCnt="3"/>
      <dgm:spPr/>
    </dgm:pt>
    <dgm:pt modelId="{FF709629-3266-4A73-AB2D-416F6AE7E364}" type="pres">
      <dgm:prSet presAssocID="{D1C306F7-6FB2-4144-A8AF-04FC7BBA7282}" presName="sibTrans" presStyleCnt="0"/>
      <dgm:spPr/>
    </dgm:pt>
    <dgm:pt modelId="{BAB91F5D-AC37-4082-8588-A8F49C0FEEF1}" type="pres">
      <dgm:prSet presAssocID="{8A1020B4-DCE0-4052-95C5-A66287CE1DE8}" presName="composite" presStyleCnt="0"/>
      <dgm:spPr/>
    </dgm:pt>
    <dgm:pt modelId="{5D20255E-36C1-4EE5-A2E8-AEB1684C9917}" type="pres">
      <dgm:prSet presAssocID="{8A1020B4-DCE0-4052-95C5-A66287CE1DE8}" presName="FirstChild" presStyleLbl="revTx" presStyleIdx="1" presStyleCnt="3">
        <dgm:presLayoutVars>
          <dgm:chMax val="0"/>
          <dgm:chPref val="0"/>
          <dgm:bulletEnabled val="1"/>
        </dgm:presLayoutVars>
      </dgm:prSet>
      <dgm:spPr/>
    </dgm:pt>
    <dgm:pt modelId="{A8B7C300-EF39-45F9-9B09-9AACDA803161}" type="pres">
      <dgm:prSet presAssocID="{8A1020B4-DCE0-4052-95C5-A66287CE1DE8}" presName="Parent" presStyleLbl="alignNode1" presStyleIdx="1" presStyleCnt="3">
        <dgm:presLayoutVars>
          <dgm:chMax val="3"/>
          <dgm:chPref val="3"/>
          <dgm:bulletEnabled val="1"/>
        </dgm:presLayoutVars>
      </dgm:prSet>
      <dgm:spPr/>
    </dgm:pt>
    <dgm:pt modelId="{53E6A78A-716A-4F75-9CDE-DB060B0AF461}" type="pres">
      <dgm:prSet presAssocID="{8A1020B4-DCE0-4052-95C5-A66287CE1DE8}" presName="Accent" presStyleLbl="parChTrans1D1" presStyleIdx="1" presStyleCnt="3"/>
      <dgm:spPr/>
    </dgm:pt>
    <dgm:pt modelId="{EE07EB22-14CC-4101-9B88-1375CB0137CE}" type="pres">
      <dgm:prSet presAssocID="{651EE2D9-5921-4E6D-B0CE-DDF10B280E2B}" presName="sibTrans" presStyleCnt="0"/>
      <dgm:spPr/>
    </dgm:pt>
    <dgm:pt modelId="{2CBFBC84-2030-4FCE-9689-9B24441DD1AC}" type="pres">
      <dgm:prSet presAssocID="{BAA09CE5-71CF-42A7-BB4E-7F0D62715BB0}" presName="composite" presStyleCnt="0"/>
      <dgm:spPr/>
    </dgm:pt>
    <dgm:pt modelId="{81643AD3-E1D1-49E3-AF37-029775EBA193}" type="pres">
      <dgm:prSet presAssocID="{BAA09CE5-71CF-42A7-BB4E-7F0D62715BB0}" presName="FirstChild" presStyleLbl="revTx" presStyleIdx="2" presStyleCnt="3">
        <dgm:presLayoutVars>
          <dgm:chMax val="0"/>
          <dgm:chPref val="0"/>
          <dgm:bulletEnabled val="1"/>
        </dgm:presLayoutVars>
      </dgm:prSet>
      <dgm:spPr/>
    </dgm:pt>
    <dgm:pt modelId="{42AFBFCB-D4E2-43EE-A1DD-0D59F185BCC9}" type="pres">
      <dgm:prSet presAssocID="{BAA09CE5-71CF-42A7-BB4E-7F0D62715BB0}" presName="Parent" presStyleLbl="alignNode1" presStyleIdx="2" presStyleCnt="3">
        <dgm:presLayoutVars>
          <dgm:chMax val="3"/>
          <dgm:chPref val="3"/>
          <dgm:bulletEnabled val="1"/>
        </dgm:presLayoutVars>
      </dgm:prSet>
      <dgm:spPr/>
    </dgm:pt>
    <dgm:pt modelId="{070C8021-2ECF-4AC0-A031-00644192CC22}" type="pres">
      <dgm:prSet presAssocID="{BAA09CE5-71CF-42A7-BB4E-7F0D62715BB0}" presName="Accent" presStyleLbl="parChTrans1D1" presStyleIdx="2" presStyleCnt="3"/>
      <dgm:spPr/>
    </dgm:pt>
  </dgm:ptLst>
  <dgm:cxnLst>
    <dgm:cxn modelId="{804CC827-998F-47D1-99F2-CB4E2EE22292}" type="presOf" srcId="{6CE4F411-C895-49CF-8695-36D745BDC40C}" destId="{81643AD3-E1D1-49E3-AF37-029775EBA193}" srcOrd="0" destOrd="0" presId="urn:microsoft.com/office/officeart/2011/layout/TabList"/>
    <dgm:cxn modelId="{896F712D-B48B-48CD-9921-98DB1EBBEDB5}" srcId="{282B1EAA-5648-4357-8363-FF991FC873C0}" destId="{85E574CA-1105-49A6-8CC3-EFB3913595A5}" srcOrd="0" destOrd="0" parTransId="{DBE09345-3EE3-42A7-AFE8-8EF6764644A2}" sibTransId="{8A681628-FBAA-436F-8A8E-91CF8FF20B92}"/>
    <dgm:cxn modelId="{A2327A33-647B-4641-8390-9B0F71DA260B}" srcId="{1E249D00-99BA-4D41-B67A-7F472DCFDB35}" destId="{282B1EAA-5648-4357-8363-FF991FC873C0}" srcOrd="0" destOrd="0" parTransId="{2F4EE492-EB80-464D-957A-1ACEB91E5048}" sibTransId="{D1C306F7-6FB2-4144-A8AF-04FC7BBA7282}"/>
    <dgm:cxn modelId="{7A13833B-94BD-42D7-B007-9A6D15B240EF}" srcId="{1E249D00-99BA-4D41-B67A-7F472DCFDB35}" destId="{8A1020B4-DCE0-4052-95C5-A66287CE1DE8}" srcOrd="1" destOrd="0" parTransId="{8ECA81A1-D57B-40EC-A640-4C53EE638CD5}" sibTransId="{651EE2D9-5921-4E6D-B0CE-DDF10B280E2B}"/>
    <dgm:cxn modelId="{5AED6C71-A929-4B43-A29A-0871D2822DCC}" type="presOf" srcId="{8A1020B4-DCE0-4052-95C5-A66287CE1DE8}" destId="{A8B7C300-EF39-45F9-9B09-9AACDA803161}" srcOrd="0" destOrd="0" presId="urn:microsoft.com/office/officeart/2011/layout/TabList"/>
    <dgm:cxn modelId="{823D9C7C-825C-4281-878E-CA39E1372CF8}" srcId="{BAA09CE5-71CF-42A7-BB4E-7F0D62715BB0}" destId="{6CE4F411-C895-49CF-8695-36D745BDC40C}" srcOrd="0" destOrd="0" parTransId="{34B2817F-2761-4DBB-8FED-53CE0571C0C1}" sibTransId="{0EE0B940-1090-4EED-AE96-226C33E1DF92}"/>
    <dgm:cxn modelId="{748EE17E-F478-41D7-9AF0-E70B96C9510B}" type="presOf" srcId="{C4B2FB9B-D163-4F61-8AB2-EE98C7528745}" destId="{5D20255E-36C1-4EE5-A2E8-AEB1684C9917}" srcOrd="0" destOrd="0" presId="urn:microsoft.com/office/officeart/2011/layout/TabList"/>
    <dgm:cxn modelId="{8C224582-75B2-4175-A93C-29D4ACAD222C}" type="presOf" srcId="{BAA09CE5-71CF-42A7-BB4E-7F0D62715BB0}" destId="{42AFBFCB-D4E2-43EE-A1DD-0D59F185BCC9}" srcOrd="0" destOrd="0" presId="urn:microsoft.com/office/officeart/2011/layout/TabList"/>
    <dgm:cxn modelId="{88F6D893-515A-401B-A045-9121B52B3A81}" type="presOf" srcId="{1E249D00-99BA-4D41-B67A-7F472DCFDB35}" destId="{69726A63-037A-42DC-86AE-B9E1FC773FEA}" srcOrd="0" destOrd="0" presId="urn:microsoft.com/office/officeart/2011/layout/TabList"/>
    <dgm:cxn modelId="{3A262798-FBB2-493B-A965-926A023FEAD8}" type="presOf" srcId="{282B1EAA-5648-4357-8363-FF991FC873C0}" destId="{6F1B30F8-C2AA-4E4F-9F5E-62ABCEE4357C}" srcOrd="0" destOrd="0" presId="urn:microsoft.com/office/officeart/2011/layout/TabList"/>
    <dgm:cxn modelId="{9BCFDEA4-6764-4D6C-9D56-B7E333364B27}" type="presOf" srcId="{85E574CA-1105-49A6-8CC3-EFB3913595A5}" destId="{E6A14254-9262-47C7-904E-885C2BBD156E}" srcOrd="0" destOrd="0" presId="urn:microsoft.com/office/officeart/2011/layout/TabList"/>
    <dgm:cxn modelId="{C2B235DB-5F21-4F87-A808-BA86C2DEB80C}" srcId="{1E249D00-99BA-4D41-B67A-7F472DCFDB35}" destId="{BAA09CE5-71CF-42A7-BB4E-7F0D62715BB0}" srcOrd="2" destOrd="0" parTransId="{7A6B36D7-F48B-47CB-B456-0869B320EB8F}" sibTransId="{72A56F01-66AC-4E3D-8894-5E194F5AE8A5}"/>
    <dgm:cxn modelId="{A8FDF5EF-EC89-498D-AFEB-1DD0261FA70D}" srcId="{8A1020B4-DCE0-4052-95C5-A66287CE1DE8}" destId="{C4B2FB9B-D163-4F61-8AB2-EE98C7528745}" srcOrd="0" destOrd="0" parTransId="{54CC724D-6255-47DD-B1F5-B14149B54F5D}" sibTransId="{031680DB-D808-4622-A93F-625ED7B6955D}"/>
    <dgm:cxn modelId="{1F1F6526-3B39-411C-88DD-B3FA7310C350}" type="presParOf" srcId="{69726A63-037A-42DC-86AE-B9E1FC773FEA}" destId="{BFED5BEA-2DF0-484A-94B6-F3BA34237762}" srcOrd="0" destOrd="0" presId="urn:microsoft.com/office/officeart/2011/layout/TabList"/>
    <dgm:cxn modelId="{FF4D730A-7428-4563-BB89-32DCE296CE61}" type="presParOf" srcId="{BFED5BEA-2DF0-484A-94B6-F3BA34237762}" destId="{E6A14254-9262-47C7-904E-885C2BBD156E}" srcOrd="0" destOrd="0" presId="urn:microsoft.com/office/officeart/2011/layout/TabList"/>
    <dgm:cxn modelId="{9F1351FD-623C-4FBB-A4F7-DA3A6CECF6CB}" type="presParOf" srcId="{BFED5BEA-2DF0-484A-94B6-F3BA34237762}" destId="{6F1B30F8-C2AA-4E4F-9F5E-62ABCEE4357C}" srcOrd="1" destOrd="0" presId="urn:microsoft.com/office/officeart/2011/layout/TabList"/>
    <dgm:cxn modelId="{E30B7C86-23C1-438D-BC66-CE1B89F60DF3}" type="presParOf" srcId="{BFED5BEA-2DF0-484A-94B6-F3BA34237762}" destId="{84C85242-9A42-4887-9654-1BCFDFB15C00}" srcOrd="2" destOrd="0" presId="urn:microsoft.com/office/officeart/2011/layout/TabList"/>
    <dgm:cxn modelId="{CEB29183-A93B-4A28-AD1F-520DA5FA6B6A}" type="presParOf" srcId="{69726A63-037A-42DC-86AE-B9E1FC773FEA}" destId="{FF709629-3266-4A73-AB2D-416F6AE7E364}" srcOrd="1" destOrd="0" presId="urn:microsoft.com/office/officeart/2011/layout/TabList"/>
    <dgm:cxn modelId="{E7B42C64-9959-41F1-9099-29E681654F66}" type="presParOf" srcId="{69726A63-037A-42DC-86AE-B9E1FC773FEA}" destId="{BAB91F5D-AC37-4082-8588-A8F49C0FEEF1}" srcOrd="2" destOrd="0" presId="urn:microsoft.com/office/officeart/2011/layout/TabList"/>
    <dgm:cxn modelId="{67762A7F-E2A0-42A9-A892-6D0CF2BA75CE}" type="presParOf" srcId="{BAB91F5D-AC37-4082-8588-A8F49C0FEEF1}" destId="{5D20255E-36C1-4EE5-A2E8-AEB1684C9917}" srcOrd="0" destOrd="0" presId="urn:microsoft.com/office/officeart/2011/layout/TabList"/>
    <dgm:cxn modelId="{FD345821-70E1-427D-AD14-306355546AE7}" type="presParOf" srcId="{BAB91F5D-AC37-4082-8588-A8F49C0FEEF1}" destId="{A8B7C300-EF39-45F9-9B09-9AACDA803161}" srcOrd="1" destOrd="0" presId="urn:microsoft.com/office/officeart/2011/layout/TabList"/>
    <dgm:cxn modelId="{63B1E3D5-60EA-4085-9E02-55CB9855ED65}" type="presParOf" srcId="{BAB91F5D-AC37-4082-8588-A8F49C0FEEF1}" destId="{53E6A78A-716A-4F75-9CDE-DB060B0AF461}" srcOrd="2" destOrd="0" presId="urn:microsoft.com/office/officeart/2011/layout/TabList"/>
    <dgm:cxn modelId="{A1C3015C-BD1D-4DAB-82A2-0BBE40148215}" type="presParOf" srcId="{69726A63-037A-42DC-86AE-B9E1FC773FEA}" destId="{EE07EB22-14CC-4101-9B88-1375CB0137CE}" srcOrd="3" destOrd="0" presId="urn:microsoft.com/office/officeart/2011/layout/TabList"/>
    <dgm:cxn modelId="{76E93BE9-E633-4956-9EA0-7FA8EFCCD918}" type="presParOf" srcId="{69726A63-037A-42DC-86AE-B9E1FC773FEA}" destId="{2CBFBC84-2030-4FCE-9689-9B24441DD1AC}" srcOrd="4" destOrd="0" presId="urn:microsoft.com/office/officeart/2011/layout/TabList"/>
    <dgm:cxn modelId="{94BC48DB-129F-444B-9351-E53F30C74218}" type="presParOf" srcId="{2CBFBC84-2030-4FCE-9689-9B24441DD1AC}" destId="{81643AD3-E1D1-49E3-AF37-029775EBA193}" srcOrd="0" destOrd="0" presId="urn:microsoft.com/office/officeart/2011/layout/TabList"/>
    <dgm:cxn modelId="{987558AF-F200-4DEA-8739-FA95976D56F2}" type="presParOf" srcId="{2CBFBC84-2030-4FCE-9689-9B24441DD1AC}" destId="{42AFBFCB-D4E2-43EE-A1DD-0D59F185BCC9}" srcOrd="1" destOrd="0" presId="urn:microsoft.com/office/officeart/2011/layout/TabList"/>
    <dgm:cxn modelId="{B1C563E0-7349-4251-8115-A98847719716}" type="presParOf" srcId="{2CBFBC84-2030-4FCE-9689-9B24441DD1AC}" destId="{070C8021-2ECF-4AC0-A031-00644192CC22}"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C8021-2ECF-4AC0-A031-00644192CC22}">
      <dsp:nvSpPr>
        <dsp:cNvPr id="0" name=""/>
        <dsp:cNvSpPr/>
      </dsp:nvSpPr>
      <dsp:spPr>
        <a:xfrm>
          <a:off x="0" y="2894022"/>
          <a:ext cx="5238811"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E6A78A-716A-4F75-9CDE-DB060B0AF461}">
      <dsp:nvSpPr>
        <dsp:cNvPr id="0" name=""/>
        <dsp:cNvSpPr/>
      </dsp:nvSpPr>
      <dsp:spPr>
        <a:xfrm>
          <a:off x="0" y="1913822"/>
          <a:ext cx="5238811"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C85242-9A42-4887-9654-1BCFDFB15C00}">
      <dsp:nvSpPr>
        <dsp:cNvPr id="0" name=""/>
        <dsp:cNvSpPr/>
      </dsp:nvSpPr>
      <dsp:spPr>
        <a:xfrm>
          <a:off x="0" y="933621"/>
          <a:ext cx="5238811"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A14254-9262-47C7-904E-885C2BBD156E}">
      <dsp:nvSpPr>
        <dsp:cNvPr id="0" name=""/>
        <dsp:cNvSpPr/>
      </dsp:nvSpPr>
      <dsp:spPr>
        <a:xfrm>
          <a:off x="1362090" y="97"/>
          <a:ext cx="3876720"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US" sz="1500" b="0" i="0" u="none" strike="noStrike" kern="1200" dirty="0">
              <a:solidFill>
                <a:srgbClr val="000000"/>
              </a:solidFill>
              <a:effectLst/>
              <a:latin typeface="Arial" panose="020B0604020202020204" pitchFamily="34" charset="0"/>
            </a:rPr>
            <a:t>   This course is globally recognized</a:t>
          </a:r>
          <a:endParaRPr lang="en-US" sz="1500" kern="1200" dirty="0"/>
        </a:p>
      </dsp:txBody>
      <dsp:txXfrm>
        <a:off x="1362090" y="97"/>
        <a:ext cx="3876720" cy="933524"/>
      </dsp:txXfrm>
    </dsp:sp>
    <dsp:sp modelId="{6F1B30F8-C2AA-4E4F-9F5E-62ABCEE4357C}">
      <dsp:nvSpPr>
        <dsp:cNvPr id="0" name=""/>
        <dsp:cNvSpPr/>
      </dsp:nvSpPr>
      <dsp:spPr>
        <a:xfrm>
          <a:off x="0" y="97"/>
          <a:ext cx="1362090" cy="933524"/>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i="0" u="none" strike="noStrike" kern="1200" dirty="0">
              <a:solidFill>
                <a:srgbClr val="000000"/>
              </a:solidFill>
              <a:effectLst/>
              <a:latin typeface="Arial" panose="020B0604020202020204" pitchFamily="34" charset="0"/>
            </a:rPr>
            <a:t>Quality Education</a:t>
          </a:r>
          <a:r>
            <a:rPr lang="en-US" sz="1500" kern="1200" dirty="0"/>
            <a:t> </a:t>
          </a:r>
        </a:p>
      </dsp:txBody>
      <dsp:txXfrm>
        <a:off x="45579" y="45676"/>
        <a:ext cx="1270932" cy="887945"/>
      </dsp:txXfrm>
    </dsp:sp>
    <dsp:sp modelId="{5D20255E-36C1-4EE5-A2E8-AEB1684C9917}">
      <dsp:nvSpPr>
        <dsp:cNvPr id="0" name=""/>
        <dsp:cNvSpPr/>
      </dsp:nvSpPr>
      <dsp:spPr>
        <a:xfrm>
          <a:off x="1362090" y="980297"/>
          <a:ext cx="3876720"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US" sz="1500" b="0" i="0" u="none" strike="noStrike" kern="1200" dirty="0">
              <a:solidFill>
                <a:srgbClr val="000000"/>
              </a:solidFill>
              <a:effectLst/>
              <a:latin typeface="Arial" panose="020B0604020202020204" pitchFamily="34" charset="0"/>
            </a:rPr>
            <a:t>Offering this course to equip individuals with knowledge, irrespective of their gender</a:t>
          </a:r>
          <a:endParaRPr lang="en-US" sz="1500" kern="1200" dirty="0"/>
        </a:p>
      </dsp:txBody>
      <dsp:txXfrm>
        <a:off x="1362090" y="980297"/>
        <a:ext cx="3876720" cy="933524"/>
      </dsp:txXfrm>
    </dsp:sp>
    <dsp:sp modelId="{A8B7C300-EF39-45F9-9B09-9AACDA803161}">
      <dsp:nvSpPr>
        <dsp:cNvPr id="0" name=""/>
        <dsp:cNvSpPr/>
      </dsp:nvSpPr>
      <dsp:spPr>
        <a:xfrm>
          <a:off x="0" y="980297"/>
          <a:ext cx="1362090" cy="933524"/>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i="0" u="none" strike="noStrike" kern="1200" dirty="0">
              <a:solidFill>
                <a:srgbClr val="000000"/>
              </a:solidFill>
              <a:effectLst/>
              <a:latin typeface="Arial" panose="020B0604020202020204" pitchFamily="34" charset="0"/>
            </a:rPr>
            <a:t>Gender Equality</a:t>
          </a:r>
          <a:r>
            <a:rPr lang="en-US" sz="1500" kern="1200" dirty="0"/>
            <a:t> </a:t>
          </a:r>
        </a:p>
      </dsp:txBody>
      <dsp:txXfrm>
        <a:off x="45579" y="1025876"/>
        <a:ext cx="1270932" cy="887945"/>
      </dsp:txXfrm>
    </dsp:sp>
    <dsp:sp modelId="{81643AD3-E1D1-49E3-AF37-029775EBA193}">
      <dsp:nvSpPr>
        <dsp:cNvPr id="0" name=""/>
        <dsp:cNvSpPr/>
      </dsp:nvSpPr>
      <dsp:spPr>
        <a:xfrm>
          <a:off x="1362090" y="1960498"/>
          <a:ext cx="3876720"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US" sz="1500" b="0" i="0" u="none" strike="noStrike" kern="1200" dirty="0">
              <a:solidFill>
                <a:srgbClr val="000000"/>
              </a:solidFill>
              <a:effectLst/>
              <a:latin typeface="Arial" panose="020B0604020202020204" pitchFamily="34" charset="0"/>
            </a:rPr>
            <a:t>This course fulfills the industry needs</a:t>
          </a:r>
          <a:endParaRPr lang="en-US" sz="1500" kern="1200" dirty="0"/>
        </a:p>
      </dsp:txBody>
      <dsp:txXfrm>
        <a:off x="1362090" y="1960498"/>
        <a:ext cx="3876720" cy="933524"/>
      </dsp:txXfrm>
    </dsp:sp>
    <dsp:sp modelId="{42AFBFCB-D4E2-43EE-A1DD-0D59F185BCC9}">
      <dsp:nvSpPr>
        <dsp:cNvPr id="0" name=""/>
        <dsp:cNvSpPr/>
      </dsp:nvSpPr>
      <dsp:spPr>
        <a:xfrm>
          <a:off x="0" y="1960498"/>
          <a:ext cx="1362090" cy="933524"/>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i="0" u="none" strike="noStrike" kern="1200" dirty="0">
              <a:solidFill>
                <a:srgbClr val="000000"/>
              </a:solidFill>
              <a:effectLst/>
              <a:latin typeface="Arial" panose="020B0604020202020204" pitchFamily="34" charset="0"/>
            </a:rPr>
            <a:t>Industry Innovation and Infrastructure</a:t>
          </a:r>
          <a:r>
            <a:rPr lang="en-US" sz="1500" kern="1200" dirty="0"/>
            <a:t> </a:t>
          </a:r>
        </a:p>
      </dsp:txBody>
      <dsp:txXfrm>
        <a:off x="45579" y="2006077"/>
        <a:ext cx="1270932" cy="88794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42791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45214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9505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4138925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1431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850766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1692604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94024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55282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AC242-8836-44DD-93D2-797F689C9A6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84307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1AC242-8836-44DD-93D2-797F689C9A62}"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00116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1AC242-8836-44DD-93D2-797F689C9A62}"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110116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AC242-8836-44DD-93D2-797F689C9A62}"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39587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AC242-8836-44DD-93D2-797F689C9A62}"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186144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1AC242-8836-44DD-93D2-797F689C9A62}"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1422021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AC242-8836-44DD-93D2-797F689C9A62}"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117730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1AC242-8836-44DD-93D2-797F689C9A62}" type="datetimeFigureOut">
              <a:rPr lang="en-US" smtClean="0"/>
              <a:t>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75AC25-2561-4886-815A-D1FE98CBC0E8}" type="slidenum">
              <a:rPr lang="en-US" smtClean="0"/>
              <a:t>‹#›</a:t>
            </a:fld>
            <a:endParaRPr lang="en-US"/>
          </a:p>
        </p:txBody>
      </p:sp>
    </p:spTree>
    <p:extLst>
      <p:ext uri="{BB962C8B-B14F-4D97-AF65-F5344CB8AC3E}">
        <p14:creationId xmlns:p14="http://schemas.microsoft.com/office/powerpoint/2010/main" val="3911746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7DCD4-961D-1D73-C7AE-4B7B73788C4C}"/>
              </a:ext>
            </a:extLst>
          </p:cNvPr>
          <p:cNvSpPr>
            <a:spLocks noGrp="1"/>
          </p:cNvSpPr>
          <p:nvPr>
            <p:ph idx="1"/>
          </p:nvPr>
        </p:nvSpPr>
        <p:spPr>
          <a:xfrm>
            <a:off x="838200" y="1852520"/>
            <a:ext cx="10515600" cy="4351338"/>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INT301</a:t>
            </a:r>
          </a:p>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a:latin typeface="Times New Roman" panose="02020603050405020304" pitchFamily="18" charset="0"/>
                <a:cs typeface="Times New Roman" panose="02020603050405020304" pitchFamily="18" charset="0"/>
              </a:rPr>
              <a:t>Open Source Technologies</a:t>
            </a:r>
          </a:p>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a:latin typeface="Times New Roman" panose="02020603050405020304" pitchFamily="18" charset="0"/>
                <a:cs typeface="Times New Roman" panose="02020603050405020304" pitchFamily="18" charset="0"/>
              </a:rPr>
              <a:t>Lecture 0</a:t>
            </a:r>
          </a:p>
        </p:txBody>
      </p:sp>
      <p:pic>
        <p:nvPicPr>
          <p:cNvPr id="1028" name="Picture 4" descr="upload.wikimedia.org/wikipedia/commons/thumb/4/...">
            <a:extLst>
              <a:ext uri="{FF2B5EF4-FFF2-40B4-BE49-F238E27FC236}">
                <a16:creationId xmlns:a16="http://schemas.microsoft.com/office/drawing/2014/main" id="{2594DF59-F3B6-E539-8A5E-BC3901D14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4117" y="62283"/>
            <a:ext cx="18002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7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F1E8-BB72-960D-ED60-AEE494CA8172}"/>
              </a:ext>
            </a:extLst>
          </p:cNvPr>
          <p:cNvSpPr>
            <a:spLocks noGrp="1"/>
          </p:cNvSpPr>
          <p:nvPr>
            <p:ph type="title"/>
          </p:nvPr>
        </p:nvSpPr>
        <p:spPr>
          <a:xfrm>
            <a:off x="838200" y="365125"/>
            <a:ext cx="10515600" cy="594099"/>
          </a:xfrm>
        </p:spPr>
        <p:txBody>
          <a:bodyPr>
            <a:normAutofit fontScale="90000"/>
          </a:bodyPr>
          <a:lstStyle/>
          <a:p>
            <a:r>
              <a:rPr lang="en-US" dirty="0">
                <a:latin typeface="Times New Roman" panose="02020603050405020304" pitchFamily="18" charset="0"/>
                <a:cs typeface="Times New Roman" panose="02020603050405020304" pitchFamily="18" charset="0"/>
              </a:rPr>
              <a:t>The course contents</a:t>
            </a:r>
          </a:p>
        </p:txBody>
      </p:sp>
      <p:sp>
        <p:nvSpPr>
          <p:cNvPr id="4" name="Content Placeholder 3">
            <a:extLst>
              <a:ext uri="{FF2B5EF4-FFF2-40B4-BE49-F238E27FC236}">
                <a16:creationId xmlns:a16="http://schemas.microsoft.com/office/drawing/2014/main" id="{F5EE0BD3-FD05-C5D7-893A-14FF08F33EE4}"/>
              </a:ext>
            </a:extLst>
          </p:cNvPr>
          <p:cNvSpPr>
            <a:spLocks noGrp="1"/>
          </p:cNvSpPr>
          <p:nvPr>
            <p:ph idx="1"/>
          </p:nvPr>
        </p:nvSpPr>
        <p:spPr>
          <a:xfrm>
            <a:off x="838200" y="1145219"/>
            <a:ext cx="10515600" cy="5031744"/>
          </a:xfrm>
        </p:spPr>
        <p:txBody>
          <a:bodyPr>
            <a:noAutofit/>
          </a:bodyPr>
          <a:lstStyle/>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Advanced Bash Shell Scripting: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Shell script Functions, Script control- handling the signals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Version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RCV and CVS, debugging using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gdb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handling multiple source files using make, creation of manual pages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Calibri" panose="020F0502020204030204" pitchFamily="34" charset="0"/>
              </a:rPr>
              <a:t>Open Source Revision Control Systems:</a:t>
            </a:r>
            <a:r>
              <a:rPr lang="en-US" sz="1800" dirty="0">
                <a:effectLst/>
                <a:latin typeface="Times New Roman" panose="02020603050405020304" pitchFamily="18" charset="0"/>
                <a:ea typeface="Calibri" panose="020F0502020204030204" pitchFamily="34" charset="0"/>
              </a:rPr>
              <a:t> Git and GitHub Introduction, Installing Git ,  Getting started on GitHub, Configuring Git, Creating a Git repository, Creating and editing files, Adding files to your Git repository, Making changes and tracking them, Synchronizing your local Git repository with GitHub, Deleting and renaming files, Undoing changes, Branching, Tags and releases, Downloading a repository, Managing multiple copies of a repository</a:t>
            </a:r>
            <a:endParaRPr lang="en-US" sz="1800" dirty="0"/>
          </a:p>
        </p:txBody>
      </p:sp>
    </p:spTree>
    <p:extLst>
      <p:ext uri="{BB962C8B-B14F-4D97-AF65-F5344CB8AC3E}">
        <p14:creationId xmlns:p14="http://schemas.microsoft.com/office/powerpoint/2010/main" val="32320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F1E8-BB72-960D-ED60-AEE494CA8172}"/>
              </a:ext>
            </a:extLst>
          </p:cNvPr>
          <p:cNvSpPr>
            <a:spLocks noGrp="1"/>
          </p:cNvSpPr>
          <p:nvPr>
            <p:ph type="title"/>
          </p:nvPr>
        </p:nvSpPr>
        <p:spPr>
          <a:xfrm>
            <a:off x="838200" y="365125"/>
            <a:ext cx="10515600" cy="594099"/>
          </a:xfrm>
        </p:spPr>
        <p:txBody>
          <a:bodyPr>
            <a:normAutofit fontScale="90000"/>
          </a:bodyPr>
          <a:lstStyle/>
          <a:p>
            <a:r>
              <a:rPr lang="en-US" dirty="0">
                <a:latin typeface="Times New Roman" panose="02020603050405020304" pitchFamily="18" charset="0"/>
                <a:cs typeface="Times New Roman" panose="02020603050405020304" pitchFamily="18" charset="0"/>
              </a:rPr>
              <a:t>The course contents</a:t>
            </a:r>
          </a:p>
        </p:txBody>
      </p:sp>
      <p:sp>
        <p:nvSpPr>
          <p:cNvPr id="4" name="Content Placeholder 3">
            <a:extLst>
              <a:ext uri="{FF2B5EF4-FFF2-40B4-BE49-F238E27FC236}">
                <a16:creationId xmlns:a16="http://schemas.microsoft.com/office/drawing/2014/main" id="{F5EE0BD3-FD05-C5D7-893A-14FF08F33EE4}"/>
              </a:ext>
            </a:extLst>
          </p:cNvPr>
          <p:cNvSpPr>
            <a:spLocks noGrp="1"/>
          </p:cNvSpPr>
          <p:nvPr>
            <p:ph idx="1"/>
          </p:nvPr>
        </p:nvSpPr>
        <p:spPr>
          <a:xfrm>
            <a:off x="838200" y="1145219"/>
            <a:ext cx="10515600" cy="5031744"/>
          </a:xfrm>
        </p:spPr>
        <p:txBody>
          <a:bodyPr>
            <a:noAutofit/>
          </a:bodyPr>
          <a:lstStyle/>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Widely used open-source tools in </a:t>
            </a:r>
            <a:r>
              <a:rPr lang="en-US" sz="1800" b="1" dirty="0">
                <a:solidFill>
                  <a:srgbClr val="080809"/>
                </a:solidFill>
                <a:effectLst/>
                <a:latin typeface="Times New Roman" panose="02020603050405020304" pitchFamily="18" charset="0"/>
                <a:ea typeface="Calibri" panose="020F0502020204030204" pitchFamily="34" charset="0"/>
                <a:cs typeface="Times New Roman" panose="02020603050405020304" pitchFamily="18" charset="0"/>
              </a:rPr>
              <a:t>Digital Forensics: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Computer forensics fundamentals, Benefits of forensics, computer crimes, c</a:t>
            </a:r>
            <a:r>
              <a:rPr lang="en-US" sz="1800" dirty="0">
                <a:solidFill>
                  <a:srgbClr val="080809"/>
                </a:solidFill>
                <a:effectLst/>
                <a:latin typeface="Times New Roman" panose="02020603050405020304" pitchFamily="18" charset="0"/>
                <a:ea typeface="Calibri" panose="020F0502020204030204" pitchFamily="34" charset="0"/>
                <a:cs typeface="Times New Roman" panose="02020603050405020304" pitchFamily="18" charset="0"/>
              </a:rPr>
              <a:t>omputer forensics, Digital evidence, Types of digital evidence: </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Volatile data, Nonvolatile data, </a:t>
            </a:r>
            <a:r>
              <a:rPr lang="en-US" sz="1800" dirty="0">
                <a:solidFill>
                  <a:srgbClr val="080809"/>
                </a:solidFill>
                <a:effectLst/>
                <a:latin typeface="Times New Roman" panose="02020603050405020304" pitchFamily="18" charset="0"/>
                <a:ea typeface="Calibri" panose="020F0502020204030204" pitchFamily="34" charset="0"/>
                <a:cs typeface="Times New Roman" panose="02020603050405020304" pitchFamily="18" charset="0"/>
              </a:rPr>
              <a:t>Digital forensics tools: </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File analysis tools, Network analysis tools, Database analyzers, Registry tools, Data capture tools, Email scanners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Calibri" panose="020F0502020204030204" pitchFamily="34" charset="0"/>
              </a:rPr>
              <a:t>Open-source FKT Tools: </a:t>
            </a:r>
            <a:r>
              <a:rPr lang="en-US" sz="1800" dirty="0">
                <a:effectLst/>
                <a:latin typeface="Times New Roman" panose="02020603050405020304" pitchFamily="18" charset="0"/>
                <a:ea typeface="Calibri" panose="020F0502020204030204" pitchFamily="34" charset="0"/>
              </a:rPr>
              <a:t>Creating a Forensic Image, Capturing Memory, Analyzing Image dump, Mounting Images to Drive, Custom Content Images using AD encryption, Decrypt AD Encryption, Obtain Protected Files, Detect EFS Encryption, Export Files, disk imaging using </a:t>
            </a:r>
            <a:r>
              <a:rPr lang="en-US" sz="1800" dirty="0" err="1">
                <a:effectLst/>
                <a:latin typeface="Times New Roman" panose="02020603050405020304" pitchFamily="18" charset="0"/>
                <a:ea typeface="Calibri" panose="020F0502020204030204" pitchFamily="34" charset="0"/>
              </a:rPr>
              <a:t>ftk</a:t>
            </a:r>
            <a:r>
              <a:rPr lang="en-US" sz="1800" dirty="0">
                <a:effectLst/>
                <a:latin typeface="Times New Roman" panose="02020603050405020304" pitchFamily="18" charset="0"/>
                <a:ea typeface="Calibri" panose="020F0502020204030204" pitchFamily="34" charset="0"/>
              </a:rPr>
              <a:t> imager</a:t>
            </a:r>
            <a:endParaRPr lang="en-US" sz="1800" dirty="0"/>
          </a:p>
        </p:txBody>
      </p:sp>
    </p:spTree>
    <p:extLst>
      <p:ext uri="{BB962C8B-B14F-4D97-AF65-F5344CB8AC3E}">
        <p14:creationId xmlns:p14="http://schemas.microsoft.com/office/powerpoint/2010/main" val="425338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9934-4263-8764-597F-E62DB667E4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Course Assessment Model</a:t>
            </a:r>
          </a:p>
        </p:txBody>
      </p:sp>
      <p:sp>
        <p:nvSpPr>
          <p:cNvPr id="3" name="Content Placeholder 2">
            <a:extLst>
              <a:ext uri="{FF2B5EF4-FFF2-40B4-BE49-F238E27FC236}">
                <a16:creationId xmlns:a16="http://schemas.microsoft.com/office/drawing/2014/main" id="{C10B23AC-D04A-D344-054E-CD24CBC4F53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Marks break up</a:t>
            </a:r>
          </a:p>
          <a:p>
            <a:pPr lvl="1"/>
            <a:r>
              <a:rPr lang="en-US" dirty="0">
                <a:latin typeface="Times New Roman" panose="02020603050405020304" pitchFamily="18" charset="0"/>
                <a:cs typeface="Times New Roman" panose="02020603050405020304" pitchFamily="18" charset="0"/>
              </a:rPr>
              <a:t>Attendance	5%</a:t>
            </a:r>
          </a:p>
          <a:p>
            <a:pPr lvl="1"/>
            <a:r>
              <a:rPr lang="en-US" dirty="0">
                <a:latin typeface="Times New Roman" panose="02020603050405020304" pitchFamily="18" charset="0"/>
                <a:cs typeface="Times New Roman" panose="02020603050405020304" pitchFamily="18" charset="0"/>
              </a:rPr>
              <a:t>CAP 		45%</a:t>
            </a:r>
          </a:p>
          <a:p>
            <a:pPr lvl="1"/>
            <a:r>
              <a:rPr lang="en-US" dirty="0">
                <a:latin typeface="Times New Roman" panose="02020603050405020304" pitchFamily="18" charset="0"/>
                <a:cs typeface="Times New Roman" panose="02020603050405020304" pitchFamily="18" charset="0"/>
              </a:rPr>
              <a:t>ETP		50%</a:t>
            </a:r>
          </a:p>
          <a:p>
            <a:pPr lvl="1"/>
            <a:r>
              <a:rPr lang="en-US" dirty="0">
                <a:latin typeface="Times New Roman" panose="02020603050405020304" pitchFamily="18" charset="0"/>
                <a:cs typeface="Times New Roman" panose="02020603050405020304" pitchFamily="18" charset="0"/>
              </a:rPr>
              <a:t>Total		100%</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Three Class test – One before MTE and Two after MTE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Compulsory)</a:t>
            </a:r>
          </a:p>
        </p:txBody>
      </p:sp>
    </p:spTree>
    <p:extLst>
      <p:ext uri="{BB962C8B-B14F-4D97-AF65-F5344CB8AC3E}">
        <p14:creationId xmlns:p14="http://schemas.microsoft.com/office/powerpoint/2010/main" val="156527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9934-4263-8764-597F-E62DB667E4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Course Assessment Model</a:t>
            </a:r>
          </a:p>
        </p:txBody>
      </p:sp>
      <p:sp>
        <p:nvSpPr>
          <p:cNvPr id="3" name="Content Placeholder 2">
            <a:extLst>
              <a:ext uri="{FF2B5EF4-FFF2-40B4-BE49-F238E27FC236}">
                <a16:creationId xmlns:a16="http://schemas.microsoft.com/office/drawing/2014/main" id="{C10B23AC-D04A-D344-054E-CD24CBC4F53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Nature of CA</a:t>
            </a:r>
          </a:p>
          <a:p>
            <a:pPr marL="514350" indent="-514350">
              <a:buAutoNum type="arabicPeriod"/>
            </a:pPr>
            <a:r>
              <a:rPr lang="en-US" dirty="0">
                <a:latin typeface="Times New Roman" panose="02020603050405020304" pitchFamily="18" charset="0"/>
                <a:cs typeface="Times New Roman" panose="02020603050405020304" pitchFamily="18" charset="0"/>
              </a:rPr>
              <a:t>CA1: Theory Test</a:t>
            </a:r>
          </a:p>
          <a:p>
            <a:pPr marL="514350" indent="-514350">
              <a:buAutoNum type="arabicPeriod"/>
            </a:pPr>
            <a:r>
              <a:rPr lang="en-US" dirty="0">
                <a:latin typeface="Times New Roman" panose="02020603050405020304" pitchFamily="18" charset="0"/>
                <a:cs typeface="Times New Roman" panose="02020603050405020304" pitchFamily="18" charset="0"/>
              </a:rPr>
              <a:t>CA2: Apply for IPR/Copyright</a:t>
            </a:r>
          </a:p>
          <a:p>
            <a:pPr marL="514350" indent="-514350">
              <a:buAutoNum type="arabicPeriod"/>
            </a:pPr>
            <a:r>
              <a:rPr lang="en-US" dirty="0">
                <a:latin typeface="Times New Roman" panose="02020603050405020304" pitchFamily="18" charset="0"/>
                <a:cs typeface="Times New Roman" panose="02020603050405020304" pitchFamily="18" charset="0"/>
              </a:rPr>
              <a:t>CA3: Group Project </a:t>
            </a:r>
            <a:r>
              <a:rPr lang="en-US">
                <a:latin typeface="Times New Roman" panose="02020603050405020304" pitchFamily="18" charset="0"/>
                <a:cs typeface="Times New Roman" panose="02020603050405020304" pitchFamily="18" charset="0"/>
              </a:rPr>
              <a:t>(Compulsory)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74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4685-5221-7DAD-A498-0C926266A3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Practical Applications</a:t>
            </a:r>
          </a:p>
        </p:txBody>
      </p:sp>
      <p:sp>
        <p:nvSpPr>
          <p:cNvPr id="3" name="Content Placeholder 2">
            <a:extLst>
              <a:ext uri="{FF2B5EF4-FFF2-40B4-BE49-F238E27FC236}">
                <a16:creationId xmlns:a16="http://schemas.microsoft.com/office/drawing/2014/main" id="{2F0BEF6E-6A88-2BD9-40A2-7B487866B39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Students will be</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Aware of IPR/Copyright process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Able to create and control the project along with its versions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Able to understand various tools in Digital Forensics</a:t>
            </a:r>
          </a:p>
        </p:txBody>
      </p:sp>
    </p:spTree>
    <p:extLst>
      <p:ext uri="{BB962C8B-B14F-4D97-AF65-F5344CB8AC3E}">
        <p14:creationId xmlns:p14="http://schemas.microsoft.com/office/powerpoint/2010/main" val="130139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9856-9C05-2757-AA7C-5243BD3D1F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Course details</a:t>
            </a:r>
          </a:p>
        </p:txBody>
      </p:sp>
      <p:sp>
        <p:nvSpPr>
          <p:cNvPr id="3" name="Content Placeholder 2">
            <a:extLst>
              <a:ext uri="{FF2B5EF4-FFF2-40B4-BE49-F238E27FC236}">
                <a16:creationId xmlns:a16="http://schemas.microsoft.com/office/drawing/2014/main" id="{7C6B569F-7B96-9E14-4130-ED710463252C}"/>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LTP – 0 0 4</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Books</a:t>
            </a:r>
          </a:p>
          <a:p>
            <a:pPr marL="800100" lvl="1" indent="-342900" algn="jus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Your Unix: The Ultimate Guide By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Sumitabha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Das,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Mcgraw</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Hill Education</a:t>
            </a:r>
          </a:p>
          <a:p>
            <a:pPr marL="800100" lvl="1" indent="-342900" algn="jus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Fundamentals Of Open-Source Software by M. N. RAO, PHI Learning Pvt Ltd</a:t>
            </a:r>
          </a:p>
          <a:p>
            <a:pPr marL="800100" lvl="1" indent="-342900" algn="jus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Guide to Computer Forensics and Investigations</a:t>
            </a:r>
            <a:r>
              <a:rPr lang="en-US" sz="2200" dirty="0">
                <a:latin typeface="Times New Roman" panose="02020603050405020304" pitchFamily="18" charset="0"/>
                <a:ea typeface="Calibri" panose="020F0502020204030204" pitchFamily="34" charset="0"/>
                <a:cs typeface="Times New Roman" panose="02020603050405020304" pitchFamily="18" charset="0"/>
              </a:rPr>
              <a:t> by CHRISTOPHER STEUART, BILL NELSON, AMELIA PHILLIPS,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Cengage learning</a:t>
            </a:r>
            <a:r>
              <a:rPr lang="en-US" sz="2200" dirty="0">
                <a:latin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AutoNum type="arabicPeriod"/>
            </a:pPr>
            <a:endParaRPr lang="en-US" sz="1800" dirty="0">
              <a:latin typeface="Times New Roman" panose="02020603050405020304" pitchFamily="18" charset="0"/>
              <a:ea typeface="Calibri" panose="020F0502020204030204" pitchFamily="34" charset="0"/>
            </a:endParaRPr>
          </a:p>
          <a:p>
            <a:pPr marL="914400" lvl="1" indent="-457200">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93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CEC2-60D5-87BF-71C1-98D490A99EA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Revised Bloom’s Taxonomy</a:t>
            </a:r>
          </a:p>
        </p:txBody>
      </p:sp>
      <p:pic>
        <p:nvPicPr>
          <p:cNvPr id="5" name="Picture 2" descr="revised Bloom's Taxonomy">
            <a:extLst>
              <a:ext uri="{FF2B5EF4-FFF2-40B4-BE49-F238E27FC236}">
                <a16:creationId xmlns:a16="http://schemas.microsoft.com/office/drawing/2014/main" id="{8C20068C-607C-9027-B2C0-05ACCC0B901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1975874" y="2160588"/>
            <a:ext cx="6000289" cy="38814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9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1B120514-D736-A400-0839-9DC426422E6F}"/>
              </a:ext>
            </a:extLst>
          </p:cNvPr>
          <p:cNvSpPr>
            <a:spLocks noGrp="1"/>
          </p:cNvSpPr>
          <p:nvPr>
            <p:ph idx="1"/>
          </p:nvPr>
        </p:nvSpPr>
        <p:spPr>
          <a:xfrm>
            <a:off x="932155" y="1219201"/>
            <a:ext cx="9747682" cy="4805363"/>
          </a:xfrm>
        </p:spPr>
        <p:txBody>
          <a:bodyPr>
            <a:normAutofit/>
          </a:bodyPr>
          <a:lstStyle/>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PO1 </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Engineering Knowledge:: </a:t>
            </a:r>
            <a:r>
              <a:rPr lang="en-US" altLang="en-US" sz="1600" dirty="0">
                <a:latin typeface="Arial" panose="020B0604020202020204" pitchFamily="34" charset="0"/>
                <a:ea typeface="Calibri" panose="020F0502020204030204" pitchFamily="34" charset="0"/>
                <a:cs typeface="Arial" panose="020B0604020202020204" pitchFamily="34" charset="0"/>
              </a:rPr>
              <a:t>Apply the knowledge of mathematics, science, engineering fundamentals, and an engineering specialization to the solution of complex engineering problems.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PO2</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Problem Analysis:: </a:t>
            </a:r>
            <a:r>
              <a:rPr lang="en-US" altLang="en-US" sz="1600" dirty="0">
                <a:latin typeface="Arial" panose="020B0604020202020204" pitchFamily="34" charset="0"/>
                <a:ea typeface="Calibri" panose="020F0502020204030204" pitchFamily="34" charset="0"/>
                <a:cs typeface="Arial" panose="020B0604020202020204" pitchFamily="34" charset="0"/>
              </a:rPr>
              <a:t>Identify, formulate, research literature, and analyze complex engineering problems reaching substantiated conclusions using first principles of mathematics, natural sciences, and engineering sciences.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PO3</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Design/development of solutions:: </a:t>
            </a:r>
            <a:r>
              <a:rPr lang="en-US" altLang="en-US" sz="1600" dirty="0">
                <a:latin typeface="Arial" panose="020B0604020202020204" pitchFamily="34" charset="0"/>
                <a:ea typeface="Calibri" panose="020F0502020204030204" pitchFamily="34" charset="0"/>
                <a:cs typeface="Arial" panose="020B0604020202020204" pitchFamily="34" charset="0"/>
              </a:rPr>
              <a:t>Design solutions for complex engineering problems and design system components or processes that meet the specified needs with appropriate consideration for the public health and safety, and the cultural, societal, and environmental considerations.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PO4</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Conduct investigations of complex problems:: </a:t>
            </a:r>
            <a:r>
              <a:rPr lang="en-US" altLang="en-US" sz="1600" dirty="0">
                <a:latin typeface="Arial" panose="020B0604020202020204" pitchFamily="34" charset="0"/>
                <a:ea typeface="Calibri" panose="020F0502020204030204" pitchFamily="34" charset="0"/>
                <a:cs typeface="Arial" panose="020B0604020202020204" pitchFamily="34" charset="0"/>
              </a:rPr>
              <a:t>Use research-based knowledge and research methods including design of experiments, analysis and interpretation of data, and synthesis of the information to provide valid conclusions. </a:t>
            </a:r>
            <a:endParaRPr lang="en-IN" altLang="en-US" sz="1600" dirty="0">
              <a:latin typeface="Arial" panose="020B0604020202020204" pitchFamily="34" charset="0"/>
              <a:ea typeface="Calibri" panose="020F0502020204030204" pitchFamily="34" charset="0"/>
              <a:cs typeface="Arial" panose="020B0604020202020204" pitchFamily="34" charset="0"/>
            </a:endParaRPr>
          </a:p>
        </p:txBody>
      </p:sp>
      <p:sp>
        <p:nvSpPr>
          <p:cNvPr id="19459" name="Title 1">
            <a:extLst>
              <a:ext uri="{FF2B5EF4-FFF2-40B4-BE49-F238E27FC236}">
                <a16:creationId xmlns:a16="http://schemas.microsoft.com/office/drawing/2014/main" id="{F3162974-041E-88E5-FEEB-9360DDA9C7F7}"/>
              </a:ext>
            </a:extLst>
          </p:cNvPr>
          <p:cNvSpPr txBox="1">
            <a:spLocks/>
          </p:cNvSpPr>
          <p:nvPr/>
        </p:nvSpPr>
        <p:spPr bwMode="auto">
          <a:xfrm>
            <a:off x="745724" y="36513"/>
            <a:ext cx="954127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800" dirty="0"/>
              <a:t>Program Outcomes</a:t>
            </a:r>
            <a:endParaRPr lang="en-IN" alt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1B120514-D736-A400-0839-9DC426422E6F}"/>
              </a:ext>
            </a:extLst>
          </p:cNvPr>
          <p:cNvSpPr>
            <a:spLocks noGrp="1"/>
          </p:cNvSpPr>
          <p:nvPr>
            <p:ph idx="1"/>
          </p:nvPr>
        </p:nvSpPr>
        <p:spPr>
          <a:xfrm>
            <a:off x="932155" y="1219201"/>
            <a:ext cx="9747682" cy="4805363"/>
          </a:xfrm>
        </p:spPr>
        <p:txBody>
          <a:bodyPr>
            <a:normAutofit fontScale="92500" lnSpcReduction="20000"/>
          </a:bodyPr>
          <a:lstStyle/>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PO5</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Modern tool usage:: </a:t>
            </a:r>
            <a:r>
              <a:rPr lang="en-US" altLang="en-US" sz="1600" dirty="0">
                <a:latin typeface="Arial" panose="020B0604020202020204" pitchFamily="34" charset="0"/>
                <a:ea typeface="Calibri" panose="020F0502020204030204" pitchFamily="34" charset="0"/>
                <a:cs typeface="Arial" panose="020B0604020202020204" pitchFamily="34" charset="0"/>
              </a:rPr>
              <a:t>Create, select, and apply appropriate techniques, resources, and modern engineering and IT tools including prediction and modeling to complex engineering activities with an understanding of the limitations.</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IN" altLang="en-US" sz="1600" dirty="0">
                <a:latin typeface="Arial" panose="020B0604020202020204" pitchFamily="34" charset="0"/>
                <a:ea typeface="Calibri" panose="020F0502020204030204" pitchFamily="34" charset="0"/>
                <a:cs typeface="Arial" panose="020B0604020202020204" pitchFamily="34" charset="0"/>
              </a:rPr>
              <a:t> </a:t>
            </a:r>
            <a:r>
              <a:rPr lang="en-US" altLang="en-US" sz="1600" b="1" dirty="0">
                <a:latin typeface="Arial" panose="020B0604020202020204" pitchFamily="34" charset="0"/>
                <a:ea typeface="Calibri" panose="020F0502020204030204" pitchFamily="34" charset="0"/>
                <a:cs typeface="Arial" panose="020B0604020202020204" pitchFamily="34" charset="0"/>
              </a:rPr>
              <a:t>PO6</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The engineer and society:: </a:t>
            </a:r>
            <a:r>
              <a:rPr lang="en-US" altLang="en-US" sz="1600" dirty="0">
                <a:latin typeface="Arial" panose="020B0604020202020204" pitchFamily="34" charset="0"/>
                <a:ea typeface="Calibri" panose="020F0502020204030204" pitchFamily="34" charset="0"/>
                <a:cs typeface="Arial" panose="020B0604020202020204" pitchFamily="34" charset="0"/>
              </a:rPr>
              <a:t>Apply reasoning informed by the contextual knowledge to assess societal, health, safety, legal and cultural issues and the consequent responsibilities relevant to the professional engineering practice.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PO7</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Environment and sustainability:: </a:t>
            </a:r>
            <a:r>
              <a:rPr lang="en-US" altLang="en-US" sz="1600" dirty="0">
                <a:latin typeface="Arial" panose="020B0604020202020204" pitchFamily="34" charset="0"/>
                <a:ea typeface="Calibri" panose="020F0502020204030204" pitchFamily="34" charset="0"/>
                <a:cs typeface="Arial" panose="020B0604020202020204" pitchFamily="34" charset="0"/>
              </a:rPr>
              <a:t>Understand the impact of the professional engineering solutions in societal and environmental contexts, and demonstrate the knowledge of, and need for sustainable development.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PO8</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Ethics:: </a:t>
            </a:r>
            <a:r>
              <a:rPr lang="en-US" altLang="en-US" sz="1600" dirty="0">
                <a:latin typeface="Arial" panose="020B0604020202020204" pitchFamily="34" charset="0"/>
                <a:ea typeface="Calibri" panose="020F0502020204030204" pitchFamily="34" charset="0"/>
                <a:cs typeface="Arial" panose="020B0604020202020204" pitchFamily="34" charset="0"/>
              </a:rPr>
              <a:t>Apply ethical principles and commit to professional ethics and responsibilities and norms of the engineering practice. </a:t>
            </a: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PO9</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 Individual and team work:: </a:t>
            </a:r>
            <a:r>
              <a:rPr lang="en-US" altLang="en-US" sz="1600" dirty="0">
                <a:latin typeface="Arial" panose="020B0604020202020204" pitchFamily="34" charset="0"/>
                <a:ea typeface="Calibri" panose="020F0502020204030204" pitchFamily="34" charset="0"/>
                <a:cs typeface="Arial" panose="020B0604020202020204" pitchFamily="34" charset="0"/>
              </a:rPr>
              <a:t>Function effectively as an individual, and as a member or leader in diverse teams, and in multidisciplinary settings. </a:t>
            </a:r>
          </a:p>
        </p:txBody>
      </p:sp>
      <p:sp>
        <p:nvSpPr>
          <p:cNvPr id="19459" name="Title 1">
            <a:extLst>
              <a:ext uri="{FF2B5EF4-FFF2-40B4-BE49-F238E27FC236}">
                <a16:creationId xmlns:a16="http://schemas.microsoft.com/office/drawing/2014/main" id="{F3162974-041E-88E5-FEEB-9360DDA9C7F7}"/>
              </a:ext>
            </a:extLst>
          </p:cNvPr>
          <p:cNvSpPr txBox="1">
            <a:spLocks/>
          </p:cNvSpPr>
          <p:nvPr/>
        </p:nvSpPr>
        <p:spPr bwMode="auto">
          <a:xfrm>
            <a:off x="745724" y="36513"/>
            <a:ext cx="954127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800" dirty="0"/>
              <a:t>Program Outcomes</a:t>
            </a:r>
            <a:endParaRPr lang="en-IN" altLang="en-US" sz="4800" dirty="0"/>
          </a:p>
        </p:txBody>
      </p:sp>
    </p:spTree>
    <p:extLst>
      <p:ext uri="{BB962C8B-B14F-4D97-AF65-F5344CB8AC3E}">
        <p14:creationId xmlns:p14="http://schemas.microsoft.com/office/powerpoint/2010/main" val="134887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1B120514-D736-A400-0839-9DC426422E6F}"/>
              </a:ext>
            </a:extLst>
          </p:cNvPr>
          <p:cNvSpPr>
            <a:spLocks noGrp="1"/>
          </p:cNvSpPr>
          <p:nvPr>
            <p:ph idx="1"/>
          </p:nvPr>
        </p:nvSpPr>
        <p:spPr>
          <a:xfrm>
            <a:off x="932155" y="1219201"/>
            <a:ext cx="9747682" cy="4805363"/>
          </a:xfrm>
        </p:spPr>
        <p:txBody>
          <a:bodyPr/>
          <a:lstStyle/>
          <a:p>
            <a:pPr>
              <a:lnSpc>
                <a:spcPct val="107000"/>
              </a:lnSpc>
              <a:spcAft>
                <a:spcPts val="800"/>
              </a:spcAft>
              <a:tabLst>
                <a:tab pos="457200" algn="l"/>
              </a:tabLst>
            </a:pPr>
            <a:r>
              <a:rPr lang="en-US" altLang="en-US" sz="1400" b="1" dirty="0">
                <a:latin typeface="Arial" panose="020B0604020202020204" pitchFamily="34" charset="0"/>
                <a:ea typeface="Calibri" panose="020F0502020204030204" pitchFamily="34" charset="0"/>
                <a:cs typeface="Arial" panose="020B0604020202020204" pitchFamily="34" charset="0"/>
              </a:rPr>
              <a:t>PO10</a:t>
            </a:r>
            <a:br>
              <a:rPr lang="en-US" altLang="en-US" sz="1400" b="1" dirty="0">
                <a:latin typeface="Arial" panose="020B0604020202020204" pitchFamily="34" charset="0"/>
                <a:ea typeface="Calibri" panose="020F0502020204030204" pitchFamily="34" charset="0"/>
                <a:cs typeface="Arial" panose="020B0604020202020204" pitchFamily="34" charset="0"/>
              </a:rPr>
            </a:br>
            <a:r>
              <a:rPr lang="en-US" altLang="en-US" sz="1400" b="1" dirty="0">
                <a:latin typeface="Arial" panose="020B0604020202020204" pitchFamily="34" charset="0"/>
                <a:ea typeface="Calibri" panose="020F0502020204030204" pitchFamily="34" charset="0"/>
                <a:cs typeface="Arial" panose="020B0604020202020204" pitchFamily="34" charset="0"/>
              </a:rPr>
              <a:t> Communication:: </a:t>
            </a:r>
            <a:r>
              <a:rPr lang="en-US" altLang="en-US" sz="1400" dirty="0">
                <a:latin typeface="Arial" panose="020B0604020202020204" pitchFamily="34" charset="0"/>
                <a:ea typeface="Calibri" panose="020F0502020204030204" pitchFamily="34" charset="0"/>
                <a:cs typeface="Arial" panose="020B0604020202020204" pitchFamily="34"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 </a:t>
            </a:r>
            <a:endParaRPr lang="en-IN" alt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400" b="1" dirty="0">
                <a:latin typeface="Arial" panose="020B0604020202020204" pitchFamily="34" charset="0"/>
                <a:ea typeface="Calibri" panose="020F0502020204030204" pitchFamily="34" charset="0"/>
                <a:cs typeface="Arial" panose="020B0604020202020204" pitchFamily="34" charset="0"/>
              </a:rPr>
              <a:t>PO11</a:t>
            </a:r>
            <a:br>
              <a:rPr lang="en-US" altLang="en-US" sz="1400" b="1" dirty="0">
                <a:latin typeface="Arial" panose="020B0604020202020204" pitchFamily="34" charset="0"/>
                <a:ea typeface="Calibri" panose="020F0502020204030204" pitchFamily="34" charset="0"/>
                <a:cs typeface="Arial" panose="020B0604020202020204" pitchFamily="34" charset="0"/>
              </a:rPr>
            </a:br>
            <a:r>
              <a:rPr lang="en-US" altLang="en-US" sz="1400" b="1" dirty="0">
                <a:latin typeface="Arial" panose="020B0604020202020204" pitchFamily="34" charset="0"/>
                <a:ea typeface="Calibri" panose="020F0502020204030204" pitchFamily="34" charset="0"/>
                <a:cs typeface="Arial" panose="020B0604020202020204" pitchFamily="34" charset="0"/>
              </a:rPr>
              <a:t> Project management and finance:: </a:t>
            </a:r>
            <a:r>
              <a:rPr lang="en-US" altLang="en-US" sz="1400" dirty="0">
                <a:latin typeface="Arial" panose="020B0604020202020204" pitchFamily="34" charset="0"/>
                <a:ea typeface="Calibri" panose="020F0502020204030204" pitchFamily="34" charset="0"/>
                <a:cs typeface="Arial" panose="020B0604020202020204" pitchFamily="34" charset="0"/>
              </a:rPr>
              <a:t>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 </a:t>
            </a:r>
          </a:p>
          <a:p>
            <a:pPr>
              <a:lnSpc>
                <a:spcPct val="107000"/>
              </a:lnSpc>
              <a:spcAft>
                <a:spcPts val="800"/>
              </a:spcAft>
              <a:tabLst>
                <a:tab pos="457200" algn="l"/>
              </a:tabLst>
            </a:pPr>
            <a:r>
              <a:rPr lang="en-US" altLang="en-US" sz="1400" b="1" dirty="0">
                <a:latin typeface="Arial" panose="020B0604020202020204" pitchFamily="34" charset="0"/>
                <a:ea typeface="Calibri" panose="020F0502020204030204" pitchFamily="34" charset="0"/>
                <a:cs typeface="Arial" panose="020B0604020202020204" pitchFamily="34" charset="0"/>
              </a:rPr>
              <a:t>PO12</a:t>
            </a:r>
            <a:br>
              <a:rPr lang="en-US" altLang="en-US" sz="1400" b="1" dirty="0">
                <a:latin typeface="Arial" panose="020B0604020202020204" pitchFamily="34" charset="0"/>
                <a:ea typeface="Calibri" panose="020F0502020204030204" pitchFamily="34" charset="0"/>
                <a:cs typeface="Arial" panose="020B0604020202020204" pitchFamily="34" charset="0"/>
              </a:rPr>
            </a:br>
            <a:r>
              <a:rPr lang="en-US" altLang="en-US" sz="1400" b="1" dirty="0">
                <a:latin typeface="Arial" panose="020B0604020202020204" pitchFamily="34" charset="0"/>
                <a:ea typeface="Calibri" panose="020F0502020204030204" pitchFamily="34" charset="0"/>
                <a:cs typeface="Arial" panose="020B0604020202020204" pitchFamily="34" charset="0"/>
              </a:rPr>
              <a:t> Life-long learning:: </a:t>
            </a:r>
            <a:r>
              <a:rPr lang="en-US" altLang="en-US" sz="1400" dirty="0">
                <a:latin typeface="Arial" panose="020B0604020202020204" pitchFamily="34" charset="0"/>
                <a:ea typeface="Calibri" panose="020F0502020204030204" pitchFamily="34" charset="0"/>
                <a:cs typeface="Arial" panose="020B0604020202020204" pitchFamily="34" charset="0"/>
              </a:rPr>
              <a:t>Recognize the need for, and have the preparation and ability to engage in independent and life-long learning in the broadest context of technological change.</a:t>
            </a:r>
          </a:p>
          <a:p>
            <a:pPr>
              <a:lnSpc>
                <a:spcPct val="107000"/>
              </a:lnSpc>
              <a:spcAft>
                <a:spcPts val="800"/>
              </a:spcAft>
              <a:tabLst>
                <a:tab pos="457200" algn="l"/>
              </a:tabLst>
            </a:pPr>
            <a:r>
              <a:rPr lang="en-US" altLang="en-US" sz="1400" dirty="0">
                <a:latin typeface="Arial" panose="020B0604020202020204" pitchFamily="34" charset="0"/>
                <a:ea typeface="Calibri" panose="020F0502020204030204" pitchFamily="34" charset="0"/>
                <a:cs typeface="Arial" panose="020B0604020202020204" pitchFamily="34" charset="0"/>
              </a:rPr>
              <a:t> </a:t>
            </a:r>
            <a:r>
              <a:rPr lang="en-US" altLang="en-US" sz="1400" b="1" dirty="0">
                <a:latin typeface="Arial" panose="020B0604020202020204" pitchFamily="34" charset="0"/>
                <a:ea typeface="Calibri" panose="020F0502020204030204" pitchFamily="34" charset="0"/>
                <a:cs typeface="Arial" panose="020B0604020202020204" pitchFamily="34" charset="0"/>
              </a:rPr>
              <a:t>PO13</a:t>
            </a:r>
            <a:br>
              <a:rPr lang="en-US" altLang="en-US" sz="1400" b="1" dirty="0">
                <a:latin typeface="Arial" panose="020B0604020202020204" pitchFamily="34" charset="0"/>
                <a:ea typeface="Calibri" panose="020F0502020204030204" pitchFamily="34" charset="0"/>
                <a:cs typeface="Arial" panose="020B0604020202020204" pitchFamily="34" charset="0"/>
              </a:rPr>
            </a:br>
            <a:r>
              <a:rPr lang="en-US" altLang="en-US" sz="1400" b="1" dirty="0">
                <a:latin typeface="Arial" panose="020B0604020202020204" pitchFamily="34" charset="0"/>
                <a:ea typeface="Calibri" panose="020F0502020204030204" pitchFamily="34" charset="0"/>
                <a:cs typeface="Arial" panose="020B0604020202020204" pitchFamily="34" charset="0"/>
              </a:rPr>
              <a:t> Competitive Skills:: </a:t>
            </a:r>
            <a:r>
              <a:rPr lang="en-US" altLang="en-US" sz="1400" dirty="0">
                <a:latin typeface="Arial" panose="020B0604020202020204" pitchFamily="34" charset="0"/>
                <a:ea typeface="Calibri" panose="020F0502020204030204" pitchFamily="34" charset="0"/>
                <a:cs typeface="Arial" panose="020B0604020202020204" pitchFamily="34" charset="0"/>
              </a:rPr>
              <a:t>Ability to compete in national and international technical events and building the competitive spirit along with having a good digital footprint. </a:t>
            </a:r>
            <a:endParaRPr lang="en-IN" alt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9459" name="Title 1">
            <a:extLst>
              <a:ext uri="{FF2B5EF4-FFF2-40B4-BE49-F238E27FC236}">
                <a16:creationId xmlns:a16="http://schemas.microsoft.com/office/drawing/2014/main" id="{F3162974-041E-88E5-FEEB-9360DDA9C7F7}"/>
              </a:ext>
            </a:extLst>
          </p:cNvPr>
          <p:cNvSpPr txBox="1">
            <a:spLocks/>
          </p:cNvSpPr>
          <p:nvPr/>
        </p:nvSpPr>
        <p:spPr bwMode="auto">
          <a:xfrm>
            <a:off x="745724" y="36513"/>
            <a:ext cx="954127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800" dirty="0"/>
              <a:t>Program Outcomes</a:t>
            </a:r>
            <a:endParaRPr lang="en-IN" altLang="en-US" sz="4800" dirty="0"/>
          </a:p>
        </p:txBody>
      </p:sp>
    </p:spTree>
    <p:extLst>
      <p:ext uri="{BB962C8B-B14F-4D97-AF65-F5344CB8AC3E}">
        <p14:creationId xmlns:p14="http://schemas.microsoft.com/office/powerpoint/2010/main" val="372402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CEC2-60D5-87BF-71C1-98D490A99EA8}"/>
              </a:ext>
            </a:extLst>
          </p:cNvPr>
          <p:cNvSpPr>
            <a:spLocks noGrp="1"/>
          </p:cNvSpPr>
          <p:nvPr>
            <p:ph type="title"/>
          </p:nvPr>
        </p:nvSpPr>
        <p:spPr>
          <a:xfrm>
            <a:off x="838200" y="365125"/>
            <a:ext cx="10515600" cy="913259"/>
          </a:xfrm>
        </p:spPr>
        <p:txBody>
          <a:bodyPr/>
          <a:lstStyle/>
          <a:p>
            <a:pPr algn="ctr"/>
            <a:r>
              <a:rPr lang="en-US" dirty="0">
                <a:latin typeface="Times New Roman" panose="02020603050405020304" pitchFamily="18" charset="0"/>
                <a:cs typeface="Times New Roman" panose="02020603050405020304" pitchFamily="18" charset="0"/>
              </a:rPr>
              <a:t>CO Mapping</a:t>
            </a:r>
          </a:p>
        </p:txBody>
      </p:sp>
      <p:graphicFrame>
        <p:nvGraphicFramePr>
          <p:cNvPr id="10" name="Diagram 9">
            <a:extLst>
              <a:ext uri="{FF2B5EF4-FFF2-40B4-BE49-F238E27FC236}">
                <a16:creationId xmlns:a16="http://schemas.microsoft.com/office/drawing/2014/main" id="{8515D2E7-9594-A43C-45CD-63A5B8F8A1C8}"/>
              </a:ext>
            </a:extLst>
          </p:cNvPr>
          <p:cNvGraphicFramePr/>
          <p:nvPr/>
        </p:nvGraphicFramePr>
        <p:xfrm>
          <a:off x="3558959" y="1278384"/>
          <a:ext cx="5238811" cy="289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58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3848-B505-FE73-C165-B2FCE739776E}"/>
              </a:ext>
            </a:extLst>
          </p:cNvPr>
          <p:cNvSpPr>
            <a:spLocks noGrp="1"/>
          </p:cNvSpPr>
          <p:nvPr>
            <p:ph type="title"/>
          </p:nvPr>
        </p:nvSpPr>
        <p:spPr>
          <a:xfrm>
            <a:off x="838200" y="365126"/>
            <a:ext cx="10515600" cy="988546"/>
          </a:xfrm>
        </p:spPr>
        <p:txBody>
          <a:bodyPr/>
          <a:lstStyle/>
          <a:p>
            <a:r>
              <a:rPr lang="en-US" dirty="0">
                <a:latin typeface="Times New Roman" panose="02020603050405020304" pitchFamily="18" charset="0"/>
                <a:cs typeface="Times New Roman" panose="02020603050405020304" pitchFamily="18" charset="0"/>
              </a:rPr>
              <a:t>Course Outcomes</a:t>
            </a:r>
          </a:p>
        </p:txBody>
      </p:sp>
      <p:sp>
        <p:nvSpPr>
          <p:cNvPr id="3" name="Content Placeholder 2">
            <a:extLst>
              <a:ext uri="{FF2B5EF4-FFF2-40B4-BE49-F238E27FC236}">
                <a16:creationId xmlns:a16="http://schemas.microsoft.com/office/drawing/2014/main" id="{45105F6E-A423-2612-4593-81C0C5F5FBD6}"/>
              </a:ext>
            </a:extLst>
          </p:cNvPr>
          <p:cNvSpPr>
            <a:spLocks noGrp="1"/>
          </p:cNvSpPr>
          <p:nvPr>
            <p:ph idx="1"/>
          </p:nvPr>
        </p:nvSpPr>
        <p:spPr>
          <a:xfrm>
            <a:off x="838200" y="1242874"/>
            <a:ext cx="10515600" cy="5391007"/>
          </a:xfrm>
        </p:spPr>
        <p:txBody>
          <a:bodyPr>
            <a:normAutofit/>
          </a:bodyPr>
          <a:lstStyle/>
          <a:p>
            <a:r>
              <a:rPr lang="en-US" sz="2200" dirty="0">
                <a:latin typeface="Times New Roman" panose="02020603050405020304" pitchFamily="18" charset="0"/>
                <a:cs typeface="Times New Roman" panose="02020603050405020304" pitchFamily="18" charset="0"/>
              </a:rPr>
              <a:t>Through this course students should be able to:</a:t>
            </a:r>
          </a:p>
          <a:p>
            <a:endParaRPr lang="en-US" sz="2200" dirty="0">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CO1:  Recall Open-Source Software Development Methods to understand open-source models, licenses, copyrights, and Intellectual property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CO2: Apply shell script concepts to automate commands and repetitive tasks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CO3: Apply concepts to build shell functions, handle scripts with signals, manage version control, and debug multiple files.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CO4:: discuss the importance and use of Git and Git-hub in the project development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CO5:: Apply various open-source tools in </a:t>
            </a:r>
            <a:r>
              <a:rPr lang="en-US" sz="2200" dirty="0">
                <a:solidFill>
                  <a:srgbClr val="080809"/>
                </a:solidFill>
                <a:effectLst/>
                <a:latin typeface="Times New Roman" panose="02020603050405020304" pitchFamily="18" charset="0"/>
                <a:ea typeface="Calibri" panose="020F0502020204030204" pitchFamily="34" charset="0"/>
                <a:cs typeface="Times New Roman" panose="02020603050405020304" pitchFamily="18" charset="0"/>
              </a:rPr>
              <a:t>Digital Forensics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CO6:: Use FTK imager to create, and analyze a forensic image, capture memory, encrypt and export files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33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F1E8-BB72-960D-ED60-AEE494CA8172}"/>
              </a:ext>
            </a:extLst>
          </p:cNvPr>
          <p:cNvSpPr>
            <a:spLocks noGrp="1"/>
          </p:cNvSpPr>
          <p:nvPr>
            <p:ph type="title"/>
          </p:nvPr>
        </p:nvSpPr>
        <p:spPr>
          <a:xfrm>
            <a:off x="838200" y="365125"/>
            <a:ext cx="10515600" cy="594099"/>
          </a:xfrm>
        </p:spPr>
        <p:txBody>
          <a:bodyPr>
            <a:normAutofit fontScale="90000"/>
          </a:bodyPr>
          <a:lstStyle/>
          <a:p>
            <a:r>
              <a:rPr lang="en-US" dirty="0">
                <a:latin typeface="Times New Roman" panose="02020603050405020304" pitchFamily="18" charset="0"/>
                <a:cs typeface="Times New Roman" panose="02020603050405020304" pitchFamily="18" charset="0"/>
              </a:rPr>
              <a:t>The course contents</a:t>
            </a:r>
          </a:p>
        </p:txBody>
      </p:sp>
      <p:sp>
        <p:nvSpPr>
          <p:cNvPr id="4" name="Content Placeholder 3">
            <a:extLst>
              <a:ext uri="{FF2B5EF4-FFF2-40B4-BE49-F238E27FC236}">
                <a16:creationId xmlns:a16="http://schemas.microsoft.com/office/drawing/2014/main" id="{F5EE0BD3-FD05-C5D7-893A-14FF08F33EE4}"/>
              </a:ext>
            </a:extLst>
          </p:cNvPr>
          <p:cNvSpPr>
            <a:spLocks noGrp="1"/>
          </p:cNvSpPr>
          <p:nvPr>
            <p:ph idx="1"/>
          </p:nvPr>
        </p:nvSpPr>
        <p:spPr>
          <a:xfrm>
            <a:off x="838200" y="1145219"/>
            <a:ext cx="10515600" cy="5031744"/>
          </a:xfrm>
        </p:spPr>
        <p:txBody>
          <a:bodyPr>
            <a:noAutofit/>
          </a:bodyPr>
          <a:lstStyle/>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Open Source Software Development Methods: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Introduction to Open Source Software Development Methods, Open Source Software, Proprietary Software, Pragmatism vs Idealism, History of Open Source Software, Advantages of OSS, OSS Licenses types,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Copyrights: Fundamental of copyright, filing copyright, copyleft, Introduction to Intellectual property, types of intellectual property, Intellectual property Registration steps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Calibri" panose="020F0502020204030204" pitchFamily="34" charset="0"/>
              </a:rPr>
              <a:t>Open Source for Developers:</a:t>
            </a:r>
            <a:r>
              <a:rPr lang="en-US" sz="1800" dirty="0">
                <a:effectLst/>
                <a:latin typeface="Times New Roman" panose="02020603050405020304" pitchFamily="18" charset="0"/>
                <a:ea typeface="Calibri" panose="020F0502020204030204" pitchFamily="34" charset="0"/>
              </a:rPr>
              <a:t> Fundamentals of Bash Shell Scripting: Creating and executing scripts, working with variables and input, command line arguments, control structures: if, nested if, test, case, while, for.</a:t>
            </a:r>
            <a:endParaRPr lang="en-US" sz="1800" dirty="0"/>
          </a:p>
        </p:txBody>
      </p:sp>
    </p:spTree>
    <p:extLst>
      <p:ext uri="{BB962C8B-B14F-4D97-AF65-F5344CB8AC3E}">
        <p14:creationId xmlns:p14="http://schemas.microsoft.com/office/powerpoint/2010/main" val="2533420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404</TotalTime>
  <Words>1120</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PowerPoint Presentation</vt:lpstr>
      <vt:lpstr>Course details</vt:lpstr>
      <vt:lpstr>Revised Bloom’s Taxonomy</vt:lpstr>
      <vt:lpstr>PowerPoint Presentation</vt:lpstr>
      <vt:lpstr>PowerPoint Presentation</vt:lpstr>
      <vt:lpstr>PowerPoint Presentation</vt:lpstr>
      <vt:lpstr>CO Mapping</vt:lpstr>
      <vt:lpstr>Course Outcomes</vt:lpstr>
      <vt:lpstr>The course contents</vt:lpstr>
      <vt:lpstr>The course contents</vt:lpstr>
      <vt:lpstr>The course contents</vt:lpstr>
      <vt:lpstr>Course Assessment Model</vt:lpstr>
      <vt:lpstr>Course Assessment Model</vt:lpstr>
      <vt:lpstr>Practical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Shaifalika Tripathi</dc:creator>
  <cp:lastModifiedBy>Manjot Kaur</cp:lastModifiedBy>
  <cp:revision>20</cp:revision>
  <dcterms:created xsi:type="dcterms:W3CDTF">2022-07-20T05:44:09Z</dcterms:created>
  <dcterms:modified xsi:type="dcterms:W3CDTF">2023-01-07T11:05:03Z</dcterms:modified>
</cp:coreProperties>
</file>