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8" r:id="rId4"/>
    <p:sldId id="259" r:id="rId5"/>
    <p:sldId id="260" r:id="rId6"/>
    <p:sldId id="263" r:id="rId7"/>
    <p:sldId id="261"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4" r:id="rId87"/>
    <p:sldId id="343"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11538-6595-4104-A7B8-6B0314779420}" v="4" dt="2023-03-27T07:56:06.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04" autoAdjust="0"/>
    <p:restoredTop sz="94660"/>
  </p:normalViewPr>
  <p:slideViewPr>
    <p:cSldViewPr snapToGrid="0">
      <p:cViewPr>
        <p:scale>
          <a:sx n="60" d="100"/>
          <a:sy n="60" d="100"/>
        </p:scale>
        <p:origin x="557"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a rather" userId="076dd207b0d99e6b" providerId="LiveId" clId="{1C211538-6595-4104-A7B8-6B0314779420}"/>
    <pc:docChg chg="undo custSel addSld delSld modSld">
      <pc:chgData name="nahida rather" userId="076dd207b0d99e6b" providerId="LiveId" clId="{1C211538-6595-4104-A7B8-6B0314779420}" dt="2023-03-29T04:33:22.287" v="322" actId="47"/>
      <pc:docMkLst>
        <pc:docMk/>
      </pc:docMkLst>
      <pc:sldChg chg="modSp mod">
        <pc:chgData name="nahida rather" userId="076dd207b0d99e6b" providerId="LiveId" clId="{1C211538-6595-4104-A7B8-6B0314779420}" dt="2023-03-23T09:23:21.004" v="91" actId="5793"/>
        <pc:sldMkLst>
          <pc:docMk/>
          <pc:sldMk cId="1610070529" sldId="265"/>
        </pc:sldMkLst>
        <pc:spChg chg="mod">
          <ac:chgData name="nahida rather" userId="076dd207b0d99e6b" providerId="LiveId" clId="{1C211538-6595-4104-A7B8-6B0314779420}" dt="2023-03-23T09:23:21.004" v="91" actId="5793"/>
          <ac:spMkLst>
            <pc:docMk/>
            <pc:sldMk cId="1610070529" sldId="265"/>
            <ac:spMk id="3" creationId="{6669D901-D387-B65B-8CAE-0D6C85139EAA}"/>
          </ac:spMkLst>
        </pc:spChg>
      </pc:sldChg>
      <pc:sldChg chg="modSp mod">
        <pc:chgData name="nahida rather" userId="076dd207b0d99e6b" providerId="LiveId" clId="{1C211538-6595-4104-A7B8-6B0314779420}" dt="2023-03-27T05:22:04.520" v="95" actId="27636"/>
        <pc:sldMkLst>
          <pc:docMk/>
          <pc:sldMk cId="3850392734" sldId="310"/>
        </pc:sldMkLst>
        <pc:spChg chg="mod">
          <ac:chgData name="nahida rather" userId="076dd207b0d99e6b" providerId="LiveId" clId="{1C211538-6595-4104-A7B8-6B0314779420}" dt="2023-03-27T05:22:04.520" v="95" actId="27636"/>
          <ac:spMkLst>
            <pc:docMk/>
            <pc:sldMk cId="3850392734" sldId="310"/>
            <ac:spMk id="3" creationId="{212499BB-F90C-6D7D-E46B-7605C5CBE5B8}"/>
          </ac:spMkLst>
        </pc:spChg>
      </pc:sldChg>
      <pc:sldChg chg="modSp mod">
        <pc:chgData name="nahida rather" userId="076dd207b0d99e6b" providerId="LiveId" clId="{1C211538-6595-4104-A7B8-6B0314779420}" dt="2023-03-27T05:26:19.369" v="116" actId="122"/>
        <pc:sldMkLst>
          <pc:docMk/>
          <pc:sldMk cId="384576595" sldId="311"/>
        </pc:sldMkLst>
        <pc:spChg chg="mod">
          <ac:chgData name="nahida rather" userId="076dd207b0d99e6b" providerId="LiveId" clId="{1C211538-6595-4104-A7B8-6B0314779420}" dt="2023-03-27T05:26:19.369" v="116" actId="122"/>
          <ac:spMkLst>
            <pc:docMk/>
            <pc:sldMk cId="384576595" sldId="311"/>
            <ac:spMk id="2" creationId="{BF4D910D-1615-BA79-81D1-2A170555CA1B}"/>
          </ac:spMkLst>
        </pc:spChg>
        <pc:spChg chg="mod">
          <ac:chgData name="nahida rather" userId="076dd207b0d99e6b" providerId="LiveId" clId="{1C211538-6595-4104-A7B8-6B0314779420}" dt="2023-03-27T05:26:09.507" v="98" actId="20577"/>
          <ac:spMkLst>
            <pc:docMk/>
            <pc:sldMk cId="384576595" sldId="311"/>
            <ac:spMk id="3" creationId="{F621ED86-F9CC-E826-12D1-B239695C4799}"/>
          </ac:spMkLst>
        </pc:spChg>
      </pc:sldChg>
      <pc:sldChg chg="modSp new mod">
        <pc:chgData name="nahida rather" userId="076dd207b0d99e6b" providerId="LiveId" clId="{1C211538-6595-4104-A7B8-6B0314779420}" dt="2023-03-27T05:32:38.622" v="138" actId="123"/>
        <pc:sldMkLst>
          <pc:docMk/>
          <pc:sldMk cId="2016791997" sldId="312"/>
        </pc:sldMkLst>
        <pc:spChg chg="mod">
          <ac:chgData name="nahida rather" userId="076dd207b0d99e6b" providerId="LiveId" clId="{1C211538-6595-4104-A7B8-6B0314779420}" dt="2023-03-27T05:30:48.239" v="136" actId="122"/>
          <ac:spMkLst>
            <pc:docMk/>
            <pc:sldMk cId="2016791997" sldId="312"/>
            <ac:spMk id="2" creationId="{707E6B57-0D12-C7E0-C9D9-0F9DA3CFC9C1}"/>
          </ac:spMkLst>
        </pc:spChg>
        <pc:spChg chg="mod">
          <ac:chgData name="nahida rather" userId="076dd207b0d99e6b" providerId="LiveId" clId="{1C211538-6595-4104-A7B8-6B0314779420}" dt="2023-03-27T05:32:38.622" v="138" actId="123"/>
          <ac:spMkLst>
            <pc:docMk/>
            <pc:sldMk cId="2016791997" sldId="312"/>
            <ac:spMk id="3" creationId="{493B9F70-F6C4-1A09-AC2A-FD51FC82165C}"/>
          </ac:spMkLst>
        </pc:spChg>
      </pc:sldChg>
      <pc:sldChg chg="addSp modSp new mod">
        <pc:chgData name="nahida rather" userId="076dd207b0d99e6b" providerId="LiveId" clId="{1C211538-6595-4104-A7B8-6B0314779420}" dt="2023-03-27T05:33:19.299" v="141" actId="1076"/>
        <pc:sldMkLst>
          <pc:docMk/>
          <pc:sldMk cId="4111435756" sldId="313"/>
        </pc:sldMkLst>
        <pc:picChg chg="add mod">
          <ac:chgData name="nahida rather" userId="076dd207b0d99e6b" providerId="LiveId" clId="{1C211538-6595-4104-A7B8-6B0314779420}" dt="2023-03-27T05:33:19.299" v="141" actId="1076"/>
          <ac:picMkLst>
            <pc:docMk/>
            <pc:sldMk cId="4111435756" sldId="313"/>
            <ac:picMk id="5" creationId="{80300949-7287-7AC7-D1B4-1589FBB814B9}"/>
          </ac:picMkLst>
        </pc:picChg>
      </pc:sldChg>
      <pc:sldChg chg="modSp new mod">
        <pc:chgData name="nahida rather" userId="076dd207b0d99e6b" providerId="LiveId" clId="{1C211538-6595-4104-A7B8-6B0314779420}" dt="2023-03-27T05:35:10.336" v="163" actId="27636"/>
        <pc:sldMkLst>
          <pc:docMk/>
          <pc:sldMk cId="664844812" sldId="314"/>
        </pc:sldMkLst>
        <pc:spChg chg="mod">
          <ac:chgData name="nahida rather" userId="076dd207b0d99e6b" providerId="LiveId" clId="{1C211538-6595-4104-A7B8-6B0314779420}" dt="2023-03-27T05:33:44.877" v="144" actId="122"/>
          <ac:spMkLst>
            <pc:docMk/>
            <pc:sldMk cId="664844812" sldId="314"/>
            <ac:spMk id="2" creationId="{9BFEC18B-F14B-65EE-7E96-7B2F6C9663EB}"/>
          </ac:spMkLst>
        </pc:spChg>
        <pc:spChg chg="mod">
          <ac:chgData name="nahida rather" userId="076dd207b0d99e6b" providerId="LiveId" clId="{1C211538-6595-4104-A7B8-6B0314779420}" dt="2023-03-27T05:35:10.336" v="163" actId="27636"/>
          <ac:spMkLst>
            <pc:docMk/>
            <pc:sldMk cId="664844812" sldId="314"/>
            <ac:spMk id="3" creationId="{C92774D0-4247-8A0E-8C10-ABD843BA1233}"/>
          </ac:spMkLst>
        </pc:spChg>
      </pc:sldChg>
      <pc:sldChg chg="modSp new mod">
        <pc:chgData name="nahida rather" userId="076dd207b0d99e6b" providerId="LiveId" clId="{1C211538-6595-4104-A7B8-6B0314779420}" dt="2023-03-27T05:35:01.259" v="159" actId="27636"/>
        <pc:sldMkLst>
          <pc:docMk/>
          <pc:sldMk cId="3385035884" sldId="315"/>
        </pc:sldMkLst>
        <pc:spChg chg="mod">
          <ac:chgData name="nahida rather" userId="076dd207b0d99e6b" providerId="LiveId" clId="{1C211538-6595-4104-A7B8-6B0314779420}" dt="2023-03-27T05:34:31.944" v="152" actId="122"/>
          <ac:spMkLst>
            <pc:docMk/>
            <pc:sldMk cId="3385035884" sldId="315"/>
            <ac:spMk id="2" creationId="{4972C27F-5982-60EE-3AF0-6FEBA97B6B09}"/>
          </ac:spMkLst>
        </pc:spChg>
        <pc:spChg chg="mod">
          <ac:chgData name="nahida rather" userId="076dd207b0d99e6b" providerId="LiveId" clId="{1C211538-6595-4104-A7B8-6B0314779420}" dt="2023-03-27T05:35:01.259" v="159" actId="27636"/>
          <ac:spMkLst>
            <pc:docMk/>
            <pc:sldMk cId="3385035884" sldId="315"/>
            <ac:spMk id="3" creationId="{6C62ADF1-747A-6D0C-3E05-AFF66A589364}"/>
          </ac:spMkLst>
        </pc:spChg>
      </pc:sldChg>
      <pc:sldChg chg="modSp new mod">
        <pc:chgData name="nahida rather" userId="076dd207b0d99e6b" providerId="LiveId" clId="{1C211538-6595-4104-A7B8-6B0314779420}" dt="2023-03-27T05:35:50.391" v="170" actId="27636"/>
        <pc:sldMkLst>
          <pc:docMk/>
          <pc:sldMk cId="2755361844" sldId="316"/>
        </pc:sldMkLst>
        <pc:spChg chg="mod">
          <ac:chgData name="nahida rather" userId="076dd207b0d99e6b" providerId="LiveId" clId="{1C211538-6595-4104-A7B8-6B0314779420}" dt="2023-03-27T05:35:33.497" v="166" actId="122"/>
          <ac:spMkLst>
            <pc:docMk/>
            <pc:sldMk cId="2755361844" sldId="316"/>
            <ac:spMk id="2" creationId="{26BBBBEE-056C-6747-9B03-9F9E9B67C083}"/>
          </ac:spMkLst>
        </pc:spChg>
        <pc:spChg chg="mod">
          <ac:chgData name="nahida rather" userId="076dd207b0d99e6b" providerId="LiveId" clId="{1C211538-6595-4104-A7B8-6B0314779420}" dt="2023-03-27T05:35:50.391" v="170" actId="27636"/>
          <ac:spMkLst>
            <pc:docMk/>
            <pc:sldMk cId="2755361844" sldId="316"/>
            <ac:spMk id="3" creationId="{0D1FE8DE-786C-10CF-3F5D-8617247AF988}"/>
          </ac:spMkLst>
        </pc:spChg>
      </pc:sldChg>
      <pc:sldChg chg="modSp new mod">
        <pc:chgData name="nahida rather" userId="076dd207b0d99e6b" providerId="LiveId" clId="{1C211538-6595-4104-A7B8-6B0314779420}" dt="2023-03-27T05:41:11.878" v="174"/>
        <pc:sldMkLst>
          <pc:docMk/>
          <pc:sldMk cId="786980238" sldId="317"/>
        </pc:sldMkLst>
        <pc:spChg chg="mod">
          <ac:chgData name="nahida rather" userId="076dd207b0d99e6b" providerId="LiveId" clId="{1C211538-6595-4104-A7B8-6B0314779420}" dt="2023-03-27T05:41:00.727" v="173" actId="122"/>
          <ac:spMkLst>
            <pc:docMk/>
            <pc:sldMk cId="786980238" sldId="317"/>
            <ac:spMk id="2" creationId="{AED792B2-FA1E-BF78-2C87-8F959A33A8A0}"/>
          </ac:spMkLst>
        </pc:spChg>
        <pc:spChg chg="mod">
          <ac:chgData name="nahida rather" userId="076dd207b0d99e6b" providerId="LiveId" clId="{1C211538-6595-4104-A7B8-6B0314779420}" dt="2023-03-27T05:41:11.878" v="174"/>
          <ac:spMkLst>
            <pc:docMk/>
            <pc:sldMk cId="786980238" sldId="317"/>
            <ac:spMk id="3" creationId="{052A58EE-392F-3EE7-0346-8CD0117C69C4}"/>
          </ac:spMkLst>
        </pc:spChg>
      </pc:sldChg>
      <pc:sldChg chg="modSp new mod">
        <pc:chgData name="nahida rather" userId="076dd207b0d99e6b" providerId="LiveId" clId="{1C211538-6595-4104-A7B8-6B0314779420}" dt="2023-03-27T05:42:02.240" v="183" actId="27636"/>
        <pc:sldMkLst>
          <pc:docMk/>
          <pc:sldMk cId="265202748" sldId="318"/>
        </pc:sldMkLst>
        <pc:spChg chg="mod">
          <ac:chgData name="nahida rather" userId="076dd207b0d99e6b" providerId="LiveId" clId="{1C211538-6595-4104-A7B8-6B0314779420}" dt="2023-03-27T05:41:45.962" v="177" actId="122"/>
          <ac:spMkLst>
            <pc:docMk/>
            <pc:sldMk cId="265202748" sldId="318"/>
            <ac:spMk id="2" creationId="{48E1D7EF-1F40-67E6-4349-BD4E16A9215B}"/>
          </ac:spMkLst>
        </pc:spChg>
        <pc:spChg chg="mod">
          <ac:chgData name="nahida rather" userId="076dd207b0d99e6b" providerId="LiveId" clId="{1C211538-6595-4104-A7B8-6B0314779420}" dt="2023-03-27T05:42:02.240" v="183" actId="27636"/>
          <ac:spMkLst>
            <pc:docMk/>
            <pc:sldMk cId="265202748" sldId="318"/>
            <ac:spMk id="3" creationId="{23653587-420B-3892-5F33-8730DF3F7CF0}"/>
          </ac:spMkLst>
        </pc:spChg>
      </pc:sldChg>
      <pc:sldChg chg="modSp new mod">
        <pc:chgData name="nahida rather" userId="076dd207b0d99e6b" providerId="LiveId" clId="{1C211538-6595-4104-A7B8-6B0314779420}" dt="2023-03-27T05:42:40.670" v="188" actId="27636"/>
        <pc:sldMkLst>
          <pc:docMk/>
          <pc:sldMk cId="532154005" sldId="319"/>
        </pc:sldMkLst>
        <pc:spChg chg="mod">
          <ac:chgData name="nahida rather" userId="076dd207b0d99e6b" providerId="LiveId" clId="{1C211538-6595-4104-A7B8-6B0314779420}" dt="2023-03-27T05:42:27.885" v="186" actId="122"/>
          <ac:spMkLst>
            <pc:docMk/>
            <pc:sldMk cId="532154005" sldId="319"/>
            <ac:spMk id="2" creationId="{0AC3A5E6-39F1-7B36-09B0-6FC5DC81F62B}"/>
          </ac:spMkLst>
        </pc:spChg>
        <pc:spChg chg="mod">
          <ac:chgData name="nahida rather" userId="076dd207b0d99e6b" providerId="LiveId" clId="{1C211538-6595-4104-A7B8-6B0314779420}" dt="2023-03-27T05:42:40.670" v="188" actId="27636"/>
          <ac:spMkLst>
            <pc:docMk/>
            <pc:sldMk cId="532154005" sldId="319"/>
            <ac:spMk id="3" creationId="{C348B3C5-ABE6-A21A-0955-26353305E13D}"/>
          </ac:spMkLst>
        </pc:spChg>
      </pc:sldChg>
      <pc:sldChg chg="modSp new mod">
        <pc:chgData name="nahida rather" userId="076dd207b0d99e6b" providerId="LiveId" clId="{1C211538-6595-4104-A7B8-6B0314779420}" dt="2023-03-27T05:43:28.925" v="199" actId="27636"/>
        <pc:sldMkLst>
          <pc:docMk/>
          <pc:sldMk cId="2407738768" sldId="320"/>
        </pc:sldMkLst>
        <pc:spChg chg="mod">
          <ac:chgData name="nahida rather" userId="076dd207b0d99e6b" providerId="LiveId" clId="{1C211538-6595-4104-A7B8-6B0314779420}" dt="2023-03-27T05:43:06.224" v="195" actId="20577"/>
          <ac:spMkLst>
            <pc:docMk/>
            <pc:sldMk cId="2407738768" sldId="320"/>
            <ac:spMk id="2" creationId="{77831DB0-E327-4455-2613-8574C11C1FD8}"/>
          </ac:spMkLst>
        </pc:spChg>
        <pc:spChg chg="mod">
          <ac:chgData name="nahida rather" userId="076dd207b0d99e6b" providerId="LiveId" clId="{1C211538-6595-4104-A7B8-6B0314779420}" dt="2023-03-27T05:43:28.925" v="199" actId="27636"/>
          <ac:spMkLst>
            <pc:docMk/>
            <pc:sldMk cId="2407738768" sldId="320"/>
            <ac:spMk id="3" creationId="{A44FAA9A-E843-7F12-A784-F950D9FAA86D}"/>
          </ac:spMkLst>
        </pc:spChg>
      </pc:sldChg>
      <pc:sldChg chg="modSp new mod">
        <pc:chgData name="nahida rather" userId="076dd207b0d99e6b" providerId="LiveId" clId="{1C211538-6595-4104-A7B8-6B0314779420}" dt="2023-03-27T05:56:48.819" v="204" actId="27636"/>
        <pc:sldMkLst>
          <pc:docMk/>
          <pc:sldMk cId="3407586462" sldId="321"/>
        </pc:sldMkLst>
        <pc:spChg chg="mod">
          <ac:chgData name="nahida rather" userId="076dd207b0d99e6b" providerId="LiveId" clId="{1C211538-6595-4104-A7B8-6B0314779420}" dt="2023-03-27T05:56:35.816" v="202" actId="122"/>
          <ac:spMkLst>
            <pc:docMk/>
            <pc:sldMk cId="3407586462" sldId="321"/>
            <ac:spMk id="2" creationId="{BE819B7B-6F68-51C9-EBD5-CADDF3EB7911}"/>
          </ac:spMkLst>
        </pc:spChg>
        <pc:spChg chg="mod">
          <ac:chgData name="nahida rather" userId="076dd207b0d99e6b" providerId="LiveId" clId="{1C211538-6595-4104-A7B8-6B0314779420}" dt="2023-03-27T05:56:48.819" v="204" actId="27636"/>
          <ac:spMkLst>
            <pc:docMk/>
            <pc:sldMk cId="3407586462" sldId="321"/>
            <ac:spMk id="3" creationId="{F419BA51-16A1-8AB9-3F9E-3060CFFDD635}"/>
          </ac:spMkLst>
        </pc:spChg>
      </pc:sldChg>
      <pc:sldChg chg="modSp new mod">
        <pc:chgData name="nahida rather" userId="076dd207b0d99e6b" providerId="LiveId" clId="{1C211538-6595-4104-A7B8-6B0314779420}" dt="2023-03-27T05:57:21.946" v="210" actId="27636"/>
        <pc:sldMkLst>
          <pc:docMk/>
          <pc:sldMk cId="2161802186" sldId="322"/>
        </pc:sldMkLst>
        <pc:spChg chg="mod">
          <ac:chgData name="nahida rather" userId="076dd207b0d99e6b" providerId="LiveId" clId="{1C211538-6595-4104-A7B8-6B0314779420}" dt="2023-03-27T05:57:07.816" v="207" actId="122"/>
          <ac:spMkLst>
            <pc:docMk/>
            <pc:sldMk cId="2161802186" sldId="322"/>
            <ac:spMk id="2" creationId="{FB4DABB7-B2C6-05CD-8F2F-54788B28CA69}"/>
          </ac:spMkLst>
        </pc:spChg>
        <pc:spChg chg="mod">
          <ac:chgData name="nahida rather" userId="076dd207b0d99e6b" providerId="LiveId" clId="{1C211538-6595-4104-A7B8-6B0314779420}" dt="2023-03-27T05:57:21.946" v="210" actId="27636"/>
          <ac:spMkLst>
            <pc:docMk/>
            <pc:sldMk cId="2161802186" sldId="322"/>
            <ac:spMk id="3" creationId="{B6CF7373-450F-BAD8-5BD8-7CB39D99EF8A}"/>
          </ac:spMkLst>
        </pc:spChg>
      </pc:sldChg>
      <pc:sldChg chg="modSp new mod">
        <pc:chgData name="nahida rather" userId="076dd207b0d99e6b" providerId="LiveId" clId="{1C211538-6595-4104-A7B8-6B0314779420}" dt="2023-03-27T05:58:01.144" v="217" actId="27636"/>
        <pc:sldMkLst>
          <pc:docMk/>
          <pc:sldMk cId="3542993114" sldId="323"/>
        </pc:sldMkLst>
        <pc:spChg chg="mod">
          <ac:chgData name="nahida rather" userId="076dd207b0d99e6b" providerId="LiveId" clId="{1C211538-6595-4104-A7B8-6B0314779420}" dt="2023-03-27T05:57:45.337" v="213" actId="122"/>
          <ac:spMkLst>
            <pc:docMk/>
            <pc:sldMk cId="3542993114" sldId="323"/>
            <ac:spMk id="2" creationId="{237146A4-C447-6E94-6D37-E060B0534F93}"/>
          </ac:spMkLst>
        </pc:spChg>
        <pc:spChg chg="mod">
          <ac:chgData name="nahida rather" userId="076dd207b0d99e6b" providerId="LiveId" clId="{1C211538-6595-4104-A7B8-6B0314779420}" dt="2023-03-27T05:58:01.144" v="217" actId="27636"/>
          <ac:spMkLst>
            <pc:docMk/>
            <pc:sldMk cId="3542993114" sldId="323"/>
            <ac:spMk id="3" creationId="{349DE630-B14F-7ACF-1FEF-F1383AB4572D}"/>
          </ac:spMkLst>
        </pc:spChg>
      </pc:sldChg>
      <pc:sldChg chg="modSp new mod">
        <pc:chgData name="nahida rather" userId="076dd207b0d99e6b" providerId="LiveId" clId="{1C211538-6595-4104-A7B8-6B0314779420}" dt="2023-03-27T05:58:45.387" v="224" actId="27636"/>
        <pc:sldMkLst>
          <pc:docMk/>
          <pc:sldMk cId="1139480709" sldId="324"/>
        </pc:sldMkLst>
        <pc:spChg chg="mod">
          <ac:chgData name="nahida rather" userId="076dd207b0d99e6b" providerId="LiveId" clId="{1C211538-6595-4104-A7B8-6B0314779420}" dt="2023-03-27T05:58:18.086" v="220" actId="122"/>
          <ac:spMkLst>
            <pc:docMk/>
            <pc:sldMk cId="1139480709" sldId="324"/>
            <ac:spMk id="2" creationId="{F0C13B72-F67A-316A-3E43-02A0F3391193}"/>
          </ac:spMkLst>
        </pc:spChg>
        <pc:spChg chg="mod">
          <ac:chgData name="nahida rather" userId="076dd207b0d99e6b" providerId="LiveId" clId="{1C211538-6595-4104-A7B8-6B0314779420}" dt="2023-03-27T05:58:45.387" v="224" actId="27636"/>
          <ac:spMkLst>
            <pc:docMk/>
            <pc:sldMk cId="1139480709" sldId="324"/>
            <ac:spMk id="3" creationId="{08B03A6F-CE66-FCDD-7A2B-B7B9803063B8}"/>
          </ac:spMkLst>
        </pc:spChg>
      </pc:sldChg>
      <pc:sldChg chg="modSp new mod">
        <pc:chgData name="nahida rather" userId="076dd207b0d99e6b" providerId="LiveId" clId="{1C211538-6595-4104-A7B8-6B0314779420}" dt="2023-03-27T05:59:32.556" v="234" actId="27636"/>
        <pc:sldMkLst>
          <pc:docMk/>
          <pc:sldMk cId="1861641879" sldId="325"/>
        </pc:sldMkLst>
        <pc:spChg chg="mod">
          <ac:chgData name="nahida rather" userId="076dd207b0d99e6b" providerId="LiveId" clId="{1C211538-6595-4104-A7B8-6B0314779420}" dt="2023-03-27T05:59:18.495" v="230" actId="14100"/>
          <ac:spMkLst>
            <pc:docMk/>
            <pc:sldMk cId="1861641879" sldId="325"/>
            <ac:spMk id="2" creationId="{545350D8-2F25-41D6-CC88-1D29FE4E0797}"/>
          </ac:spMkLst>
        </pc:spChg>
        <pc:spChg chg="mod">
          <ac:chgData name="nahida rather" userId="076dd207b0d99e6b" providerId="LiveId" clId="{1C211538-6595-4104-A7B8-6B0314779420}" dt="2023-03-27T05:59:32.556" v="234" actId="27636"/>
          <ac:spMkLst>
            <pc:docMk/>
            <pc:sldMk cId="1861641879" sldId="325"/>
            <ac:spMk id="3" creationId="{FEE6E9B1-37AE-73A2-4BC8-5D3A29D904BA}"/>
          </ac:spMkLst>
        </pc:spChg>
      </pc:sldChg>
      <pc:sldChg chg="modSp new mod">
        <pc:chgData name="nahida rather" userId="076dd207b0d99e6b" providerId="LiveId" clId="{1C211538-6595-4104-A7B8-6B0314779420}" dt="2023-03-27T06:00:08.498" v="240" actId="27636"/>
        <pc:sldMkLst>
          <pc:docMk/>
          <pc:sldMk cId="3785489838" sldId="326"/>
        </pc:sldMkLst>
        <pc:spChg chg="mod">
          <ac:chgData name="nahida rather" userId="076dd207b0d99e6b" providerId="LiveId" clId="{1C211538-6595-4104-A7B8-6B0314779420}" dt="2023-03-27T05:59:53.217" v="237" actId="122"/>
          <ac:spMkLst>
            <pc:docMk/>
            <pc:sldMk cId="3785489838" sldId="326"/>
            <ac:spMk id="2" creationId="{1F9FE35F-8A5A-5113-8CD6-41853B87665F}"/>
          </ac:spMkLst>
        </pc:spChg>
        <pc:spChg chg="mod">
          <ac:chgData name="nahida rather" userId="076dd207b0d99e6b" providerId="LiveId" clId="{1C211538-6595-4104-A7B8-6B0314779420}" dt="2023-03-27T06:00:08.498" v="240" actId="27636"/>
          <ac:spMkLst>
            <pc:docMk/>
            <pc:sldMk cId="3785489838" sldId="326"/>
            <ac:spMk id="3" creationId="{82E270AA-96AF-4C9E-0D6B-18ECD20D870F}"/>
          </ac:spMkLst>
        </pc:spChg>
      </pc:sldChg>
      <pc:sldChg chg="modSp new mod">
        <pc:chgData name="nahida rather" userId="076dd207b0d99e6b" providerId="LiveId" clId="{1C211538-6595-4104-A7B8-6B0314779420}" dt="2023-03-27T06:00:49.729" v="246" actId="27636"/>
        <pc:sldMkLst>
          <pc:docMk/>
          <pc:sldMk cId="1867305275" sldId="327"/>
        </pc:sldMkLst>
        <pc:spChg chg="mod">
          <ac:chgData name="nahida rather" userId="076dd207b0d99e6b" providerId="LiveId" clId="{1C211538-6595-4104-A7B8-6B0314779420}" dt="2023-03-27T06:00:37.319" v="243" actId="27636"/>
          <ac:spMkLst>
            <pc:docMk/>
            <pc:sldMk cId="1867305275" sldId="327"/>
            <ac:spMk id="2" creationId="{639CC179-CEFB-64A4-9657-EC9FC157E60C}"/>
          </ac:spMkLst>
        </pc:spChg>
        <pc:spChg chg="mod">
          <ac:chgData name="nahida rather" userId="076dd207b0d99e6b" providerId="LiveId" clId="{1C211538-6595-4104-A7B8-6B0314779420}" dt="2023-03-27T06:00:49.729" v="246" actId="27636"/>
          <ac:spMkLst>
            <pc:docMk/>
            <pc:sldMk cId="1867305275" sldId="327"/>
            <ac:spMk id="3" creationId="{9CEDFB82-CFAA-8D25-E306-98FDB49B8DA2}"/>
          </ac:spMkLst>
        </pc:spChg>
      </pc:sldChg>
      <pc:sldChg chg="modSp new mod">
        <pc:chgData name="nahida rather" userId="076dd207b0d99e6b" providerId="LiveId" clId="{1C211538-6595-4104-A7B8-6B0314779420}" dt="2023-03-27T06:13:42.008" v="252" actId="27636"/>
        <pc:sldMkLst>
          <pc:docMk/>
          <pc:sldMk cId="1760864723" sldId="328"/>
        </pc:sldMkLst>
        <pc:spChg chg="mod">
          <ac:chgData name="nahida rather" userId="076dd207b0d99e6b" providerId="LiveId" clId="{1C211538-6595-4104-A7B8-6B0314779420}" dt="2023-03-27T06:13:08.201" v="249" actId="122"/>
          <ac:spMkLst>
            <pc:docMk/>
            <pc:sldMk cId="1760864723" sldId="328"/>
            <ac:spMk id="2" creationId="{2317637E-FEF5-4A9D-126D-3925267580BE}"/>
          </ac:spMkLst>
        </pc:spChg>
        <pc:spChg chg="mod">
          <ac:chgData name="nahida rather" userId="076dd207b0d99e6b" providerId="LiveId" clId="{1C211538-6595-4104-A7B8-6B0314779420}" dt="2023-03-27T06:13:42.008" v="252" actId="27636"/>
          <ac:spMkLst>
            <pc:docMk/>
            <pc:sldMk cId="1760864723" sldId="328"/>
            <ac:spMk id="3" creationId="{B4D734BB-E6CD-9CCC-95A8-7E68D350BA5A}"/>
          </ac:spMkLst>
        </pc:spChg>
      </pc:sldChg>
      <pc:sldChg chg="modSp new mod">
        <pc:chgData name="nahida rather" userId="076dd207b0d99e6b" providerId="LiveId" clId="{1C211538-6595-4104-A7B8-6B0314779420}" dt="2023-03-27T06:14:18.024" v="256"/>
        <pc:sldMkLst>
          <pc:docMk/>
          <pc:sldMk cId="1671402052" sldId="329"/>
        </pc:sldMkLst>
        <pc:spChg chg="mod">
          <ac:chgData name="nahida rather" userId="076dd207b0d99e6b" providerId="LiveId" clId="{1C211538-6595-4104-A7B8-6B0314779420}" dt="2023-03-27T06:14:08.113" v="255" actId="122"/>
          <ac:spMkLst>
            <pc:docMk/>
            <pc:sldMk cId="1671402052" sldId="329"/>
            <ac:spMk id="2" creationId="{05B60EFD-7384-F9E2-0113-A289C411C916}"/>
          </ac:spMkLst>
        </pc:spChg>
        <pc:spChg chg="mod">
          <ac:chgData name="nahida rather" userId="076dd207b0d99e6b" providerId="LiveId" clId="{1C211538-6595-4104-A7B8-6B0314779420}" dt="2023-03-27T06:14:18.024" v="256"/>
          <ac:spMkLst>
            <pc:docMk/>
            <pc:sldMk cId="1671402052" sldId="329"/>
            <ac:spMk id="3" creationId="{DC8E6BF6-B321-6354-6D66-F6417F446C74}"/>
          </ac:spMkLst>
        </pc:spChg>
      </pc:sldChg>
      <pc:sldChg chg="modSp new mod">
        <pc:chgData name="nahida rather" userId="076dd207b0d99e6b" providerId="LiveId" clId="{1C211538-6595-4104-A7B8-6B0314779420}" dt="2023-03-27T06:14:51.032" v="261" actId="27636"/>
        <pc:sldMkLst>
          <pc:docMk/>
          <pc:sldMk cId="4273941944" sldId="330"/>
        </pc:sldMkLst>
        <pc:spChg chg="mod">
          <ac:chgData name="nahida rather" userId="076dd207b0d99e6b" providerId="LiveId" clId="{1C211538-6595-4104-A7B8-6B0314779420}" dt="2023-03-27T06:14:36.193" v="259" actId="122"/>
          <ac:spMkLst>
            <pc:docMk/>
            <pc:sldMk cId="4273941944" sldId="330"/>
            <ac:spMk id="2" creationId="{C4D24AA9-D8DF-1525-B697-0F38EAF479B1}"/>
          </ac:spMkLst>
        </pc:spChg>
        <pc:spChg chg="mod">
          <ac:chgData name="nahida rather" userId="076dd207b0d99e6b" providerId="LiveId" clId="{1C211538-6595-4104-A7B8-6B0314779420}" dt="2023-03-27T06:14:51.032" v="261" actId="27636"/>
          <ac:spMkLst>
            <pc:docMk/>
            <pc:sldMk cId="4273941944" sldId="330"/>
            <ac:spMk id="3" creationId="{8B8623EC-38BF-EF87-B724-477CFB57B275}"/>
          </ac:spMkLst>
        </pc:spChg>
      </pc:sldChg>
      <pc:sldChg chg="modSp new mod">
        <pc:chgData name="nahida rather" userId="076dd207b0d99e6b" providerId="LiveId" clId="{1C211538-6595-4104-A7B8-6B0314779420}" dt="2023-03-27T06:15:28.427" v="265"/>
        <pc:sldMkLst>
          <pc:docMk/>
          <pc:sldMk cId="2254021344" sldId="331"/>
        </pc:sldMkLst>
        <pc:spChg chg="mod">
          <ac:chgData name="nahida rather" userId="076dd207b0d99e6b" providerId="LiveId" clId="{1C211538-6595-4104-A7B8-6B0314779420}" dt="2023-03-27T06:15:17.457" v="264" actId="122"/>
          <ac:spMkLst>
            <pc:docMk/>
            <pc:sldMk cId="2254021344" sldId="331"/>
            <ac:spMk id="2" creationId="{E0F2D3BA-0E35-A92A-5B54-4440F93D1B27}"/>
          </ac:spMkLst>
        </pc:spChg>
        <pc:spChg chg="mod">
          <ac:chgData name="nahida rather" userId="076dd207b0d99e6b" providerId="LiveId" clId="{1C211538-6595-4104-A7B8-6B0314779420}" dt="2023-03-27T06:15:28.427" v="265"/>
          <ac:spMkLst>
            <pc:docMk/>
            <pc:sldMk cId="2254021344" sldId="331"/>
            <ac:spMk id="3" creationId="{C90F0B81-5BD3-8B2D-0157-36D85484240E}"/>
          </ac:spMkLst>
        </pc:spChg>
      </pc:sldChg>
      <pc:sldChg chg="modSp new mod">
        <pc:chgData name="nahida rather" userId="076dd207b0d99e6b" providerId="LiveId" clId="{1C211538-6595-4104-A7B8-6B0314779420}" dt="2023-03-27T06:15:55.950" v="269"/>
        <pc:sldMkLst>
          <pc:docMk/>
          <pc:sldMk cId="3081841800" sldId="332"/>
        </pc:sldMkLst>
        <pc:spChg chg="mod">
          <ac:chgData name="nahida rather" userId="076dd207b0d99e6b" providerId="LiveId" clId="{1C211538-6595-4104-A7B8-6B0314779420}" dt="2023-03-27T06:15:44.022" v="268" actId="122"/>
          <ac:spMkLst>
            <pc:docMk/>
            <pc:sldMk cId="3081841800" sldId="332"/>
            <ac:spMk id="2" creationId="{57F7175C-1294-31C7-1C4E-369A38409767}"/>
          </ac:spMkLst>
        </pc:spChg>
        <pc:spChg chg="mod">
          <ac:chgData name="nahida rather" userId="076dd207b0d99e6b" providerId="LiveId" clId="{1C211538-6595-4104-A7B8-6B0314779420}" dt="2023-03-27T06:15:55.950" v="269"/>
          <ac:spMkLst>
            <pc:docMk/>
            <pc:sldMk cId="3081841800" sldId="332"/>
            <ac:spMk id="3" creationId="{B199971A-A68D-271A-6438-7471A5F6B1FB}"/>
          </ac:spMkLst>
        </pc:spChg>
      </pc:sldChg>
      <pc:sldChg chg="modSp new mod">
        <pc:chgData name="nahida rather" userId="076dd207b0d99e6b" providerId="LiveId" clId="{1C211538-6595-4104-A7B8-6B0314779420}" dt="2023-03-27T06:21:51.406" v="273"/>
        <pc:sldMkLst>
          <pc:docMk/>
          <pc:sldMk cId="2339433479" sldId="333"/>
        </pc:sldMkLst>
        <pc:spChg chg="mod">
          <ac:chgData name="nahida rather" userId="076dd207b0d99e6b" providerId="LiveId" clId="{1C211538-6595-4104-A7B8-6B0314779420}" dt="2023-03-27T06:16:32.019" v="272" actId="122"/>
          <ac:spMkLst>
            <pc:docMk/>
            <pc:sldMk cId="2339433479" sldId="333"/>
            <ac:spMk id="2" creationId="{8810D13F-3271-9939-56D2-EF12284A6D7D}"/>
          </ac:spMkLst>
        </pc:spChg>
        <pc:spChg chg="mod">
          <ac:chgData name="nahida rather" userId="076dd207b0d99e6b" providerId="LiveId" clId="{1C211538-6595-4104-A7B8-6B0314779420}" dt="2023-03-27T06:21:51.406" v="273"/>
          <ac:spMkLst>
            <pc:docMk/>
            <pc:sldMk cId="2339433479" sldId="333"/>
            <ac:spMk id="3" creationId="{30922332-D575-CF28-5F3F-2A712C3D8463}"/>
          </ac:spMkLst>
        </pc:spChg>
      </pc:sldChg>
      <pc:sldChg chg="modSp new mod">
        <pc:chgData name="nahida rather" userId="076dd207b0d99e6b" providerId="LiveId" clId="{1C211538-6595-4104-A7B8-6B0314779420}" dt="2023-03-27T06:22:57.896" v="277"/>
        <pc:sldMkLst>
          <pc:docMk/>
          <pc:sldMk cId="604772832" sldId="334"/>
        </pc:sldMkLst>
        <pc:spChg chg="mod">
          <ac:chgData name="nahida rather" userId="076dd207b0d99e6b" providerId="LiveId" clId="{1C211538-6595-4104-A7B8-6B0314779420}" dt="2023-03-27T06:22:25.111" v="276" actId="122"/>
          <ac:spMkLst>
            <pc:docMk/>
            <pc:sldMk cId="604772832" sldId="334"/>
            <ac:spMk id="2" creationId="{716FB1F0-8437-1EDF-F14A-886428106E1A}"/>
          </ac:spMkLst>
        </pc:spChg>
        <pc:spChg chg="mod">
          <ac:chgData name="nahida rather" userId="076dd207b0d99e6b" providerId="LiveId" clId="{1C211538-6595-4104-A7B8-6B0314779420}" dt="2023-03-27T06:22:57.896" v="277"/>
          <ac:spMkLst>
            <pc:docMk/>
            <pc:sldMk cId="604772832" sldId="334"/>
            <ac:spMk id="3" creationId="{66DF841A-FA10-1A1C-4B22-B3C999646551}"/>
          </ac:spMkLst>
        </pc:spChg>
      </pc:sldChg>
      <pc:sldChg chg="modSp new mod">
        <pc:chgData name="nahida rather" userId="076dd207b0d99e6b" providerId="LiveId" clId="{1C211538-6595-4104-A7B8-6B0314779420}" dt="2023-03-27T06:23:12.034" v="279"/>
        <pc:sldMkLst>
          <pc:docMk/>
          <pc:sldMk cId="2342197336" sldId="335"/>
        </pc:sldMkLst>
        <pc:spChg chg="mod">
          <ac:chgData name="nahida rather" userId="076dd207b0d99e6b" providerId="LiveId" clId="{1C211538-6595-4104-A7B8-6B0314779420}" dt="2023-03-27T06:23:12.034" v="279"/>
          <ac:spMkLst>
            <pc:docMk/>
            <pc:sldMk cId="2342197336" sldId="335"/>
            <ac:spMk id="3" creationId="{0B6C2E95-F1F2-778F-CBB3-55CEDA2CC521}"/>
          </ac:spMkLst>
        </pc:spChg>
      </pc:sldChg>
      <pc:sldChg chg="modSp new mod">
        <pc:chgData name="nahida rather" userId="076dd207b0d99e6b" providerId="LiveId" clId="{1C211538-6595-4104-A7B8-6B0314779420}" dt="2023-03-27T06:23:40.187" v="283"/>
        <pc:sldMkLst>
          <pc:docMk/>
          <pc:sldMk cId="3483729885" sldId="336"/>
        </pc:sldMkLst>
        <pc:spChg chg="mod">
          <ac:chgData name="nahida rather" userId="076dd207b0d99e6b" providerId="LiveId" clId="{1C211538-6595-4104-A7B8-6B0314779420}" dt="2023-03-27T06:23:24.007" v="281"/>
          <ac:spMkLst>
            <pc:docMk/>
            <pc:sldMk cId="3483729885" sldId="336"/>
            <ac:spMk id="2" creationId="{A0CE505C-86AB-457C-FD98-1763CCDC5200}"/>
          </ac:spMkLst>
        </pc:spChg>
        <pc:spChg chg="mod">
          <ac:chgData name="nahida rather" userId="076dd207b0d99e6b" providerId="LiveId" clId="{1C211538-6595-4104-A7B8-6B0314779420}" dt="2023-03-27T06:23:40.187" v="283"/>
          <ac:spMkLst>
            <pc:docMk/>
            <pc:sldMk cId="3483729885" sldId="336"/>
            <ac:spMk id="3" creationId="{AABD72AD-9D9C-0C78-98EF-508080C86E23}"/>
          </ac:spMkLst>
        </pc:spChg>
      </pc:sldChg>
      <pc:sldChg chg="modSp new mod">
        <pc:chgData name="nahida rather" userId="076dd207b0d99e6b" providerId="LiveId" clId="{1C211538-6595-4104-A7B8-6B0314779420}" dt="2023-03-27T06:24:33.292" v="287"/>
        <pc:sldMkLst>
          <pc:docMk/>
          <pc:sldMk cId="271684409" sldId="337"/>
        </pc:sldMkLst>
        <pc:spChg chg="mod">
          <ac:chgData name="nahida rather" userId="076dd207b0d99e6b" providerId="LiveId" clId="{1C211538-6595-4104-A7B8-6B0314779420}" dt="2023-03-27T06:24:16.133" v="285"/>
          <ac:spMkLst>
            <pc:docMk/>
            <pc:sldMk cId="271684409" sldId="337"/>
            <ac:spMk id="2" creationId="{CC0D6C23-63E7-329B-1836-2CC02D0E8A72}"/>
          </ac:spMkLst>
        </pc:spChg>
        <pc:spChg chg="mod">
          <ac:chgData name="nahida rather" userId="076dd207b0d99e6b" providerId="LiveId" clId="{1C211538-6595-4104-A7B8-6B0314779420}" dt="2023-03-27T06:24:33.292" v="287"/>
          <ac:spMkLst>
            <pc:docMk/>
            <pc:sldMk cId="271684409" sldId="337"/>
            <ac:spMk id="3" creationId="{ABD37B1F-120B-D15D-D9C7-239CAD54B872}"/>
          </ac:spMkLst>
        </pc:spChg>
      </pc:sldChg>
      <pc:sldChg chg="modSp new mod">
        <pc:chgData name="nahida rather" userId="076dd207b0d99e6b" providerId="LiveId" clId="{1C211538-6595-4104-A7B8-6B0314779420}" dt="2023-03-27T06:25:13.874" v="291"/>
        <pc:sldMkLst>
          <pc:docMk/>
          <pc:sldMk cId="1864372516" sldId="338"/>
        </pc:sldMkLst>
        <pc:spChg chg="mod">
          <ac:chgData name="nahida rather" userId="076dd207b0d99e6b" providerId="LiveId" clId="{1C211538-6595-4104-A7B8-6B0314779420}" dt="2023-03-27T06:24:59.961" v="289"/>
          <ac:spMkLst>
            <pc:docMk/>
            <pc:sldMk cId="1864372516" sldId="338"/>
            <ac:spMk id="2" creationId="{519990AB-B1AC-AF35-8294-2C87D669BD42}"/>
          </ac:spMkLst>
        </pc:spChg>
        <pc:spChg chg="mod">
          <ac:chgData name="nahida rather" userId="076dd207b0d99e6b" providerId="LiveId" clId="{1C211538-6595-4104-A7B8-6B0314779420}" dt="2023-03-27T06:25:13.874" v="291"/>
          <ac:spMkLst>
            <pc:docMk/>
            <pc:sldMk cId="1864372516" sldId="338"/>
            <ac:spMk id="3" creationId="{956D1542-184F-4EEF-C838-A93046CBE79E}"/>
          </ac:spMkLst>
        </pc:spChg>
      </pc:sldChg>
      <pc:sldChg chg="modSp new mod">
        <pc:chgData name="nahida rather" userId="076dd207b0d99e6b" providerId="LiveId" clId="{1C211538-6595-4104-A7B8-6B0314779420}" dt="2023-03-27T06:25:26.388" v="294"/>
        <pc:sldMkLst>
          <pc:docMk/>
          <pc:sldMk cId="437552836" sldId="339"/>
        </pc:sldMkLst>
        <pc:spChg chg="mod">
          <ac:chgData name="nahida rather" userId="076dd207b0d99e6b" providerId="LiveId" clId="{1C211538-6595-4104-A7B8-6B0314779420}" dt="2023-03-27T06:25:26.388" v="294"/>
          <ac:spMkLst>
            <pc:docMk/>
            <pc:sldMk cId="437552836" sldId="339"/>
            <ac:spMk id="3" creationId="{837BD961-D3DC-9127-570A-EF45B0FC7FB1}"/>
          </ac:spMkLst>
        </pc:spChg>
      </pc:sldChg>
      <pc:sldChg chg="modSp new mod">
        <pc:chgData name="nahida rather" userId="076dd207b0d99e6b" providerId="LiveId" clId="{1C211538-6595-4104-A7B8-6B0314779420}" dt="2023-03-27T06:26:09.121" v="299"/>
        <pc:sldMkLst>
          <pc:docMk/>
          <pc:sldMk cId="2579934751" sldId="340"/>
        </pc:sldMkLst>
        <pc:spChg chg="mod">
          <ac:chgData name="nahida rather" userId="076dd207b0d99e6b" providerId="LiveId" clId="{1C211538-6595-4104-A7B8-6B0314779420}" dt="2023-03-27T06:25:57.114" v="297" actId="122"/>
          <ac:spMkLst>
            <pc:docMk/>
            <pc:sldMk cId="2579934751" sldId="340"/>
            <ac:spMk id="2" creationId="{30FC7C3F-F029-9476-9FC0-636E626C9EC6}"/>
          </ac:spMkLst>
        </pc:spChg>
        <pc:spChg chg="mod">
          <ac:chgData name="nahida rather" userId="076dd207b0d99e6b" providerId="LiveId" clId="{1C211538-6595-4104-A7B8-6B0314779420}" dt="2023-03-27T06:26:09.121" v="299"/>
          <ac:spMkLst>
            <pc:docMk/>
            <pc:sldMk cId="2579934751" sldId="340"/>
            <ac:spMk id="3" creationId="{3FBA57F8-963D-32BC-F447-609AB7BA2E99}"/>
          </ac:spMkLst>
        </pc:spChg>
      </pc:sldChg>
      <pc:sldChg chg="modSp new mod">
        <pc:chgData name="nahida rather" userId="076dd207b0d99e6b" providerId="LiveId" clId="{1C211538-6595-4104-A7B8-6B0314779420}" dt="2023-03-27T07:39:01.269" v="303"/>
        <pc:sldMkLst>
          <pc:docMk/>
          <pc:sldMk cId="4194536475" sldId="341"/>
        </pc:sldMkLst>
        <pc:spChg chg="mod">
          <ac:chgData name="nahida rather" userId="076dd207b0d99e6b" providerId="LiveId" clId="{1C211538-6595-4104-A7B8-6B0314779420}" dt="2023-03-27T07:33:23.566" v="302" actId="122"/>
          <ac:spMkLst>
            <pc:docMk/>
            <pc:sldMk cId="4194536475" sldId="341"/>
            <ac:spMk id="2" creationId="{29022334-7DC6-7D28-43DE-66B852FC638E}"/>
          </ac:spMkLst>
        </pc:spChg>
        <pc:spChg chg="mod">
          <ac:chgData name="nahida rather" userId="076dd207b0d99e6b" providerId="LiveId" clId="{1C211538-6595-4104-A7B8-6B0314779420}" dt="2023-03-27T07:39:01.269" v="303"/>
          <ac:spMkLst>
            <pc:docMk/>
            <pc:sldMk cId="4194536475" sldId="341"/>
            <ac:spMk id="3" creationId="{E8CD186F-DEA0-B8F8-0836-C2C9961CC6F2}"/>
          </ac:spMkLst>
        </pc:spChg>
      </pc:sldChg>
      <pc:sldChg chg="modSp new mod">
        <pc:chgData name="nahida rather" userId="076dd207b0d99e6b" providerId="LiveId" clId="{1C211538-6595-4104-A7B8-6B0314779420}" dt="2023-03-27T07:39:58.367" v="309" actId="20577"/>
        <pc:sldMkLst>
          <pc:docMk/>
          <pc:sldMk cId="714843782" sldId="342"/>
        </pc:sldMkLst>
        <pc:spChg chg="mod">
          <ac:chgData name="nahida rather" userId="076dd207b0d99e6b" providerId="LiveId" clId="{1C211538-6595-4104-A7B8-6B0314779420}" dt="2023-03-27T07:39:14.660" v="305"/>
          <ac:spMkLst>
            <pc:docMk/>
            <pc:sldMk cId="714843782" sldId="342"/>
            <ac:spMk id="2" creationId="{4C34F74E-822B-7B8C-BB9D-21650463BE79}"/>
          </ac:spMkLst>
        </pc:spChg>
        <pc:spChg chg="mod">
          <ac:chgData name="nahida rather" userId="076dd207b0d99e6b" providerId="LiveId" clId="{1C211538-6595-4104-A7B8-6B0314779420}" dt="2023-03-27T07:39:58.367" v="309" actId="20577"/>
          <ac:spMkLst>
            <pc:docMk/>
            <pc:sldMk cId="714843782" sldId="342"/>
            <ac:spMk id="3" creationId="{F93151D3-C109-BDFD-AD31-63268548B6D5}"/>
          </ac:spMkLst>
        </pc:spChg>
      </pc:sldChg>
      <pc:sldChg chg="modSp new mod">
        <pc:chgData name="nahida rather" userId="076dd207b0d99e6b" providerId="LiveId" clId="{1C211538-6595-4104-A7B8-6B0314779420}" dt="2023-03-27T07:40:51.403" v="312"/>
        <pc:sldMkLst>
          <pc:docMk/>
          <pc:sldMk cId="595353108" sldId="343"/>
        </pc:sldMkLst>
        <pc:spChg chg="mod">
          <ac:chgData name="nahida rather" userId="076dd207b0d99e6b" providerId="LiveId" clId="{1C211538-6595-4104-A7B8-6B0314779420}" dt="2023-03-27T07:40:38.418" v="311"/>
          <ac:spMkLst>
            <pc:docMk/>
            <pc:sldMk cId="595353108" sldId="343"/>
            <ac:spMk id="2" creationId="{DE50D8F2-D7A7-161D-7A3F-F45C9D7ACF48}"/>
          </ac:spMkLst>
        </pc:spChg>
        <pc:spChg chg="mod">
          <ac:chgData name="nahida rather" userId="076dd207b0d99e6b" providerId="LiveId" clId="{1C211538-6595-4104-A7B8-6B0314779420}" dt="2023-03-27T07:40:51.403" v="312"/>
          <ac:spMkLst>
            <pc:docMk/>
            <pc:sldMk cId="595353108" sldId="343"/>
            <ac:spMk id="3" creationId="{FB9B94CB-554D-888B-94FF-A1679A7195AA}"/>
          </ac:spMkLst>
        </pc:spChg>
      </pc:sldChg>
      <pc:sldChg chg="addSp delSp modSp new del mod">
        <pc:chgData name="nahida rather" userId="076dd207b0d99e6b" providerId="LiveId" clId="{1C211538-6595-4104-A7B8-6B0314779420}" dt="2023-03-29T04:33:22.287" v="322" actId="47"/>
        <pc:sldMkLst>
          <pc:docMk/>
          <pc:sldMk cId="1180188401" sldId="344"/>
        </pc:sldMkLst>
        <pc:spChg chg="add del mod">
          <ac:chgData name="nahida rather" userId="076dd207b0d99e6b" providerId="LiveId" clId="{1C211538-6595-4104-A7B8-6B0314779420}" dt="2023-03-27T07:56:05.723" v="320" actId="14100"/>
          <ac:spMkLst>
            <pc:docMk/>
            <pc:sldMk cId="1180188401" sldId="344"/>
            <ac:spMk id="2" creationId="{1AC5E6B1-848A-3817-0E00-DD46F4F752AF}"/>
          </ac:spMkLst>
        </pc:spChg>
        <pc:graphicFrameChg chg="add mod">
          <ac:chgData name="nahida rather" userId="076dd207b0d99e6b" providerId="LiveId" clId="{1C211538-6595-4104-A7B8-6B0314779420}" dt="2023-03-27T07:55:43.689" v="315"/>
          <ac:graphicFrameMkLst>
            <pc:docMk/>
            <pc:sldMk cId="1180188401" sldId="344"/>
            <ac:graphicFrameMk id="4" creationId="{54396181-67C9-6B86-695A-B5EB24977EC4}"/>
          </ac:graphicFrameMkLst>
        </pc:graphicFrameChg>
        <pc:picChg chg="add del">
          <ac:chgData name="nahida rather" userId="076dd207b0d99e6b" providerId="LiveId" clId="{1C211538-6595-4104-A7B8-6B0314779420}" dt="2023-03-27T07:56:06.177" v="321"/>
          <ac:picMkLst>
            <pc:docMk/>
            <pc:sldMk cId="1180188401" sldId="344"/>
            <ac:picMk id="5" creationId="{CF00BA32-7BB5-84E3-600D-CE1C3CB06ED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1AC242-8836-44DD-93D2-797F689C9A62}" type="datetimeFigureOut">
              <a:rPr lang="en-US" smtClean="0"/>
              <a:t>4/6/2023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F75AC25-2561-4886-815A-D1FE98CBC0E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518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AC242-8836-44DD-93D2-797F689C9A62}"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023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AC242-8836-44DD-93D2-797F689C9A62}"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57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AC242-8836-44DD-93D2-797F689C9A62}"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06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AC242-8836-44DD-93D2-797F689C9A62}"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5AC25-2561-4886-815A-D1FE98CBC0E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390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1AC242-8836-44DD-93D2-797F689C9A62}"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5AC25-2561-4886-815A-D1FE98CBC0E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891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1AC242-8836-44DD-93D2-797F689C9A62}"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5AC25-2561-4886-815A-D1FE98CBC0E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6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AC242-8836-44DD-93D2-797F689C9A62}"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5AC25-2561-4886-815A-D1FE98CBC0E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895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AC242-8836-44DD-93D2-797F689C9A62}"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416516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1AC242-8836-44DD-93D2-797F689C9A62}"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5AC25-2561-4886-815A-D1FE98CBC0E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56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1AC242-8836-44DD-93D2-797F689C9A62}" type="datetimeFigureOut">
              <a:rPr lang="en-US" smtClean="0"/>
              <a:t>4/6/2023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F75AC25-2561-4886-815A-D1FE98CBC0E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737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1AC242-8836-44DD-93D2-797F689C9A62}" type="datetimeFigureOut">
              <a:rPr lang="en-US" smtClean="0"/>
              <a:t>4/6/2023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F75AC25-2561-4886-815A-D1FE98CBC0E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348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ntellipaat.com/blog/what-is-ransomwar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intellipaat.com/blog/what-is-a-denial-of-service-attack-do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intellipaat.com/blog/man-in-the-middle-attac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mcafee.com/enterprise/en-in/solutions/lp/economics-cybercrim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salvationdata.com/knowledge/what-is-digital-evidenc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salvationdata.com/knowledge/8-types-of-digital-evidence/#item-7" TargetMode="External"/><Relationship Id="rId3" Type="http://schemas.openxmlformats.org/officeDocument/2006/relationships/hyperlink" Target="https://www.salvationdata.com/knowledge/8-types-of-digital-evidence/#item-2" TargetMode="External"/><Relationship Id="rId7" Type="http://schemas.openxmlformats.org/officeDocument/2006/relationships/hyperlink" Target="https://www.salvationdata.com/knowledge/8-types-of-digital-evidence/#item-6" TargetMode="External"/><Relationship Id="rId2" Type="http://schemas.openxmlformats.org/officeDocument/2006/relationships/hyperlink" Target="https://www.salvationdata.com/knowledge/8-types-of-digital-evidence/#item-1" TargetMode="External"/><Relationship Id="rId1" Type="http://schemas.openxmlformats.org/officeDocument/2006/relationships/slideLayout" Target="../slideLayouts/slideLayout2.xml"/><Relationship Id="rId6" Type="http://schemas.openxmlformats.org/officeDocument/2006/relationships/hyperlink" Target="https://www.salvationdata.com/knowledge/8-types-of-digital-evidence/#item-5" TargetMode="External"/><Relationship Id="rId5" Type="http://schemas.openxmlformats.org/officeDocument/2006/relationships/hyperlink" Target="https://www.salvationdata.com/knowledge/8-types-of-digital-evidence/#item-4" TargetMode="External"/><Relationship Id="rId4" Type="http://schemas.openxmlformats.org/officeDocument/2006/relationships/hyperlink" Target="https://www.salvationdata.com/knowledge/8-types-of-digital-evidence/#item-3" TargetMode="External"/><Relationship Id="rId9" Type="http://schemas.openxmlformats.org/officeDocument/2006/relationships/hyperlink" Target="https://www.salvationdata.com/knowledge/8-types-of-digital-evidence/#item-8"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prodiscover.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sleuthkit.or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caine-live.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adobe.prf.hn/click/camref:1101lrcZD/pubref:computer-forensics-tools/destination:https%3A%2F%2Fwww.adobe.com%2Facrobat%2Fonline%2Fpdf-to-excel.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umuri.com/software/paladin/"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guidancesoftware.com/encase-forensic"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sans.org/tools/sift-workstatio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accessdata.com/products-services/forensic-toolkit-ftk"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magnetforensics.com/resources/magnet-ram-capture/"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www.x-ways.net/forensics/"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wireshark.org/"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volatilityfoundation.or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www.e-fense.com/products.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ticktechtold.com/digital-forensics-tools-software/"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sqlitebrowser.or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salvationdata.com/business-list-page/database-forensic-analysis-syste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stellarinfo.com/mysql-log-analyzer.php"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www.foxtonforensics.com/sqlite-database-examiner/"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5311-BC7A-DEEE-51CA-D6F1AC37B303}"/>
              </a:ext>
            </a:extLst>
          </p:cNvPr>
          <p:cNvSpPr>
            <a:spLocks noGrp="1"/>
          </p:cNvSpPr>
          <p:nvPr>
            <p:ph type="title"/>
          </p:nvPr>
        </p:nvSpPr>
        <p:spPr/>
        <p:txBody>
          <a:bodyPr/>
          <a:lstStyle/>
          <a:p>
            <a:pPr algn="ctr"/>
            <a:r>
              <a:rPr lang="en-IN" dirty="0"/>
              <a:t>Computer Forensics</a:t>
            </a:r>
          </a:p>
        </p:txBody>
      </p:sp>
      <p:sp>
        <p:nvSpPr>
          <p:cNvPr id="3" name="Content Placeholder 2">
            <a:extLst>
              <a:ext uri="{FF2B5EF4-FFF2-40B4-BE49-F238E27FC236}">
                <a16:creationId xmlns:a16="http://schemas.microsoft.com/office/drawing/2014/main" id="{1A198472-6730-C4A4-803C-CF5EE33FF7D2}"/>
              </a:ext>
            </a:extLst>
          </p:cNvPr>
          <p:cNvSpPr>
            <a:spLocks noGrp="1"/>
          </p:cNvSpPr>
          <p:nvPr>
            <p:ph idx="1"/>
          </p:nvPr>
        </p:nvSpPr>
        <p:spPr/>
        <p:txBody>
          <a:bodyPr/>
          <a:lstStyle/>
          <a:p>
            <a:pPr algn="just"/>
            <a:r>
              <a:rPr lang="en-US" dirty="0"/>
              <a:t>Computer Forensics </a:t>
            </a:r>
            <a:r>
              <a:rPr lang="en-US" dirty="0">
                <a:highlight>
                  <a:srgbClr val="FFFF00"/>
                </a:highlight>
              </a:rPr>
              <a:t>is a scientific method of investigation </a:t>
            </a:r>
            <a:r>
              <a:rPr lang="en-US" dirty="0"/>
              <a:t>and analysis in order to gather evidence from digital devices or computer networks and components which is suitable for presentation in a court of law or legal body. It involves performing a structured investigation while maintaining a documented chain of evidence to find out exactly </a:t>
            </a:r>
            <a:r>
              <a:rPr lang="en-US" dirty="0">
                <a:highlight>
                  <a:srgbClr val="FFFF00"/>
                </a:highlight>
              </a:rPr>
              <a:t>what happened on a computer and who was responsible for it</a:t>
            </a:r>
            <a:endParaRPr lang="en-IN" dirty="0">
              <a:highlight>
                <a:srgbClr val="FFFF00"/>
              </a:highlight>
            </a:endParaRPr>
          </a:p>
        </p:txBody>
      </p:sp>
    </p:spTree>
    <p:extLst>
      <p:ext uri="{BB962C8B-B14F-4D97-AF65-F5344CB8AC3E}">
        <p14:creationId xmlns:p14="http://schemas.microsoft.com/office/powerpoint/2010/main" val="195029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2700-EA59-C343-0EFC-07BBB5F8F632}"/>
              </a:ext>
            </a:extLst>
          </p:cNvPr>
          <p:cNvSpPr>
            <a:spLocks noGrp="1"/>
          </p:cNvSpPr>
          <p:nvPr>
            <p:ph type="title"/>
          </p:nvPr>
        </p:nvSpPr>
        <p:spPr/>
        <p:txBody>
          <a:bodyPr/>
          <a:lstStyle/>
          <a:p>
            <a:pPr algn="ctr"/>
            <a:r>
              <a:rPr lang="en-IN" dirty="0"/>
              <a:t>Advantages of Computer Forensics </a:t>
            </a:r>
          </a:p>
        </p:txBody>
      </p:sp>
      <p:sp>
        <p:nvSpPr>
          <p:cNvPr id="3" name="Content Placeholder 2">
            <a:extLst>
              <a:ext uri="{FF2B5EF4-FFF2-40B4-BE49-F238E27FC236}">
                <a16:creationId xmlns:a16="http://schemas.microsoft.com/office/drawing/2014/main" id="{80815CE8-E319-04EF-6E80-10D8F494B6CA}"/>
              </a:ext>
            </a:extLst>
          </p:cNvPr>
          <p:cNvSpPr>
            <a:spLocks noGrp="1"/>
          </p:cNvSpPr>
          <p:nvPr>
            <p:ph idx="1"/>
          </p:nvPr>
        </p:nvSpPr>
        <p:spPr/>
        <p:txBody>
          <a:bodyPr/>
          <a:lstStyle/>
          <a:p>
            <a:r>
              <a:rPr lang="en-IN" dirty="0"/>
              <a:t> </a:t>
            </a:r>
            <a:r>
              <a:rPr lang="en-US" dirty="0"/>
              <a:t>To produce evidence in the court, which can lead to the punishment of the culprit.</a:t>
            </a:r>
          </a:p>
          <a:p>
            <a:r>
              <a:rPr lang="en-US" dirty="0"/>
              <a:t>It helps the companies gather important information on their computer systems or networks potentially being compromised.</a:t>
            </a:r>
          </a:p>
          <a:p>
            <a:r>
              <a:rPr lang="en-US" dirty="0"/>
              <a:t>Efficiently tracks down cyber criminals from anywhere in the world.</a:t>
            </a:r>
          </a:p>
          <a:p>
            <a:r>
              <a:rPr lang="en-US" dirty="0"/>
              <a:t>Helps to protect the organization’s money and valuable time.</a:t>
            </a:r>
          </a:p>
          <a:p>
            <a:r>
              <a:rPr lang="en-US" dirty="0"/>
              <a:t>Allows to extract, process, and interpret the factual evidence, so it proves the cybercriminal action’s in the court.</a:t>
            </a:r>
            <a:endParaRPr lang="en-IN" dirty="0"/>
          </a:p>
        </p:txBody>
      </p:sp>
    </p:spTree>
    <p:extLst>
      <p:ext uri="{BB962C8B-B14F-4D97-AF65-F5344CB8AC3E}">
        <p14:creationId xmlns:p14="http://schemas.microsoft.com/office/powerpoint/2010/main" val="99879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D38C-92B7-CE9D-B999-6363F737C9D8}"/>
              </a:ext>
            </a:extLst>
          </p:cNvPr>
          <p:cNvSpPr>
            <a:spLocks noGrp="1"/>
          </p:cNvSpPr>
          <p:nvPr>
            <p:ph type="title"/>
          </p:nvPr>
        </p:nvSpPr>
        <p:spPr/>
        <p:txBody>
          <a:bodyPr/>
          <a:lstStyle/>
          <a:p>
            <a:r>
              <a:rPr lang="en-IN" dirty="0"/>
              <a:t>Disadvantages of Computer Forensics</a:t>
            </a:r>
          </a:p>
        </p:txBody>
      </p:sp>
      <p:sp>
        <p:nvSpPr>
          <p:cNvPr id="3" name="Content Placeholder 2">
            <a:extLst>
              <a:ext uri="{FF2B5EF4-FFF2-40B4-BE49-F238E27FC236}">
                <a16:creationId xmlns:a16="http://schemas.microsoft.com/office/drawing/2014/main" id="{8BF36F3B-6E18-9994-24D6-53420785E5F7}"/>
              </a:ext>
            </a:extLst>
          </p:cNvPr>
          <p:cNvSpPr>
            <a:spLocks noGrp="1"/>
          </p:cNvSpPr>
          <p:nvPr>
            <p:ph idx="1"/>
          </p:nvPr>
        </p:nvSpPr>
        <p:spPr/>
        <p:txBody>
          <a:bodyPr>
            <a:normAutofit fontScale="92500" lnSpcReduction="10000"/>
          </a:bodyPr>
          <a:lstStyle/>
          <a:p>
            <a:r>
              <a:rPr lang="en-US" dirty="0"/>
              <a:t>Before the digital evidence is accepted into court it must be proved that it is not tampered with.</a:t>
            </a:r>
          </a:p>
          <a:p>
            <a:r>
              <a:rPr lang="en-US" dirty="0"/>
              <a:t>Producing and keeping electronic records safe is expensive.</a:t>
            </a:r>
          </a:p>
          <a:p>
            <a:r>
              <a:rPr lang="en-US" dirty="0"/>
              <a:t>Legal practitioners must have extensive computer knowledge.</a:t>
            </a:r>
          </a:p>
          <a:p>
            <a:r>
              <a:rPr lang="en-US" dirty="0"/>
              <a:t>Need to produce authentic and convincing evidence.</a:t>
            </a:r>
          </a:p>
          <a:p>
            <a:r>
              <a:rPr lang="en-US" dirty="0"/>
              <a:t>If the tool used for digital forensics is not according to specified standards, then in a court of law, the evidence can be disapproved by justice.</a:t>
            </a:r>
          </a:p>
          <a:p>
            <a:r>
              <a:rPr lang="en-US" dirty="0"/>
              <a:t>A lack of technical knowledge by the investigating officer might not offer the desired result.</a:t>
            </a:r>
            <a:endParaRPr lang="en-IN" dirty="0"/>
          </a:p>
        </p:txBody>
      </p:sp>
    </p:spTree>
    <p:extLst>
      <p:ext uri="{BB962C8B-B14F-4D97-AF65-F5344CB8AC3E}">
        <p14:creationId xmlns:p14="http://schemas.microsoft.com/office/powerpoint/2010/main" val="419625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2BB7-807F-79E3-C7F3-D6C174CCA055}"/>
              </a:ext>
            </a:extLst>
          </p:cNvPr>
          <p:cNvSpPr>
            <a:spLocks noGrp="1"/>
          </p:cNvSpPr>
          <p:nvPr>
            <p:ph type="title"/>
          </p:nvPr>
        </p:nvSpPr>
        <p:spPr/>
        <p:txBody>
          <a:bodyPr/>
          <a:lstStyle/>
          <a:p>
            <a:r>
              <a:rPr lang="en-IN" b="0" i="0" dirty="0">
                <a:solidFill>
                  <a:srgbClr val="000000"/>
                </a:solidFill>
                <a:effectLst/>
                <a:latin typeface="Domine"/>
              </a:rPr>
              <a:t> Computer Forensics Fundamentals</a:t>
            </a:r>
            <a:endParaRPr lang="en-IN" dirty="0"/>
          </a:p>
        </p:txBody>
      </p:sp>
      <p:sp>
        <p:nvSpPr>
          <p:cNvPr id="3" name="Content Placeholder 2">
            <a:extLst>
              <a:ext uri="{FF2B5EF4-FFF2-40B4-BE49-F238E27FC236}">
                <a16:creationId xmlns:a16="http://schemas.microsoft.com/office/drawing/2014/main" id="{735A57B5-35F0-BE69-EE06-DA1DAD3B62F8}"/>
              </a:ext>
            </a:extLst>
          </p:cNvPr>
          <p:cNvSpPr>
            <a:spLocks noGrp="1"/>
          </p:cNvSpPr>
          <p:nvPr>
            <p:ph idx="1"/>
          </p:nvPr>
        </p:nvSpPr>
        <p:spPr>
          <a:xfrm>
            <a:off x="1451579" y="2015732"/>
            <a:ext cx="10285719" cy="3875402"/>
          </a:xfrm>
        </p:spPr>
        <p:txBody>
          <a:bodyPr>
            <a:normAutofit lnSpcReduction="10000"/>
          </a:bodyPr>
          <a:lstStyle/>
          <a:p>
            <a:pPr algn="just" fontAlgn="base">
              <a:buFont typeface="+mj-lt"/>
              <a:buAutoNum type="arabicPeriod"/>
            </a:pPr>
            <a:r>
              <a:rPr lang="en-US" b="0" i="0" dirty="0">
                <a:solidFill>
                  <a:srgbClr val="000000"/>
                </a:solidFill>
                <a:effectLst/>
                <a:latin typeface="inherit"/>
              </a:rPr>
              <a:t>Protect the suspected digital media during the forensic examination from any possible alteration, damage, data corruption, or virus introduction.</a:t>
            </a:r>
          </a:p>
          <a:p>
            <a:pPr algn="just" fontAlgn="base">
              <a:buFont typeface="+mj-lt"/>
              <a:buAutoNum type="arabicPeriod"/>
            </a:pPr>
            <a:r>
              <a:rPr lang="en-US" b="0" i="0" dirty="0">
                <a:solidFill>
                  <a:srgbClr val="000000"/>
                </a:solidFill>
                <a:effectLst/>
                <a:latin typeface="inherit"/>
              </a:rPr>
              <a:t>Discover all files on the suspected digital media. This includes existing normal files, deleted yet remaining files, hidden files, password-protected files, and encrypted files.</a:t>
            </a:r>
          </a:p>
          <a:p>
            <a:pPr algn="just" fontAlgn="base">
              <a:buFont typeface="+mj-lt"/>
              <a:buAutoNum type="arabicPeriod"/>
            </a:pPr>
            <a:r>
              <a:rPr lang="en-US" b="0" i="0" dirty="0">
                <a:solidFill>
                  <a:srgbClr val="000000"/>
                </a:solidFill>
                <a:effectLst/>
                <a:latin typeface="inherit"/>
              </a:rPr>
              <a:t>Recover all (or as much as possible of) discovered deleted files.</a:t>
            </a:r>
          </a:p>
          <a:p>
            <a:pPr algn="just" fontAlgn="base">
              <a:buFont typeface="+mj-lt"/>
              <a:buAutoNum type="arabicPeriod"/>
            </a:pPr>
            <a:r>
              <a:rPr lang="en-US" b="0" i="0" dirty="0">
                <a:solidFill>
                  <a:srgbClr val="000000"/>
                </a:solidFill>
                <a:effectLst/>
                <a:latin typeface="inherit"/>
              </a:rPr>
              <a:t>Reveal (to the greatest extent possible) the contents of hidden files as well as temporary or swap files used by both the application programs and the operating system.</a:t>
            </a:r>
          </a:p>
          <a:p>
            <a:pPr algn="just" fontAlgn="base">
              <a:buFont typeface="+mj-lt"/>
              <a:buAutoNum type="arabicPeriod"/>
            </a:pPr>
            <a:r>
              <a:rPr lang="en-US" b="0" i="0" dirty="0">
                <a:solidFill>
                  <a:srgbClr val="000000"/>
                </a:solidFill>
                <a:effectLst/>
                <a:latin typeface="inherit"/>
              </a:rPr>
              <a:t>Access (if possible and legally appropriate) the contents of protected or encrypted files.</a:t>
            </a:r>
          </a:p>
          <a:p>
            <a:pPr algn="just" fontAlgn="base">
              <a:buFont typeface="+mj-lt"/>
              <a:buAutoNum type="arabicPeriod"/>
            </a:pPr>
            <a:r>
              <a:rPr lang="en-US" b="0" i="0" dirty="0">
                <a:solidFill>
                  <a:srgbClr val="000000"/>
                </a:solidFill>
                <a:effectLst/>
                <a:latin typeface="inherit"/>
              </a:rPr>
              <a:t>Analyze all possibly relevant data found in special (and typically inaccessible) areas of a disk. </a:t>
            </a:r>
          </a:p>
          <a:p>
            <a:endParaRPr lang="en-IN" dirty="0"/>
          </a:p>
        </p:txBody>
      </p:sp>
    </p:spTree>
    <p:extLst>
      <p:ext uri="{BB962C8B-B14F-4D97-AF65-F5344CB8AC3E}">
        <p14:creationId xmlns:p14="http://schemas.microsoft.com/office/powerpoint/2010/main" val="100999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65D4-0CF2-DA8F-E296-46B83A61F401}"/>
              </a:ext>
            </a:extLst>
          </p:cNvPr>
          <p:cNvSpPr>
            <a:spLocks noGrp="1"/>
          </p:cNvSpPr>
          <p:nvPr>
            <p:ph type="title"/>
          </p:nvPr>
        </p:nvSpPr>
        <p:spPr/>
        <p:txBody>
          <a:bodyPr/>
          <a:lstStyle/>
          <a:p>
            <a:pPr algn="ctr"/>
            <a:r>
              <a:rPr lang="en-IN" dirty="0"/>
              <a:t>Benefits of forensics</a:t>
            </a:r>
          </a:p>
        </p:txBody>
      </p:sp>
      <p:sp>
        <p:nvSpPr>
          <p:cNvPr id="3" name="Content Placeholder 2">
            <a:extLst>
              <a:ext uri="{FF2B5EF4-FFF2-40B4-BE49-F238E27FC236}">
                <a16:creationId xmlns:a16="http://schemas.microsoft.com/office/drawing/2014/main" id="{30AA2AEC-C35B-0F3F-6D26-F144297D1A0F}"/>
              </a:ext>
            </a:extLst>
          </p:cNvPr>
          <p:cNvSpPr>
            <a:spLocks noGrp="1"/>
          </p:cNvSpPr>
          <p:nvPr>
            <p:ph idx="1"/>
          </p:nvPr>
        </p:nvSpPr>
        <p:spPr/>
        <p:txBody>
          <a:bodyPr/>
          <a:lstStyle/>
          <a:p>
            <a:r>
              <a:rPr lang="en-US" b="1" i="0" dirty="0">
                <a:solidFill>
                  <a:srgbClr val="2D2D2D"/>
                </a:solidFill>
                <a:effectLst/>
                <a:latin typeface="Noto Sans" panose="020B0502040504020204" pitchFamily="34" charset="0"/>
              </a:rPr>
              <a:t>It protects and safeguards the integrity of the system.</a:t>
            </a:r>
            <a:r>
              <a:rPr lang="en-US" b="0" i="0" dirty="0">
                <a:solidFill>
                  <a:srgbClr val="2D2D2D"/>
                </a:solidFill>
                <a:effectLst/>
                <a:latin typeface="Noto Sans" panose="020B0502040504020204" pitchFamily="34" charset="0"/>
              </a:rPr>
              <a:t> Digital forensics teams use sophisticated and effective measures to protect and safeguard computer systems and networks from hackers, cybercriminals, and other malicious elements.</a:t>
            </a:r>
          </a:p>
          <a:p>
            <a:r>
              <a:rPr lang="en-IN" dirty="0"/>
              <a:t> </a:t>
            </a:r>
            <a:r>
              <a:rPr lang="en-US" b="1" i="0" dirty="0">
                <a:solidFill>
                  <a:srgbClr val="2D2D2D"/>
                </a:solidFill>
                <a:effectLst/>
                <a:latin typeface="Noto Sans" panose="020B0502040504020204" pitchFamily="34" charset="0"/>
              </a:rPr>
              <a:t>It collects substantial evidence.</a:t>
            </a:r>
            <a:r>
              <a:rPr lang="en-US" b="0" i="0" dirty="0">
                <a:solidFill>
                  <a:srgbClr val="2D2D2D"/>
                </a:solidFill>
                <a:effectLst/>
                <a:latin typeface="Noto Sans" panose="020B0502040504020204" pitchFamily="34" charset="0"/>
              </a:rPr>
              <a:t> Digital forensics teams use standardized procedures and steps to ensure the evidence gathered is sound and viable to prosecute criminals in the court of law.</a:t>
            </a:r>
          </a:p>
          <a:p>
            <a:endParaRPr lang="en-IN" dirty="0"/>
          </a:p>
        </p:txBody>
      </p:sp>
    </p:spTree>
    <p:extLst>
      <p:ext uri="{BB962C8B-B14F-4D97-AF65-F5344CB8AC3E}">
        <p14:creationId xmlns:p14="http://schemas.microsoft.com/office/powerpoint/2010/main" val="62086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E3EA-BB79-2ECB-4636-45AA3EAE6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B10DE8-A2CA-45D3-5C06-87C3336E501C}"/>
              </a:ext>
            </a:extLst>
          </p:cNvPr>
          <p:cNvSpPr>
            <a:spLocks noGrp="1"/>
          </p:cNvSpPr>
          <p:nvPr>
            <p:ph idx="1"/>
          </p:nvPr>
        </p:nvSpPr>
        <p:spPr>
          <a:xfrm>
            <a:off x="648929" y="2015732"/>
            <a:ext cx="11046542" cy="4037749"/>
          </a:xfrm>
        </p:spPr>
        <p:txBody>
          <a:bodyPr>
            <a:normAutofit/>
          </a:bodyPr>
          <a:lstStyle/>
          <a:p>
            <a:pPr algn="just"/>
            <a:r>
              <a:rPr lang="en-IN" dirty="0"/>
              <a:t> </a:t>
            </a:r>
            <a:r>
              <a:rPr lang="en-US" b="1" i="0" dirty="0">
                <a:solidFill>
                  <a:srgbClr val="2D2D2D"/>
                </a:solidFill>
                <a:effectLst/>
                <a:latin typeface="Noto Sans" panose="020B0502040504020204" pitchFamily="34" charset="0"/>
              </a:rPr>
              <a:t>It's useful for data recovery.</a:t>
            </a:r>
            <a:r>
              <a:rPr lang="en-US" b="0" i="0" dirty="0">
                <a:solidFill>
                  <a:srgbClr val="2D2D2D"/>
                </a:solidFill>
                <a:effectLst/>
                <a:latin typeface="Noto Sans" panose="020B0502040504020204" pitchFamily="34" charset="0"/>
              </a:rPr>
              <a:t> Companies and organizations can use forensics to effectively and efficiently recover sensitive and confidential data if attackers and cybercriminals have compromised their systems and networks.</a:t>
            </a:r>
          </a:p>
          <a:p>
            <a:pPr algn="just">
              <a:buFont typeface="Arial" panose="020B0604020202020204" pitchFamily="34" charset="0"/>
              <a:buChar char="•"/>
            </a:pPr>
            <a:r>
              <a:rPr lang="en-US" b="1" i="0" dirty="0">
                <a:solidFill>
                  <a:srgbClr val="2D2D2D"/>
                </a:solidFill>
                <a:effectLst/>
                <a:latin typeface="Noto Sans" panose="020B0502040504020204" pitchFamily="34" charset="0"/>
              </a:rPr>
              <a:t>It protects data and saves money.</a:t>
            </a:r>
            <a:r>
              <a:rPr lang="en-US" b="0" i="0" dirty="0">
                <a:solidFill>
                  <a:srgbClr val="2D2D2D"/>
                </a:solidFill>
                <a:effectLst/>
                <a:latin typeface="Noto Sans" panose="020B0502040504020204" pitchFamily="34" charset="0"/>
              </a:rPr>
              <a:t> Digital forensics protects important and sensitive data by employing strong cyber security measures and protects the companies from any ransomware attacks, saving precious resources like time and money.</a:t>
            </a:r>
          </a:p>
          <a:p>
            <a:pPr algn="just">
              <a:buFont typeface="Arial" panose="020B0604020202020204" pitchFamily="34" charset="0"/>
              <a:buChar char="•"/>
            </a:pPr>
            <a:r>
              <a:rPr lang="en-US" b="1" i="0" dirty="0">
                <a:solidFill>
                  <a:srgbClr val="2D2D2D"/>
                </a:solidFill>
                <a:effectLst/>
                <a:latin typeface="Noto Sans" panose="020B0502040504020204" pitchFamily="34" charset="0"/>
              </a:rPr>
              <a:t>It helps facilitate investigations.</a:t>
            </a:r>
            <a:r>
              <a:rPr lang="en-US" b="0" i="0" dirty="0">
                <a:solidFill>
                  <a:srgbClr val="2D2D2D"/>
                </a:solidFill>
                <a:effectLst/>
                <a:latin typeface="Noto Sans" panose="020B0502040504020204" pitchFamily="34" charset="0"/>
              </a:rPr>
              <a:t> The forensics department helps investigative agencies apprehend criminals or suspects by providing them with legally sound, fact-based evidence that is valid and viable in a courtroom to prosecute perpetrators.</a:t>
            </a:r>
          </a:p>
          <a:p>
            <a:endParaRPr lang="en-IN" dirty="0"/>
          </a:p>
        </p:txBody>
      </p:sp>
    </p:spTree>
    <p:extLst>
      <p:ext uri="{BB962C8B-B14F-4D97-AF65-F5344CB8AC3E}">
        <p14:creationId xmlns:p14="http://schemas.microsoft.com/office/powerpoint/2010/main" val="40452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3ACA-C798-E85D-9E4A-0BC4C434D568}"/>
              </a:ext>
            </a:extLst>
          </p:cNvPr>
          <p:cNvSpPr>
            <a:spLocks noGrp="1"/>
          </p:cNvSpPr>
          <p:nvPr>
            <p:ph type="title"/>
          </p:nvPr>
        </p:nvSpPr>
        <p:spPr/>
        <p:txBody>
          <a:bodyPr/>
          <a:lstStyle/>
          <a:p>
            <a:r>
              <a:rPr lang="en-IN" b="1" i="0" dirty="0">
                <a:solidFill>
                  <a:srgbClr val="2D2D2D"/>
                </a:solidFill>
                <a:effectLst/>
                <a:latin typeface="Noto Sans" panose="020B0502040504020204" pitchFamily="34" charset="0"/>
              </a:rPr>
              <a:t>Challenges of digital forensics</a:t>
            </a:r>
            <a:br>
              <a:rPr lang="en-IN" b="1" i="0" dirty="0">
                <a:solidFill>
                  <a:srgbClr val="2D2D2D"/>
                </a:solidFill>
                <a:effectLst/>
                <a:latin typeface="Noto Sans" panose="020B0502040504020204" pitchFamily="34" charset="0"/>
              </a:rPr>
            </a:br>
            <a:endParaRPr lang="en-IN" dirty="0"/>
          </a:p>
        </p:txBody>
      </p:sp>
      <p:sp>
        <p:nvSpPr>
          <p:cNvPr id="3" name="Content Placeholder 2">
            <a:extLst>
              <a:ext uri="{FF2B5EF4-FFF2-40B4-BE49-F238E27FC236}">
                <a16:creationId xmlns:a16="http://schemas.microsoft.com/office/drawing/2014/main" id="{3B3D087C-34BE-4C2E-4EDB-0BBCD7220839}"/>
              </a:ext>
            </a:extLst>
          </p:cNvPr>
          <p:cNvSpPr>
            <a:spLocks noGrp="1"/>
          </p:cNvSpPr>
          <p:nvPr>
            <p:ph idx="1"/>
          </p:nvPr>
        </p:nvSpPr>
        <p:spPr>
          <a:xfrm>
            <a:off x="693174" y="2015732"/>
            <a:ext cx="10972799" cy="4208087"/>
          </a:xfrm>
        </p:spPr>
        <p:txBody>
          <a:bodyPr>
            <a:normAutofit fontScale="85000" lnSpcReduction="20000"/>
          </a:bodyPr>
          <a:lstStyle/>
          <a:p>
            <a:pPr algn="just">
              <a:buFont typeface="Arial" panose="020B0604020202020204" pitchFamily="34" charset="0"/>
              <a:buChar char="•"/>
            </a:pPr>
            <a:r>
              <a:rPr lang="en-US" b="1" i="0" dirty="0">
                <a:solidFill>
                  <a:srgbClr val="2D2D2D"/>
                </a:solidFill>
                <a:effectLst/>
                <a:latin typeface="Noto Sans" panose="020B0502040504020204" pitchFamily="34" charset="0"/>
              </a:rPr>
              <a:t>Proving the integrity of the evidence.</a:t>
            </a:r>
            <a:r>
              <a:rPr lang="en-US" b="0" i="0" dirty="0">
                <a:solidFill>
                  <a:srgbClr val="2D2D2D"/>
                </a:solidFill>
                <a:effectLst/>
                <a:latin typeface="Noto Sans" panose="020B0502040504020204" pitchFamily="34" charset="0"/>
              </a:rPr>
              <a:t> The courtroom accepts electronic and digital evidence provided by the prosecuting agencies if the forensics professionals recovered and gathered it in an ethical and legal manner.</a:t>
            </a:r>
          </a:p>
          <a:p>
            <a:pPr algn="just">
              <a:buFont typeface="Arial" panose="020B0604020202020204" pitchFamily="34" charset="0"/>
              <a:buChar char="•"/>
            </a:pPr>
            <a:r>
              <a:rPr lang="en-US" b="1" i="0" dirty="0">
                <a:solidFill>
                  <a:srgbClr val="2D2D2D"/>
                </a:solidFill>
                <a:effectLst/>
                <a:latin typeface="Noto Sans" panose="020B0502040504020204" pitchFamily="34" charset="0"/>
              </a:rPr>
              <a:t>It's not cost-effective.</a:t>
            </a:r>
            <a:r>
              <a:rPr lang="en-US" b="0" i="0" dirty="0">
                <a:solidFill>
                  <a:srgbClr val="2D2D2D"/>
                </a:solidFill>
                <a:effectLst/>
                <a:latin typeface="Noto Sans" panose="020B0502040504020204" pitchFamily="34" charset="0"/>
              </a:rPr>
              <a:t> Digital forensics is an effective manner of gathering and storing evidence, but it costs a lot of money to store and gather electronic and digital evidence.</a:t>
            </a:r>
          </a:p>
          <a:p>
            <a:pPr algn="just">
              <a:buFont typeface="Arial" panose="020B0604020202020204" pitchFamily="34" charset="0"/>
              <a:buChar char="•"/>
            </a:pPr>
            <a:r>
              <a:rPr lang="en-US" b="1" i="0" dirty="0">
                <a:solidFill>
                  <a:srgbClr val="2D2D2D"/>
                </a:solidFill>
                <a:effectLst/>
                <a:latin typeface="Noto Sans" panose="020B0502040504020204" pitchFamily="34" charset="0"/>
              </a:rPr>
              <a:t>It requires extensive knowledge.</a:t>
            </a:r>
            <a:r>
              <a:rPr lang="en-US" b="0" i="0" dirty="0">
                <a:solidFill>
                  <a:srgbClr val="2D2D2D"/>
                </a:solidFill>
                <a:effectLst/>
                <a:latin typeface="Noto Sans" panose="020B0502040504020204" pitchFamily="34" charset="0"/>
              </a:rPr>
              <a:t> To successfully use digital and electronic evidence against the accused personnel, it's essential that the lawyers have extensive knowledge and expertise about digital forensics and its intricacies.</a:t>
            </a:r>
          </a:p>
          <a:p>
            <a:pPr algn="just">
              <a:buFont typeface="Arial" panose="020B0604020202020204" pitchFamily="34" charset="0"/>
              <a:buChar char="•"/>
            </a:pPr>
            <a:r>
              <a:rPr lang="en-US" b="1" i="0" dirty="0">
                <a:solidFill>
                  <a:srgbClr val="2D2D2D"/>
                </a:solidFill>
                <a:effectLst/>
                <a:latin typeface="Noto Sans" panose="020B0502040504020204" pitchFamily="34" charset="0"/>
              </a:rPr>
              <a:t>Provide substantial evidence.</a:t>
            </a:r>
            <a:r>
              <a:rPr lang="en-US" b="0" i="0" dirty="0">
                <a:solidFill>
                  <a:srgbClr val="2D2D2D"/>
                </a:solidFill>
                <a:effectLst/>
                <a:latin typeface="Noto Sans" panose="020B0502040504020204" pitchFamily="34" charset="0"/>
              </a:rPr>
              <a:t> Any digital evidence provided by the prosecution is concrete, factual and substantial because it's very simple to falsify digital evidence or tamper with it.</a:t>
            </a:r>
          </a:p>
          <a:p>
            <a:pPr algn="just">
              <a:buFont typeface="Arial" panose="020B0604020202020204" pitchFamily="34" charset="0"/>
              <a:buChar char="•"/>
            </a:pPr>
            <a:r>
              <a:rPr lang="en-US" b="1" i="0" dirty="0">
                <a:solidFill>
                  <a:srgbClr val="2D2D2D"/>
                </a:solidFill>
                <a:effectLst/>
                <a:latin typeface="Noto Sans" panose="020B0502040504020204" pitchFamily="34" charset="0"/>
              </a:rPr>
              <a:t>Follow and maintain standardized procedures.</a:t>
            </a:r>
            <a:r>
              <a:rPr lang="en-US" b="0" i="0" dirty="0">
                <a:solidFill>
                  <a:srgbClr val="2D2D2D"/>
                </a:solidFill>
                <a:effectLst/>
                <a:latin typeface="Noto Sans" panose="020B0502040504020204" pitchFamily="34" charset="0"/>
              </a:rPr>
              <a:t> If the forensics department obtains the evidence produced in the courtroom through unethical ways and not under the standard procedure, the court may disregard the evidence.</a:t>
            </a:r>
          </a:p>
          <a:p>
            <a:endParaRPr lang="en-IN" dirty="0"/>
          </a:p>
        </p:txBody>
      </p:sp>
    </p:spTree>
    <p:extLst>
      <p:ext uri="{BB962C8B-B14F-4D97-AF65-F5344CB8AC3E}">
        <p14:creationId xmlns:p14="http://schemas.microsoft.com/office/powerpoint/2010/main" val="75681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1CF6-806A-748F-43EB-F4B23337C5E5}"/>
              </a:ext>
            </a:extLst>
          </p:cNvPr>
          <p:cNvSpPr>
            <a:spLocks noGrp="1"/>
          </p:cNvSpPr>
          <p:nvPr>
            <p:ph type="title"/>
          </p:nvPr>
        </p:nvSpPr>
        <p:spPr/>
        <p:txBody>
          <a:bodyPr/>
          <a:lstStyle/>
          <a:p>
            <a:r>
              <a:rPr lang="en-IN" b="1" i="0" dirty="0">
                <a:solidFill>
                  <a:srgbClr val="2D2D2D"/>
                </a:solidFill>
                <a:effectLst/>
                <a:latin typeface="Noto Sans" panose="020B0502040504020204" pitchFamily="34" charset="0"/>
              </a:rPr>
              <a:t>Applications of digital forensics</a:t>
            </a:r>
            <a:br>
              <a:rPr lang="en-IN" b="1" i="0" dirty="0">
                <a:solidFill>
                  <a:srgbClr val="2D2D2D"/>
                </a:solidFill>
                <a:effectLst/>
                <a:latin typeface="Noto Sans" panose="020B0502040504020204" pitchFamily="34" charset="0"/>
              </a:rPr>
            </a:br>
            <a:endParaRPr lang="en-IN" dirty="0"/>
          </a:p>
        </p:txBody>
      </p:sp>
      <p:sp>
        <p:nvSpPr>
          <p:cNvPr id="3" name="Content Placeholder 2">
            <a:extLst>
              <a:ext uri="{FF2B5EF4-FFF2-40B4-BE49-F238E27FC236}">
                <a16:creationId xmlns:a16="http://schemas.microsoft.com/office/drawing/2014/main" id="{8C5B1BE9-BB28-8489-7A91-1FB515C085B5}"/>
              </a:ext>
            </a:extLst>
          </p:cNvPr>
          <p:cNvSpPr>
            <a:spLocks noGrp="1"/>
          </p:cNvSpPr>
          <p:nvPr>
            <p:ph idx="1"/>
          </p:nvPr>
        </p:nvSpPr>
        <p:spPr>
          <a:xfrm>
            <a:off x="1451579" y="2015732"/>
            <a:ext cx="9603275" cy="3839378"/>
          </a:xfrm>
        </p:spPr>
        <p:txBody>
          <a:bodyPr>
            <a:normAutofit fontScale="92500" lnSpcReduction="10000"/>
          </a:bodyPr>
          <a:lstStyle/>
          <a:p>
            <a:pPr algn="just">
              <a:buFont typeface="Arial" panose="020B0604020202020204" pitchFamily="34" charset="0"/>
              <a:buChar char="•"/>
            </a:pPr>
            <a:r>
              <a:rPr lang="en-US" b="0" i="0" dirty="0">
                <a:solidFill>
                  <a:srgbClr val="FF0000"/>
                </a:solidFill>
                <a:effectLst/>
                <a:latin typeface="Noto Sans" panose="020B0502040504020204" pitchFamily="34" charset="0"/>
              </a:rPr>
              <a:t>Facilitates investigations </a:t>
            </a:r>
            <a:r>
              <a:rPr lang="en-US" b="0" i="0" dirty="0">
                <a:solidFill>
                  <a:srgbClr val="2D2D2D"/>
                </a:solidFill>
                <a:effectLst/>
                <a:latin typeface="Noto Sans" panose="020B0502040504020204" pitchFamily="34" charset="0"/>
              </a:rPr>
              <a:t>by government and law enforcement agencies</a:t>
            </a:r>
          </a:p>
          <a:p>
            <a:pPr algn="just">
              <a:buFont typeface="Arial" panose="020B0604020202020204" pitchFamily="34" charset="0"/>
              <a:buChar char="•"/>
            </a:pPr>
            <a:r>
              <a:rPr lang="en-US" b="0" i="0" dirty="0">
                <a:solidFill>
                  <a:srgbClr val="2D2D2D"/>
                </a:solidFill>
                <a:effectLst/>
                <a:latin typeface="Noto Sans" panose="020B0502040504020204" pitchFamily="34" charset="0"/>
              </a:rPr>
              <a:t>Creates </a:t>
            </a:r>
            <a:r>
              <a:rPr lang="en-US" b="0" i="0" dirty="0">
                <a:solidFill>
                  <a:srgbClr val="FF0000"/>
                </a:solidFill>
                <a:effectLst/>
                <a:latin typeface="Noto Sans" panose="020B0502040504020204" pitchFamily="34" charset="0"/>
              </a:rPr>
              <a:t>safety measures </a:t>
            </a:r>
            <a:r>
              <a:rPr lang="en-US" b="0" i="0" dirty="0">
                <a:solidFill>
                  <a:srgbClr val="2D2D2D"/>
                </a:solidFill>
                <a:effectLst/>
                <a:latin typeface="Noto Sans" panose="020B0502040504020204" pitchFamily="34" charset="0"/>
              </a:rPr>
              <a:t>to counteract any cyber attacks and ransomware attacks</a:t>
            </a:r>
          </a:p>
          <a:p>
            <a:pPr algn="just">
              <a:buFont typeface="Arial" panose="020B0604020202020204" pitchFamily="34" charset="0"/>
              <a:buChar char="•"/>
            </a:pPr>
            <a:r>
              <a:rPr lang="en-US" b="0" i="0" dirty="0">
                <a:solidFill>
                  <a:srgbClr val="FF0000"/>
                </a:solidFill>
                <a:effectLst/>
                <a:latin typeface="Noto Sans" panose="020B0502040504020204" pitchFamily="34" charset="0"/>
              </a:rPr>
              <a:t>Provides security to companies and organizations </a:t>
            </a:r>
            <a:r>
              <a:rPr lang="en-US" b="0" i="0" dirty="0">
                <a:solidFill>
                  <a:srgbClr val="2D2D2D"/>
                </a:solidFill>
                <a:effectLst/>
                <a:latin typeface="Noto Sans" panose="020B0502040504020204" pitchFamily="34" charset="0"/>
              </a:rPr>
              <a:t>to help ensure that no sensitive data or confidential information is being leaked out of the organization</a:t>
            </a:r>
          </a:p>
          <a:p>
            <a:pPr algn="just">
              <a:buFont typeface="Arial" panose="020B0604020202020204" pitchFamily="34" charset="0"/>
              <a:buChar char="•"/>
            </a:pPr>
            <a:r>
              <a:rPr lang="en-US" b="0" i="0" dirty="0">
                <a:solidFill>
                  <a:srgbClr val="FF0000"/>
                </a:solidFill>
                <a:effectLst/>
                <a:latin typeface="Noto Sans" panose="020B0502040504020204" pitchFamily="34" charset="0"/>
              </a:rPr>
              <a:t>Prevents thefts of intellectual property </a:t>
            </a:r>
            <a:r>
              <a:rPr lang="en-US" b="0" i="0" dirty="0">
                <a:solidFill>
                  <a:srgbClr val="2D2D2D"/>
                </a:solidFill>
                <a:effectLst/>
                <a:latin typeface="Noto Sans" panose="020B0502040504020204" pitchFamily="34" charset="0"/>
              </a:rPr>
              <a:t>or breach of intellectual property rights</a:t>
            </a:r>
          </a:p>
          <a:p>
            <a:pPr algn="just">
              <a:buFont typeface="Arial" panose="020B0604020202020204" pitchFamily="34" charset="0"/>
              <a:buChar char="•"/>
            </a:pPr>
            <a:r>
              <a:rPr lang="en-US" b="0" i="0" dirty="0">
                <a:solidFill>
                  <a:srgbClr val="FF0000"/>
                </a:solidFill>
                <a:effectLst/>
                <a:latin typeface="Noto Sans" panose="020B0502040504020204" pitchFamily="34" charset="0"/>
              </a:rPr>
              <a:t>Helps perform successful investigations </a:t>
            </a:r>
            <a:r>
              <a:rPr lang="en-US" b="0" i="0" dirty="0">
                <a:solidFill>
                  <a:srgbClr val="2D2D2D"/>
                </a:solidFill>
                <a:effectLst/>
                <a:latin typeface="Noto Sans" panose="020B0502040504020204" pitchFamily="34" charset="0"/>
              </a:rPr>
              <a:t>into fraudulent accusations</a:t>
            </a:r>
          </a:p>
          <a:p>
            <a:pPr algn="just">
              <a:buFont typeface="Arial" panose="020B0604020202020204" pitchFamily="34" charset="0"/>
              <a:buChar char="•"/>
            </a:pPr>
            <a:r>
              <a:rPr lang="en-US" b="0" i="0" dirty="0">
                <a:solidFill>
                  <a:srgbClr val="FF0000"/>
                </a:solidFill>
                <a:effectLst/>
                <a:latin typeface="Noto Sans" panose="020B0502040504020204" pitchFamily="34" charset="0"/>
              </a:rPr>
              <a:t>Monitors a company employees' activities </a:t>
            </a:r>
            <a:r>
              <a:rPr lang="en-US" b="0" i="0" dirty="0">
                <a:solidFill>
                  <a:srgbClr val="2D2D2D"/>
                </a:solidFill>
                <a:effectLst/>
                <a:latin typeface="Noto Sans" panose="020B0502040504020204" pitchFamily="34" charset="0"/>
              </a:rPr>
              <a:t>on the internet to ensure that data isn't being used for malicious purposes</a:t>
            </a:r>
          </a:p>
          <a:p>
            <a:endParaRPr lang="en-IN" dirty="0"/>
          </a:p>
        </p:txBody>
      </p:sp>
    </p:spTree>
    <p:extLst>
      <p:ext uri="{BB962C8B-B14F-4D97-AF65-F5344CB8AC3E}">
        <p14:creationId xmlns:p14="http://schemas.microsoft.com/office/powerpoint/2010/main" val="134651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11BC-8B8E-C998-0813-71A908B1A996}"/>
              </a:ext>
            </a:extLst>
          </p:cNvPr>
          <p:cNvSpPr>
            <a:spLocks noGrp="1"/>
          </p:cNvSpPr>
          <p:nvPr>
            <p:ph type="title"/>
          </p:nvPr>
        </p:nvSpPr>
        <p:spPr/>
        <p:txBody>
          <a:bodyPr/>
          <a:lstStyle/>
          <a:p>
            <a:r>
              <a:rPr lang="en-US" dirty="0"/>
              <a:t>computer crimes and computer forensics</a:t>
            </a:r>
            <a:endParaRPr lang="en-IN" dirty="0"/>
          </a:p>
        </p:txBody>
      </p:sp>
      <p:sp>
        <p:nvSpPr>
          <p:cNvPr id="3" name="Content Placeholder 2">
            <a:extLst>
              <a:ext uri="{FF2B5EF4-FFF2-40B4-BE49-F238E27FC236}">
                <a16:creationId xmlns:a16="http://schemas.microsoft.com/office/drawing/2014/main" id="{4EE1F78E-D72C-CD7E-3E0A-CA06E8244117}"/>
              </a:ext>
            </a:extLst>
          </p:cNvPr>
          <p:cNvSpPr>
            <a:spLocks noGrp="1"/>
          </p:cNvSpPr>
          <p:nvPr>
            <p:ph idx="1"/>
          </p:nvPr>
        </p:nvSpPr>
        <p:spPr/>
        <p:txBody>
          <a:bodyPr>
            <a:normAutofit/>
          </a:bodyPr>
          <a:lstStyle/>
          <a:p>
            <a:pPr algn="just"/>
            <a:r>
              <a:rPr lang="en-US" sz="2400" b="0" i="0" dirty="0">
                <a:solidFill>
                  <a:srgbClr val="212529"/>
                </a:solidFill>
                <a:effectLst/>
                <a:highlight>
                  <a:srgbClr val="FFFF00"/>
                </a:highlight>
                <a:latin typeface="Open Sans" panose="020B0606030504020204" pitchFamily="34" charset="0"/>
              </a:rPr>
              <a:t>Cybercrime refers to criminal conduct committed with the aid of a computer or other electronic equipment connected to the internet</a:t>
            </a:r>
            <a:r>
              <a:rPr lang="en-US" sz="2400" b="0" i="0" dirty="0">
                <a:solidFill>
                  <a:srgbClr val="212529"/>
                </a:solidFill>
                <a:effectLst/>
                <a:latin typeface="Open Sans" panose="020B0606030504020204" pitchFamily="34" charset="0"/>
              </a:rPr>
              <a:t>. Individuals or small groups of people with little technical knowledge and highly organized worldwide criminal groups with relatively talented developers and specialists can engage in cybercrime</a:t>
            </a:r>
            <a:endParaRPr lang="en-IN" sz="2400" dirty="0"/>
          </a:p>
        </p:txBody>
      </p:sp>
    </p:spTree>
    <p:extLst>
      <p:ext uri="{BB962C8B-B14F-4D97-AF65-F5344CB8AC3E}">
        <p14:creationId xmlns:p14="http://schemas.microsoft.com/office/powerpoint/2010/main" val="16379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2310-5EA0-39F5-6519-C33BD9A3FE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1EBA69-B63D-62D9-EB23-262B7785EC5D}"/>
              </a:ext>
            </a:extLst>
          </p:cNvPr>
          <p:cNvSpPr>
            <a:spLocks noGrp="1"/>
          </p:cNvSpPr>
          <p:nvPr>
            <p:ph idx="1"/>
          </p:nvPr>
        </p:nvSpPr>
        <p:spPr/>
        <p:txBody>
          <a:bodyPr/>
          <a:lstStyle/>
          <a:p>
            <a:pPr algn="just"/>
            <a:r>
              <a:rPr lang="en-US" dirty="0"/>
              <a:t>Cybercriminal is who want to generate money, commit a majority of cybercrimes. Individuals and organizations are both involved in cybercrime. Aside from that, cybercriminals might utilize computers or networks to send viruses, malware, pornographic material, and other unlawful data.</a:t>
            </a:r>
          </a:p>
          <a:p>
            <a:pPr algn="just"/>
            <a:endParaRPr lang="en-US" dirty="0"/>
          </a:p>
          <a:p>
            <a:pPr algn="just"/>
            <a:r>
              <a:rPr lang="en-US" dirty="0"/>
              <a:t>To make money, cybercriminals engage in a range of profit-driven criminal acts, including stealing and reselling identities, gaining access to financial accounts, and fraudulently utilizing credit cards to obtain funds.</a:t>
            </a:r>
            <a:endParaRPr lang="en-IN" dirty="0"/>
          </a:p>
        </p:txBody>
      </p:sp>
    </p:spTree>
    <p:extLst>
      <p:ext uri="{BB962C8B-B14F-4D97-AF65-F5344CB8AC3E}">
        <p14:creationId xmlns:p14="http://schemas.microsoft.com/office/powerpoint/2010/main" val="284581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AEFE-D74B-3AEB-1EB2-BA5F6E9F901B}"/>
              </a:ext>
            </a:extLst>
          </p:cNvPr>
          <p:cNvSpPr>
            <a:spLocks noGrp="1"/>
          </p:cNvSpPr>
          <p:nvPr>
            <p:ph type="title"/>
          </p:nvPr>
        </p:nvSpPr>
        <p:spPr/>
        <p:txBody>
          <a:bodyPr/>
          <a:lstStyle/>
          <a:p>
            <a:r>
              <a:rPr lang="en-IN" b="1" i="0" dirty="0">
                <a:solidFill>
                  <a:srgbClr val="212529"/>
                </a:solidFill>
                <a:effectLst/>
                <a:latin typeface="Open Sans" panose="020B0606030504020204" pitchFamily="34" charset="0"/>
              </a:rPr>
              <a:t>Examples of Basic </a:t>
            </a:r>
            <a:r>
              <a:rPr lang="en-IN" b="1" i="0" dirty="0" err="1">
                <a:solidFill>
                  <a:srgbClr val="212529"/>
                </a:solidFill>
                <a:effectLst/>
                <a:latin typeface="Open Sans" panose="020B0606030504020204" pitchFamily="34" charset="0"/>
              </a:rPr>
              <a:t>CyberCrimes</a:t>
            </a:r>
            <a:br>
              <a:rPr lang="en-IN"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C9F80FB-CF3A-E390-9E42-25370E1E403B}"/>
              </a:ext>
            </a:extLst>
          </p:cNvPr>
          <p:cNvSpPr>
            <a:spLocks noGrp="1"/>
          </p:cNvSpPr>
          <p:nvPr>
            <p:ph idx="1"/>
          </p:nvPr>
        </p:nvSpPr>
        <p:spPr>
          <a:xfrm>
            <a:off x="545690" y="2015732"/>
            <a:ext cx="11297265" cy="4208087"/>
          </a:xfrm>
        </p:spPr>
        <p:txBody>
          <a:bodyPr>
            <a:normAutofit fontScale="77500" lnSpcReduction="20000"/>
          </a:bodyPr>
          <a:lstStyle/>
          <a:p>
            <a:r>
              <a:rPr lang="en-US" sz="2300" dirty="0">
                <a:solidFill>
                  <a:srgbClr val="FF0000"/>
                </a:solidFill>
              </a:rPr>
              <a:t>Stolen credit card information</a:t>
            </a:r>
            <a:r>
              <a:rPr lang="en-US" sz="2300" dirty="0"/>
              <a:t>: The most common cybercrime is when a person’s credit card information is stolen and used unlawfully to acquire or purchase goods or services over the internet.</a:t>
            </a:r>
          </a:p>
          <a:p>
            <a:r>
              <a:rPr lang="en-US" sz="2300" dirty="0">
                <a:solidFill>
                  <a:srgbClr val="FF0000"/>
                </a:solidFill>
              </a:rPr>
              <a:t>Hacking into a government website</a:t>
            </a:r>
            <a:r>
              <a:rPr lang="en-US" sz="2300" dirty="0"/>
              <a:t>: Another type of cybercrime is tampering with sensitive government data.</a:t>
            </a:r>
          </a:p>
          <a:p>
            <a:r>
              <a:rPr lang="en-US" sz="2300" dirty="0">
                <a:solidFill>
                  <a:srgbClr val="FF0000"/>
                </a:solidFill>
              </a:rPr>
              <a:t>Theft of user accounts: </a:t>
            </a:r>
            <a:r>
              <a:rPr lang="en-US" sz="2300" dirty="0"/>
              <a:t>Yahoo experienced a serious data breach from 2013 to 2016  that resulted in the theft of three billion user accounts. The attackers gained access to private information and passwords that were used to access user accounts in other online services. Most of this data is available even today on the dark web.</a:t>
            </a:r>
          </a:p>
          <a:p>
            <a:r>
              <a:rPr lang="en-US" sz="2300" dirty="0">
                <a:solidFill>
                  <a:srgbClr val="FF0000"/>
                </a:solidFill>
              </a:rPr>
              <a:t>Compromised IoT devices</a:t>
            </a:r>
            <a:r>
              <a:rPr lang="en-US" sz="2300" dirty="0"/>
              <a:t>: In 2016, over one million connected devices in the IoT were compromised by attackers who took advantage of existing software vulnerabilities. It is the largest DDoS attack to date </a:t>
            </a:r>
          </a:p>
          <a:p>
            <a:r>
              <a:rPr lang="en-US" sz="2300" dirty="0">
                <a:solidFill>
                  <a:srgbClr val="FF0000"/>
                </a:solidFill>
              </a:rPr>
              <a:t>Loss of control and access to content</a:t>
            </a:r>
            <a:r>
              <a:rPr lang="en-US" sz="2300" dirty="0"/>
              <a:t>: The WannaCry attack, which was allegedly launched by North Korea, in 2017, unleashed ransomware that locked down content on user devices</a:t>
            </a:r>
            <a:r>
              <a:rPr lang="en-US" dirty="0"/>
              <a:t>. </a:t>
            </a:r>
            <a:endParaRPr lang="en-IN" dirty="0"/>
          </a:p>
        </p:txBody>
      </p:sp>
    </p:spTree>
    <p:extLst>
      <p:ext uri="{BB962C8B-B14F-4D97-AF65-F5344CB8AC3E}">
        <p14:creationId xmlns:p14="http://schemas.microsoft.com/office/powerpoint/2010/main" val="320200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FF15-8F96-1F72-BD9D-028C9A45DC05}"/>
              </a:ext>
            </a:extLst>
          </p:cNvPr>
          <p:cNvSpPr>
            <a:spLocks noGrp="1"/>
          </p:cNvSpPr>
          <p:nvPr>
            <p:ph type="title"/>
          </p:nvPr>
        </p:nvSpPr>
        <p:spPr/>
        <p:txBody>
          <a:bodyPr/>
          <a:lstStyle/>
          <a:p>
            <a:pPr algn="ctr"/>
            <a:r>
              <a:rPr lang="en-IN" dirty="0"/>
              <a:t>Types </a:t>
            </a:r>
          </a:p>
        </p:txBody>
      </p:sp>
      <p:sp>
        <p:nvSpPr>
          <p:cNvPr id="3" name="Content Placeholder 2">
            <a:extLst>
              <a:ext uri="{FF2B5EF4-FFF2-40B4-BE49-F238E27FC236}">
                <a16:creationId xmlns:a16="http://schemas.microsoft.com/office/drawing/2014/main" id="{75CF5871-EC70-461E-91D4-CEBA051955DC}"/>
              </a:ext>
            </a:extLst>
          </p:cNvPr>
          <p:cNvSpPr>
            <a:spLocks noGrp="1"/>
          </p:cNvSpPr>
          <p:nvPr>
            <p:ph idx="1"/>
          </p:nvPr>
        </p:nvSpPr>
        <p:spPr/>
        <p:txBody>
          <a:bodyPr/>
          <a:lstStyle/>
          <a:p>
            <a:r>
              <a:rPr lang="en-IN" dirty="0"/>
              <a:t> </a:t>
            </a:r>
          </a:p>
        </p:txBody>
      </p:sp>
      <p:pic>
        <p:nvPicPr>
          <p:cNvPr id="7" name="Picture 6">
            <a:extLst>
              <a:ext uri="{FF2B5EF4-FFF2-40B4-BE49-F238E27FC236}">
                <a16:creationId xmlns:a16="http://schemas.microsoft.com/office/drawing/2014/main" id="{9530C224-7A2D-843D-C92E-437C3AE51D2D}"/>
              </a:ext>
            </a:extLst>
          </p:cNvPr>
          <p:cNvPicPr>
            <a:picLocks noChangeAspect="1"/>
          </p:cNvPicPr>
          <p:nvPr/>
        </p:nvPicPr>
        <p:blipFill>
          <a:blip r:embed="rId2"/>
          <a:stretch>
            <a:fillRect/>
          </a:stretch>
        </p:blipFill>
        <p:spPr>
          <a:xfrm>
            <a:off x="3027621" y="2204967"/>
            <a:ext cx="6437925" cy="3292125"/>
          </a:xfrm>
          <a:prstGeom prst="rect">
            <a:avLst/>
          </a:prstGeom>
        </p:spPr>
      </p:pic>
    </p:spTree>
    <p:extLst>
      <p:ext uri="{BB962C8B-B14F-4D97-AF65-F5344CB8AC3E}">
        <p14:creationId xmlns:p14="http://schemas.microsoft.com/office/powerpoint/2010/main" val="717113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CC66-CA99-7DEC-484E-DE32A1FDB5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3EE087-1E23-225D-65F9-19820F062D10}"/>
              </a:ext>
            </a:extLst>
          </p:cNvPr>
          <p:cNvSpPr>
            <a:spLocks noGrp="1"/>
          </p:cNvSpPr>
          <p:nvPr>
            <p:ph idx="1"/>
          </p:nvPr>
        </p:nvSpPr>
        <p:spPr/>
        <p:txBody>
          <a:bodyPr>
            <a:normAutofit/>
          </a:bodyPr>
          <a:lstStyle/>
          <a:p>
            <a:r>
              <a:rPr lang="en-US" dirty="0"/>
              <a:t>Phishing campaigns: The phishing campaigns infiltrate corporate networks by sending authentic-looking fraudulent emails to users in an organization and tricking them into performing actions such as downloading attachments or clicking on links. The viruses or malware then spreads to the systems, and, eventually, ends up in the organizations’ networks.</a:t>
            </a:r>
          </a:p>
          <a:p>
            <a:r>
              <a:rPr lang="en-US" dirty="0"/>
              <a:t>Some other common examples of cybercrimes include the sale of </a:t>
            </a:r>
            <a:r>
              <a:rPr lang="en-US" dirty="0">
                <a:highlight>
                  <a:srgbClr val="FFFF00"/>
                </a:highlight>
              </a:rPr>
              <a:t>illegal items, such as drugs, arms, or counterfeit goods, illegal gambling, solicitation, production, distribution, or possession of child pornography, etc.</a:t>
            </a:r>
            <a:endParaRPr lang="en-IN" dirty="0">
              <a:highlight>
                <a:srgbClr val="FFFF00"/>
              </a:highlight>
            </a:endParaRPr>
          </a:p>
        </p:txBody>
      </p:sp>
    </p:spTree>
    <p:extLst>
      <p:ext uri="{BB962C8B-B14F-4D97-AF65-F5344CB8AC3E}">
        <p14:creationId xmlns:p14="http://schemas.microsoft.com/office/powerpoint/2010/main" val="202830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E00E-2822-F4DB-48EE-B74D4F4C9C04}"/>
              </a:ext>
            </a:extLst>
          </p:cNvPr>
          <p:cNvSpPr>
            <a:spLocks noGrp="1"/>
          </p:cNvSpPr>
          <p:nvPr>
            <p:ph type="title"/>
          </p:nvPr>
        </p:nvSpPr>
        <p:spPr/>
        <p:txBody>
          <a:bodyPr/>
          <a:lstStyle/>
          <a:p>
            <a:r>
              <a:rPr lang="en-IN" b="1" i="0" dirty="0">
                <a:solidFill>
                  <a:srgbClr val="212529"/>
                </a:solidFill>
                <a:effectLst/>
                <a:latin typeface="Open Sans" panose="020B0606030504020204" pitchFamily="34" charset="0"/>
              </a:rPr>
              <a:t>Classification of </a:t>
            </a:r>
            <a:r>
              <a:rPr lang="en-IN" b="1" i="0" dirty="0" err="1">
                <a:solidFill>
                  <a:srgbClr val="212529"/>
                </a:solidFill>
                <a:effectLst/>
                <a:latin typeface="Open Sans" panose="020B0606030504020204" pitchFamily="34" charset="0"/>
              </a:rPr>
              <a:t>CyberCrimes</a:t>
            </a:r>
            <a:br>
              <a:rPr lang="en-IN"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7DF2811D-482F-13E3-0A10-761531AFF06A}"/>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212529"/>
                </a:solidFill>
                <a:effectLst/>
                <a:latin typeface="Open Sans" panose="020B0606030504020204" pitchFamily="34" charset="0"/>
              </a:rPr>
              <a:t>Individual:</a:t>
            </a:r>
            <a:r>
              <a:rPr lang="en-US" b="0" i="0" dirty="0">
                <a:solidFill>
                  <a:srgbClr val="212529"/>
                </a:solidFill>
                <a:effectLst/>
                <a:latin typeface="Open Sans" panose="020B0606030504020204" pitchFamily="34" charset="0"/>
              </a:rPr>
              <a:t> It is a cybercrime that entails a single individual disseminating malicious or unlawful material via the internet. For example, distributing pornography, human trafficking, and online stalking.</a:t>
            </a:r>
          </a:p>
          <a:p>
            <a:pPr algn="l">
              <a:buFont typeface="+mj-lt"/>
              <a:buAutoNum type="arabicPeriod"/>
            </a:pPr>
            <a:r>
              <a:rPr lang="en-US" b="1" i="0" dirty="0">
                <a:solidFill>
                  <a:srgbClr val="212529"/>
                </a:solidFill>
                <a:effectLst/>
                <a:latin typeface="Open Sans" panose="020B0606030504020204" pitchFamily="34" charset="0"/>
              </a:rPr>
              <a:t>Property:</a:t>
            </a:r>
            <a:r>
              <a:rPr lang="en-US" b="0" i="0" dirty="0">
                <a:solidFill>
                  <a:srgbClr val="212529"/>
                </a:solidFill>
                <a:effectLst/>
                <a:latin typeface="Open Sans" panose="020B0606030504020204" pitchFamily="34" charset="0"/>
              </a:rPr>
              <a:t> This cybercrime involves obtaining access to individuals’ bank or credit card information, accessing their funds, making online transactions, or executing phishing schemes to persuade individuals to give away personal information.</a:t>
            </a:r>
          </a:p>
          <a:p>
            <a:pPr algn="l">
              <a:buFont typeface="+mj-lt"/>
              <a:buAutoNum type="arabicPeriod"/>
            </a:pPr>
            <a:r>
              <a:rPr lang="en-US" b="1" i="0" dirty="0">
                <a:solidFill>
                  <a:srgbClr val="212529"/>
                </a:solidFill>
                <a:effectLst/>
                <a:latin typeface="Open Sans" panose="020B0606030504020204" pitchFamily="34" charset="0"/>
              </a:rPr>
              <a:t>Government:</a:t>
            </a:r>
            <a:r>
              <a:rPr lang="en-US" b="0" i="0" dirty="0">
                <a:solidFill>
                  <a:srgbClr val="212529"/>
                </a:solidFill>
                <a:effectLst/>
                <a:latin typeface="Open Sans" panose="020B0606030504020204" pitchFamily="34" charset="0"/>
              </a:rPr>
              <a:t> While these cybercrimes are uncommon, they are nevertheless considered significant offenses. It entails breaking into government databases and hacking official websites.</a:t>
            </a:r>
          </a:p>
          <a:p>
            <a:endParaRPr lang="en-IN" dirty="0"/>
          </a:p>
        </p:txBody>
      </p:sp>
    </p:spTree>
    <p:extLst>
      <p:ext uri="{BB962C8B-B14F-4D97-AF65-F5344CB8AC3E}">
        <p14:creationId xmlns:p14="http://schemas.microsoft.com/office/powerpoint/2010/main" val="2781918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0ACA-7AE6-1962-4CF9-A89A52B733AB}"/>
              </a:ext>
            </a:extLst>
          </p:cNvPr>
          <p:cNvSpPr>
            <a:spLocks noGrp="1"/>
          </p:cNvSpPr>
          <p:nvPr>
            <p:ph type="title"/>
          </p:nvPr>
        </p:nvSpPr>
        <p:spPr/>
        <p:txBody>
          <a:bodyPr>
            <a:normAutofit fontScale="90000"/>
          </a:bodyPr>
          <a:lstStyle/>
          <a:p>
            <a:pPr algn="ctr"/>
            <a:r>
              <a:rPr lang="en-US" b="1" i="0" dirty="0">
                <a:solidFill>
                  <a:srgbClr val="212529"/>
                </a:solidFill>
                <a:effectLst/>
                <a:latin typeface="Open Sans" panose="020B0606030504020204" pitchFamily="34" charset="0"/>
              </a:rPr>
              <a:t>What are the Different Types of Cyber Crime?</a:t>
            </a:r>
            <a:br>
              <a:rPr lang="en-US"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4F217DD-3E63-516B-C6BC-8BC08300D110}"/>
              </a:ext>
            </a:extLst>
          </p:cNvPr>
          <p:cNvSpPr>
            <a:spLocks noGrp="1"/>
          </p:cNvSpPr>
          <p:nvPr>
            <p:ph idx="1"/>
          </p:nvPr>
        </p:nvSpPr>
        <p:spPr/>
        <p:txBody>
          <a:bodyPr/>
          <a:lstStyle/>
          <a:p>
            <a:r>
              <a:rPr lang="en-IN" b="0" i="0" dirty="0">
                <a:solidFill>
                  <a:srgbClr val="212529"/>
                </a:solidFill>
                <a:effectLst/>
                <a:latin typeface="Open Sans" panose="020B0606030504020204" pitchFamily="34" charset="0"/>
              </a:rPr>
              <a:t>There are several types of cybercrimes; the most common ones are email frauds, social media frauds, banking frauds, </a:t>
            </a:r>
            <a:r>
              <a:rPr lang="en-IN" b="0" i="0" u="none" strike="noStrike" dirty="0">
                <a:solidFill>
                  <a:srgbClr val="007BFF"/>
                </a:solidFill>
                <a:effectLst/>
                <a:latin typeface="Open Sans" panose="020B0606030504020204" pitchFamily="34" charset="0"/>
                <a:hlinkClick r:id="rId2"/>
              </a:rPr>
              <a:t>ransomware</a:t>
            </a:r>
            <a:r>
              <a:rPr lang="en-IN" b="0" i="0" dirty="0">
                <a:solidFill>
                  <a:srgbClr val="212529"/>
                </a:solidFill>
                <a:effectLst/>
                <a:latin typeface="Open Sans" panose="020B0606030504020204" pitchFamily="34" charset="0"/>
              </a:rPr>
              <a:t> attacks,, identity theft, etc.</a:t>
            </a:r>
            <a:endParaRPr lang="en-IN" dirty="0"/>
          </a:p>
        </p:txBody>
      </p:sp>
    </p:spTree>
    <p:extLst>
      <p:ext uri="{BB962C8B-B14F-4D97-AF65-F5344CB8AC3E}">
        <p14:creationId xmlns:p14="http://schemas.microsoft.com/office/powerpoint/2010/main" val="400826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6636-8EEE-4B8A-5D5D-C33D8C10E5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176ACF-67CF-A1B3-BE00-0FDF31F05C70}"/>
              </a:ext>
            </a:extLst>
          </p:cNvPr>
          <p:cNvSpPr>
            <a:spLocks noGrp="1"/>
          </p:cNvSpPr>
          <p:nvPr>
            <p:ph idx="1"/>
          </p:nvPr>
        </p:nvSpPr>
        <p:spPr/>
        <p:txBody>
          <a:bodyPr/>
          <a:lstStyle/>
          <a:p>
            <a:r>
              <a:rPr lang="en-US" dirty="0"/>
              <a:t>Malware</a:t>
            </a:r>
          </a:p>
          <a:p>
            <a:r>
              <a:rPr lang="en-US" dirty="0"/>
              <a:t>Malware is a broad phrase that encompasses a wide range of cyberattacks such as Trojans, viruses, and worms. Malware can simply be described as code written to steal data or destroy things on a computer.</a:t>
            </a:r>
            <a:endParaRPr lang="en-IN" dirty="0"/>
          </a:p>
        </p:txBody>
      </p:sp>
    </p:spTree>
    <p:extLst>
      <p:ext uri="{BB962C8B-B14F-4D97-AF65-F5344CB8AC3E}">
        <p14:creationId xmlns:p14="http://schemas.microsoft.com/office/powerpoint/2010/main" val="1270349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957DE-328B-7F25-B0CB-CC571A97B9C3}"/>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IN" dirty="0"/>
              <a:t> </a:t>
            </a:r>
            <a:r>
              <a:rPr lang="en-US" b="1" i="0" dirty="0">
                <a:solidFill>
                  <a:srgbClr val="212529"/>
                </a:solidFill>
                <a:effectLst/>
                <a:latin typeface="Open Sans" panose="020B0606030504020204" pitchFamily="34" charset="0"/>
              </a:rPr>
              <a:t>Viruses:</a:t>
            </a:r>
            <a:r>
              <a:rPr lang="en-US" b="0" i="0" dirty="0">
                <a:solidFill>
                  <a:srgbClr val="212529"/>
                </a:solidFill>
                <a:effectLst/>
                <a:latin typeface="Open Sans" panose="020B0606030504020204" pitchFamily="34" charset="0"/>
              </a:rPr>
              <a:t> Viruses, like their biological namesakes, attach themselves to clean files and infect other clean files. Viruses can spread uncontrollably, causing damage to the core functionality as well as deleting and corrupting files. Viruses usually appear as executable files downloaded from the internet.</a:t>
            </a:r>
          </a:p>
          <a:p>
            <a:pPr algn="just">
              <a:buFont typeface="Arial" panose="020B0604020202020204" pitchFamily="34" charset="0"/>
              <a:buChar char="•"/>
            </a:pPr>
            <a:r>
              <a:rPr lang="en-US" b="1" i="0" dirty="0">
                <a:solidFill>
                  <a:srgbClr val="212529"/>
                </a:solidFill>
                <a:effectLst/>
                <a:latin typeface="Open Sans" panose="020B0606030504020204" pitchFamily="34" charset="0"/>
              </a:rPr>
              <a:t>Trojan:</a:t>
            </a:r>
            <a:r>
              <a:rPr lang="en-US" b="0" i="0" dirty="0">
                <a:solidFill>
                  <a:srgbClr val="212529"/>
                </a:solidFill>
                <a:effectLst/>
                <a:latin typeface="Open Sans" panose="020B0606030504020204" pitchFamily="34" charset="0"/>
              </a:rPr>
              <a:t> This type of malware masquerades as legitimate software that can be hacked. It prefers to function invisibly and creates security backdoors that allow other viruses to enter the system.</a:t>
            </a:r>
          </a:p>
          <a:p>
            <a:pPr algn="just">
              <a:buFont typeface="Arial" panose="020B0604020202020204" pitchFamily="34" charset="0"/>
              <a:buChar char="•"/>
            </a:pPr>
            <a:r>
              <a:rPr lang="en-US" b="1" i="0" dirty="0">
                <a:solidFill>
                  <a:srgbClr val="212529"/>
                </a:solidFill>
                <a:effectLst/>
                <a:latin typeface="Open Sans" panose="020B0606030504020204" pitchFamily="34" charset="0"/>
              </a:rPr>
              <a:t>Worms:</a:t>
            </a:r>
            <a:r>
              <a:rPr lang="en-US" b="0" i="0" dirty="0">
                <a:solidFill>
                  <a:srgbClr val="212529"/>
                </a:solidFill>
                <a:effectLst/>
                <a:latin typeface="Open Sans" panose="020B0606030504020204" pitchFamily="34" charset="0"/>
              </a:rPr>
              <a:t> Worms use the network’s interface to infect a whole network of devices, either locally or via the internet. Worms infect more machines with each successive infected machine.</a:t>
            </a:r>
          </a:p>
          <a:p>
            <a:endParaRPr lang="en-IN" dirty="0"/>
          </a:p>
        </p:txBody>
      </p:sp>
    </p:spTree>
    <p:extLst>
      <p:ext uri="{BB962C8B-B14F-4D97-AF65-F5344CB8AC3E}">
        <p14:creationId xmlns:p14="http://schemas.microsoft.com/office/powerpoint/2010/main" val="57706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D145-F64B-B2C6-D149-08F1B35890C1}"/>
              </a:ext>
            </a:extLst>
          </p:cNvPr>
          <p:cNvSpPr>
            <a:spLocks noGrp="1"/>
          </p:cNvSpPr>
          <p:nvPr>
            <p:ph type="title"/>
          </p:nvPr>
        </p:nvSpPr>
        <p:spPr/>
        <p:txBody>
          <a:bodyPr/>
          <a:lstStyle/>
          <a:p>
            <a:pPr algn="ctr"/>
            <a:r>
              <a:rPr lang="en-IN" b="1" i="0" dirty="0">
                <a:solidFill>
                  <a:srgbClr val="212529"/>
                </a:solidFill>
                <a:effectLst/>
                <a:latin typeface="Open Sans" panose="020B0606030504020204" pitchFamily="34" charset="0"/>
              </a:rPr>
              <a:t>Phishing</a:t>
            </a:r>
            <a:br>
              <a:rPr lang="en-IN" b="0"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D6945F7-46C7-5428-19FF-4CEBFBEC7288}"/>
              </a:ext>
            </a:extLst>
          </p:cNvPr>
          <p:cNvSpPr>
            <a:spLocks noGrp="1"/>
          </p:cNvSpPr>
          <p:nvPr>
            <p:ph idx="1"/>
          </p:nvPr>
        </p:nvSpPr>
        <p:spPr/>
        <p:txBody>
          <a:bodyPr/>
          <a:lstStyle/>
          <a:p>
            <a:pPr algn="l"/>
            <a:r>
              <a:rPr lang="en-US" b="0" i="0" dirty="0">
                <a:solidFill>
                  <a:srgbClr val="212529"/>
                </a:solidFill>
                <a:effectLst/>
                <a:latin typeface="Open Sans" panose="020B0606030504020204" pitchFamily="34" charset="0"/>
              </a:rPr>
              <a:t>Phishing frequently poses as a request for information from a reputable third party. Phishing emails invite users to click on a link and enter their personal information.</a:t>
            </a:r>
          </a:p>
          <a:p>
            <a:pPr algn="l"/>
            <a:r>
              <a:rPr lang="en-US" b="0" i="0" dirty="0">
                <a:solidFill>
                  <a:srgbClr val="212529"/>
                </a:solidFill>
                <a:effectLst/>
                <a:latin typeface="Open Sans" panose="020B0606030504020204" pitchFamily="34" charset="0"/>
              </a:rPr>
              <a:t>In recent years, phishing emails have become much more complex, making it impossible for some users to distinguish between a real request for information and a fraudulent one. Phishing emails are sometimes lumped in with spam, but they are far more dangerous than a simple advertisement</a:t>
            </a:r>
          </a:p>
          <a:p>
            <a:endParaRPr lang="en-IN" dirty="0"/>
          </a:p>
        </p:txBody>
      </p:sp>
    </p:spTree>
    <p:extLst>
      <p:ext uri="{BB962C8B-B14F-4D97-AF65-F5344CB8AC3E}">
        <p14:creationId xmlns:p14="http://schemas.microsoft.com/office/powerpoint/2010/main" val="1749416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E621-8706-04C2-EA59-7E95AFC81AC5}"/>
              </a:ext>
            </a:extLst>
          </p:cNvPr>
          <p:cNvSpPr>
            <a:spLocks noGrp="1"/>
          </p:cNvSpPr>
          <p:nvPr>
            <p:ph type="title"/>
          </p:nvPr>
        </p:nvSpPr>
        <p:spPr/>
        <p:txBody>
          <a:bodyPr/>
          <a:lstStyle/>
          <a:p>
            <a:r>
              <a:rPr lang="en-US" b="1" i="0" dirty="0">
                <a:solidFill>
                  <a:srgbClr val="212529"/>
                </a:solidFill>
                <a:effectLst/>
                <a:latin typeface="Open Sans" panose="020B0606030504020204" pitchFamily="34" charset="0"/>
              </a:rPr>
              <a:t>There are five steps to phishing</a:t>
            </a:r>
            <a:endParaRPr lang="en-IN" dirty="0"/>
          </a:p>
        </p:txBody>
      </p:sp>
      <p:sp>
        <p:nvSpPr>
          <p:cNvPr id="3" name="Content Placeholder 2">
            <a:extLst>
              <a:ext uri="{FF2B5EF4-FFF2-40B4-BE49-F238E27FC236}">
                <a16:creationId xmlns:a16="http://schemas.microsoft.com/office/drawing/2014/main" id="{1BF42B3A-7E6B-F044-B4FA-B1B0F2443611}"/>
              </a:ext>
            </a:extLst>
          </p:cNvPr>
          <p:cNvSpPr>
            <a:spLocks noGrp="1"/>
          </p:cNvSpPr>
          <p:nvPr>
            <p:ph idx="1"/>
          </p:nvPr>
        </p:nvSpPr>
        <p:spPr/>
        <p:txBody>
          <a:bodyPr/>
          <a:lstStyle/>
          <a:p>
            <a:pPr algn="l">
              <a:buFont typeface="Arial" panose="020B0604020202020204" pitchFamily="34" charset="0"/>
              <a:buChar char="•"/>
            </a:pPr>
            <a:r>
              <a:rPr lang="en-US" b="1" i="0" dirty="0">
                <a:solidFill>
                  <a:srgbClr val="212529"/>
                </a:solidFill>
                <a:effectLst/>
                <a:latin typeface="Open Sans" panose="020B0606030504020204" pitchFamily="34" charset="0"/>
              </a:rPr>
              <a:t>Preparation:</a:t>
            </a:r>
            <a:r>
              <a:rPr lang="en-US" b="0" i="0" dirty="0">
                <a:solidFill>
                  <a:srgbClr val="212529"/>
                </a:solidFill>
                <a:effectLst/>
                <a:latin typeface="Open Sans" panose="020B0606030504020204" pitchFamily="34" charset="0"/>
              </a:rPr>
              <a:t> The phisher must pick a business to target and figure out how to obtain the email addresses of that business’ customers.</a:t>
            </a:r>
          </a:p>
          <a:p>
            <a:pPr algn="l">
              <a:buFont typeface="Arial" panose="020B0604020202020204" pitchFamily="34" charset="0"/>
              <a:buChar char="•"/>
            </a:pPr>
            <a:r>
              <a:rPr lang="en-US" b="1" i="0" dirty="0">
                <a:solidFill>
                  <a:srgbClr val="212529"/>
                </a:solidFill>
                <a:effectLst/>
                <a:latin typeface="Open Sans" panose="020B0606030504020204" pitchFamily="34" charset="0"/>
              </a:rPr>
              <a:t>Setup:</a:t>
            </a:r>
            <a:r>
              <a:rPr lang="en-US" b="0" i="0" dirty="0">
                <a:solidFill>
                  <a:srgbClr val="212529"/>
                </a:solidFill>
                <a:effectLst/>
                <a:latin typeface="Open Sans" panose="020B0606030504020204" pitchFamily="34" charset="0"/>
              </a:rPr>
              <a:t> Once the phisher has decided which entity to mimic and who the victims will be, the setup process can begin. The phisher constructs and distributes communications and collects data.</a:t>
            </a:r>
          </a:p>
          <a:p>
            <a:pPr algn="l">
              <a:buFont typeface="Arial" panose="020B0604020202020204" pitchFamily="34" charset="0"/>
              <a:buChar char="•"/>
            </a:pPr>
            <a:r>
              <a:rPr lang="en-US" b="1" i="0" dirty="0">
                <a:solidFill>
                  <a:srgbClr val="212529"/>
                </a:solidFill>
                <a:effectLst/>
                <a:latin typeface="Open Sans" panose="020B0606030504020204" pitchFamily="34" charset="0"/>
              </a:rPr>
              <a:t>Carry out the attack:</a:t>
            </a:r>
            <a:r>
              <a:rPr lang="en-US" b="0" i="0" dirty="0">
                <a:solidFill>
                  <a:srgbClr val="212529"/>
                </a:solidFill>
                <a:effectLst/>
                <a:latin typeface="Open Sans" panose="020B0606030504020204" pitchFamily="34" charset="0"/>
              </a:rPr>
              <a:t> This is a process that most people are familiar with. The phisher sends a fake message that appears to come from a well-known source.</a:t>
            </a:r>
          </a:p>
          <a:p>
            <a:endParaRPr lang="en-IN" dirty="0"/>
          </a:p>
        </p:txBody>
      </p:sp>
    </p:spTree>
    <p:extLst>
      <p:ext uri="{BB962C8B-B14F-4D97-AF65-F5344CB8AC3E}">
        <p14:creationId xmlns:p14="http://schemas.microsoft.com/office/powerpoint/2010/main" val="1623171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406E-8463-FC93-43AF-8A798397DA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80E683-9FDE-1DBD-5262-94CC33D05DD6}"/>
              </a:ext>
            </a:extLst>
          </p:cNvPr>
          <p:cNvSpPr>
            <a:spLocks noGrp="1"/>
          </p:cNvSpPr>
          <p:nvPr>
            <p:ph idx="1"/>
          </p:nvPr>
        </p:nvSpPr>
        <p:spPr/>
        <p:txBody>
          <a:bodyPr/>
          <a:lstStyle/>
          <a:p>
            <a:pPr algn="l">
              <a:buFont typeface="Arial" panose="020B0604020202020204" pitchFamily="34" charset="0"/>
              <a:buChar char="•"/>
            </a:pPr>
            <a:r>
              <a:rPr lang="en-US" b="1" i="0" dirty="0">
                <a:solidFill>
                  <a:srgbClr val="212529"/>
                </a:solidFill>
                <a:effectLst/>
                <a:latin typeface="Open Sans" panose="020B0606030504020204" pitchFamily="34" charset="0"/>
              </a:rPr>
              <a:t>Recording data: </a:t>
            </a:r>
            <a:r>
              <a:rPr lang="en-US" b="0" i="0" dirty="0">
                <a:solidFill>
                  <a:srgbClr val="212529"/>
                </a:solidFill>
                <a:effectLst/>
                <a:latin typeface="Open Sans" panose="020B0606030504020204" pitchFamily="34" charset="0"/>
              </a:rPr>
              <a:t>The phisher keeps track of the information that victims submit to websites or pop-up windows.</a:t>
            </a:r>
          </a:p>
          <a:p>
            <a:pPr algn="l">
              <a:buFont typeface="Arial" panose="020B0604020202020204" pitchFamily="34" charset="0"/>
              <a:buChar char="•"/>
            </a:pPr>
            <a:r>
              <a:rPr lang="en-US" b="1" i="0" dirty="0">
                <a:solidFill>
                  <a:srgbClr val="212529"/>
                </a:solidFill>
                <a:effectLst/>
                <a:latin typeface="Open Sans" panose="020B0606030504020204" pitchFamily="34" charset="0"/>
              </a:rPr>
              <a:t>Identity theft and fraud:</a:t>
            </a:r>
            <a:r>
              <a:rPr lang="en-US" b="0" i="0" dirty="0">
                <a:solidFill>
                  <a:srgbClr val="212529"/>
                </a:solidFill>
                <a:effectLst/>
                <a:latin typeface="Open Sans" panose="020B0606030504020204" pitchFamily="34" charset="0"/>
              </a:rPr>
              <a:t> The phisher uses the collected information to make unlawful transactions or perform other forms of fraud; up to a quarter of the victims never fully recover</a:t>
            </a:r>
          </a:p>
          <a:p>
            <a:endParaRPr lang="en-IN" dirty="0"/>
          </a:p>
        </p:txBody>
      </p:sp>
    </p:spTree>
    <p:extLst>
      <p:ext uri="{BB962C8B-B14F-4D97-AF65-F5344CB8AC3E}">
        <p14:creationId xmlns:p14="http://schemas.microsoft.com/office/powerpoint/2010/main" val="764143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9393-7209-2D22-B0EB-F8B80759A093}"/>
              </a:ext>
            </a:extLst>
          </p:cNvPr>
          <p:cNvSpPr>
            <a:spLocks noGrp="1"/>
          </p:cNvSpPr>
          <p:nvPr>
            <p:ph type="title"/>
          </p:nvPr>
        </p:nvSpPr>
        <p:spPr/>
        <p:txBody>
          <a:bodyPr/>
          <a:lstStyle/>
          <a:p>
            <a:pPr algn="ctr"/>
            <a:r>
              <a:rPr lang="en-IN" b="1" i="0" dirty="0">
                <a:solidFill>
                  <a:srgbClr val="212529"/>
                </a:solidFill>
                <a:effectLst/>
                <a:latin typeface="Open Sans" panose="020B0606030504020204" pitchFamily="34" charset="0"/>
              </a:rPr>
              <a:t>DDoS Attack</a:t>
            </a:r>
            <a:br>
              <a:rPr lang="en-IN" b="0"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78C351B-96F5-0E63-9B2E-1B19D26BE571}"/>
              </a:ext>
            </a:extLst>
          </p:cNvPr>
          <p:cNvSpPr>
            <a:spLocks noGrp="1"/>
          </p:cNvSpPr>
          <p:nvPr>
            <p:ph idx="1"/>
          </p:nvPr>
        </p:nvSpPr>
        <p:spPr/>
        <p:txBody>
          <a:bodyPr>
            <a:normAutofit fontScale="92500" lnSpcReduction="10000"/>
          </a:bodyPr>
          <a:lstStyle/>
          <a:p>
            <a:pPr algn="l"/>
            <a:r>
              <a:rPr lang="en-US" b="0" i="0" dirty="0">
                <a:solidFill>
                  <a:srgbClr val="212529"/>
                </a:solidFill>
                <a:effectLst/>
                <a:latin typeface="Open Sans" panose="020B0606030504020204" pitchFamily="34" charset="0"/>
              </a:rPr>
              <a:t>As the name suggests, a </a:t>
            </a:r>
            <a:r>
              <a:rPr lang="en-US" b="0" i="0" u="none" strike="noStrike" dirty="0">
                <a:solidFill>
                  <a:srgbClr val="007BFF"/>
                </a:solidFill>
                <a:effectLst/>
                <a:latin typeface="Open Sans" panose="020B0606030504020204" pitchFamily="34" charset="0"/>
                <a:hlinkClick r:id="rId2"/>
              </a:rPr>
              <a:t>denial-of-service</a:t>
            </a:r>
            <a:r>
              <a:rPr lang="en-US" b="0" i="0" dirty="0">
                <a:solidFill>
                  <a:srgbClr val="212529"/>
                </a:solidFill>
                <a:effectLst/>
                <a:latin typeface="Open Sans" panose="020B0606030504020204" pitchFamily="34" charset="0"/>
              </a:rPr>
              <a:t> (DoS) attack focuses on disrupting network service. </a:t>
            </a:r>
            <a:r>
              <a:rPr lang="en-US" b="0" i="0" dirty="0">
                <a:solidFill>
                  <a:srgbClr val="212529"/>
                </a:solidFill>
                <a:effectLst/>
                <a:highlight>
                  <a:srgbClr val="FFFF00"/>
                </a:highlight>
                <a:latin typeface="Open Sans" panose="020B0606030504020204" pitchFamily="34" charset="0"/>
              </a:rPr>
              <a:t>Attackers transmit a large amount of data traffic via the network until it becomes overloaded and stops working.</a:t>
            </a:r>
            <a:r>
              <a:rPr lang="en-US" b="0" i="0" dirty="0">
                <a:solidFill>
                  <a:srgbClr val="212529"/>
                </a:solidFill>
                <a:effectLst/>
                <a:latin typeface="Open Sans" panose="020B0606030504020204" pitchFamily="34" charset="0"/>
              </a:rPr>
              <a:t> A DoS attack can be carried out in a variety of ways, but the most common is a distributed denial-of-service (DDoS) attack. It involves the attacker sending traffic or data, by utilizing several machines, that will overload the system.</a:t>
            </a:r>
          </a:p>
          <a:p>
            <a:pPr algn="l"/>
            <a:r>
              <a:rPr lang="en-US" b="0" i="0" dirty="0">
                <a:solidFill>
                  <a:srgbClr val="212529"/>
                </a:solidFill>
                <a:effectLst/>
                <a:latin typeface="Open Sans" panose="020B0606030504020204" pitchFamily="34" charset="0"/>
              </a:rPr>
              <a:t>An individual may not recognize that their computer has been hijacked and is helping to the DoS attack in many cases. many large-scale DoS attacks have occurred in the past. Many instances of large-scale DoS attacks have been implemented as a single sign of protests toward governments.</a:t>
            </a:r>
          </a:p>
          <a:p>
            <a:endParaRPr lang="en-IN" dirty="0"/>
          </a:p>
          <a:p>
            <a:endParaRPr lang="en-IN" dirty="0"/>
          </a:p>
        </p:txBody>
      </p:sp>
    </p:spTree>
    <p:extLst>
      <p:ext uri="{BB962C8B-B14F-4D97-AF65-F5344CB8AC3E}">
        <p14:creationId xmlns:p14="http://schemas.microsoft.com/office/powerpoint/2010/main" val="899585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27C6-AFDB-1342-430B-D67F02ABCBE7}"/>
              </a:ext>
            </a:extLst>
          </p:cNvPr>
          <p:cNvSpPr>
            <a:spLocks noGrp="1"/>
          </p:cNvSpPr>
          <p:nvPr>
            <p:ph type="title"/>
          </p:nvPr>
        </p:nvSpPr>
        <p:spPr/>
        <p:txBody>
          <a:bodyPr/>
          <a:lstStyle/>
          <a:p>
            <a:pPr algn="ctr"/>
            <a:r>
              <a:rPr lang="en-IN" b="1" i="0" dirty="0">
                <a:solidFill>
                  <a:srgbClr val="212529"/>
                </a:solidFill>
                <a:effectLst/>
                <a:latin typeface="Open Sans" panose="020B0606030504020204" pitchFamily="34" charset="0"/>
              </a:rPr>
              <a:t>Man-in-the-middle Attack</a:t>
            </a:r>
            <a:br>
              <a:rPr lang="en-IN" b="0"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AC6930B-C1E3-8A0C-FA1F-EB3426AC7335}"/>
              </a:ext>
            </a:extLst>
          </p:cNvPr>
          <p:cNvSpPr>
            <a:spLocks noGrp="1"/>
          </p:cNvSpPr>
          <p:nvPr>
            <p:ph idx="1"/>
          </p:nvPr>
        </p:nvSpPr>
        <p:spPr/>
        <p:txBody>
          <a:bodyPr>
            <a:normAutofit/>
          </a:bodyPr>
          <a:lstStyle/>
          <a:p>
            <a:pPr algn="l"/>
            <a:r>
              <a:rPr lang="en-US" b="0" i="0" dirty="0">
                <a:solidFill>
                  <a:srgbClr val="212529"/>
                </a:solidFill>
                <a:effectLst/>
                <a:latin typeface="Open Sans" panose="020B0606030504020204" pitchFamily="34" charset="0"/>
              </a:rPr>
              <a:t>A </a:t>
            </a:r>
            <a:r>
              <a:rPr lang="en-US" b="0" i="0" u="none" strike="noStrike" dirty="0">
                <a:solidFill>
                  <a:srgbClr val="007BFF"/>
                </a:solidFill>
                <a:effectLst/>
                <a:latin typeface="Open Sans" panose="020B0606030504020204" pitchFamily="34" charset="0"/>
                <a:hlinkClick r:id="rId2"/>
              </a:rPr>
              <a:t>man-in-the-middle attack </a:t>
            </a:r>
            <a:r>
              <a:rPr lang="en-US" b="0" i="0" dirty="0">
                <a:solidFill>
                  <a:srgbClr val="212529"/>
                </a:solidFill>
                <a:effectLst/>
                <a:latin typeface="Open Sans" panose="020B0606030504020204" pitchFamily="34" charset="0"/>
              </a:rPr>
              <a:t>can obtain information from the end-user and the entity with which they are communicating by impersonating the endpoints in the online information exchange.</a:t>
            </a:r>
          </a:p>
          <a:p>
            <a:pPr algn="l"/>
            <a:r>
              <a:rPr lang="en-US" b="1" i="0" dirty="0">
                <a:solidFill>
                  <a:srgbClr val="212529"/>
                </a:solidFill>
                <a:effectLst/>
                <a:latin typeface="Open Sans" panose="020B0606030504020204" pitchFamily="34" charset="0"/>
              </a:rPr>
              <a:t>Let us take a look at an example to learn more about this attack.</a:t>
            </a:r>
            <a:endParaRPr lang="en-US" b="0" i="0" dirty="0">
              <a:solidFill>
                <a:srgbClr val="212529"/>
              </a:solidFill>
              <a:effectLst/>
              <a:latin typeface="Open Sans" panose="020B0606030504020204" pitchFamily="34" charset="0"/>
            </a:endParaRPr>
          </a:p>
          <a:p>
            <a:pPr algn="l"/>
            <a:r>
              <a:rPr lang="en-US" b="0" i="0" dirty="0">
                <a:solidFill>
                  <a:srgbClr val="212529"/>
                </a:solidFill>
                <a:effectLst/>
                <a:latin typeface="Open Sans" panose="020B0606030504020204" pitchFamily="34" charset="0"/>
              </a:rPr>
              <a:t>If the user is banking online, the man in the middle would communicate with the user by impersonating the bank. The man in the middle would receive all information transferred between the user and the bank including sensitive data related to bank accounts.</a:t>
            </a:r>
          </a:p>
          <a:p>
            <a:endParaRPr lang="en-IN" dirty="0"/>
          </a:p>
        </p:txBody>
      </p:sp>
    </p:spTree>
    <p:extLst>
      <p:ext uri="{BB962C8B-B14F-4D97-AF65-F5344CB8AC3E}">
        <p14:creationId xmlns:p14="http://schemas.microsoft.com/office/powerpoint/2010/main" val="144733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5318-4552-BCA7-ED2D-C5592E68CA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F33A74-CA00-7B90-9E07-27BD90AF656E}"/>
              </a:ext>
            </a:extLst>
          </p:cNvPr>
          <p:cNvSpPr>
            <a:spLocks noGrp="1"/>
          </p:cNvSpPr>
          <p:nvPr>
            <p:ph idx="1"/>
          </p:nvPr>
        </p:nvSpPr>
        <p:spPr/>
        <p:txBody>
          <a:bodyPr/>
          <a:lstStyle/>
          <a:p>
            <a:r>
              <a:rPr lang="en-IN" dirty="0"/>
              <a:t> </a:t>
            </a:r>
            <a:r>
              <a:rPr lang="en-US" dirty="0">
                <a:solidFill>
                  <a:srgbClr val="FF0000"/>
                </a:solidFill>
              </a:rPr>
              <a:t>Disk Forensics: </a:t>
            </a:r>
            <a:r>
              <a:rPr lang="en-US" dirty="0"/>
              <a:t>It deals with extracting raw data from the primary or secondary storage of the device by searching active, modified, or deleted files.</a:t>
            </a:r>
          </a:p>
          <a:p>
            <a:r>
              <a:rPr lang="en-US" dirty="0">
                <a:solidFill>
                  <a:srgbClr val="FF0000"/>
                </a:solidFill>
              </a:rPr>
              <a:t>Network Forensics</a:t>
            </a:r>
            <a:r>
              <a:rPr lang="en-US" dirty="0"/>
              <a:t>: It is a sub-branch of Computer Forensics that involves monitoring and analyzing the computer network traffic.</a:t>
            </a:r>
          </a:p>
          <a:p>
            <a:r>
              <a:rPr lang="en-US" dirty="0">
                <a:solidFill>
                  <a:srgbClr val="FF0000"/>
                </a:solidFill>
              </a:rPr>
              <a:t>Database Forensics</a:t>
            </a:r>
            <a:r>
              <a:rPr lang="en-US" dirty="0"/>
              <a:t>: It deals with the study and examination of databases and their related metadata.</a:t>
            </a:r>
          </a:p>
          <a:p>
            <a:r>
              <a:rPr lang="en-US" dirty="0">
                <a:solidFill>
                  <a:srgbClr val="FF0000"/>
                </a:solidFill>
              </a:rPr>
              <a:t>Malware Forensics</a:t>
            </a:r>
            <a:r>
              <a:rPr lang="en-US" dirty="0"/>
              <a:t>: It deals with the identification of suspicious code and studying viruses, worms, etc.</a:t>
            </a:r>
            <a:endParaRPr lang="en-IN" dirty="0"/>
          </a:p>
        </p:txBody>
      </p:sp>
    </p:spTree>
    <p:extLst>
      <p:ext uri="{BB962C8B-B14F-4D97-AF65-F5344CB8AC3E}">
        <p14:creationId xmlns:p14="http://schemas.microsoft.com/office/powerpoint/2010/main" val="1232495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4958-9224-3A50-7EBC-494B3DA309D8}"/>
              </a:ext>
            </a:extLst>
          </p:cNvPr>
          <p:cNvSpPr>
            <a:spLocks noGrp="1"/>
          </p:cNvSpPr>
          <p:nvPr>
            <p:ph type="title"/>
          </p:nvPr>
        </p:nvSpPr>
        <p:spPr/>
        <p:txBody>
          <a:bodyPr/>
          <a:lstStyle/>
          <a:p>
            <a:pPr algn="ctr"/>
            <a:r>
              <a:rPr lang="en-IN" b="1" i="0" dirty="0">
                <a:solidFill>
                  <a:srgbClr val="212529"/>
                </a:solidFill>
                <a:effectLst/>
                <a:latin typeface="Open Sans" panose="020B0606030504020204" pitchFamily="34" charset="0"/>
              </a:rPr>
              <a:t>Effects of </a:t>
            </a:r>
            <a:r>
              <a:rPr lang="en-IN" b="1" i="0" dirty="0" err="1">
                <a:solidFill>
                  <a:srgbClr val="212529"/>
                </a:solidFill>
                <a:effectLst/>
                <a:latin typeface="Open Sans" panose="020B0606030504020204" pitchFamily="34" charset="0"/>
              </a:rPr>
              <a:t>CyberCrime</a:t>
            </a:r>
            <a:br>
              <a:rPr lang="en-IN"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0266E1B-2FB7-51AA-F410-C871C852280C}"/>
              </a:ext>
            </a:extLst>
          </p:cNvPr>
          <p:cNvSpPr>
            <a:spLocks noGrp="1"/>
          </p:cNvSpPr>
          <p:nvPr>
            <p:ph idx="1"/>
          </p:nvPr>
        </p:nvSpPr>
        <p:spPr>
          <a:xfrm>
            <a:off x="284813" y="2015731"/>
            <a:ext cx="11907187" cy="4037750"/>
          </a:xfrm>
        </p:spPr>
        <p:txBody>
          <a:bodyPr>
            <a:normAutofit fontScale="92500" lnSpcReduction="10000"/>
          </a:bodyPr>
          <a:lstStyle/>
          <a:p>
            <a:pPr algn="just"/>
            <a:r>
              <a:rPr lang="en-US" b="0" i="0" dirty="0">
                <a:solidFill>
                  <a:srgbClr val="212529"/>
                </a:solidFill>
                <a:effectLst/>
                <a:latin typeface="Open Sans" panose="020B0606030504020204" pitchFamily="34" charset="0"/>
              </a:rPr>
              <a:t>According to a 2018 </a:t>
            </a:r>
            <a:r>
              <a:rPr lang="en-US" b="0" i="0" u="none" strike="noStrike" dirty="0">
                <a:solidFill>
                  <a:srgbClr val="007BFF"/>
                </a:solidFill>
                <a:effectLst/>
                <a:latin typeface="Open Sans" panose="020B0606030504020204" pitchFamily="34" charset="0"/>
                <a:hlinkClick r:id="rId2"/>
              </a:rPr>
              <a:t>report published by McAfee</a:t>
            </a:r>
            <a:r>
              <a:rPr lang="en-US" b="0" i="0" dirty="0">
                <a:solidFill>
                  <a:srgbClr val="212529"/>
                </a:solidFill>
                <a:effectLst/>
                <a:latin typeface="Open Sans" panose="020B0606030504020204" pitchFamily="34" charset="0"/>
              </a:rPr>
              <a:t>, the economic impact of cybercrimes is estimated to cost the global economy nearly $600 billion annually.</a:t>
            </a:r>
          </a:p>
          <a:p>
            <a:pPr algn="just"/>
            <a:r>
              <a:rPr lang="en-US" b="0" i="0" dirty="0">
                <a:solidFill>
                  <a:srgbClr val="212529"/>
                </a:solidFill>
                <a:effectLst/>
                <a:latin typeface="Open Sans" panose="020B0606030504020204" pitchFamily="34" charset="0"/>
              </a:rPr>
              <a:t>Financial loss is one of the obvious effects of cybercrimes, and it can be quite significant. But cyber crimes also have several other disastrous consequences for businesses such as:</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Investor perception can become a huge problem after a security breach causing a drop in the value of businesses.</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Businesses may also face increased costs for borrowing, and raising more capital can be challenging as well after a security breach.</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Loss of sensitive customer data can result in penalties and fines for failing to protect customer data. Businesses may be sued over data breaches.</a:t>
            </a:r>
          </a:p>
          <a:p>
            <a:endParaRPr lang="en-IN" dirty="0"/>
          </a:p>
        </p:txBody>
      </p:sp>
    </p:spTree>
    <p:extLst>
      <p:ext uri="{BB962C8B-B14F-4D97-AF65-F5344CB8AC3E}">
        <p14:creationId xmlns:p14="http://schemas.microsoft.com/office/powerpoint/2010/main" val="1842763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3656-F87E-7C94-65D5-CA2AFE3D0E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99961F-0516-52D9-60D9-9F48D0737537}"/>
              </a:ext>
            </a:extLst>
          </p:cNvPr>
          <p:cNvSpPr>
            <a:spLocks noGrp="1"/>
          </p:cNvSpPr>
          <p:nvPr>
            <p:ph idx="1"/>
          </p:nvPr>
        </p:nvSpPr>
        <p:spPr>
          <a:xfrm>
            <a:off x="1451579" y="2015732"/>
            <a:ext cx="10090847" cy="3920373"/>
          </a:xfrm>
        </p:spPr>
        <p:txBody>
          <a:bodyPr/>
          <a:lstStyle/>
          <a:p>
            <a:pPr algn="l">
              <a:buFont typeface="Arial" panose="020B0604020202020204" pitchFamily="34" charset="0"/>
              <a:buChar char="•"/>
            </a:pPr>
            <a:r>
              <a:rPr lang="en-US" b="0" i="0" dirty="0">
                <a:solidFill>
                  <a:srgbClr val="212529"/>
                </a:solidFill>
                <a:effectLst/>
                <a:latin typeface="Open Sans" panose="020B0606030504020204" pitchFamily="34" charset="0"/>
              </a:rPr>
              <a:t>Due to loss of reputation and damaged brand identity after a cyberattack, customers’ trust in a business will decline. Businesses not only end up losing current customers but also find it difficult to gain new customers.</a:t>
            </a:r>
          </a:p>
          <a:p>
            <a:pPr algn="l">
              <a:buFont typeface="Arial" panose="020B0604020202020204" pitchFamily="34" charset="0"/>
              <a:buChar char="•"/>
            </a:pPr>
            <a:r>
              <a:rPr lang="en-US" b="0" i="0" dirty="0">
                <a:solidFill>
                  <a:srgbClr val="212529"/>
                </a:solidFill>
                <a:effectLst/>
                <a:latin typeface="Open Sans" panose="020B0606030504020204" pitchFamily="34" charset="0"/>
              </a:rPr>
              <a:t>Direct costs may also be incurred such as the cost of hiring cybersecurity companies for remediation, increased insurance premium costs, public relations (PR), and other services related to the attack.</a:t>
            </a:r>
          </a:p>
          <a:p>
            <a:endParaRPr lang="en-IN" dirty="0"/>
          </a:p>
        </p:txBody>
      </p:sp>
    </p:spTree>
    <p:extLst>
      <p:ext uri="{BB962C8B-B14F-4D97-AF65-F5344CB8AC3E}">
        <p14:creationId xmlns:p14="http://schemas.microsoft.com/office/powerpoint/2010/main" val="393847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37D5-D7E6-DCF5-E394-784BC997B628}"/>
              </a:ext>
            </a:extLst>
          </p:cNvPr>
          <p:cNvSpPr>
            <a:spLocks noGrp="1"/>
          </p:cNvSpPr>
          <p:nvPr>
            <p:ph type="title"/>
          </p:nvPr>
        </p:nvSpPr>
        <p:spPr/>
        <p:txBody>
          <a:bodyPr/>
          <a:lstStyle/>
          <a:p>
            <a:r>
              <a:rPr lang="en-US" b="1" i="0" dirty="0">
                <a:solidFill>
                  <a:srgbClr val="212529"/>
                </a:solidFill>
                <a:effectLst/>
                <a:latin typeface="Open Sans" panose="020B0606030504020204" pitchFamily="34" charset="0"/>
              </a:rPr>
              <a:t>How to Prevent Cyber Crimes?</a:t>
            </a:r>
            <a:br>
              <a:rPr lang="en-US"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1F92489F-C37D-FF30-46E5-B293F629A2A7}"/>
              </a:ext>
            </a:extLst>
          </p:cNvPr>
          <p:cNvSpPr>
            <a:spLocks noGrp="1"/>
          </p:cNvSpPr>
          <p:nvPr>
            <p:ph idx="1"/>
          </p:nvPr>
        </p:nvSpPr>
        <p:spPr>
          <a:xfrm>
            <a:off x="239844" y="2015732"/>
            <a:ext cx="11722308" cy="4037749"/>
          </a:xfrm>
        </p:spPr>
        <p:txBody>
          <a:bodyPr>
            <a:normAutofit fontScale="92500" lnSpcReduction="20000"/>
          </a:bodyPr>
          <a:lstStyle/>
          <a:p>
            <a:pPr algn="l">
              <a:buFont typeface="Arial" panose="020B0604020202020204" pitchFamily="34" charset="0"/>
              <a:buChar char="•"/>
            </a:pPr>
            <a:r>
              <a:rPr lang="en-US" b="1" i="0" dirty="0">
                <a:solidFill>
                  <a:srgbClr val="212529"/>
                </a:solidFill>
                <a:effectLst/>
                <a:latin typeface="Open Sans" panose="020B0606030504020204" pitchFamily="34" charset="0"/>
              </a:rPr>
              <a:t>Backup all data, system, and considerations:</a:t>
            </a:r>
            <a:r>
              <a:rPr lang="en-US" b="0" i="0" dirty="0">
                <a:solidFill>
                  <a:srgbClr val="212529"/>
                </a:solidFill>
                <a:effectLst/>
                <a:latin typeface="Open Sans" panose="020B0606030504020204" pitchFamily="34" charset="0"/>
              </a:rPr>
              <a:t> This enables data stored earlier to assist businesses in recovering from an unplanned event.</a:t>
            </a:r>
          </a:p>
          <a:p>
            <a:pPr algn="l">
              <a:buFont typeface="Arial" panose="020B0604020202020204" pitchFamily="34" charset="0"/>
              <a:buChar char="•"/>
            </a:pPr>
            <a:r>
              <a:rPr lang="en-US" b="1" i="0" dirty="0">
                <a:solidFill>
                  <a:srgbClr val="212529"/>
                </a:solidFill>
                <a:effectLst/>
                <a:latin typeface="Open Sans" panose="020B0606030504020204" pitchFamily="34" charset="0"/>
              </a:rPr>
              <a:t>Enforce concrete security and keep it up to date:</a:t>
            </a:r>
            <a:r>
              <a:rPr lang="en-US" b="0" i="0" dirty="0">
                <a:solidFill>
                  <a:srgbClr val="212529"/>
                </a:solidFill>
                <a:effectLst/>
                <a:latin typeface="Open Sans" panose="020B0606030504020204" pitchFamily="34" charset="0"/>
              </a:rPr>
              <a:t> Choose a firewall with features that protect against malicious hackers, malware, and viruses. This enables businesses to identify and respond to threats more quickly. </a:t>
            </a:r>
          </a:p>
          <a:p>
            <a:pPr algn="l">
              <a:buFont typeface="Arial" panose="020B0604020202020204" pitchFamily="34" charset="0"/>
              <a:buChar char="•"/>
            </a:pPr>
            <a:r>
              <a:rPr lang="en-US" b="1" i="0" dirty="0">
                <a:solidFill>
                  <a:srgbClr val="212529"/>
                </a:solidFill>
                <a:effectLst/>
                <a:latin typeface="Open Sans" panose="020B0606030504020204" pitchFamily="34" charset="0"/>
              </a:rPr>
              <a:t>Never give out personal information to a stranger:</a:t>
            </a:r>
            <a:r>
              <a:rPr lang="en-US" b="0" i="0" dirty="0">
                <a:solidFill>
                  <a:srgbClr val="212529"/>
                </a:solidFill>
                <a:effectLst/>
                <a:latin typeface="Open Sans" panose="020B0606030504020204" pitchFamily="34" charset="0"/>
              </a:rPr>
              <a:t> They can use the information to commit fraud.</a:t>
            </a:r>
          </a:p>
          <a:p>
            <a:pPr algn="l">
              <a:buFont typeface="Arial" panose="020B0604020202020204" pitchFamily="34" charset="0"/>
              <a:buChar char="•"/>
            </a:pPr>
            <a:r>
              <a:rPr lang="en-US" b="1" i="0" dirty="0">
                <a:solidFill>
                  <a:srgbClr val="212529"/>
                </a:solidFill>
                <a:effectLst/>
                <a:latin typeface="Open Sans" panose="020B0606030504020204" pitchFamily="34" charset="0"/>
              </a:rPr>
              <a:t>Check security settings to prevent cybercrime:</a:t>
            </a:r>
            <a:r>
              <a:rPr lang="en-US" b="0" i="0" dirty="0">
                <a:solidFill>
                  <a:srgbClr val="212529"/>
                </a:solidFill>
                <a:effectLst/>
                <a:latin typeface="Open Sans" panose="020B0606030504020204" pitchFamily="34" charset="0"/>
              </a:rPr>
              <a:t> A cyber firewall checks your network settings to see if anyone has logged into your computer.</a:t>
            </a:r>
          </a:p>
          <a:p>
            <a:pPr algn="l">
              <a:buFont typeface="Arial" panose="020B0604020202020204" pitchFamily="34" charset="0"/>
              <a:buChar char="•"/>
            </a:pPr>
            <a:r>
              <a:rPr lang="en-US" b="1" i="0" dirty="0">
                <a:solidFill>
                  <a:srgbClr val="212529"/>
                </a:solidFill>
                <a:effectLst/>
                <a:latin typeface="Open Sans" panose="020B0606030504020204" pitchFamily="34" charset="0"/>
              </a:rPr>
              <a:t>Using antivirus software: </a:t>
            </a:r>
            <a:r>
              <a:rPr lang="en-US" b="0" i="0" dirty="0">
                <a:solidFill>
                  <a:srgbClr val="212529"/>
                </a:solidFill>
                <a:effectLst/>
                <a:latin typeface="Open Sans" panose="020B0606030504020204" pitchFamily="34" charset="0"/>
              </a:rPr>
              <a:t>Using antivirus software helps to recognize any threat or malware before it infects the computer system. Never use cracked software as it may impose the serious risk of data loss or malware attack.</a:t>
            </a:r>
          </a:p>
          <a:p>
            <a:endParaRPr lang="en-IN" dirty="0"/>
          </a:p>
        </p:txBody>
      </p:sp>
    </p:spTree>
    <p:extLst>
      <p:ext uri="{BB962C8B-B14F-4D97-AF65-F5344CB8AC3E}">
        <p14:creationId xmlns:p14="http://schemas.microsoft.com/office/powerpoint/2010/main" val="932063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8C21-CC21-4FE7-4871-FD9294C4B8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BA68A2-3D08-F8F9-EFB4-48B71E20B1F2}"/>
              </a:ext>
            </a:extLst>
          </p:cNvPr>
          <p:cNvSpPr>
            <a:spLocks noGrp="1"/>
          </p:cNvSpPr>
          <p:nvPr>
            <p:ph idx="1"/>
          </p:nvPr>
        </p:nvSpPr>
        <p:spPr>
          <a:xfrm>
            <a:off x="1451579" y="2015732"/>
            <a:ext cx="10165798" cy="4037749"/>
          </a:xfrm>
        </p:spPr>
        <p:txBody>
          <a:bodyPr/>
          <a:lstStyle/>
          <a:p>
            <a:pPr algn="l">
              <a:buFont typeface="Arial" panose="020B0604020202020204" pitchFamily="34" charset="0"/>
              <a:buChar char="•"/>
            </a:pPr>
            <a:r>
              <a:rPr lang="en-US" b="1" i="0" dirty="0">
                <a:solidFill>
                  <a:srgbClr val="212529"/>
                </a:solidFill>
                <a:effectLst/>
                <a:latin typeface="Open Sans" panose="020B0606030504020204" pitchFamily="34" charset="0"/>
              </a:rPr>
              <a:t>When visiting unauthorized websites, keep your information secure:</a:t>
            </a:r>
            <a:r>
              <a:rPr lang="en-US" b="0" i="0" dirty="0">
                <a:solidFill>
                  <a:srgbClr val="212529"/>
                </a:solidFill>
                <a:effectLst/>
                <a:latin typeface="Open Sans" panose="020B0606030504020204" pitchFamily="34" charset="0"/>
              </a:rPr>
              <a:t> Using phishing websites, information can easily bypass the data.</a:t>
            </a:r>
          </a:p>
          <a:p>
            <a:pPr algn="l">
              <a:buFont typeface="Arial" panose="020B0604020202020204" pitchFamily="34" charset="0"/>
              <a:buChar char="•"/>
            </a:pPr>
            <a:r>
              <a:rPr lang="en-US" b="1" i="0" dirty="0">
                <a:solidFill>
                  <a:srgbClr val="212529"/>
                </a:solidFill>
                <a:effectLst/>
                <a:latin typeface="Open Sans" panose="020B0606030504020204" pitchFamily="34" charset="0"/>
              </a:rPr>
              <a:t>Use virtual private networks (VPNs):</a:t>
            </a:r>
            <a:r>
              <a:rPr lang="en-US" b="0" i="0" dirty="0">
                <a:solidFill>
                  <a:srgbClr val="212529"/>
                </a:solidFill>
                <a:effectLst/>
                <a:latin typeface="Open Sans" panose="020B0606030504020204" pitchFamily="34" charset="0"/>
              </a:rPr>
              <a:t> VPNs enable us to hide our IP addresses.</a:t>
            </a:r>
          </a:p>
          <a:p>
            <a:pPr algn="l">
              <a:buFont typeface="Arial" panose="020B0604020202020204" pitchFamily="34" charset="0"/>
              <a:buChar char="•"/>
            </a:pPr>
            <a:r>
              <a:rPr lang="en-US" b="1" i="0" dirty="0">
                <a:solidFill>
                  <a:srgbClr val="212529"/>
                </a:solidFill>
                <a:effectLst/>
                <a:latin typeface="Open Sans" panose="020B0606030504020204" pitchFamily="34" charset="0"/>
              </a:rPr>
              <a:t>Restriction on access to your most valuable data:</a:t>
            </a:r>
            <a:r>
              <a:rPr lang="en-US" b="0" i="0" dirty="0">
                <a:solidFill>
                  <a:srgbClr val="212529"/>
                </a:solidFill>
                <a:effectLst/>
                <a:latin typeface="Open Sans" panose="020B0606030504020204" pitchFamily="34" charset="0"/>
              </a:rPr>
              <a:t> Make a folder, if possible, so that no one can see confidential documents.</a:t>
            </a:r>
          </a:p>
          <a:p>
            <a:endParaRPr lang="en-IN" dirty="0"/>
          </a:p>
        </p:txBody>
      </p:sp>
    </p:spTree>
    <p:extLst>
      <p:ext uri="{BB962C8B-B14F-4D97-AF65-F5344CB8AC3E}">
        <p14:creationId xmlns:p14="http://schemas.microsoft.com/office/powerpoint/2010/main" val="1998022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CA5B-4ECA-26B0-7A72-8507ED195921}"/>
              </a:ext>
            </a:extLst>
          </p:cNvPr>
          <p:cNvSpPr>
            <a:spLocks noGrp="1"/>
          </p:cNvSpPr>
          <p:nvPr>
            <p:ph type="title"/>
          </p:nvPr>
        </p:nvSpPr>
        <p:spPr/>
        <p:txBody>
          <a:bodyPr/>
          <a:lstStyle/>
          <a:p>
            <a:pPr algn="ctr"/>
            <a:r>
              <a:rPr lang="en-IN" b="0" i="0" cap="all" dirty="0">
                <a:solidFill>
                  <a:srgbClr val="104075"/>
                </a:solidFill>
                <a:effectLst/>
                <a:latin typeface="Lato" panose="020F0502020204030203" pitchFamily="34" charset="0"/>
              </a:rPr>
              <a:t>DIGITAL EVIDENCE</a:t>
            </a:r>
            <a:br>
              <a:rPr lang="en-IN" b="0" i="0" cap="all" dirty="0">
                <a:solidFill>
                  <a:srgbClr val="104075"/>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5D6A9B53-5D9E-50B9-6EF5-F95AE3D06C4A}"/>
              </a:ext>
            </a:extLst>
          </p:cNvPr>
          <p:cNvSpPr>
            <a:spLocks noGrp="1"/>
          </p:cNvSpPr>
          <p:nvPr>
            <p:ph idx="1"/>
          </p:nvPr>
        </p:nvSpPr>
        <p:spPr>
          <a:xfrm>
            <a:off x="1229193" y="2015732"/>
            <a:ext cx="10193312" cy="3905383"/>
          </a:xfrm>
        </p:spPr>
        <p:txBody>
          <a:bodyPr>
            <a:normAutofit/>
          </a:bodyPr>
          <a:lstStyle/>
          <a:p>
            <a:pPr algn="just"/>
            <a:r>
              <a:rPr lang="en-US" b="0" i="0" dirty="0">
                <a:solidFill>
                  <a:srgbClr val="1B1B1B"/>
                </a:solidFill>
                <a:effectLst/>
                <a:latin typeface="Roboto" panose="02000000000000000000" pitchFamily="2" charset="0"/>
              </a:rPr>
              <a:t>Digital evidence is information </a:t>
            </a:r>
            <a:r>
              <a:rPr lang="en-US" b="0" i="0" dirty="0">
                <a:solidFill>
                  <a:srgbClr val="1B1B1B"/>
                </a:solidFill>
                <a:effectLst/>
                <a:highlight>
                  <a:srgbClr val="FFFF00"/>
                </a:highlight>
                <a:latin typeface="Roboto" panose="02000000000000000000" pitchFamily="2" charset="0"/>
              </a:rPr>
              <a:t>stored or transmitted in binary form that may be relied on in court.</a:t>
            </a:r>
            <a:r>
              <a:rPr lang="en-US" b="0" i="0" dirty="0">
                <a:solidFill>
                  <a:srgbClr val="1B1B1B"/>
                </a:solidFill>
                <a:effectLst/>
                <a:latin typeface="Roboto" panose="02000000000000000000" pitchFamily="2" charset="0"/>
              </a:rPr>
              <a:t> It can be found on a computer hard drive, a mobile phone, among other places. </a:t>
            </a:r>
          </a:p>
          <a:p>
            <a:pPr algn="just"/>
            <a:r>
              <a:rPr lang="en-US" dirty="0">
                <a:solidFill>
                  <a:srgbClr val="000000"/>
                </a:solidFill>
                <a:latin typeface="Cambria" panose="02040503050406030204" pitchFamily="18" charset="0"/>
              </a:rPr>
              <a:t>Digital evidence is defined as information and data of value to an investigation that is stored on, received or transmitted by an electronic device</a:t>
            </a:r>
            <a:r>
              <a:rPr lang="en-US" baseline="30000" dirty="0">
                <a:solidFill>
                  <a:srgbClr val="000000"/>
                </a:solidFill>
                <a:latin typeface="Cambria" panose="02040503050406030204" pitchFamily="18" charset="0"/>
              </a:rPr>
              <a:t>1</a:t>
            </a:r>
            <a:r>
              <a:rPr lang="en-US" dirty="0">
                <a:solidFill>
                  <a:srgbClr val="000000"/>
                </a:solidFill>
                <a:latin typeface="Cambria" panose="02040503050406030204" pitchFamily="18" charset="0"/>
              </a:rPr>
              <a:t>. This evidence can be acquired when electronic devices are seized and secured for examination. </a:t>
            </a:r>
            <a:endParaRPr lang="en-US" b="0" i="0" dirty="0">
              <a:solidFill>
                <a:srgbClr val="1B1B1B"/>
              </a:solidFill>
              <a:effectLst/>
              <a:latin typeface="Roboto" panose="02000000000000000000" pitchFamily="2" charset="0"/>
            </a:endParaRPr>
          </a:p>
        </p:txBody>
      </p:sp>
    </p:spTree>
    <p:extLst>
      <p:ext uri="{BB962C8B-B14F-4D97-AF65-F5344CB8AC3E}">
        <p14:creationId xmlns:p14="http://schemas.microsoft.com/office/powerpoint/2010/main" val="707210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6886-C83B-4ECB-3FFD-E28605D64D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927A1C-0F0F-93DB-0A85-9914C68F6E89}"/>
              </a:ext>
            </a:extLst>
          </p:cNvPr>
          <p:cNvSpPr>
            <a:spLocks noGrp="1"/>
          </p:cNvSpPr>
          <p:nvPr>
            <p:ph idx="1"/>
          </p:nvPr>
        </p:nvSpPr>
        <p:spPr/>
        <p:txBody>
          <a:bodyPr/>
          <a:lstStyle/>
          <a:p>
            <a:pPr algn="just"/>
            <a:r>
              <a:rPr lang="en-US" dirty="0">
                <a:solidFill>
                  <a:srgbClr val="1B1B1B"/>
                </a:solidFill>
                <a:latin typeface="Roboto" panose="02000000000000000000" pitchFamily="2" charset="0"/>
              </a:rPr>
              <a:t>Digital evidence is commonly associated with electronic crime, or e-crime, such as child pornography or credit card fraud. However, digital evidence is now used to prosecute all types of crimes, not just e-crime.</a:t>
            </a:r>
          </a:p>
          <a:p>
            <a:pPr algn="just"/>
            <a:r>
              <a:rPr lang="en-US" dirty="0">
                <a:solidFill>
                  <a:srgbClr val="1B1B1B"/>
                </a:solidFill>
                <a:latin typeface="Roboto" panose="02000000000000000000" pitchFamily="2" charset="0"/>
              </a:rPr>
              <a:t> For example, suspects' e-mail or mobile phone files might contain critical evidence regarding their intent, their whereabouts at the time of a crime and their relationship with other suspects.</a:t>
            </a:r>
            <a:endParaRPr lang="en-IN" dirty="0"/>
          </a:p>
          <a:p>
            <a:endParaRPr lang="en-IN" dirty="0"/>
          </a:p>
        </p:txBody>
      </p:sp>
    </p:spTree>
    <p:extLst>
      <p:ext uri="{BB962C8B-B14F-4D97-AF65-F5344CB8AC3E}">
        <p14:creationId xmlns:p14="http://schemas.microsoft.com/office/powerpoint/2010/main" val="270155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E88F-608B-16CD-6BA3-0082D8557D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46B794-F248-8565-4AD0-D894C67903BE}"/>
              </a:ext>
            </a:extLst>
          </p:cNvPr>
          <p:cNvSpPr>
            <a:spLocks noGrp="1"/>
          </p:cNvSpPr>
          <p:nvPr>
            <p:ph idx="1"/>
          </p:nvPr>
        </p:nvSpPr>
        <p:spPr>
          <a:xfrm>
            <a:off x="1109273" y="2015732"/>
            <a:ext cx="10732958" cy="4037749"/>
          </a:xfrm>
        </p:spPr>
        <p:txBody>
          <a:bodyPr>
            <a:normAutofit/>
          </a:bodyPr>
          <a:lstStyle/>
          <a:p>
            <a:pPr marL="0" indent="0" algn="just">
              <a:buNone/>
            </a:pPr>
            <a:r>
              <a:rPr lang="en-US" b="0" i="0" dirty="0">
                <a:effectLst/>
                <a:latin typeface="inter"/>
              </a:rPr>
              <a:t>When it  comes to </a:t>
            </a:r>
            <a:r>
              <a:rPr lang="en-US" b="0" i="0" u="none" strike="noStrike" dirty="0">
                <a:effectLst/>
                <a:latin typeface="inter"/>
                <a:hlinkClick r:id="rId2">
                  <a:extLst>
                    <a:ext uri="{A12FA001-AC4F-418D-AE19-62706E023703}">
                      <ahyp:hlinkClr xmlns:ahyp="http://schemas.microsoft.com/office/drawing/2018/hyperlinkcolor" val="tx"/>
                    </a:ext>
                  </a:extLst>
                </a:hlinkClick>
              </a:rPr>
              <a:t>digital evidence</a:t>
            </a:r>
            <a:r>
              <a:rPr lang="en-US" b="0" i="0" dirty="0">
                <a:effectLst/>
                <a:latin typeface="inter"/>
              </a:rPr>
              <a:t>, in essence, it can be </a:t>
            </a:r>
            <a:r>
              <a:rPr lang="en-US" b="0" i="0" dirty="0">
                <a:solidFill>
                  <a:srgbClr val="FF0000"/>
                </a:solidFill>
                <a:effectLst/>
                <a:latin typeface="inter"/>
              </a:rPr>
              <a:t>anything from logs and all the way to video footage, images, archives, temporary files, replicant data, and even data that’s stored inside a device’s RAM (otherwise known as volatile data), as long as they are regarded as part of clue for a digital investigation.</a:t>
            </a:r>
          </a:p>
          <a:p>
            <a:endParaRPr lang="en-IN" dirty="0"/>
          </a:p>
        </p:txBody>
      </p:sp>
    </p:spTree>
    <p:extLst>
      <p:ext uri="{BB962C8B-B14F-4D97-AF65-F5344CB8AC3E}">
        <p14:creationId xmlns:p14="http://schemas.microsoft.com/office/powerpoint/2010/main" val="2190368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F8E0-8198-BE71-93EF-0E4BF5900630}"/>
              </a:ext>
            </a:extLst>
          </p:cNvPr>
          <p:cNvSpPr>
            <a:spLocks noGrp="1"/>
          </p:cNvSpPr>
          <p:nvPr>
            <p:ph type="title"/>
          </p:nvPr>
        </p:nvSpPr>
        <p:spPr/>
        <p:txBody>
          <a:bodyPr/>
          <a:lstStyle/>
          <a:p>
            <a:pPr algn="ctr"/>
            <a:r>
              <a:rPr lang="en-IN" dirty="0"/>
              <a:t>Types of Digital Evidence </a:t>
            </a:r>
          </a:p>
        </p:txBody>
      </p:sp>
      <p:sp>
        <p:nvSpPr>
          <p:cNvPr id="3" name="Content Placeholder 2">
            <a:extLst>
              <a:ext uri="{FF2B5EF4-FFF2-40B4-BE49-F238E27FC236}">
                <a16:creationId xmlns:a16="http://schemas.microsoft.com/office/drawing/2014/main" id="{E5CA67CD-9357-25D0-0355-5550F877B70C}"/>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u="none" strike="noStrike" dirty="0">
                <a:solidFill>
                  <a:srgbClr val="136DF7"/>
                </a:solidFill>
                <a:effectLst/>
                <a:latin typeface="inter"/>
                <a:hlinkClick r:id="rId2"/>
              </a:rPr>
              <a:t>1. Logs</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3"/>
              </a:rPr>
              <a:t>2. Video footage and images</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4"/>
              </a:rPr>
              <a:t>3. Archives</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5"/>
              </a:rPr>
              <a:t>4. Active data</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6"/>
              </a:rPr>
              <a:t>5. Metadata</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7"/>
              </a:rPr>
              <a:t>6. Residual data</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8"/>
              </a:rPr>
              <a:t>7. Volatile data</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9"/>
              </a:rPr>
              <a:t>8. Replicant data</a:t>
            </a:r>
            <a:endParaRPr lang="en-IN" b="0" i="0" dirty="0">
              <a:solidFill>
                <a:srgbClr val="FFFFFF"/>
              </a:solidFill>
              <a:effectLst/>
              <a:latin typeface="inter"/>
            </a:endParaRPr>
          </a:p>
          <a:p>
            <a:endParaRPr lang="en-IN" dirty="0"/>
          </a:p>
        </p:txBody>
      </p:sp>
    </p:spTree>
    <p:extLst>
      <p:ext uri="{BB962C8B-B14F-4D97-AF65-F5344CB8AC3E}">
        <p14:creationId xmlns:p14="http://schemas.microsoft.com/office/powerpoint/2010/main" val="1741946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8CE5-8DF4-2442-2E94-13265ABA4C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710169-B9CE-AC4A-CC0C-AA06E6D6F21C}"/>
              </a:ext>
            </a:extLst>
          </p:cNvPr>
          <p:cNvSpPr>
            <a:spLocks noGrp="1"/>
          </p:cNvSpPr>
          <p:nvPr>
            <p:ph idx="1"/>
          </p:nvPr>
        </p:nvSpPr>
        <p:spPr>
          <a:xfrm>
            <a:off x="1034321" y="2015732"/>
            <a:ext cx="10792918" cy="4037749"/>
          </a:xfrm>
        </p:spPr>
        <p:txBody>
          <a:bodyPr>
            <a:normAutofit fontScale="85000" lnSpcReduction="10000"/>
          </a:bodyPr>
          <a:lstStyle/>
          <a:p>
            <a:r>
              <a:rPr lang="en-US" b="1" dirty="0">
                <a:solidFill>
                  <a:srgbClr val="FF0000"/>
                </a:solidFill>
                <a:latin typeface="Times New Roman" panose="02020603050405020304" pitchFamily="18" charset="0"/>
                <a:cs typeface="Times New Roman" panose="02020603050405020304" pitchFamily="18" charset="0"/>
              </a:rPr>
              <a:t>OS logs</a:t>
            </a:r>
          </a:p>
          <a:p>
            <a:pPr marL="0" indent="0">
              <a:buNone/>
            </a:pPr>
            <a:r>
              <a:rPr lang="en-US" dirty="0">
                <a:latin typeface="Times New Roman" panose="02020603050405020304" pitchFamily="18" charset="0"/>
                <a:cs typeface="Times New Roman" panose="02020603050405020304" pitchFamily="18" charset="0"/>
              </a:rPr>
              <a:t>Examples include events pertaining to system access, security alerts, the duration of a user’s login session, when the device was shut down, etc.</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Typically, OS logs are stored in a particular system directory (the exact location depends on the operating system in use).</a:t>
            </a:r>
          </a:p>
          <a:p>
            <a:endParaRPr lang="en-US"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Database logs</a:t>
            </a:r>
          </a:p>
          <a:p>
            <a:r>
              <a:rPr lang="en-US" dirty="0">
                <a:latin typeface="Times New Roman" panose="02020603050405020304" pitchFamily="18" charset="0"/>
                <a:cs typeface="Times New Roman" panose="02020603050405020304" pitchFamily="18" charset="0"/>
              </a:rPr>
              <a:t>Since they mostly reveal what changes were made to a particular database, these can be a vital source of crime evidence as well as a useful approach for debugging and troubleshooting in the unfortunate event of any technical issues with the database in question.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673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D156-5C84-A4C6-E801-67A12F7A3E0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1C6B8F6-4A02-E04F-44E2-75FA421D616C}"/>
              </a:ext>
            </a:extLst>
          </p:cNvPr>
          <p:cNvSpPr>
            <a:spLocks noGrp="1"/>
          </p:cNvSpPr>
          <p:nvPr>
            <p:ph idx="1"/>
          </p:nvPr>
        </p:nvSpPr>
        <p:spPr>
          <a:xfrm>
            <a:off x="1064303" y="2015732"/>
            <a:ext cx="10837888" cy="4175206"/>
          </a:xfrm>
        </p:spPr>
        <p:txBody>
          <a:bodyPr>
            <a:normAutofit/>
          </a:bodyPr>
          <a:lstStyle/>
          <a:p>
            <a:r>
              <a:rPr lang="en-IN" dirty="0"/>
              <a:t> </a:t>
            </a:r>
            <a:r>
              <a:rPr lang="en-US" dirty="0"/>
              <a:t>Email logs</a:t>
            </a:r>
          </a:p>
          <a:p>
            <a:r>
              <a:rPr lang="en-US" dirty="0"/>
              <a:t>Often presented in a CSV format, email logs can reveal certain details about the sender and content, which includes their email address, time and date of delivery, delivery status, cc, bcc, subject, content type, and error codes (if applicable), while mostly stored in the email’s header.</a:t>
            </a:r>
          </a:p>
          <a:p>
            <a:r>
              <a:rPr lang="en-US" dirty="0"/>
              <a:t>As we’ve elaborated in our latest email forensics guide, many cyber criminals use email as their go-to communication channel for the purposes of extortion, financial crime, and distributing illegal materials.</a:t>
            </a:r>
          </a:p>
          <a:p>
            <a:r>
              <a:rPr lang="en-US" dirty="0"/>
              <a:t>Alongside email logs, any file attachments also count as one of the evidence types, so they should be closely examined, right along with the server logs through which the email was sent.</a:t>
            </a:r>
            <a:endParaRPr lang="en-IN" dirty="0"/>
          </a:p>
        </p:txBody>
      </p:sp>
    </p:spTree>
    <p:extLst>
      <p:ext uri="{BB962C8B-B14F-4D97-AF65-F5344CB8AC3E}">
        <p14:creationId xmlns:p14="http://schemas.microsoft.com/office/powerpoint/2010/main" val="345469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6908-9254-1426-7068-97C2FF2BE9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92DA40-5F6D-4D10-D316-D51B00964D1D}"/>
              </a:ext>
            </a:extLst>
          </p:cNvPr>
          <p:cNvSpPr>
            <a:spLocks noGrp="1"/>
          </p:cNvSpPr>
          <p:nvPr>
            <p:ph idx="1"/>
          </p:nvPr>
        </p:nvSpPr>
        <p:spPr/>
        <p:txBody>
          <a:bodyPr/>
          <a:lstStyle/>
          <a:p>
            <a:r>
              <a:rPr lang="en-US" dirty="0">
                <a:solidFill>
                  <a:srgbClr val="FF0000"/>
                </a:solidFill>
              </a:rPr>
              <a:t>Email Forensics</a:t>
            </a:r>
            <a:r>
              <a:rPr lang="en-US" dirty="0"/>
              <a:t>: It deals with emails and their recovery and analysis, including deleted emails, calendars, and contacts.</a:t>
            </a:r>
          </a:p>
          <a:p>
            <a:r>
              <a:rPr lang="en-US" dirty="0">
                <a:solidFill>
                  <a:srgbClr val="FF0000"/>
                </a:solidFill>
              </a:rPr>
              <a:t>Memory Forensics</a:t>
            </a:r>
            <a:r>
              <a:rPr lang="en-US" dirty="0"/>
              <a:t>: Deals with collecting data from system memory (system registers, cache, RAM) in raw form and then analyzing it for further investigation.</a:t>
            </a:r>
          </a:p>
          <a:p>
            <a:r>
              <a:rPr lang="en-US" dirty="0">
                <a:solidFill>
                  <a:srgbClr val="FF0000"/>
                </a:solidFill>
              </a:rPr>
              <a:t>Mobile Phone Forensics</a:t>
            </a:r>
            <a:r>
              <a:rPr lang="en-US" dirty="0"/>
              <a:t>: It mainly deals with the examination and analysis of phones and smartphones and helps to retrieve contacts, call logs, incoming, and outgoing SMS, etc., and other data present in it.</a:t>
            </a:r>
            <a:endParaRPr lang="en-IN" dirty="0"/>
          </a:p>
        </p:txBody>
      </p:sp>
    </p:spTree>
    <p:extLst>
      <p:ext uri="{BB962C8B-B14F-4D97-AF65-F5344CB8AC3E}">
        <p14:creationId xmlns:p14="http://schemas.microsoft.com/office/powerpoint/2010/main" val="1053040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D280-848B-4D72-4D3B-098A048155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FE507-A0D2-CADC-24F1-617259A860BD}"/>
              </a:ext>
            </a:extLst>
          </p:cNvPr>
          <p:cNvSpPr>
            <a:spLocks noGrp="1"/>
          </p:cNvSpPr>
          <p:nvPr>
            <p:ph idx="1"/>
          </p:nvPr>
        </p:nvSpPr>
        <p:spPr/>
        <p:txBody>
          <a:bodyPr>
            <a:normAutofit/>
          </a:bodyPr>
          <a:lstStyle/>
          <a:p>
            <a:r>
              <a:rPr lang="en-IN" dirty="0"/>
              <a:t> </a:t>
            </a:r>
            <a:r>
              <a:rPr lang="en-US" dirty="0">
                <a:solidFill>
                  <a:srgbClr val="FF0000"/>
                </a:solidFill>
              </a:rPr>
              <a:t>Software logs</a:t>
            </a:r>
          </a:p>
          <a:p>
            <a:r>
              <a:rPr lang="en-US" dirty="0"/>
              <a:t>Just like the OS logs, so too do certain software logs count as one of the most important sources of digital evidence.</a:t>
            </a:r>
          </a:p>
          <a:p>
            <a:r>
              <a:rPr lang="en-US" dirty="0"/>
              <a:t>Among other things, they contain details regarding what action was performed while the program was running as well as indicate any errors or crashes that can be used for debugging purposes.</a:t>
            </a:r>
          </a:p>
          <a:p>
            <a:r>
              <a:rPr lang="en-US" dirty="0"/>
              <a:t>Every software can store these in its own pre-defined location, which may or may not be the installation directory.</a:t>
            </a:r>
            <a:endParaRPr lang="en-IN" dirty="0"/>
          </a:p>
        </p:txBody>
      </p:sp>
    </p:spTree>
    <p:extLst>
      <p:ext uri="{BB962C8B-B14F-4D97-AF65-F5344CB8AC3E}">
        <p14:creationId xmlns:p14="http://schemas.microsoft.com/office/powerpoint/2010/main" val="2561771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8C884-B266-88C1-09E4-8B6BDEE1395B}"/>
              </a:ext>
            </a:extLst>
          </p:cNvPr>
          <p:cNvSpPr>
            <a:spLocks noGrp="1"/>
          </p:cNvSpPr>
          <p:nvPr>
            <p:ph idx="1"/>
          </p:nvPr>
        </p:nvSpPr>
        <p:spPr>
          <a:xfrm>
            <a:off x="1451579" y="2015732"/>
            <a:ext cx="10300710" cy="4037749"/>
          </a:xfrm>
        </p:spPr>
        <p:txBody>
          <a:bodyPr>
            <a:normAutofit/>
          </a:bodyPr>
          <a:lstStyle/>
          <a:p>
            <a:r>
              <a:rPr lang="en-IN" dirty="0"/>
              <a:t> </a:t>
            </a:r>
            <a:r>
              <a:rPr lang="en-US" dirty="0">
                <a:solidFill>
                  <a:srgbClr val="FF0000"/>
                </a:solidFill>
              </a:rPr>
              <a:t>Network logs</a:t>
            </a:r>
          </a:p>
          <a:p>
            <a:pPr marL="0" indent="0">
              <a:buNone/>
            </a:pPr>
            <a:r>
              <a:rPr lang="en-US" dirty="0"/>
              <a:t>These can be viewed as different types of evidence because they also contain clues about what an individual was doing on the internet, including what websites that person has visited, what messages were exchanged with another party, and what the content of the messages was.</a:t>
            </a:r>
          </a:p>
          <a:p>
            <a:pPr marL="0" indent="0">
              <a:buNone/>
            </a:pPr>
            <a:r>
              <a:rPr lang="en-US" dirty="0"/>
              <a:t>A digital forensics examiner should let evidence reveal the truth, so be on the lookout for timestamps and IP addresses – two crucial evidence types that will serve as proof in a court of law.</a:t>
            </a:r>
            <a:endParaRPr lang="en-IN" dirty="0"/>
          </a:p>
        </p:txBody>
      </p:sp>
    </p:spTree>
    <p:extLst>
      <p:ext uri="{BB962C8B-B14F-4D97-AF65-F5344CB8AC3E}">
        <p14:creationId xmlns:p14="http://schemas.microsoft.com/office/powerpoint/2010/main" val="1768215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349-CBFA-3822-0E7F-ED09E645A5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96FFAD-F000-7971-9995-A9A3F730960C}"/>
              </a:ext>
            </a:extLst>
          </p:cNvPr>
          <p:cNvSpPr>
            <a:spLocks noGrp="1"/>
          </p:cNvSpPr>
          <p:nvPr>
            <p:ph idx="1"/>
          </p:nvPr>
        </p:nvSpPr>
        <p:spPr>
          <a:xfrm>
            <a:off x="914401" y="2015732"/>
            <a:ext cx="11017770" cy="3830432"/>
          </a:xfrm>
        </p:spPr>
        <p:txBody>
          <a:bodyPr>
            <a:normAutofit fontScale="92500"/>
          </a:bodyPr>
          <a:lstStyle/>
          <a:p>
            <a:r>
              <a:rPr lang="en-US" dirty="0">
                <a:solidFill>
                  <a:srgbClr val="FF0000"/>
                </a:solidFill>
              </a:rPr>
              <a:t>Phone logs</a:t>
            </a:r>
          </a:p>
          <a:p>
            <a:pPr marL="0" indent="0">
              <a:buNone/>
            </a:pPr>
            <a:r>
              <a:rPr lang="en-US" dirty="0"/>
              <a:t>A phone’s infrastructure encompasses various kinds of evidence, including photos taken, videos recorded, system logs, app logs, and call logs, the latter of which contain crucial details such as the duration of a call, inbound and outbound numbers, etc.</a:t>
            </a:r>
          </a:p>
          <a:p>
            <a:pPr marL="0" indent="0">
              <a:buNone/>
            </a:pPr>
            <a:r>
              <a:rPr lang="en-US" dirty="0"/>
              <a:t>Mobile forensics experts also analyze and examine other types of digital evidence that can be found on a mobile device, including geo indicators (where the device has traveled) and EXIF data the photos may store.</a:t>
            </a:r>
          </a:p>
          <a:p>
            <a:r>
              <a:rPr lang="en-US" dirty="0">
                <a:solidFill>
                  <a:srgbClr val="FF0000"/>
                </a:solidFill>
              </a:rPr>
              <a:t>IP logs</a:t>
            </a:r>
          </a:p>
          <a:p>
            <a:pPr marL="0" indent="0">
              <a:buNone/>
            </a:pPr>
            <a:r>
              <a:rPr lang="en-US" dirty="0"/>
              <a:t>Since everyone who browses the internet gets assigned a unique IP address, knowing this crucial detail allows a digital forensics investigator to trace their real identity and physical location by cooperating with ISPs.</a:t>
            </a:r>
            <a:endParaRPr lang="en-IN" dirty="0"/>
          </a:p>
        </p:txBody>
      </p:sp>
    </p:spTree>
    <p:extLst>
      <p:ext uri="{BB962C8B-B14F-4D97-AF65-F5344CB8AC3E}">
        <p14:creationId xmlns:p14="http://schemas.microsoft.com/office/powerpoint/2010/main" val="3630375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D405-2FB2-B4A2-5555-97F11381E9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8C6C4D-51F7-D62C-EAD3-F171E27C3900}"/>
              </a:ext>
            </a:extLst>
          </p:cNvPr>
          <p:cNvSpPr>
            <a:spLocks noGrp="1"/>
          </p:cNvSpPr>
          <p:nvPr>
            <p:ph idx="1"/>
          </p:nvPr>
        </p:nvSpPr>
        <p:spPr>
          <a:xfrm>
            <a:off x="464695" y="2015732"/>
            <a:ext cx="11727305" cy="4037749"/>
          </a:xfrm>
        </p:spPr>
        <p:txBody>
          <a:bodyPr>
            <a:normAutofit/>
          </a:bodyPr>
          <a:lstStyle/>
          <a:p>
            <a:r>
              <a:rPr lang="en-US" dirty="0">
                <a:solidFill>
                  <a:srgbClr val="FF0000"/>
                </a:solidFill>
              </a:rPr>
              <a:t>Device fingerprints</a:t>
            </a:r>
          </a:p>
          <a:p>
            <a:pPr marL="0" indent="0">
              <a:buNone/>
            </a:pPr>
            <a:r>
              <a:rPr lang="en-US" dirty="0"/>
              <a:t>There are many forensic categories of devices where evidence can be found, and each device can generate a unique fingerprint that consists of its hardware specs, the OS it’s running (down to the exact version), and even other odd bits and pieces such as the graphics drivers it’s running or what fonts are installed.</a:t>
            </a:r>
          </a:p>
          <a:p>
            <a:pPr marL="0" indent="0">
              <a:buNone/>
            </a:pPr>
            <a:r>
              <a:rPr lang="en-US" dirty="0"/>
              <a:t>Therefore, even if a cybercriminal attempts to mask their IP when connecting to a server, the device fingerprint can be collected regardless.</a:t>
            </a:r>
          </a:p>
          <a:p>
            <a:pPr marL="0" indent="0">
              <a:buNone/>
            </a:pPr>
            <a:r>
              <a:rPr lang="en-US" dirty="0"/>
              <a:t>To effectively conduct log forensics, the key thing a log forensics investigator should know about logs of any kind is that they are automatically placed on the device, either by some kind of software that is installed or by the operating system itself.</a:t>
            </a:r>
            <a:endParaRPr lang="en-IN" dirty="0"/>
          </a:p>
        </p:txBody>
      </p:sp>
    </p:spTree>
    <p:extLst>
      <p:ext uri="{BB962C8B-B14F-4D97-AF65-F5344CB8AC3E}">
        <p14:creationId xmlns:p14="http://schemas.microsoft.com/office/powerpoint/2010/main" val="286468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8AB6-F2A0-FEEC-3C71-FBD6CD4F3867}"/>
              </a:ext>
            </a:extLst>
          </p:cNvPr>
          <p:cNvSpPr>
            <a:spLocks noGrp="1"/>
          </p:cNvSpPr>
          <p:nvPr>
            <p:ph type="title"/>
          </p:nvPr>
        </p:nvSpPr>
        <p:spPr/>
        <p:txBody>
          <a:bodyPr/>
          <a:lstStyle/>
          <a:p>
            <a:r>
              <a:rPr lang="en-IN" dirty="0"/>
              <a:t>Video footage and images</a:t>
            </a:r>
          </a:p>
        </p:txBody>
      </p:sp>
      <p:sp>
        <p:nvSpPr>
          <p:cNvPr id="3" name="Content Placeholder 2">
            <a:extLst>
              <a:ext uri="{FF2B5EF4-FFF2-40B4-BE49-F238E27FC236}">
                <a16:creationId xmlns:a16="http://schemas.microsoft.com/office/drawing/2014/main" id="{8FCC4619-C6F1-C033-F55B-07562F0DB95B}"/>
              </a:ext>
            </a:extLst>
          </p:cNvPr>
          <p:cNvSpPr>
            <a:spLocks noGrp="1"/>
          </p:cNvSpPr>
          <p:nvPr>
            <p:ph idx="1"/>
          </p:nvPr>
        </p:nvSpPr>
        <p:spPr>
          <a:xfrm>
            <a:off x="209863" y="2015732"/>
            <a:ext cx="11982138" cy="3890393"/>
          </a:xfrm>
        </p:spPr>
        <p:txBody>
          <a:bodyPr/>
          <a:lstStyle/>
          <a:p>
            <a:r>
              <a:rPr lang="en-US" dirty="0">
                <a:solidFill>
                  <a:srgbClr val="FF0000"/>
                </a:solidFill>
              </a:rPr>
              <a:t>Out of all the types of digital evidence, video footage and images can be classified as the visible data type, just like the logs we discussed earlier.</a:t>
            </a:r>
          </a:p>
          <a:p>
            <a:r>
              <a:rPr lang="en-US" dirty="0"/>
              <a:t>There are many types of digital evidence that fall into this category, including </a:t>
            </a:r>
            <a:r>
              <a:rPr lang="en-US" dirty="0">
                <a:solidFill>
                  <a:srgbClr val="FF0000"/>
                </a:solidFill>
              </a:rPr>
              <a:t>CCTV footage, videos recorded on a mobile device, digital camera footage, voice recordings, etc.</a:t>
            </a:r>
          </a:p>
          <a:p>
            <a:r>
              <a:rPr lang="en-US" dirty="0"/>
              <a:t>However, unlike your typical </a:t>
            </a:r>
            <a:r>
              <a:rPr lang="en-US" dirty="0">
                <a:solidFill>
                  <a:srgbClr val="FF0000"/>
                </a:solidFill>
              </a:rPr>
              <a:t>logs, multimedia files may require specialized tools to investigate that go beyond typical multimedia players.</a:t>
            </a:r>
            <a:endParaRPr lang="en-IN" dirty="0">
              <a:solidFill>
                <a:srgbClr val="FF0000"/>
              </a:solidFill>
            </a:endParaRPr>
          </a:p>
        </p:txBody>
      </p:sp>
    </p:spTree>
    <p:extLst>
      <p:ext uri="{BB962C8B-B14F-4D97-AF65-F5344CB8AC3E}">
        <p14:creationId xmlns:p14="http://schemas.microsoft.com/office/powerpoint/2010/main" val="2523462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C1919-AB4C-635F-EA68-43286204C88F}"/>
              </a:ext>
            </a:extLst>
          </p:cNvPr>
          <p:cNvSpPr>
            <a:spLocks noGrp="1"/>
          </p:cNvSpPr>
          <p:nvPr>
            <p:ph type="title"/>
          </p:nvPr>
        </p:nvSpPr>
        <p:spPr/>
        <p:txBody>
          <a:bodyPr/>
          <a:lstStyle/>
          <a:p>
            <a:pPr algn="ctr"/>
            <a:r>
              <a:rPr lang="en-IN" dirty="0"/>
              <a:t>Retrieving video evidence – a practical example</a:t>
            </a:r>
          </a:p>
        </p:txBody>
      </p:sp>
      <p:sp>
        <p:nvSpPr>
          <p:cNvPr id="3" name="Content Placeholder 2">
            <a:extLst>
              <a:ext uri="{FF2B5EF4-FFF2-40B4-BE49-F238E27FC236}">
                <a16:creationId xmlns:a16="http://schemas.microsoft.com/office/drawing/2014/main" id="{5FEFF860-147F-2EC2-F84A-3C2E482D46CC}"/>
              </a:ext>
            </a:extLst>
          </p:cNvPr>
          <p:cNvSpPr>
            <a:spLocks noGrp="1"/>
          </p:cNvSpPr>
          <p:nvPr>
            <p:ph idx="1"/>
          </p:nvPr>
        </p:nvSpPr>
        <p:spPr>
          <a:xfrm>
            <a:off x="524657" y="2083634"/>
            <a:ext cx="11542426" cy="3969848"/>
          </a:xfrm>
        </p:spPr>
        <p:txBody>
          <a:bodyPr/>
          <a:lstStyle/>
          <a:p>
            <a:r>
              <a:rPr lang="en-IN" dirty="0"/>
              <a:t> </a:t>
            </a:r>
            <a:r>
              <a:rPr lang="en-US" dirty="0"/>
              <a:t>To give you a practical example, let’s suppose your law enforcement department is tasked with having to retrieve CCTV footage from a no-name brand surveillance system. Even if you manage to dismantle the device and retrieve the files in a forensically sound manner, you’re still going to need to find a way to open them somehow to examine their contents.</a:t>
            </a:r>
            <a:endParaRPr lang="en-IN" dirty="0"/>
          </a:p>
        </p:txBody>
      </p:sp>
    </p:spTree>
    <p:extLst>
      <p:ext uri="{BB962C8B-B14F-4D97-AF65-F5344CB8AC3E}">
        <p14:creationId xmlns:p14="http://schemas.microsoft.com/office/powerpoint/2010/main" val="1280047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B162-D427-5B49-EAD4-521841D95C08}"/>
              </a:ext>
            </a:extLst>
          </p:cNvPr>
          <p:cNvSpPr>
            <a:spLocks noGrp="1"/>
          </p:cNvSpPr>
          <p:nvPr>
            <p:ph type="title"/>
          </p:nvPr>
        </p:nvSpPr>
        <p:spPr/>
        <p:txBody>
          <a:bodyPr/>
          <a:lstStyle/>
          <a:p>
            <a:r>
              <a:rPr lang="en-US" dirty="0"/>
              <a:t>The solution to inaccessible file format types</a:t>
            </a:r>
            <a:endParaRPr lang="en-IN" dirty="0"/>
          </a:p>
        </p:txBody>
      </p:sp>
      <p:sp>
        <p:nvSpPr>
          <p:cNvPr id="3" name="Content Placeholder 2">
            <a:extLst>
              <a:ext uri="{FF2B5EF4-FFF2-40B4-BE49-F238E27FC236}">
                <a16:creationId xmlns:a16="http://schemas.microsoft.com/office/drawing/2014/main" id="{D3FC3D77-7987-3063-5C4E-8A55127AFCF7}"/>
              </a:ext>
            </a:extLst>
          </p:cNvPr>
          <p:cNvSpPr>
            <a:spLocks noGrp="1"/>
          </p:cNvSpPr>
          <p:nvPr>
            <p:ph idx="1"/>
          </p:nvPr>
        </p:nvSpPr>
        <p:spPr>
          <a:xfrm>
            <a:off x="569626" y="2015732"/>
            <a:ext cx="11257613" cy="3875402"/>
          </a:xfrm>
        </p:spPr>
        <p:txBody>
          <a:bodyPr>
            <a:normAutofit/>
          </a:bodyPr>
          <a:lstStyle/>
          <a:p>
            <a:r>
              <a:rPr lang="en-US" dirty="0"/>
              <a:t>Therefore, the only solution that is viable in practice is employing a professional video forensics tool like VIP 2.0 by </a:t>
            </a:r>
            <a:r>
              <a:rPr lang="en-US" dirty="0" err="1"/>
              <a:t>SalvationDATA</a:t>
            </a:r>
            <a:r>
              <a:rPr lang="en-US" dirty="0"/>
              <a:t>.</a:t>
            </a:r>
          </a:p>
          <a:p>
            <a:r>
              <a:rPr lang="en-US" dirty="0"/>
              <a:t>Since it supports all the formats used by almost any DVR and NVR device in existence, you will be able to crack the case in record time by accessing a wide array of file formats without issues, all while preserving the integrity of the files, built-in reporting, and 24/7 access to customer support.</a:t>
            </a:r>
          </a:p>
          <a:p>
            <a:r>
              <a:rPr lang="en-US" dirty="0"/>
              <a:t>Also, VIP 2.0 comes with integrated recognition features such as motion detection, thus allowing you to automatically find the exact section of the video footage that contains valuable digital evidence for your case.</a:t>
            </a:r>
            <a:endParaRPr lang="en-IN" dirty="0"/>
          </a:p>
        </p:txBody>
      </p:sp>
    </p:spTree>
    <p:extLst>
      <p:ext uri="{BB962C8B-B14F-4D97-AF65-F5344CB8AC3E}">
        <p14:creationId xmlns:p14="http://schemas.microsoft.com/office/powerpoint/2010/main" val="1557598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78A1-B367-BFAE-C969-4B326C1AD6FC}"/>
              </a:ext>
            </a:extLst>
          </p:cNvPr>
          <p:cNvSpPr>
            <a:spLocks noGrp="1"/>
          </p:cNvSpPr>
          <p:nvPr>
            <p:ph type="title"/>
          </p:nvPr>
        </p:nvSpPr>
        <p:spPr/>
        <p:txBody>
          <a:bodyPr/>
          <a:lstStyle/>
          <a:p>
            <a:pPr algn="ctr"/>
            <a:r>
              <a:rPr lang="en-IN" dirty="0"/>
              <a:t>Archives</a:t>
            </a:r>
          </a:p>
        </p:txBody>
      </p:sp>
      <p:sp>
        <p:nvSpPr>
          <p:cNvPr id="3" name="Content Placeholder 2">
            <a:extLst>
              <a:ext uri="{FF2B5EF4-FFF2-40B4-BE49-F238E27FC236}">
                <a16:creationId xmlns:a16="http://schemas.microsoft.com/office/drawing/2014/main" id="{7A77C0FA-CF18-723D-B7AA-0CF73AAB17CF}"/>
              </a:ext>
            </a:extLst>
          </p:cNvPr>
          <p:cNvSpPr>
            <a:spLocks noGrp="1"/>
          </p:cNvSpPr>
          <p:nvPr>
            <p:ph idx="1"/>
          </p:nvPr>
        </p:nvSpPr>
        <p:spPr>
          <a:xfrm>
            <a:off x="1451579" y="2015732"/>
            <a:ext cx="10285719" cy="3755481"/>
          </a:xfrm>
        </p:spPr>
        <p:txBody>
          <a:bodyPr/>
          <a:lstStyle/>
          <a:p>
            <a:r>
              <a:rPr lang="en-IN" dirty="0"/>
              <a:t> </a:t>
            </a:r>
            <a:r>
              <a:rPr lang="en-US" dirty="0"/>
              <a:t>Various types of evidence can come in the form of an archive, whether it be:</a:t>
            </a:r>
          </a:p>
          <a:p>
            <a:pPr marL="457200" indent="-457200">
              <a:buFont typeface="+mj-lt"/>
              <a:buAutoNum type="arabicPeriod"/>
            </a:pPr>
            <a:r>
              <a:rPr lang="en-US" dirty="0"/>
              <a:t>Zip/</a:t>
            </a:r>
            <a:r>
              <a:rPr lang="en-US" dirty="0" err="1"/>
              <a:t>Rar</a:t>
            </a:r>
            <a:r>
              <a:rPr lang="en-US" dirty="0"/>
              <a:t>/similar files</a:t>
            </a:r>
          </a:p>
          <a:p>
            <a:pPr marL="457200" indent="-457200">
              <a:buFont typeface="+mj-lt"/>
              <a:buAutoNum type="arabicPeriod"/>
            </a:pPr>
            <a:r>
              <a:rPr lang="en-US" dirty="0"/>
              <a:t>Databases</a:t>
            </a:r>
          </a:p>
          <a:p>
            <a:pPr marL="457200" indent="-457200">
              <a:buFont typeface="+mj-lt"/>
              <a:buAutoNum type="arabicPeriod"/>
            </a:pPr>
            <a:r>
              <a:rPr lang="en-US" dirty="0"/>
              <a:t>Backups</a:t>
            </a:r>
          </a:p>
          <a:p>
            <a:pPr marL="457200" indent="-457200">
              <a:buFont typeface="+mj-lt"/>
              <a:buAutoNum type="arabicPeriod"/>
            </a:pPr>
            <a:r>
              <a:rPr lang="en-US" dirty="0"/>
              <a:t>Software-specific archives</a:t>
            </a:r>
          </a:p>
          <a:p>
            <a:pPr marL="0" indent="0">
              <a:buNone/>
            </a:pPr>
            <a:endParaRPr lang="en-IN" dirty="0"/>
          </a:p>
        </p:txBody>
      </p:sp>
    </p:spTree>
    <p:extLst>
      <p:ext uri="{BB962C8B-B14F-4D97-AF65-F5344CB8AC3E}">
        <p14:creationId xmlns:p14="http://schemas.microsoft.com/office/powerpoint/2010/main" val="354845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4497-2303-D80B-4825-D90BBE55EA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B3DB79-B32B-0AFE-CA3B-3AA7A0F228E4}"/>
              </a:ext>
            </a:extLst>
          </p:cNvPr>
          <p:cNvSpPr>
            <a:spLocks noGrp="1"/>
          </p:cNvSpPr>
          <p:nvPr>
            <p:ph idx="1"/>
          </p:nvPr>
        </p:nvSpPr>
        <p:spPr>
          <a:xfrm>
            <a:off x="986883" y="2030722"/>
            <a:ext cx="10675465" cy="4022759"/>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Technically, since they can contain all sorts of extractable file formats, archives can be regarded as a wildcard source of evidence, which contains anything from:</a:t>
            </a:r>
          </a:p>
          <a:p>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Images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Text files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Documents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Source codes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Videos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or even other archives.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597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56F4-CB58-3316-AF1A-D02D8511D2CF}"/>
              </a:ext>
            </a:extLst>
          </p:cNvPr>
          <p:cNvSpPr>
            <a:spLocks noGrp="1"/>
          </p:cNvSpPr>
          <p:nvPr>
            <p:ph type="title"/>
          </p:nvPr>
        </p:nvSpPr>
        <p:spPr/>
        <p:txBody>
          <a:bodyPr/>
          <a:lstStyle/>
          <a:p>
            <a:pPr algn="ctr"/>
            <a:r>
              <a:rPr lang="en-IN" dirty="0"/>
              <a:t>Active data</a:t>
            </a:r>
          </a:p>
        </p:txBody>
      </p:sp>
      <p:sp>
        <p:nvSpPr>
          <p:cNvPr id="3" name="Content Placeholder 2">
            <a:extLst>
              <a:ext uri="{FF2B5EF4-FFF2-40B4-BE49-F238E27FC236}">
                <a16:creationId xmlns:a16="http://schemas.microsoft.com/office/drawing/2014/main" id="{5B377A92-5A8A-EBE9-1B9A-E563FF9E01B7}"/>
              </a:ext>
            </a:extLst>
          </p:cNvPr>
          <p:cNvSpPr>
            <a:spLocks noGrp="1"/>
          </p:cNvSpPr>
          <p:nvPr>
            <p:ph idx="1"/>
          </p:nvPr>
        </p:nvSpPr>
        <p:spPr>
          <a:xfrm>
            <a:off x="1451579" y="2015732"/>
            <a:ext cx="10240749" cy="3905383"/>
          </a:xfrm>
        </p:spPr>
        <p:txBody>
          <a:bodyPr>
            <a:normAutofit fontScale="92500" lnSpcReduction="10000"/>
          </a:bodyPr>
          <a:lstStyle/>
          <a:p>
            <a:r>
              <a:rPr lang="en-US" dirty="0">
                <a:solidFill>
                  <a:srgbClr val="FF0000"/>
                </a:solidFill>
                <a:latin typeface="Times New Roman" panose="02020603050405020304" pitchFamily="18" charset="0"/>
                <a:cs typeface="Times New Roman" panose="02020603050405020304" pitchFamily="18" charset="0"/>
              </a:rPr>
              <a:t>Have you ever noticed how popular content editors and word processors like Microsoft Word often create temporary files on your hard drive while you’re in the midst of typing and working on a document?</a:t>
            </a:r>
          </a:p>
          <a:p>
            <a:pPr marL="0" indent="0">
              <a:buNone/>
            </a:pPr>
            <a:r>
              <a:rPr lang="en-US" dirty="0">
                <a:latin typeface="Times New Roman" panose="02020603050405020304" pitchFamily="18" charset="0"/>
                <a:cs typeface="Times New Roman" panose="02020603050405020304" pitchFamily="18" charset="0"/>
              </a:rPr>
              <a:t>This is what’s referred to as active data and it’s a visible data type.</a:t>
            </a:r>
          </a:p>
          <a:p>
            <a:pPr marL="0" indent="0">
              <a:buNone/>
            </a:pPr>
            <a:r>
              <a:rPr lang="en-US" dirty="0">
                <a:latin typeface="Times New Roman" panose="02020603050405020304" pitchFamily="18" charset="0"/>
                <a:cs typeface="Times New Roman" panose="02020603050405020304" pitchFamily="18" charset="0"/>
              </a:rPr>
              <a:t>In fact, many </a:t>
            </a:r>
            <a:r>
              <a:rPr lang="en-US" dirty="0">
                <a:solidFill>
                  <a:srgbClr val="FF0000"/>
                </a:solidFill>
                <a:latin typeface="Times New Roman" panose="02020603050405020304" pitchFamily="18" charset="0"/>
                <a:cs typeface="Times New Roman" panose="02020603050405020304" pitchFamily="18" charset="0"/>
              </a:rPr>
              <a:t>operating systems and applications can create this type of file, including</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Email clients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Image viewers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Word processors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Scanners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36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DD29-48AF-F970-5DF0-CD0840786CAB}"/>
              </a:ext>
            </a:extLst>
          </p:cNvPr>
          <p:cNvSpPr>
            <a:spLocks noGrp="1"/>
          </p:cNvSpPr>
          <p:nvPr>
            <p:ph type="title"/>
          </p:nvPr>
        </p:nvSpPr>
        <p:spPr/>
        <p:txBody>
          <a:bodyPr/>
          <a:lstStyle/>
          <a:p>
            <a:pPr algn="ctr"/>
            <a:r>
              <a:rPr lang="en-IN" dirty="0"/>
              <a:t>CHARACTERISTICS</a:t>
            </a:r>
          </a:p>
        </p:txBody>
      </p:sp>
      <p:sp>
        <p:nvSpPr>
          <p:cNvPr id="3" name="Content Placeholder 2">
            <a:extLst>
              <a:ext uri="{FF2B5EF4-FFF2-40B4-BE49-F238E27FC236}">
                <a16:creationId xmlns:a16="http://schemas.microsoft.com/office/drawing/2014/main" id="{B171F235-B998-7265-DAD3-EAB07AD2B2EC}"/>
              </a:ext>
            </a:extLst>
          </p:cNvPr>
          <p:cNvSpPr>
            <a:spLocks noGrp="1"/>
          </p:cNvSpPr>
          <p:nvPr>
            <p:ph idx="1"/>
          </p:nvPr>
        </p:nvSpPr>
        <p:spPr>
          <a:xfrm>
            <a:off x="737419" y="1860142"/>
            <a:ext cx="11120284" cy="4193339"/>
          </a:xfrm>
        </p:spPr>
        <p:txBody>
          <a:bodyPr>
            <a:normAutofit/>
          </a:bodyPr>
          <a:lstStyle/>
          <a:p>
            <a:pPr algn="just"/>
            <a:r>
              <a:rPr lang="en-US" sz="2000" dirty="0">
                <a:solidFill>
                  <a:srgbClr val="FF0000"/>
                </a:solidFill>
                <a:latin typeface="Times New Roman" panose="02020603050405020304" pitchFamily="18" charset="0"/>
                <a:cs typeface="Times New Roman" panose="02020603050405020304" pitchFamily="18" charset="0"/>
              </a:rPr>
              <a:t>Identification</a:t>
            </a:r>
            <a:r>
              <a:rPr lang="en-US" sz="2000" dirty="0">
                <a:latin typeface="Times New Roman" panose="02020603050405020304" pitchFamily="18" charset="0"/>
                <a:cs typeface="Times New Roman" panose="02020603050405020304" pitchFamily="18" charset="0"/>
              </a:rPr>
              <a:t>: Identifying what evidence is present, where it is stored, and how it is stored (in which format). Electronic devices can be personal computers, Mobile phones, PDAs, etc.</a:t>
            </a:r>
          </a:p>
          <a:p>
            <a:pPr algn="just"/>
            <a:r>
              <a:rPr lang="en-US" sz="2000" dirty="0">
                <a:solidFill>
                  <a:srgbClr val="FF0000"/>
                </a:solidFill>
                <a:latin typeface="Times New Roman" panose="02020603050405020304" pitchFamily="18" charset="0"/>
                <a:cs typeface="Times New Roman" panose="02020603050405020304" pitchFamily="18" charset="0"/>
              </a:rPr>
              <a:t>Preservation</a:t>
            </a:r>
            <a:r>
              <a:rPr lang="en-US" sz="2000" dirty="0">
                <a:latin typeface="Times New Roman" panose="02020603050405020304" pitchFamily="18" charset="0"/>
                <a:cs typeface="Times New Roman" panose="02020603050405020304" pitchFamily="18" charset="0"/>
              </a:rPr>
              <a:t>: Data is isolated, secured, and preserved. It includes prohibiting unauthorized personnel from using the digital device so that digital evidence, mistakenly or purposely, is not tampered with and making a copy of the original evidence.</a:t>
            </a:r>
          </a:p>
          <a:p>
            <a:pPr algn="just"/>
            <a:r>
              <a:rPr lang="en-US" sz="2000" dirty="0">
                <a:solidFill>
                  <a:srgbClr val="FF0000"/>
                </a:solidFill>
                <a:latin typeface="Times New Roman" panose="02020603050405020304" pitchFamily="18" charset="0"/>
                <a:cs typeface="Times New Roman" panose="02020603050405020304" pitchFamily="18" charset="0"/>
              </a:rPr>
              <a:t>Analysis</a:t>
            </a:r>
            <a:r>
              <a:rPr lang="en-US" sz="2000" dirty="0">
                <a:latin typeface="Times New Roman" panose="02020603050405020304" pitchFamily="18" charset="0"/>
                <a:cs typeface="Times New Roman" panose="02020603050405020304" pitchFamily="18" charset="0"/>
              </a:rPr>
              <a:t>: Forensic lab personnel reconstruct fragments of data and draw conclusions based on evidence.</a:t>
            </a:r>
          </a:p>
          <a:p>
            <a:pPr algn="just"/>
            <a:r>
              <a:rPr lang="en-US" sz="2000" dirty="0">
                <a:solidFill>
                  <a:srgbClr val="FF0000"/>
                </a:solidFill>
                <a:latin typeface="Times New Roman" panose="02020603050405020304" pitchFamily="18" charset="0"/>
                <a:cs typeface="Times New Roman" panose="02020603050405020304" pitchFamily="18" charset="0"/>
              </a:rPr>
              <a:t>Documentation</a:t>
            </a:r>
            <a:r>
              <a:rPr lang="en-US" sz="2000" dirty="0">
                <a:latin typeface="Times New Roman" panose="02020603050405020304" pitchFamily="18" charset="0"/>
                <a:cs typeface="Times New Roman" panose="02020603050405020304" pitchFamily="18" charset="0"/>
              </a:rPr>
              <a:t>: A record of all the visible data is created. It helps in recreating and reviewing the crime scene. All the findings from the investigations are documented.</a:t>
            </a:r>
          </a:p>
          <a:p>
            <a:pPr algn="just"/>
            <a:r>
              <a:rPr lang="en-US" sz="2000" dirty="0">
                <a:solidFill>
                  <a:srgbClr val="FF0000"/>
                </a:solidFill>
                <a:latin typeface="Times New Roman" panose="02020603050405020304" pitchFamily="18" charset="0"/>
                <a:cs typeface="Times New Roman" panose="02020603050405020304" pitchFamily="18" charset="0"/>
              </a:rPr>
              <a:t>Presentation</a:t>
            </a:r>
            <a:r>
              <a:rPr lang="en-US" sz="2000" dirty="0">
                <a:latin typeface="Times New Roman" panose="02020603050405020304" pitchFamily="18" charset="0"/>
                <a:cs typeface="Times New Roman" panose="02020603050405020304" pitchFamily="18" charset="0"/>
              </a:rPr>
              <a:t>: All the documented findings are produced in a court of law for further investigations.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613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F037-D210-2498-8A74-731074C41AF7}"/>
              </a:ext>
            </a:extLst>
          </p:cNvPr>
          <p:cNvSpPr>
            <a:spLocks noGrp="1"/>
          </p:cNvSpPr>
          <p:nvPr>
            <p:ph type="title"/>
          </p:nvPr>
        </p:nvSpPr>
        <p:spPr/>
        <p:txBody>
          <a:bodyPr/>
          <a:lstStyle/>
          <a:p>
            <a:pPr algn="ctr"/>
            <a:r>
              <a:rPr lang="en-IN" dirty="0"/>
              <a:t>Metadata</a:t>
            </a:r>
          </a:p>
        </p:txBody>
      </p:sp>
      <p:sp>
        <p:nvSpPr>
          <p:cNvPr id="3" name="Content Placeholder 2">
            <a:extLst>
              <a:ext uri="{FF2B5EF4-FFF2-40B4-BE49-F238E27FC236}">
                <a16:creationId xmlns:a16="http://schemas.microsoft.com/office/drawing/2014/main" id="{41C0F9F1-826D-7D8F-6AEB-5E450216B108}"/>
              </a:ext>
            </a:extLst>
          </p:cNvPr>
          <p:cNvSpPr>
            <a:spLocks noGrp="1"/>
          </p:cNvSpPr>
          <p:nvPr>
            <p:ph idx="1"/>
          </p:nvPr>
        </p:nvSpPr>
        <p:spPr>
          <a:xfrm>
            <a:off x="539645" y="1815576"/>
            <a:ext cx="11437495" cy="4075558"/>
          </a:xfrm>
        </p:spPr>
        <p:txBody>
          <a:bodyPr>
            <a:normAutofit lnSpcReduction="10000"/>
          </a:bodyPr>
          <a:lstStyle/>
          <a:p>
            <a:r>
              <a:rPr lang="en-US" dirty="0"/>
              <a:t>Unlike the previous types of digital evidence we’ve discussed, metadata falls into the invisible data type category because it typically requires special software to be able to view it.</a:t>
            </a:r>
          </a:p>
          <a:p>
            <a:r>
              <a:rPr lang="en-US" dirty="0"/>
              <a:t>For </a:t>
            </a:r>
            <a:r>
              <a:rPr lang="en-US" dirty="0">
                <a:solidFill>
                  <a:srgbClr val="FF0000"/>
                </a:solidFill>
              </a:rPr>
              <a:t>instance, a photo file on a hard drive or storage media can contain additional data regarding the file’s creation such as where the photo was taken, otherwise known as EXIF data.</a:t>
            </a:r>
          </a:p>
          <a:p>
            <a:r>
              <a:rPr lang="en-US" dirty="0"/>
              <a:t>This </a:t>
            </a:r>
            <a:r>
              <a:rPr lang="en-US" b="1" dirty="0"/>
              <a:t>data is attached to the file and reveals details such as:</a:t>
            </a:r>
          </a:p>
          <a:p>
            <a:pPr marL="457200" indent="-457200">
              <a:buFont typeface="+mj-lt"/>
              <a:buAutoNum type="arabicPeriod"/>
            </a:pPr>
            <a:r>
              <a:rPr lang="en-US" dirty="0"/>
              <a:t>Where the photo was taken</a:t>
            </a:r>
          </a:p>
          <a:p>
            <a:pPr marL="457200" indent="-457200">
              <a:buFont typeface="+mj-lt"/>
              <a:buAutoNum type="arabicPeriod"/>
            </a:pPr>
            <a:r>
              <a:rPr lang="en-US" dirty="0"/>
              <a:t>The time and date the photo was taken</a:t>
            </a:r>
          </a:p>
          <a:p>
            <a:pPr marL="457200" indent="-457200">
              <a:buFont typeface="+mj-lt"/>
              <a:buAutoNum type="arabicPeriod"/>
            </a:pPr>
            <a:r>
              <a:rPr lang="en-US" dirty="0"/>
              <a:t>What lens was used during the process</a:t>
            </a:r>
          </a:p>
          <a:p>
            <a:pPr marL="457200" indent="-457200">
              <a:buFont typeface="+mj-lt"/>
              <a:buAutoNum type="arabicPeriod"/>
            </a:pPr>
            <a:r>
              <a:rPr lang="en-US" dirty="0"/>
              <a:t>The camera’s model and brand</a:t>
            </a:r>
            <a:endParaRPr lang="en-IN" dirty="0"/>
          </a:p>
        </p:txBody>
      </p:sp>
    </p:spTree>
    <p:extLst>
      <p:ext uri="{BB962C8B-B14F-4D97-AF65-F5344CB8AC3E}">
        <p14:creationId xmlns:p14="http://schemas.microsoft.com/office/powerpoint/2010/main" val="64991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0DFB-D671-6770-9F69-C1221B3D0872}"/>
              </a:ext>
            </a:extLst>
          </p:cNvPr>
          <p:cNvSpPr>
            <a:spLocks noGrp="1"/>
          </p:cNvSpPr>
          <p:nvPr>
            <p:ph type="title"/>
          </p:nvPr>
        </p:nvSpPr>
        <p:spPr/>
        <p:txBody>
          <a:bodyPr/>
          <a:lstStyle/>
          <a:p>
            <a:pPr algn="ctr"/>
            <a:r>
              <a:rPr lang="en-IN" dirty="0"/>
              <a:t>Residual data</a:t>
            </a:r>
          </a:p>
        </p:txBody>
      </p:sp>
      <p:sp>
        <p:nvSpPr>
          <p:cNvPr id="3" name="Content Placeholder 2">
            <a:extLst>
              <a:ext uri="{FF2B5EF4-FFF2-40B4-BE49-F238E27FC236}">
                <a16:creationId xmlns:a16="http://schemas.microsoft.com/office/drawing/2014/main" id="{28334336-F18B-4ACF-5411-BD9DB62482EC}"/>
              </a:ext>
            </a:extLst>
          </p:cNvPr>
          <p:cNvSpPr>
            <a:spLocks noGrp="1"/>
          </p:cNvSpPr>
          <p:nvPr>
            <p:ph idx="1"/>
          </p:nvPr>
        </p:nvSpPr>
        <p:spPr>
          <a:xfrm>
            <a:off x="479685" y="2015732"/>
            <a:ext cx="11362545" cy="3905383"/>
          </a:xfrm>
        </p:spPr>
        <p:txBody>
          <a:bodyPr>
            <a:normAutofit/>
          </a:bodyPr>
          <a:lstStyle/>
          <a:p>
            <a:r>
              <a:rPr lang="en-US" dirty="0">
                <a:solidFill>
                  <a:srgbClr val="FF0000"/>
                </a:solidFill>
              </a:rPr>
              <a:t>Residual data is deleted or overwritten data that may contain digital evidence if successfully recovered. Since it’s not typically visible through a file browser, it’s classified as an invisible data type.</a:t>
            </a:r>
          </a:p>
          <a:p>
            <a:r>
              <a:rPr lang="en-US" dirty="0"/>
              <a:t>To understand the concept, you have to keep in mind that when someone </a:t>
            </a:r>
            <a:r>
              <a:rPr lang="en-US" dirty="0">
                <a:solidFill>
                  <a:srgbClr val="FF0000"/>
                </a:solidFill>
              </a:rPr>
              <a:t>deletes a file from a device, the data is still there – it’s just unlinked from the file structure itself so it doesn’t show up in a search or when viewing the contents of a hard drive or storage device through a file browser.</a:t>
            </a:r>
          </a:p>
          <a:p>
            <a:r>
              <a:rPr lang="en-US" dirty="0"/>
              <a:t>Note that every deleted file has the risk of being overwritten by other data, which is particularly true if the hard drive space is running out. That’s why it’s of paramount importance to act swiftly if you want to recover data that was deleted.</a:t>
            </a:r>
            <a:endParaRPr lang="en-IN" dirty="0"/>
          </a:p>
        </p:txBody>
      </p:sp>
    </p:spTree>
    <p:extLst>
      <p:ext uri="{BB962C8B-B14F-4D97-AF65-F5344CB8AC3E}">
        <p14:creationId xmlns:p14="http://schemas.microsoft.com/office/powerpoint/2010/main" val="3804736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BDF6-789B-49CF-3DE0-87F2FBDEADEE}"/>
              </a:ext>
            </a:extLst>
          </p:cNvPr>
          <p:cNvSpPr>
            <a:spLocks noGrp="1"/>
          </p:cNvSpPr>
          <p:nvPr>
            <p:ph type="title"/>
          </p:nvPr>
        </p:nvSpPr>
        <p:spPr/>
        <p:txBody>
          <a:bodyPr/>
          <a:lstStyle/>
          <a:p>
            <a:pPr algn="ctr"/>
            <a:r>
              <a:rPr lang="en-IN" dirty="0"/>
              <a:t>Volatile data</a:t>
            </a:r>
          </a:p>
        </p:txBody>
      </p:sp>
      <p:sp>
        <p:nvSpPr>
          <p:cNvPr id="3" name="Content Placeholder 2">
            <a:extLst>
              <a:ext uri="{FF2B5EF4-FFF2-40B4-BE49-F238E27FC236}">
                <a16:creationId xmlns:a16="http://schemas.microsoft.com/office/drawing/2014/main" id="{988DB173-6936-5989-39CD-C271A2783CA4}"/>
              </a:ext>
            </a:extLst>
          </p:cNvPr>
          <p:cNvSpPr>
            <a:spLocks noGrp="1"/>
          </p:cNvSpPr>
          <p:nvPr>
            <p:ph idx="1"/>
          </p:nvPr>
        </p:nvSpPr>
        <p:spPr>
          <a:xfrm>
            <a:off x="254833" y="2015732"/>
            <a:ext cx="11937167" cy="4037749"/>
          </a:xfrm>
        </p:spPr>
        <p:txBody>
          <a:bodyPr>
            <a:normAutofit/>
          </a:bodyPr>
          <a:lstStyle/>
          <a:p>
            <a:r>
              <a:rPr lang="en-IN" dirty="0"/>
              <a:t> </a:t>
            </a:r>
            <a:r>
              <a:rPr lang="en-US" dirty="0"/>
              <a:t>Volatile data is the kind of data that is not being written to the disk itself, hence belonging to the invisible data type category. Some viruses, for example, don’t write themselves to the hard drive to leave minimal traces behind and avoid detection by antivirus software.</a:t>
            </a:r>
          </a:p>
          <a:p>
            <a:r>
              <a:rPr lang="en-US" dirty="0"/>
              <a:t>Therefore, in order to detect them, the RAM needs to be checked and its contents analyzed by a qualified digital forensics analyst.</a:t>
            </a:r>
          </a:p>
          <a:p>
            <a:r>
              <a:rPr lang="en-US" dirty="0"/>
              <a:t>For obvious reasons, volatile data needs to be checked before the device is powered off, otherwise, it can be lost forever. To add additional complexity to the challenge, even the very act of launching a digital forensics tool and loading it into the device’s RAM can change the RAM’s contents, the very same thing we’re trying to analyze.</a:t>
            </a:r>
            <a:endParaRPr lang="en-IN" dirty="0"/>
          </a:p>
        </p:txBody>
      </p:sp>
    </p:spTree>
    <p:extLst>
      <p:ext uri="{BB962C8B-B14F-4D97-AF65-F5344CB8AC3E}">
        <p14:creationId xmlns:p14="http://schemas.microsoft.com/office/powerpoint/2010/main" val="3236572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F3C3-E91F-0F2D-3723-A8EFBB4866B8}"/>
              </a:ext>
            </a:extLst>
          </p:cNvPr>
          <p:cNvSpPr>
            <a:spLocks noGrp="1"/>
          </p:cNvSpPr>
          <p:nvPr>
            <p:ph type="title"/>
          </p:nvPr>
        </p:nvSpPr>
        <p:spPr/>
        <p:txBody>
          <a:bodyPr/>
          <a:lstStyle/>
          <a:p>
            <a:pPr algn="ctr"/>
            <a:r>
              <a:rPr lang="en-IN" dirty="0"/>
              <a:t>Replicant data</a:t>
            </a:r>
          </a:p>
        </p:txBody>
      </p:sp>
      <p:sp>
        <p:nvSpPr>
          <p:cNvPr id="3" name="Content Placeholder 2">
            <a:extLst>
              <a:ext uri="{FF2B5EF4-FFF2-40B4-BE49-F238E27FC236}">
                <a16:creationId xmlns:a16="http://schemas.microsoft.com/office/drawing/2014/main" id="{212499BB-F90C-6D7D-E46B-7605C5CBE5B8}"/>
              </a:ext>
            </a:extLst>
          </p:cNvPr>
          <p:cNvSpPr>
            <a:spLocks noGrp="1"/>
          </p:cNvSpPr>
          <p:nvPr>
            <p:ph idx="1"/>
          </p:nvPr>
        </p:nvSpPr>
        <p:spPr>
          <a:xfrm>
            <a:off x="839449" y="2015732"/>
            <a:ext cx="11167672" cy="4037749"/>
          </a:xfrm>
        </p:spPr>
        <p:txBody>
          <a:bodyPr>
            <a:normAutofit fontScale="85000" lnSpcReduction="20000"/>
          </a:bodyPr>
          <a:lstStyle/>
          <a:p>
            <a:r>
              <a:rPr lang="en-US" dirty="0"/>
              <a:t>For the final entry on our digital evidence list, we have replicant data, another invisible data type.</a:t>
            </a:r>
          </a:p>
          <a:p>
            <a:r>
              <a:rPr lang="en-US" dirty="0"/>
              <a:t>On some occasions, various types of software or system processes will leave </a:t>
            </a:r>
            <a:r>
              <a:rPr lang="en-US" dirty="0">
                <a:highlight>
                  <a:srgbClr val="FFFF00"/>
                </a:highlight>
              </a:rPr>
              <a:t>temporary backup files or directories behind to prevent the unfortunate scenario of losing data (for example, if the user forgets to save whatever they were working on and closes the program).</a:t>
            </a:r>
            <a:endParaRPr lang="en-US" dirty="0"/>
          </a:p>
          <a:p>
            <a:r>
              <a:rPr lang="en-US" dirty="0"/>
              <a:t>An example of this would be Photoshop files and even temporary web cache files.</a:t>
            </a:r>
          </a:p>
          <a:p>
            <a:endParaRPr lang="en-US" dirty="0"/>
          </a:p>
          <a:p>
            <a:r>
              <a:rPr lang="en-US" dirty="0"/>
              <a:t>Other examples of replicant data include:</a:t>
            </a:r>
          </a:p>
          <a:p>
            <a:endParaRPr lang="en-US" dirty="0"/>
          </a:p>
          <a:p>
            <a:pPr marL="457200" indent="-457200">
              <a:buFont typeface="+mj-lt"/>
              <a:buAutoNum type="arabicPeriod"/>
            </a:pPr>
            <a:r>
              <a:rPr lang="en-US" dirty="0"/>
              <a:t>Web cache and cookies</a:t>
            </a:r>
          </a:p>
          <a:p>
            <a:pPr marL="457200" indent="-457200">
              <a:buFont typeface="+mj-lt"/>
              <a:buAutoNum type="arabicPeriod"/>
            </a:pPr>
            <a:r>
              <a:rPr lang="en-US" dirty="0"/>
              <a:t>Temporary directories</a:t>
            </a:r>
          </a:p>
          <a:p>
            <a:pPr marL="457200" indent="-457200">
              <a:buFont typeface="+mj-lt"/>
              <a:buAutoNum type="arabicPeriod"/>
            </a:pPr>
            <a:r>
              <a:rPr lang="en-US" dirty="0"/>
              <a:t>Data blocks</a:t>
            </a:r>
            <a:endParaRPr lang="en-IN" dirty="0"/>
          </a:p>
        </p:txBody>
      </p:sp>
    </p:spTree>
    <p:extLst>
      <p:ext uri="{BB962C8B-B14F-4D97-AF65-F5344CB8AC3E}">
        <p14:creationId xmlns:p14="http://schemas.microsoft.com/office/powerpoint/2010/main" val="3850392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910D-1615-BA79-81D1-2A170555CA1B}"/>
              </a:ext>
            </a:extLst>
          </p:cNvPr>
          <p:cNvSpPr>
            <a:spLocks noGrp="1"/>
          </p:cNvSpPr>
          <p:nvPr>
            <p:ph type="title"/>
          </p:nvPr>
        </p:nvSpPr>
        <p:spPr/>
        <p:txBody>
          <a:bodyPr/>
          <a:lstStyle/>
          <a:p>
            <a:pPr algn="ctr"/>
            <a:r>
              <a:rPr lang="en-IN" dirty="0"/>
              <a:t>Non volatile data</a:t>
            </a:r>
          </a:p>
        </p:txBody>
      </p:sp>
      <p:sp>
        <p:nvSpPr>
          <p:cNvPr id="3" name="Content Placeholder 2">
            <a:extLst>
              <a:ext uri="{FF2B5EF4-FFF2-40B4-BE49-F238E27FC236}">
                <a16:creationId xmlns:a16="http://schemas.microsoft.com/office/drawing/2014/main" id="{F621ED86-F9CC-E826-12D1-B239695C4799}"/>
              </a:ext>
            </a:extLst>
          </p:cNvPr>
          <p:cNvSpPr>
            <a:spLocks noGrp="1"/>
          </p:cNvSpPr>
          <p:nvPr>
            <p:ph idx="1"/>
          </p:nvPr>
        </p:nvSpPr>
        <p:spPr>
          <a:xfrm>
            <a:off x="1294362" y="2183144"/>
            <a:ext cx="9603275" cy="3450613"/>
          </a:xfrm>
        </p:spPr>
        <p:txBody>
          <a:bodyPr/>
          <a:lstStyle/>
          <a:p>
            <a:r>
              <a:rPr lang="en-US" dirty="0">
                <a:latin typeface="-apple-system"/>
              </a:rPr>
              <a:t>N</a:t>
            </a:r>
            <a:r>
              <a:rPr lang="en-US" b="0" i="0" dirty="0">
                <a:effectLst/>
                <a:latin typeface="-apple-system"/>
              </a:rPr>
              <a:t>on-volatile data is any data that can be retrieved even after the computer loses power or is turned off. This includes data stored on your hard drive, USB thumb drives, CDs and DVDs, or even paper printouts that are sitting around the computer and the workstation area</a:t>
            </a:r>
            <a:endParaRPr lang="en-IN" dirty="0"/>
          </a:p>
        </p:txBody>
      </p:sp>
    </p:spTree>
    <p:extLst>
      <p:ext uri="{BB962C8B-B14F-4D97-AF65-F5344CB8AC3E}">
        <p14:creationId xmlns:p14="http://schemas.microsoft.com/office/powerpoint/2010/main" val="384576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6B57-0D12-C7E0-C9D9-0F9DA3CFC9C1}"/>
              </a:ext>
            </a:extLst>
          </p:cNvPr>
          <p:cNvSpPr>
            <a:spLocks noGrp="1"/>
          </p:cNvSpPr>
          <p:nvPr>
            <p:ph type="title"/>
          </p:nvPr>
        </p:nvSpPr>
        <p:spPr/>
        <p:txBody>
          <a:bodyPr/>
          <a:lstStyle/>
          <a:p>
            <a:pPr algn="ctr"/>
            <a:r>
              <a:rPr lang="en-IN" dirty="0"/>
              <a:t>File Analysis Tool</a:t>
            </a:r>
          </a:p>
        </p:txBody>
      </p:sp>
      <p:sp>
        <p:nvSpPr>
          <p:cNvPr id="3" name="Content Placeholder 2">
            <a:extLst>
              <a:ext uri="{FF2B5EF4-FFF2-40B4-BE49-F238E27FC236}">
                <a16:creationId xmlns:a16="http://schemas.microsoft.com/office/drawing/2014/main" id="{493B9F70-F6C4-1A09-AC2A-FD51FC82165C}"/>
              </a:ext>
            </a:extLst>
          </p:cNvPr>
          <p:cNvSpPr>
            <a:spLocks noGrp="1"/>
          </p:cNvSpPr>
          <p:nvPr>
            <p:ph idx="1"/>
          </p:nvPr>
        </p:nvSpPr>
        <p:spPr/>
        <p:txBody>
          <a:bodyPr/>
          <a:lstStyle/>
          <a:p>
            <a:pPr algn="just"/>
            <a:r>
              <a:rPr lang="en-US" b="0" i="0" dirty="0">
                <a:solidFill>
                  <a:srgbClr val="222222"/>
                </a:solidFill>
                <a:effectLst/>
                <a:latin typeface="Source Sans Pro" panose="020B0503030403020204" pitchFamily="34" charset="0"/>
              </a:rPr>
              <a:t>Digital forensic is a process of preservation, identification, extraction, and documentation of computer evidence which can be used by the court of law. There are many tools that help you to make this process simple and easy. These applications provide complete reports that can be used for legal procedures</a:t>
            </a:r>
            <a:endParaRPr lang="en-IN" dirty="0"/>
          </a:p>
        </p:txBody>
      </p:sp>
    </p:spTree>
    <p:extLst>
      <p:ext uri="{BB962C8B-B14F-4D97-AF65-F5344CB8AC3E}">
        <p14:creationId xmlns:p14="http://schemas.microsoft.com/office/powerpoint/2010/main" val="2016791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300949-7287-7AC7-D1B4-1589FBB814B9}"/>
              </a:ext>
            </a:extLst>
          </p:cNvPr>
          <p:cNvPicPr>
            <a:picLocks noChangeAspect="1"/>
          </p:cNvPicPr>
          <p:nvPr/>
        </p:nvPicPr>
        <p:blipFill>
          <a:blip r:embed="rId2"/>
          <a:stretch>
            <a:fillRect/>
          </a:stretch>
        </p:blipFill>
        <p:spPr>
          <a:xfrm>
            <a:off x="457201" y="280219"/>
            <a:ext cx="11243110" cy="5397909"/>
          </a:xfrm>
          <a:prstGeom prst="rect">
            <a:avLst/>
          </a:prstGeom>
        </p:spPr>
      </p:pic>
    </p:spTree>
    <p:extLst>
      <p:ext uri="{BB962C8B-B14F-4D97-AF65-F5344CB8AC3E}">
        <p14:creationId xmlns:p14="http://schemas.microsoft.com/office/powerpoint/2010/main" val="41114357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C18B-F14B-65EE-7E96-7B2F6C9663EB}"/>
              </a:ext>
            </a:extLst>
          </p:cNvPr>
          <p:cNvSpPr>
            <a:spLocks noGrp="1"/>
          </p:cNvSpPr>
          <p:nvPr>
            <p:ph type="title"/>
          </p:nvPr>
        </p:nvSpPr>
        <p:spPr/>
        <p:txBody>
          <a:bodyPr/>
          <a:lstStyle/>
          <a:p>
            <a:pPr algn="ctr"/>
            <a:r>
              <a:rPr lang="en-IN" b="1" i="0" dirty="0" err="1">
                <a:solidFill>
                  <a:srgbClr val="222222"/>
                </a:solidFill>
                <a:effectLst/>
                <a:latin typeface="Source Sans Pro" panose="020B0503030403020204" pitchFamily="34" charset="0"/>
              </a:rPr>
              <a:t>ProDiscover</a:t>
            </a:r>
            <a:r>
              <a:rPr lang="en-IN" b="1" i="0" dirty="0">
                <a:solidFill>
                  <a:srgbClr val="222222"/>
                </a:solidFill>
                <a:effectLst/>
                <a:latin typeface="Source Sans Pro" panose="020B0503030403020204" pitchFamily="34" charset="0"/>
              </a:rPr>
              <a:t> Forensic</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C92774D0-4247-8A0E-8C10-ABD843BA1233}"/>
              </a:ext>
            </a:extLst>
          </p:cNvPr>
          <p:cNvSpPr>
            <a:spLocks noGrp="1"/>
          </p:cNvSpPr>
          <p:nvPr>
            <p:ph idx="1"/>
          </p:nvPr>
        </p:nvSpPr>
        <p:spPr>
          <a:xfrm>
            <a:off x="209862" y="2280974"/>
            <a:ext cx="11982138" cy="4577026"/>
          </a:xfrm>
        </p:spPr>
        <p:txBody>
          <a:bodyPr>
            <a:normAutofit fontScale="70000" lnSpcReduction="20000"/>
          </a:bodyPr>
          <a:lstStyle/>
          <a:p>
            <a:pPr algn="l"/>
            <a:r>
              <a:rPr lang="en-US" b="0" i="0" dirty="0" err="1">
                <a:solidFill>
                  <a:srgbClr val="222222"/>
                </a:solidFill>
                <a:effectLst/>
                <a:latin typeface="Source Sans Pro" panose="020B0503030403020204" pitchFamily="34" charset="0"/>
              </a:rPr>
              <a:t>ProDiscover</a:t>
            </a:r>
            <a:r>
              <a:rPr lang="en-US" b="0" i="0" dirty="0">
                <a:solidFill>
                  <a:srgbClr val="222222"/>
                </a:solidFill>
                <a:effectLst/>
                <a:latin typeface="Source Sans Pro" panose="020B0503030403020204" pitchFamily="34" charset="0"/>
              </a:rPr>
              <a:t> Forensic is a computer security app that allows you to locate all the data on a computer disk. It can protect evidence and create quality reports for the use of legal procedures. This tool allows you to extract EXIF(Exchangeable Image File Format) information from JPEG files.</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This product supports Windows, Mac, and Linux file systems.</a:t>
            </a:r>
          </a:p>
          <a:p>
            <a:pPr marL="457200" indent="-457200" algn="l">
              <a:buFont typeface="+mj-lt"/>
              <a:buAutoNum type="arabicPeriod"/>
            </a:pPr>
            <a:r>
              <a:rPr lang="en-US" b="0" i="0" dirty="0">
                <a:solidFill>
                  <a:srgbClr val="222222"/>
                </a:solidFill>
                <a:effectLst/>
                <a:latin typeface="Source Sans Pro" panose="020B0503030403020204" pitchFamily="34" charset="0"/>
              </a:rPr>
              <a:t>You can preview and search for suspicious files quickly.</a:t>
            </a:r>
          </a:p>
          <a:p>
            <a:pPr marL="457200" indent="-457200" algn="l">
              <a:buFont typeface="+mj-lt"/>
              <a:buAutoNum type="arabicPeriod"/>
            </a:pPr>
            <a:r>
              <a:rPr lang="en-US" b="0" i="0" dirty="0">
                <a:solidFill>
                  <a:srgbClr val="222222"/>
                </a:solidFill>
                <a:effectLst/>
                <a:latin typeface="Source Sans Pro" panose="020B0503030403020204" pitchFamily="34" charset="0"/>
              </a:rPr>
              <a:t>This Digital forensics software creates a copy of the entire suspected disk to keep the original evidence safe.</a:t>
            </a:r>
          </a:p>
          <a:p>
            <a:pPr marL="457200" indent="-457200" algn="l">
              <a:buFont typeface="+mj-lt"/>
              <a:buAutoNum type="arabicPeriod"/>
            </a:pPr>
            <a:r>
              <a:rPr lang="en-US" b="0" i="0" dirty="0">
                <a:solidFill>
                  <a:srgbClr val="222222"/>
                </a:solidFill>
                <a:effectLst/>
                <a:latin typeface="Source Sans Pro" panose="020B0503030403020204" pitchFamily="34" charset="0"/>
              </a:rPr>
              <a:t>This tool helps you to see internet history.</a:t>
            </a:r>
          </a:p>
          <a:p>
            <a:pPr marL="457200" indent="-457200" algn="l">
              <a:buFont typeface="+mj-lt"/>
              <a:buAutoNum type="arabicPeriod"/>
            </a:pPr>
            <a:r>
              <a:rPr lang="en-US" b="0" i="0" dirty="0">
                <a:solidFill>
                  <a:srgbClr val="222222"/>
                </a:solidFill>
                <a:effectLst/>
                <a:latin typeface="Source Sans Pro" panose="020B0503030403020204" pitchFamily="34" charset="0"/>
              </a:rPr>
              <a:t>You can import or export .dd format images.</a:t>
            </a:r>
          </a:p>
          <a:p>
            <a:pPr marL="457200" indent="-457200" algn="l">
              <a:buFont typeface="+mj-lt"/>
              <a:buAutoNum type="arabicPeriod"/>
            </a:pPr>
            <a:r>
              <a:rPr lang="en-US" b="0" i="0" dirty="0">
                <a:solidFill>
                  <a:srgbClr val="222222"/>
                </a:solidFill>
                <a:effectLst/>
                <a:latin typeface="Source Sans Pro" panose="020B0503030403020204" pitchFamily="34" charset="0"/>
              </a:rPr>
              <a:t>It enables you to add comments to evidence of your interest.</a:t>
            </a:r>
          </a:p>
          <a:p>
            <a:pPr marL="457200" indent="-457200" algn="l">
              <a:buFont typeface="+mj-lt"/>
              <a:buAutoNum type="arabicPeriod"/>
            </a:pPr>
            <a:r>
              <a:rPr lang="en-US" b="0" i="0" dirty="0" err="1">
                <a:solidFill>
                  <a:srgbClr val="222222"/>
                </a:solidFill>
                <a:effectLst/>
                <a:latin typeface="Source Sans Pro" panose="020B0503030403020204" pitchFamily="34" charset="0"/>
              </a:rPr>
              <a:t>ProDiscover</a:t>
            </a:r>
            <a:r>
              <a:rPr lang="en-US" b="0" i="0" dirty="0">
                <a:solidFill>
                  <a:srgbClr val="222222"/>
                </a:solidFill>
                <a:effectLst/>
                <a:latin typeface="Source Sans Pro" panose="020B0503030403020204" pitchFamily="34" charset="0"/>
              </a:rPr>
              <a:t> Forensic supports VMware to run a captured image.</a:t>
            </a:r>
          </a:p>
          <a:p>
            <a:pPr marL="457200" indent="-457200" algn="l">
              <a:buFont typeface="+mj-lt"/>
              <a:buAutoNum type="arabicPeriod"/>
            </a:pPr>
            <a:r>
              <a:rPr lang="en-IN" b="1" i="0" dirty="0">
                <a:solidFill>
                  <a:srgbClr val="222222"/>
                </a:solidFill>
                <a:effectLst/>
                <a:latin typeface="Source Sans Pro" panose="020B0503030403020204" pitchFamily="34" charset="0"/>
              </a:rPr>
              <a:t>Link</a:t>
            </a:r>
            <a:r>
              <a:rPr lang="en-IN" b="0" i="0" dirty="0">
                <a:solidFill>
                  <a:srgbClr val="222222"/>
                </a:solidFill>
                <a:effectLst/>
                <a:latin typeface="Source Sans Pro" panose="020B0503030403020204" pitchFamily="34" charset="0"/>
              </a:rPr>
              <a:t>: </a:t>
            </a:r>
            <a:r>
              <a:rPr lang="en-IN" b="0" i="0" u="none" strike="noStrike" dirty="0">
                <a:effectLst/>
                <a:latin typeface="Source Sans Pro" panose="020B0503030403020204" pitchFamily="34" charset="0"/>
                <a:hlinkClick r:id="rId2"/>
              </a:rPr>
              <a:t>https://www.prodiscover.com</a:t>
            </a:r>
            <a:endParaRPr lang="en-IN" b="0" i="0" dirty="0">
              <a:solidFill>
                <a:srgbClr val="222222"/>
              </a:solidFill>
              <a:effectLst/>
              <a:latin typeface="Source Sans Pro" panose="020B0503030403020204" pitchFamily="34" charset="0"/>
            </a:endParaRPr>
          </a:p>
          <a:p>
            <a:pPr marL="0" indent="0">
              <a:buNone/>
            </a:pPr>
            <a:br>
              <a:rPr lang="en-IN" dirty="0"/>
            </a:b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664844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C27F-5982-60EE-3AF0-6FEBA97B6B09}"/>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Sleuth Kit (+Autopsy)</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6C62ADF1-747A-6D0C-3E05-AFF66A589364}"/>
              </a:ext>
            </a:extLst>
          </p:cNvPr>
          <p:cNvSpPr>
            <a:spLocks noGrp="1"/>
          </p:cNvSpPr>
          <p:nvPr>
            <p:ph idx="1"/>
          </p:nvPr>
        </p:nvSpPr>
        <p:spPr>
          <a:xfrm>
            <a:off x="388179" y="1853754"/>
            <a:ext cx="11803821" cy="4199727"/>
          </a:xfrm>
        </p:spPr>
        <p:txBody>
          <a:bodyPr>
            <a:normAutofit fontScale="77500" lnSpcReduction="20000"/>
          </a:bodyPr>
          <a:lstStyle/>
          <a:p>
            <a:pPr algn="l"/>
            <a:r>
              <a:rPr lang="en-US" b="0" i="0" dirty="0">
                <a:solidFill>
                  <a:srgbClr val="222222"/>
                </a:solidFill>
                <a:effectLst/>
                <a:latin typeface="Source Sans Pro" panose="020B0503030403020204" pitchFamily="34" charset="0"/>
              </a:rPr>
              <a:t>Sleuth Kit (+Autopsy) is a Windows based utility tool that makes forensic analysis of computer systems easier. This tool allows you to examine your hard drive and smartphone.</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You can identify activity using a graphical interface effectively.</a:t>
            </a:r>
          </a:p>
          <a:p>
            <a:pPr marL="457200" indent="-457200" algn="l">
              <a:buFont typeface="+mj-lt"/>
              <a:buAutoNum type="arabicPeriod"/>
            </a:pPr>
            <a:r>
              <a:rPr lang="en-US" b="0" i="0" dirty="0">
                <a:solidFill>
                  <a:srgbClr val="222222"/>
                </a:solidFill>
                <a:effectLst/>
                <a:latin typeface="Source Sans Pro" panose="020B0503030403020204" pitchFamily="34" charset="0"/>
              </a:rPr>
              <a:t>This application provides analysis for emails.</a:t>
            </a:r>
          </a:p>
          <a:p>
            <a:pPr marL="457200" indent="-457200" algn="l">
              <a:buFont typeface="+mj-lt"/>
              <a:buAutoNum type="arabicPeriod"/>
            </a:pPr>
            <a:r>
              <a:rPr lang="en-US" b="0" i="0" dirty="0">
                <a:solidFill>
                  <a:srgbClr val="222222"/>
                </a:solidFill>
                <a:effectLst/>
                <a:latin typeface="Source Sans Pro" panose="020B0503030403020204" pitchFamily="34" charset="0"/>
              </a:rPr>
              <a:t>You can group files by their type to find all documents or images.</a:t>
            </a:r>
          </a:p>
          <a:p>
            <a:pPr marL="457200" indent="-457200" algn="l">
              <a:buFont typeface="+mj-lt"/>
              <a:buAutoNum type="arabicPeriod"/>
            </a:pPr>
            <a:r>
              <a:rPr lang="en-US" b="0" i="0" dirty="0">
                <a:solidFill>
                  <a:srgbClr val="222222"/>
                </a:solidFill>
                <a:effectLst/>
                <a:latin typeface="Source Sans Pro" panose="020B0503030403020204" pitchFamily="34" charset="0"/>
              </a:rPr>
              <a:t>It displays a thumbnail of images to quick view pictures.</a:t>
            </a:r>
          </a:p>
          <a:p>
            <a:pPr marL="457200" indent="-457200" algn="l">
              <a:buFont typeface="+mj-lt"/>
              <a:buAutoNum type="arabicPeriod"/>
            </a:pPr>
            <a:r>
              <a:rPr lang="en-US" b="0" i="0" dirty="0">
                <a:solidFill>
                  <a:srgbClr val="222222"/>
                </a:solidFill>
                <a:effectLst/>
                <a:latin typeface="Source Sans Pro" panose="020B0503030403020204" pitchFamily="34" charset="0"/>
              </a:rPr>
              <a:t>You can tag files with the arbitrary tag names.</a:t>
            </a:r>
          </a:p>
          <a:p>
            <a:pPr marL="457200" indent="-457200" algn="l">
              <a:buFont typeface="+mj-lt"/>
              <a:buAutoNum type="arabicPeriod"/>
            </a:pPr>
            <a:r>
              <a:rPr lang="en-US" b="0" i="0" dirty="0">
                <a:solidFill>
                  <a:srgbClr val="222222"/>
                </a:solidFill>
                <a:effectLst/>
                <a:latin typeface="Source Sans Pro" panose="020B0503030403020204" pitchFamily="34" charset="0"/>
              </a:rPr>
              <a:t>The Sleuth Kit enables you to extract data from call logs, SMS, contacts, etc.</a:t>
            </a:r>
          </a:p>
          <a:p>
            <a:pPr marL="457200" indent="-457200" algn="l">
              <a:buFont typeface="+mj-lt"/>
              <a:buAutoNum type="arabicPeriod"/>
            </a:pPr>
            <a:r>
              <a:rPr lang="en-US" b="0" i="0" dirty="0">
                <a:solidFill>
                  <a:srgbClr val="222222"/>
                </a:solidFill>
                <a:effectLst/>
                <a:latin typeface="Source Sans Pro" panose="020B0503030403020204" pitchFamily="34" charset="0"/>
              </a:rPr>
              <a:t>It helps you to flag files and folders based on path and name.</a:t>
            </a:r>
          </a:p>
          <a:p>
            <a:pPr marL="457200" indent="-457200" algn="l">
              <a:buFont typeface="+mj-lt"/>
              <a:buAutoNum type="arabicPeriod"/>
            </a:pPr>
            <a:r>
              <a:rPr lang="en-IN" b="1" i="0" dirty="0">
                <a:solidFill>
                  <a:srgbClr val="222222"/>
                </a:solidFill>
                <a:effectLst/>
                <a:latin typeface="Source Sans Pro" panose="020B0503030403020204" pitchFamily="34" charset="0"/>
              </a:rPr>
              <a:t>Link</a:t>
            </a:r>
            <a:r>
              <a:rPr lang="en-IN" b="0" i="0" dirty="0">
                <a:solidFill>
                  <a:srgbClr val="222222"/>
                </a:solidFill>
                <a:effectLst/>
                <a:latin typeface="Source Sans Pro" panose="020B0503030403020204" pitchFamily="34" charset="0"/>
              </a:rPr>
              <a:t>: </a:t>
            </a:r>
            <a:r>
              <a:rPr lang="en-IN" b="0" i="0" u="none" strike="noStrike" dirty="0">
                <a:solidFill>
                  <a:srgbClr val="222222"/>
                </a:solidFill>
                <a:effectLst/>
                <a:latin typeface="Source Sans Pro" panose="020B0503030403020204" pitchFamily="34" charset="0"/>
                <a:hlinkClick r:id="rId2"/>
              </a:rPr>
              <a:t>https://www.sleuthkit.org</a:t>
            </a:r>
            <a:br>
              <a:rPr lang="en-IN" dirty="0"/>
            </a:br>
            <a:endParaRPr lang="en-IN" dirty="0"/>
          </a:p>
        </p:txBody>
      </p:sp>
    </p:spTree>
    <p:extLst>
      <p:ext uri="{BB962C8B-B14F-4D97-AF65-F5344CB8AC3E}">
        <p14:creationId xmlns:p14="http://schemas.microsoft.com/office/powerpoint/2010/main" val="33850358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BBEE-056C-6747-9B03-9F9E9B67C083}"/>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 CAINE</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0D1FE8DE-786C-10CF-3F5D-8617247AF988}"/>
              </a:ext>
            </a:extLst>
          </p:cNvPr>
          <p:cNvSpPr>
            <a:spLocks noGrp="1"/>
          </p:cNvSpPr>
          <p:nvPr>
            <p:ph idx="1"/>
          </p:nvPr>
        </p:nvSpPr>
        <p:spPr>
          <a:xfrm>
            <a:off x="596601" y="1853754"/>
            <a:ext cx="10998798" cy="4961349"/>
          </a:xfrm>
        </p:spPr>
        <p:txBody>
          <a:bodyPr>
            <a:normAutofit/>
          </a:bodyPr>
          <a:lstStyle/>
          <a:p>
            <a:pPr algn="l"/>
            <a:r>
              <a:rPr lang="en-US" b="0" i="0" dirty="0">
                <a:solidFill>
                  <a:srgbClr val="222222"/>
                </a:solidFill>
                <a:effectLst/>
                <a:latin typeface="Source Sans Pro" panose="020B0503030403020204" pitchFamily="34" charset="0"/>
              </a:rPr>
              <a:t>CAINE is a Ubuntu-based app that offers a complete forensic environment that provides a graphical interface. This tool can be integrated into existing software tools as a module. It automatically extracts a timeline from RAM.</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It supports the digital investigator during the four phases of the digital investigation.</a:t>
            </a:r>
          </a:p>
          <a:p>
            <a:pPr marL="457200" indent="-457200" algn="l">
              <a:buFont typeface="+mj-lt"/>
              <a:buAutoNum type="arabicPeriod"/>
            </a:pPr>
            <a:r>
              <a:rPr lang="en-US" b="0" i="0" dirty="0">
                <a:solidFill>
                  <a:srgbClr val="222222"/>
                </a:solidFill>
                <a:effectLst/>
                <a:latin typeface="Source Sans Pro" panose="020B0503030403020204" pitchFamily="34" charset="0"/>
              </a:rPr>
              <a:t>It offers a user-friendly interface.</a:t>
            </a:r>
          </a:p>
          <a:p>
            <a:pPr marL="457200" indent="-457200" algn="l">
              <a:buFont typeface="+mj-lt"/>
              <a:buAutoNum type="arabicPeriod"/>
            </a:pPr>
            <a:r>
              <a:rPr lang="en-US" b="0" i="0" dirty="0">
                <a:solidFill>
                  <a:srgbClr val="222222"/>
                </a:solidFill>
                <a:effectLst/>
                <a:latin typeface="Source Sans Pro" panose="020B0503030403020204" pitchFamily="34" charset="0"/>
              </a:rPr>
              <a:t>You can customize features of CAINE.</a:t>
            </a:r>
          </a:p>
          <a:p>
            <a:pPr marL="457200" indent="-457200" algn="l">
              <a:buFont typeface="+mj-lt"/>
              <a:buAutoNum type="arabicPeriod"/>
            </a:pPr>
            <a:r>
              <a:rPr lang="en-US" b="0" i="0" dirty="0">
                <a:solidFill>
                  <a:srgbClr val="222222"/>
                </a:solidFill>
                <a:effectLst/>
                <a:latin typeface="Source Sans Pro" panose="020B0503030403020204" pitchFamily="34" charset="0"/>
              </a:rPr>
              <a:t>This software offers numerous user-friendly tools.</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https://www.caine-live.net</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75536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94AD-D00A-F0E1-FC8B-77C56B1370F2}"/>
              </a:ext>
            </a:extLst>
          </p:cNvPr>
          <p:cNvSpPr>
            <a:spLocks noGrp="1"/>
          </p:cNvSpPr>
          <p:nvPr>
            <p:ph type="title"/>
          </p:nvPr>
        </p:nvSpPr>
        <p:spPr/>
        <p:txBody>
          <a:bodyPr/>
          <a:lstStyle/>
          <a:p>
            <a:pPr algn="ctr"/>
            <a:r>
              <a:rPr lang="en-IN" dirty="0"/>
              <a:t>PROCEDURE: </a:t>
            </a:r>
          </a:p>
        </p:txBody>
      </p:sp>
      <p:sp>
        <p:nvSpPr>
          <p:cNvPr id="3" name="Content Placeholder 2">
            <a:extLst>
              <a:ext uri="{FF2B5EF4-FFF2-40B4-BE49-F238E27FC236}">
                <a16:creationId xmlns:a16="http://schemas.microsoft.com/office/drawing/2014/main" id="{82BFAC76-CC55-F8CE-1DD5-7BB8C1413454}"/>
              </a:ext>
            </a:extLst>
          </p:cNvPr>
          <p:cNvSpPr>
            <a:spLocks noGrp="1"/>
          </p:cNvSpPr>
          <p:nvPr>
            <p:ph idx="1"/>
          </p:nvPr>
        </p:nvSpPr>
        <p:spPr>
          <a:xfrm>
            <a:off x="840659" y="2015733"/>
            <a:ext cx="10869560" cy="4488306"/>
          </a:xfrm>
        </p:spPr>
        <p:txBody>
          <a:bodyPr>
            <a:normAutofit/>
          </a:bodyPr>
          <a:lstStyle/>
          <a:p>
            <a:pPr algn="just"/>
            <a:r>
              <a:rPr lang="en-US" dirty="0">
                <a:latin typeface="Times New Roman" panose="02020603050405020304" pitchFamily="18" charset="0"/>
                <a:cs typeface="Times New Roman" panose="02020603050405020304" pitchFamily="18" charset="0"/>
              </a:rPr>
              <a:t>The procedure starts with identifying the devices used and collecting the preliminary evidence on the crime scene. Then the court warrant is obtained for the seizure of the evidence which leads to the seizure of the evidence. The evidence are then transported to the forensics lab for further investigations and the procedure of transportation of the evidence from the crime scene to labs are called chain of custody. The evidence are then copied for analysis and the original evidence is kept safe because analysis are always done on the copied evidence and not the original evidence.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analysis is then done on the copied evidence for suspicious activities and accordingly, the findings are documented in a nontechnical tone. The documented findings are then presented in a court of law for further investigations.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6968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92B2-FA1E-BF78-2C87-8F959A33A8A0}"/>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 </a:t>
            </a:r>
            <a:r>
              <a:rPr lang="en-IN" b="1" i="0" u="none" strike="noStrike" dirty="0">
                <a:solidFill>
                  <a:srgbClr val="0556F3"/>
                </a:solidFill>
                <a:effectLst/>
                <a:latin typeface="Source Sans Pro" panose="020B0503030403020204" pitchFamily="34" charset="0"/>
                <a:hlinkClick r:id="rId2"/>
              </a:rPr>
              <a:t>PDF to Excel Convertor</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052A58EE-392F-3EE7-0346-8CD0117C69C4}"/>
              </a:ext>
            </a:extLst>
          </p:cNvPr>
          <p:cNvSpPr>
            <a:spLocks noGrp="1"/>
          </p:cNvSpPr>
          <p:nvPr>
            <p:ph idx="1"/>
          </p:nvPr>
        </p:nvSpPr>
        <p:spPr/>
        <p:txBody>
          <a:bodyPr>
            <a:normAutofit fontScale="92500" lnSpcReduction="20000"/>
          </a:bodyPr>
          <a:lstStyle/>
          <a:p>
            <a:pPr algn="l"/>
            <a:r>
              <a:rPr lang="en-US" b="0" i="0" u="none" strike="noStrike" dirty="0">
                <a:solidFill>
                  <a:srgbClr val="222222"/>
                </a:solidFill>
                <a:effectLst/>
                <a:latin typeface="Source Sans Pro" panose="020B0503030403020204" pitchFamily="34" charset="0"/>
                <a:hlinkClick r:id="rId2"/>
              </a:rPr>
              <a:t>Acrobat PDF to Excel Convertor</a:t>
            </a:r>
            <a:r>
              <a:rPr lang="en-US" b="0" i="0" dirty="0">
                <a:solidFill>
                  <a:srgbClr val="222222"/>
                </a:solidFill>
                <a:effectLst/>
                <a:latin typeface="Source Sans Pro" panose="020B0503030403020204" pitchFamily="34" charset="0"/>
              </a:rPr>
              <a:t> transfers PDF data and content right into an Excel spreadsheet. This converted file proves helpful for tracking down cybercriminals from anywhere in the world. This computer forensic tool supports both partial and batch conversion.</a:t>
            </a:r>
          </a:p>
          <a:p>
            <a:pPr algn="l"/>
            <a:r>
              <a:rPr lang="en-US" b="1" i="0" dirty="0">
                <a:solidFill>
                  <a:srgbClr val="222222"/>
                </a:solidFill>
                <a:effectLst/>
                <a:latin typeface="Source Sans Pro" panose="020B0503030403020204" pitchFamily="34" charset="0"/>
              </a:rPr>
              <a:t>Features:</a:t>
            </a:r>
            <a:endParaRPr lang="en-US" b="0" i="0" dirty="0">
              <a:solidFill>
                <a:srgbClr val="222222"/>
              </a:solidFill>
              <a:effectLst/>
              <a:latin typeface="Source Sans Pro" panose="020B0503030403020204" pitchFamily="34" charset="0"/>
            </a:endParaRPr>
          </a:p>
          <a:p>
            <a:pPr marL="457200" indent="-457200" algn="l">
              <a:buFont typeface="+mj-lt"/>
              <a:buAutoNum type="arabicPeriod"/>
            </a:pPr>
            <a:r>
              <a:rPr lang="en-US" b="0" i="0" dirty="0">
                <a:solidFill>
                  <a:srgbClr val="222222"/>
                </a:solidFill>
                <a:effectLst/>
                <a:latin typeface="Source Sans Pro" panose="020B0503030403020204" pitchFamily="34" charset="0"/>
              </a:rPr>
              <a:t>Allows you to work from anywhere</a:t>
            </a:r>
          </a:p>
          <a:p>
            <a:pPr marL="457200" indent="-457200" algn="l">
              <a:buFont typeface="+mj-lt"/>
              <a:buAutoNum type="arabicPeriod"/>
            </a:pPr>
            <a:r>
              <a:rPr lang="en-US" b="0" i="0" dirty="0">
                <a:solidFill>
                  <a:srgbClr val="222222"/>
                </a:solidFill>
                <a:effectLst/>
                <a:latin typeface="Source Sans Pro" panose="020B0503030403020204" pitchFamily="34" charset="0"/>
              </a:rPr>
              <a:t>Super-fast with high-quality output</a:t>
            </a:r>
          </a:p>
          <a:p>
            <a:pPr marL="457200" indent="-457200" algn="l">
              <a:buFont typeface="+mj-lt"/>
              <a:buAutoNum type="arabicPeriod"/>
            </a:pPr>
            <a:r>
              <a:rPr lang="en-US" b="0" i="0" dirty="0">
                <a:solidFill>
                  <a:srgbClr val="222222"/>
                </a:solidFill>
                <a:effectLst/>
                <a:latin typeface="Source Sans Pro" panose="020B0503030403020204" pitchFamily="34" charset="0"/>
              </a:rPr>
              <a:t>Allows you to work from anywhere</a:t>
            </a:r>
          </a:p>
          <a:p>
            <a:pPr marL="457200" indent="-457200" algn="l">
              <a:buFont typeface="+mj-lt"/>
              <a:buAutoNum type="arabicPeriod"/>
            </a:pPr>
            <a:r>
              <a:rPr lang="en-US" b="0" i="0" dirty="0">
                <a:solidFill>
                  <a:srgbClr val="222222"/>
                </a:solidFill>
                <a:effectLst/>
                <a:latin typeface="Source Sans Pro" panose="020B0503030403020204" pitchFamily="34" charset="0"/>
              </a:rPr>
              <a:t>It retains the original layout and formatting</a:t>
            </a:r>
          </a:p>
          <a:p>
            <a:endParaRPr lang="en-IN" dirty="0"/>
          </a:p>
        </p:txBody>
      </p:sp>
    </p:spTree>
    <p:extLst>
      <p:ext uri="{BB962C8B-B14F-4D97-AF65-F5344CB8AC3E}">
        <p14:creationId xmlns:p14="http://schemas.microsoft.com/office/powerpoint/2010/main" val="786980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D7EF-1F40-67E6-4349-BD4E16A9215B}"/>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PALADIN</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23653587-420B-3892-5F33-8730DF3F7CF0}"/>
              </a:ext>
            </a:extLst>
          </p:cNvPr>
          <p:cNvSpPr>
            <a:spLocks noGrp="1"/>
          </p:cNvSpPr>
          <p:nvPr>
            <p:ph idx="1"/>
          </p:nvPr>
        </p:nvSpPr>
        <p:spPr>
          <a:xfrm>
            <a:off x="335280" y="1853754"/>
            <a:ext cx="11521440" cy="5282005"/>
          </a:xfrm>
        </p:spPr>
        <p:txBody>
          <a:bodyPr>
            <a:normAutofit/>
          </a:bodyPr>
          <a:lstStyle/>
          <a:p>
            <a:pPr algn="l"/>
            <a:r>
              <a:rPr lang="en-US" b="0" i="0" dirty="0">
                <a:solidFill>
                  <a:srgbClr val="222222"/>
                </a:solidFill>
                <a:effectLst/>
                <a:latin typeface="Source Sans Pro" panose="020B0503030403020204" pitchFamily="34" charset="0"/>
              </a:rPr>
              <a:t>PALADIN is Ubuntu based tool that enables you to simplify a range of forensic tasks. This Digital forensics software provides more than 100 useful tools for investigating any malicious material. This tool helps you to simplify your forensic task quickly and effectively.</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It provides both 64-bit and 32-bit versions.</a:t>
            </a:r>
          </a:p>
          <a:p>
            <a:pPr marL="457200" indent="-457200" algn="l">
              <a:buFont typeface="+mj-lt"/>
              <a:buAutoNum type="arabicPeriod"/>
            </a:pPr>
            <a:r>
              <a:rPr lang="en-US" b="0" i="0" dirty="0">
                <a:solidFill>
                  <a:srgbClr val="222222"/>
                </a:solidFill>
                <a:effectLst/>
                <a:latin typeface="Source Sans Pro" panose="020B0503030403020204" pitchFamily="34" charset="0"/>
              </a:rPr>
              <a:t>This tool is available on a USB thumb drive.</a:t>
            </a:r>
          </a:p>
          <a:p>
            <a:pPr marL="457200" indent="-457200" algn="l">
              <a:buFont typeface="+mj-lt"/>
              <a:buAutoNum type="arabicPeriod"/>
            </a:pPr>
            <a:r>
              <a:rPr lang="en-US" b="0" i="0" dirty="0">
                <a:solidFill>
                  <a:srgbClr val="222222"/>
                </a:solidFill>
                <a:effectLst/>
                <a:latin typeface="Source Sans Pro" panose="020B0503030403020204" pitchFamily="34" charset="0"/>
              </a:rPr>
              <a:t>This toolbox has open-source tools that help you to search for the required information effortlessly.</a:t>
            </a:r>
          </a:p>
          <a:p>
            <a:pPr marL="457200" indent="-457200" algn="l">
              <a:buFont typeface="+mj-lt"/>
              <a:buAutoNum type="arabicPeriod"/>
            </a:pPr>
            <a:r>
              <a:rPr lang="en-US" b="0" i="0" dirty="0">
                <a:solidFill>
                  <a:srgbClr val="222222"/>
                </a:solidFill>
                <a:effectLst/>
                <a:latin typeface="Source Sans Pro" panose="020B0503030403020204" pitchFamily="34" charset="0"/>
              </a:rPr>
              <a:t>This tool has more than 33 categories that assist you in accomplishing a cyber forensic task.</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https://sumuri.com/software/paladin/</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65202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A5E6-39F1-7B36-09B0-6FC5DC81F62B}"/>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EnCase</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C348B3C5-ABE6-A21A-0955-26353305E13D}"/>
              </a:ext>
            </a:extLst>
          </p:cNvPr>
          <p:cNvSpPr>
            <a:spLocks noGrp="1"/>
          </p:cNvSpPr>
          <p:nvPr>
            <p:ph idx="1"/>
          </p:nvPr>
        </p:nvSpPr>
        <p:spPr>
          <a:xfrm>
            <a:off x="224853" y="2113613"/>
            <a:ext cx="11797258" cy="3939868"/>
          </a:xfrm>
        </p:spPr>
        <p:txBody>
          <a:bodyPr>
            <a:normAutofit fontScale="85000" lnSpcReduction="20000"/>
          </a:bodyPr>
          <a:lstStyle/>
          <a:p>
            <a:pPr algn="l"/>
            <a:r>
              <a:rPr lang="en-US" b="0" i="0" dirty="0">
                <a:solidFill>
                  <a:srgbClr val="222222"/>
                </a:solidFill>
                <a:effectLst/>
                <a:latin typeface="Source Sans Pro" panose="020B0503030403020204" pitchFamily="34" charset="0"/>
              </a:rPr>
              <a:t>Encase is an application that helps you to recover evidence from hard drives. It allows you to conduct an in-depth analysis of files to collect proof like documents, pictures, etc.</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You can acquire data from numerous devices, including mobile phones, tablets, etc.</a:t>
            </a:r>
          </a:p>
          <a:p>
            <a:pPr marL="457200" indent="-457200" algn="l">
              <a:buFont typeface="+mj-lt"/>
              <a:buAutoNum type="arabicPeriod"/>
            </a:pPr>
            <a:r>
              <a:rPr lang="en-US" b="0" i="0" dirty="0">
                <a:solidFill>
                  <a:srgbClr val="222222"/>
                </a:solidFill>
                <a:effectLst/>
                <a:latin typeface="Source Sans Pro" panose="020B0503030403020204" pitchFamily="34" charset="0"/>
              </a:rPr>
              <a:t>It is one of the best mobile forensic tools that enables you to produce complete reports for maintaining evidence integrity.</a:t>
            </a:r>
          </a:p>
          <a:p>
            <a:pPr marL="457200" indent="-457200" algn="l">
              <a:buFont typeface="+mj-lt"/>
              <a:buAutoNum type="arabicPeriod"/>
            </a:pPr>
            <a:r>
              <a:rPr lang="en-US" b="0" i="0" dirty="0">
                <a:solidFill>
                  <a:srgbClr val="222222"/>
                </a:solidFill>
                <a:effectLst/>
                <a:latin typeface="Source Sans Pro" panose="020B0503030403020204" pitchFamily="34" charset="0"/>
              </a:rPr>
              <a:t>You can quickly search, identify, as well as prioritize evidence.</a:t>
            </a:r>
          </a:p>
          <a:p>
            <a:pPr marL="457200" indent="-457200" algn="l">
              <a:buFont typeface="+mj-lt"/>
              <a:buAutoNum type="arabicPeriod"/>
            </a:pPr>
            <a:r>
              <a:rPr lang="en-US" b="0" i="0" dirty="0">
                <a:solidFill>
                  <a:srgbClr val="222222"/>
                </a:solidFill>
                <a:effectLst/>
                <a:latin typeface="Source Sans Pro" panose="020B0503030403020204" pitchFamily="34" charset="0"/>
              </a:rPr>
              <a:t>Encase-forensic helps you to unlock encrypted evidence.</a:t>
            </a:r>
          </a:p>
          <a:p>
            <a:pPr marL="457200" indent="-457200" algn="l">
              <a:buFont typeface="+mj-lt"/>
              <a:buAutoNum type="arabicPeriod"/>
            </a:pPr>
            <a:r>
              <a:rPr lang="en-US" b="0" i="0" dirty="0">
                <a:solidFill>
                  <a:srgbClr val="222222"/>
                </a:solidFill>
                <a:effectLst/>
                <a:latin typeface="Source Sans Pro" panose="020B0503030403020204" pitchFamily="34" charset="0"/>
              </a:rPr>
              <a:t>It is one of the best digital forensics tools that automates the preparation of evidence.</a:t>
            </a:r>
          </a:p>
          <a:p>
            <a:pPr marL="457200" indent="-457200" algn="l">
              <a:buFont typeface="+mj-lt"/>
              <a:buAutoNum type="arabicPeriod"/>
            </a:pPr>
            <a:r>
              <a:rPr lang="en-US" b="0" i="0" dirty="0">
                <a:solidFill>
                  <a:srgbClr val="222222"/>
                </a:solidFill>
                <a:effectLst/>
                <a:latin typeface="Source Sans Pro" panose="020B0503030403020204" pitchFamily="34" charset="0"/>
              </a:rPr>
              <a:t>You can perform deep and triage (severity and priority of defects) analysis.</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https://www.guidancesoftware.com/encase-forensic</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532154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1DB0-E327-4455-2613-8574C11C1FD8}"/>
              </a:ext>
            </a:extLst>
          </p:cNvPr>
          <p:cNvSpPr>
            <a:spLocks noGrp="1"/>
          </p:cNvSpPr>
          <p:nvPr>
            <p:ph type="title"/>
          </p:nvPr>
        </p:nvSpPr>
        <p:spPr>
          <a:xfrm>
            <a:off x="580913" y="527125"/>
            <a:ext cx="10772887" cy="1479475"/>
          </a:xfrm>
        </p:spPr>
        <p:txBody>
          <a:bodyPr>
            <a:normAutofit fontScale="90000"/>
          </a:bodyPr>
          <a:lstStyle/>
          <a:p>
            <a:pPr algn="ctr"/>
            <a:br>
              <a:rPr lang="en-IN" b="1" i="0" dirty="0">
                <a:solidFill>
                  <a:srgbClr val="222222"/>
                </a:solidFill>
                <a:effectLst/>
                <a:latin typeface="Source Sans Pro" panose="020B0503030403020204" pitchFamily="34" charset="0"/>
              </a:rPr>
            </a:br>
            <a:r>
              <a:rPr lang="en-IN" b="1" i="0" dirty="0">
                <a:solidFill>
                  <a:srgbClr val="222222"/>
                </a:solidFill>
                <a:effectLst/>
                <a:latin typeface="Source Sans Pro" panose="020B0503030403020204" pitchFamily="34" charset="0"/>
              </a:rPr>
              <a:t>SIFT Workstation</a:t>
            </a:r>
            <a:br>
              <a:rPr lang="en-IN" b="1" i="0" dirty="0">
                <a:solidFill>
                  <a:srgbClr val="222222"/>
                </a:solidFill>
                <a:effectLst/>
                <a:latin typeface="Source Sans Pro" panose="020B0503030403020204" pitchFamily="34" charset="0"/>
              </a:rPr>
            </a:br>
            <a:br>
              <a:rPr lang="en-IN" dirty="0"/>
            </a:br>
            <a:endParaRPr lang="en-IN" dirty="0"/>
          </a:p>
        </p:txBody>
      </p:sp>
      <p:sp>
        <p:nvSpPr>
          <p:cNvPr id="3" name="Content Placeholder 2">
            <a:extLst>
              <a:ext uri="{FF2B5EF4-FFF2-40B4-BE49-F238E27FC236}">
                <a16:creationId xmlns:a16="http://schemas.microsoft.com/office/drawing/2014/main" id="{A44FAA9A-E843-7F12-A784-F950D9FAA86D}"/>
              </a:ext>
            </a:extLst>
          </p:cNvPr>
          <p:cNvSpPr>
            <a:spLocks noGrp="1"/>
          </p:cNvSpPr>
          <p:nvPr>
            <p:ph idx="1"/>
          </p:nvPr>
        </p:nvSpPr>
        <p:spPr>
          <a:xfrm>
            <a:off x="77449" y="1979537"/>
            <a:ext cx="12037102" cy="4351338"/>
          </a:xfrm>
        </p:spPr>
        <p:txBody>
          <a:bodyPr>
            <a:normAutofit/>
          </a:bodyPr>
          <a:lstStyle/>
          <a:p>
            <a:pPr algn="l"/>
            <a:r>
              <a:rPr lang="en-IN" dirty="0"/>
              <a:t> </a:t>
            </a:r>
            <a:r>
              <a:rPr lang="en-US" b="0" i="0" dirty="0">
                <a:solidFill>
                  <a:srgbClr val="222222"/>
                </a:solidFill>
                <a:effectLst/>
                <a:latin typeface="Source Sans Pro" panose="020B0503030403020204" pitchFamily="34" charset="0"/>
              </a:rPr>
              <a:t>SIFT Workstation is a computer forensics distribution based on Ubuntu. It is one of the best computer forensic tools that provides a digital forensic and incident response examination facility.</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It can work on a 64-bit operating system.</a:t>
            </a:r>
          </a:p>
          <a:p>
            <a:pPr marL="457200" indent="-457200" algn="l">
              <a:buFont typeface="+mj-lt"/>
              <a:buAutoNum type="arabicPeriod"/>
            </a:pPr>
            <a:r>
              <a:rPr lang="en-US" b="0" i="0" dirty="0">
                <a:solidFill>
                  <a:srgbClr val="222222"/>
                </a:solidFill>
                <a:effectLst/>
                <a:latin typeface="Source Sans Pro" panose="020B0503030403020204" pitchFamily="34" charset="0"/>
              </a:rPr>
              <a:t>This tool helps users to utilize memory in a better way.</a:t>
            </a:r>
          </a:p>
          <a:p>
            <a:pPr marL="457200" indent="-457200" algn="l">
              <a:buFont typeface="+mj-lt"/>
              <a:buAutoNum type="arabicPeriod"/>
            </a:pPr>
            <a:r>
              <a:rPr lang="en-US" b="0" i="0" dirty="0">
                <a:solidFill>
                  <a:srgbClr val="222222"/>
                </a:solidFill>
                <a:effectLst/>
                <a:latin typeface="Source Sans Pro" panose="020B0503030403020204" pitchFamily="34" charset="0"/>
              </a:rPr>
              <a:t>It automatically updates the DFIR (Digital Forensics and Incident Response) package.</a:t>
            </a:r>
          </a:p>
          <a:p>
            <a:pPr marL="457200" indent="-457200" algn="l">
              <a:buFont typeface="+mj-lt"/>
              <a:buAutoNum type="arabicPeriod"/>
            </a:pPr>
            <a:r>
              <a:rPr lang="en-US" b="0" i="0" dirty="0">
                <a:solidFill>
                  <a:srgbClr val="222222"/>
                </a:solidFill>
                <a:effectLst/>
                <a:latin typeface="Source Sans Pro" panose="020B0503030403020204" pitchFamily="34" charset="0"/>
              </a:rPr>
              <a:t>You can install it via SIFT-CLI (Command-Line Interface) installer.</a:t>
            </a:r>
          </a:p>
          <a:p>
            <a:pPr marL="457200" indent="-457200" algn="l">
              <a:buFont typeface="+mj-lt"/>
              <a:buAutoNum type="arabicPeriod"/>
            </a:pPr>
            <a:r>
              <a:rPr lang="en-US" b="0" i="0" dirty="0">
                <a:solidFill>
                  <a:srgbClr val="222222"/>
                </a:solidFill>
                <a:effectLst/>
                <a:latin typeface="Source Sans Pro" panose="020B0503030403020204" pitchFamily="34" charset="0"/>
              </a:rPr>
              <a:t>This tool contains numerous latest forensic tools and techniques.</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https://www.sans.org/tools/sift-workstation/</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4077387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9B7B-6F68-51C9-EBD5-CADDF3EB7911}"/>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FTK Imager</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F419BA51-16A1-8AB9-3F9E-3060CFFDD635}"/>
              </a:ext>
            </a:extLst>
          </p:cNvPr>
          <p:cNvSpPr>
            <a:spLocks noGrp="1"/>
          </p:cNvSpPr>
          <p:nvPr>
            <p:ph idx="1"/>
          </p:nvPr>
        </p:nvSpPr>
        <p:spPr>
          <a:xfrm>
            <a:off x="599607" y="2015732"/>
            <a:ext cx="11197652" cy="4037749"/>
          </a:xfrm>
        </p:spPr>
        <p:txBody>
          <a:bodyPr>
            <a:normAutofit fontScale="85000" lnSpcReduction="20000"/>
          </a:bodyPr>
          <a:lstStyle/>
          <a:p>
            <a:pPr algn="l"/>
            <a:r>
              <a:rPr lang="en-US" b="0" i="0" dirty="0">
                <a:solidFill>
                  <a:srgbClr val="222222"/>
                </a:solidFill>
                <a:effectLst/>
                <a:latin typeface="Source Sans Pro" panose="020B0503030403020204" pitchFamily="34" charset="0"/>
              </a:rPr>
              <a:t>FTK Imager is a forensic toolkit is developed by </a:t>
            </a:r>
            <a:r>
              <a:rPr lang="en-US" b="0" i="0" dirty="0" err="1">
                <a:solidFill>
                  <a:srgbClr val="222222"/>
                </a:solidFill>
                <a:effectLst/>
                <a:latin typeface="Source Sans Pro" panose="020B0503030403020204" pitchFamily="34" charset="0"/>
              </a:rPr>
              <a:t>AccessData</a:t>
            </a:r>
            <a:r>
              <a:rPr lang="en-US" b="0" i="0" dirty="0">
                <a:solidFill>
                  <a:srgbClr val="222222"/>
                </a:solidFill>
                <a:effectLst/>
                <a:latin typeface="Source Sans Pro" panose="020B0503030403020204" pitchFamily="34" charset="0"/>
              </a:rPr>
              <a:t> that can be used to get evidence. It can create copies of data without making changes to the original evidence. This tool allows you to specify criteria, like file size, pixel size, and data type, to reduce the amount of irrelevant data.</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It provides a wizard-driven approach to detect cybercrime.</a:t>
            </a:r>
          </a:p>
          <a:p>
            <a:pPr marL="457200" indent="-457200" algn="l">
              <a:buFont typeface="+mj-lt"/>
              <a:buAutoNum type="arabicPeriod"/>
            </a:pPr>
            <a:r>
              <a:rPr lang="en-US" b="0" i="0" dirty="0">
                <a:solidFill>
                  <a:srgbClr val="222222"/>
                </a:solidFill>
                <a:effectLst/>
                <a:latin typeface="Source Sans Pro" panose="020B0503030403020204" pitchFamily="34" charset="0"/>
              </a:rPr>
              <a:t>This program offers better visualization of data using a chart.</a:t>
            </a:r>
          </a:p>
          <a:p>
            <a:pPr marL="457200" indent="-457200" algn="l">
              <a:buFont typeface="+mj-lt"/>
              <a:buAutoNum type="arabicPeriod"/>
            </a:pPr>
            <a:r>
              <a:rPr lang="en-US" b="0" i="0" dirty="0">
                <a:solidFill>
                  <a:srgbClr val="222222"/>
                </a:solidFill>
                <a:effectLst/>
                <a:latin typeface="Source Sans Pro" panose="020B0503030403020204" pitchFamily="34" charset="0"/>
              </a:rPr>
              <a:t>You can recover passwords from more than 100 applications.</a:t>
            </a:r>
          </a:p>
          <a:p>
            <a:pPr marL="457200" indent="-457200" algn="l">
              <a:buFont typeface="+mj-lt"/>
              <a:buAutoNum type="arabicPeriod"/>
            </a:pPr>
            <a:r>
              <a:rPr lang="en-US" b="0" i="0" dirty="0">
                <a:solidFill>
                  <a:srgbClr val="222222"/>
                </a:solidFill>
                <a:effectLst/>
                <a:latin typeface="Source Sans Pro" panose="020B0503030403020204" pitchFamily="34" charset="0"/>
              </a:rPr>
              <a:t>It has an advanced and automated data analysis facility.</a:t>
            </a:r>
          </a:p>
          <a:p>
            <a:pPr marL="457200" indent="-457200" algn="l">
              <a:buFont typeface="+mj-lt"/>
              <a:buAutoNum type="arabicPeriod"/>
            </a:pPr>
            <a:r>
              <a:rPr lang="en-US" b="0" i="0" dirty="0">
                <a:solidFill>
                  <a:srgbClr val="222222"/>
                </a:solidFill>
                <a:effectLst/>
                <a:latin typeface="Source Sans Pro" panose="020B0503030403020204" pitchFamily="34" charset="0"/>
              </a:rPr>
              <a:t>FTK Imager helps you to manage reusable profiles for different investigation requirements.</a:t>
            </a:r>
          </a:p>
          <a:p>
            <a:pPr marL="457200" indent="-457200" algn="l">
              <a:buFont typeface="+mj-lt"/>
              <a:buAutoNum type="arabicPeriod"/>
            </a:pPr>
            <a:r>
              <a:rPr lang="en-US" b="0" i="0" dirty="0">
                <a:solidFill>
                  <a:srgbClr val="222222"/>
                </a:solidFill>
                <a:effectLst/>
                <a:latin typeface="Source Sans Pro" panose="020B0503030403020204" pitchFamily="34" charset="0"/>
              </a:rPr>
              <a:t>It supports pre and post-processing refinement.</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https://accessdata.com/products-services/forensic-toolkit-ftk</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407586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ABB7-B2C6-05CD-8F2F-54788B28CA69}"/>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Magnet RAM capture</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B6CF7373-450F-BAD8-5BD8-7CB39D99EF8A}"/>
              </a:ext>
            </a:extLst>
          </p:cNvPr>
          <p:cNvSpPr>
            <a:spLocks noGrp="1"/>
          </p:cNvSpPr>
          <p:nvPr>
            <p:ph idx="1"/>
          </p:nvPr>
        </p:nvSpPr>
        <p:spPr>
          <a:xfrm>
            <a:off x="749508" y="2015732"/>
            <a:ext cx="11167671" cy="4037749"/>
          </a:xfrm>
        </p:spPr>
        <p:txBody>
          <a:bodyPr>
            <a:normAutofit lnSpcReduction="10000"/>
          </a:bodyPr>
          <a:lstStyle/>
          <a:p>
            <a:pPr algn="l"/>
            <a:r>
              <a:rPr lang="en-IN" dirty="0"/>
              <a:t> </a:t>
            </a:r>
            <a:r>
              <a:rPr lang="en-US" b="0" i="0" dirty="0">
                <a:solidFill>
                  <a:srgbClr val="222222"/>
                </a:solidFill>
                <a:effectLst/>
                <a:latin typeface="Source Sans Pro" panose="020B0503030403020204" pitchFamily="34" charset="0"/>
              </a:rPr>
              <a:t>Magnet RAM capture records the memory of a suspected computer. It allows investigators to recover and analyze valuable items which are found in memory.</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You can run this app while minimizing overwritten data in memory.</a:t>
            </a:r>
          </a:p>
          <a:p>
            <a:pPr marL="457200" indent="-457200" algn="l">
              <a:buFont typeface="+mj-lt"/>
              <a:buAutoNum type="arabicPeriod"/>
            </a:pPr>
            <a:r>
              <a:rPr lang="en-US" b="0" i="0" dirty="0">
                <a:solidFill>
                  <a:srgbClr val="222222"/>
                </a:solidFill>
                <a:effectLst/>
                <a:latin typeface="Source Sans Pro" panose="020B0503030403020204" pitchFamily="34" charset="0"/>
              </a:rPr>
              <a:t>It enables you to export captured memory data and upload it into analysis tools like magnet AXIOM and magnet IEF.</a:t>
            </a:r>
          </a:p>
          <a:p>
            <a:pPr marL="457200" indent="-457200" algn="l">
              <a:buFont typeface="+mj-lt"/>
              <a:buAutoNum type="arabicPeriod"/>
            </a:pPr>
            <a:r>
              <a:rPr lang="en-US" b="0" i="0" dirty="0">
                <a:solidFill>
                  <a:srgbClr val="222222"/>
                </a:solidFill>
                <a:effectLst/>
                <a:latin typeface="Source Sans Pro" panose="020B0503030403020204" pitchFamily="34" charset="0"/>
              </a:rPr>
              <a:t>This app supports a vast range of Windows operating systems.</a:t>
            </a:r>
          </a:p>
          <a:p>
            <a:pPr marL="457200" indent="-457200" algn="l">
              <a:buFont typeface="+mj-lt"/>
              <a:buAutoNum type="arabicPeriod"/>
            </a:pPr>
            <a:r>
              <a:rPr lang="en-US" b="0" i="0" dirty="0">
                <a:solidFill>
                  <a:srgbClr val="222222"/>
                </a:solidFill>
                <a:effectLst/>
                <a:latin typeface="Source Sans Pro" panose="020B0503030403020204" pitchFamily="34" charset="0"/>
              </a:rPr>
              <a:t>Magnet RAM capture supports RAM acquisition.</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https://www.magnetforensics.com/resources/magnet-ram-capture/</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1618021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46A4-C447-6E94-6D37-E060B0534F93}"/>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X-Ways Forensics</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349DE630-B14F-7ACF-1FEF-F1383AB4572D}"/>
              </a:ext>
            </a:extLst>
          </p:cNvPr>
          <p:cNvSpPr>
            <a:spLocks noGrp="1"/>
          </p:cNvSpPr>
          <p:nvPr>
            <p:ph idx="1"/>
          </p:nvPr>
        </p:nvSpPr>
        <p:spPr>
          <a:xfrm>
            <a:off x="84944" y="1718843"/>
            <a:ext cx="12022111" cy="4517066"/>
          </a:xfrm>
        </p:spPr>
        <p:txBody>
          <a:bodyPr>
            <a:normAutofit fontScale="85000" lnSpcReduction="20000"/>
          </a:bodyPr>
          <a:lstStyle/>
          <a:p>
            <a:pPr algn="l"/>
            <a:r>
              <a:rPr lang="en-US" b="0" i="0" dirty="0">
                <a:solidFill>
                  <a:srgbClr val="222222"/>
                </a:solidFill>
                <a:effectLst/>
                <a:latin typeface="Source Sans Pro" panose="020B0503030403020204" pitchFamily="34" charset="0"/>
              </a:rPr>
              <a:t>X-Ways is software that provides a work environment for computer forensic examiners. This program is supports disk cloning and imaging. It enables you to collaborate with other people who have this tool.</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It has ability to read partitioning and file system structures inside .dd image files.</a:t>
            </a:r>
          </a:p>
          <a:p>
            <a:pPr marL="457200" indent="-457200" algn="l">
              <a:buFont typeface="+mj-lt"/>
              <a:buAutoNum type="arabicPeriod"/>
            </a:pPr>
            <a:r>
              <a:rPr lang="en-US" b="0" i="0" dirty="0">
                <a:solidFill>
                  <a:srgbClr val="222222"/>
                </a:solidFill>
                <a:effectLst/>
                <a:latin typeface="Source Sans Pro" panose="020B0503030403020204" pitchFamily="34" charset="0"/>
              </a:rPr>
              <a:t>You can access disks, RAIDs (Redundant array of independent disk), and more.</a:t>
            </a:r>
          </a:p>
          <a:p>
            <a:pPr marL="457200" indent="-457200" algn="l">
              <a:buFont typeface="+mj-lt"/>
              <a:buAutoNum type="arabicPeriod"/>
            </a:pPr>
            <a:r>
              <a:rPr lang="en-US" b="0" i="0" dirty="0">
                <a:solidFill>
                  <a:srgbClr val="222222"/>
                </a:solidFill>
                <a:effectLst/>
                <a:latin typeface="Source Sans Pro" panose="020B0503030403020204" pitchFamily="34" charset="0"/>
              </a:rPr>
              <a:t>It automatically identifies lost or deleted partitions.</a:t>
            </a:r>
          </a:p>
          <a:p>
            <a:pPr marL="457200" indent="-457200" algn="l">
              <a:buFont typeface="+mj-lt"/>
              <a:buAutoNum type="arabicPeriod"/>
            </a:pPr>
            <a:r>
              <a:rPr lang="en-US" b="0" i="0" dirty="0">
                <a:solidFill>
                  <a:srgbClr val="222222"/>
                </a:solidFill>
                <a:effectLst/>
                <a:latin typeface="Source Sans Pro" panose="020B0503030403020204" pitchFamily="34" charset="0"/>
              </a:rPr>
              <a:t>This tool can easily detect NTFS (New Technology File System) and ADS (Alternate Data Streams).</a:t>
            </a:r>
          </a:p>
          <a:p>
            <a:pPr marL="457200" indent="-457200" algn="l">
              <a:buFont typeface="+mj-lt"/>
              <a:buAutoNum type="arabicPeriod"/>
            </a:pPr>
            <a:r>
              <a:rPr lang="en-US" b="0" i="0" dirty="0">
                <a:solidFill>
                  <a:srgbClr val="222222"/>
                </a:solidFill>
                <a:effectLst/>
                <a:latin typeface="Source Sans Pro" panose="020B0503030403020204" pitchFamily="34" charset="0"/>
              </a:rPr>
              <a:t>X-Ways Forensics supports bookmarks or annotations.</a:t>
            </a:r>
          </a:p>
          <a:p>
            <a:pPr marL="457200" indent="-457200" algn="l">
              <a:buFont typeface="+mj-lt"/>
              <a:buAutoNum type="arabicPeriod"/>
            </a:pPr>
            <a:r>
              <a:rPr lang="en-US" b="0" i="0" dirty="0">
                <a:solidFill>
                  <a:srgbClr val="222222"/>
                </a:solidFill>
                <a:effectLst/>
                <a:latin typeface="Source Sans Pro" panose="020B0503030403020204" pitchFamily="34" charset="0"/>
              </a:rPr>
              <a:t>It has the ability to analyze remote computers.</a:t>
            </a:r>
          </a:p>
          <a:p>
            <a:pPr marL="457200" indent="-457200" algn="l">
              <a:buFont typeface="+mj-lt"/>
              <a:buAutoNum type="arabicPeriod"/>
            </a:pPr>
            <a:r>
              <a:rPr lang="en-US" b="0" i="0" dirty="0">
                <a:solidFill>
                  <a:srgbClr val="222222"/>
                </a:solidFill>
                <a:effectLst/>
                <a:latin typeface="Source Sans Pro" panose="020B0503030403020204" pitchFamily="34" charset="0"/>
              </a:rPr>
              <a:t>You can view and edit binary data by using templates.</a:t>
            </a:r>
          </a:p>
          <a:p>
            <a:pPr marL="457200" indent="-457200" algn="l">
              <a:buFont typeface="+mj-lt"/>
              <a:buAutoNum type="arabicPeriod"/>
            </a:pPr>
            <a:r>
              <a:rPr lang="en-US" b="0" i="0" dirty="0">
                <a:solidFill>
                  <a:srgbClr val="222222"/>
                </a:solidFill>
                <a:effectLst/>
                <a:latin typeface="Source Sans Pro" panose="020B0503030403020204" pitchFamily="34" charset="0"/>
              </a:rPr>
              <a:t>It provides write protection for maintaining data authenticity.</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http://www.x-ways.net/forensics/</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542993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3B72-F67A-316A-3E43-02A0F3391193}"/>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Wireshark</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08B03A6F-CE66-FCDD-7A2B-B7B9803063B8}"/>
              </a:ext>
            </a:extLst>
          </p:cNvPr>
          <p:cNvSpPr>
            <a:spLocks noGrp="1"/>
          </p:cNvSpPr>
          <p:nvPr>
            <p:ph idx="1"/>
          </p:nvPr>
        </p:nvSpPr>
        <p:spPr>
          <a:xfrm>
            <a:off x="134911" y="1853754"/>
            <a:ext cx="12057089" cy="4199727"/>
          </a:xfrm>
        </p:spPr>
        <p:txBody>
          <a:bodyPr>
            <a:normAutofit fontScale="77500" lnSpcReduction="20000"/>
          </a:bodyPr>
          <a:lstStyle/>
          <a:p>
            <a:pPr algn="l"/>
            <a:r>
              <a:rPr lang="en-US" b="0" i="0" dirty="0">
                <a:solidFill>
                  <a:srgbClr val="222222"/>
                </a:solidFill>
                <a:effectLst/>
                <a:latin typeface="Source Sans Pro" panose="020B0503030403020204" pitchFamily="34" charset="0"/>
              </a:rPr>
              <a:t>Wireshark is a tool that analyzes a network packet. It can be used to for network testing and troubleshooting. This tool helps you to check different traffic going through your computer system.</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It provides rich VoIP (Voice over Internet Protocol) analysis.</a:t>
            </a:r>
          </a:p>
          <a:p>
            <a:pPr marL="457200" indent="-457200" algn="l">
              <a:buFont typeface="+mj-lt"/>
              <a:buAutoNum type="arabicPeriod"/>
            </a:pPr>
            <a:r>
              <a:rPr lang="en-US" b="0" i="0" dirty="0">
                <a:solidFill>
                  <a:srgbClr val="222222"/>
                </a:solidFill>
                <a:effectLst/>
                <a:latin typeface="Source Sans Pro" panose="020B0503030403020204" pitchFamily="34" charset="0"/>
              </a:rPr>
              <a:t>Capture files compressed with </a:t>
            </a:r>
            <a:r>
              <a:rPr lang="en-US" b="0" i="0" dirty="0" err="1">
                <a:solidFill>
                  <a:srgbClr val="222222"/>
                </a:solidFill>
                <a:effectLst/>
                <a:latin typeface="Source Sans Pro" panose="020B0503030403020204" pitchFamily="34" charset="0"/>
              </a:rPr>
              <a:t>gzip</a:t>
            </a:r>
            <a:r>
              <a:rPr lang="en-US" b="0" i="0" dirty="0">
                <a:solidFill>
                  <a:srgbClr val="222222"/>
                </a:solidFill>
                <a:effectLst/>
                <a:latin typeface="Source Sans Pro" panose="020B0503030403020204" pitchFamily="34" charset="0"/>
              </a:rPr>
              <a:t> can be decompressed easily.</a:t>
            </a:r>
          </a:p>
          <a:p>
            <a:pPr marL="457200" indent="-457200" algn="l">
              <a:buFont typeface="+mj-lt"/>
              <a:buAutoNum type="arabicPeriod"/>
            </a:pPr>
            <a:r>
              <a:rPr lang="en-US" b="0" i="0" dirty="0">
                <a:solidFill>
                  <a:srgbClr val="222222"/>
                </a:solidFill>
                <a:effectLst/>
                <a:latin typeface="Source Sans Pro" panose="020B0503030403020204" pitchFamily="34" charset="0"/>
              </a:rPr>
              <a:t>Output can be exported to XML (Extensible Markup Language), CSV (Comma Separated Values) file, or plain text.</a:t>
            </a:r>
          </a:p>
          <a:p>
            <a:pPr marL="457200" indent="-457200" algn="l">
              <a:buFont typeface="+mj-lt"/>
              <a:buAutoNum type="arabicPeriod"/>
            </a:pPr>
            <a:r>
              <a:rPr lang="en-US" b="0" i="0" dirty="0">
                <a:solidFill>
                  <a:srgbClr val="222222"/>
                </a:solidFill>
                <a:effectLst/>
                <a:latin typeface="Source Sans Pro" panose="020B0503030403020204" pitchFamily="34" charset="0"/>
              </a:rPr>
              <a:t>Live data can be read from the network, blue-tooth, ATM, USB, etc.</a:t>
            </a:r>
          </a:p>
          <a:p>
            <a:pPr marL="457200" indent="-457200" algn="l">
              <a:buFont typeface="+mj-lt"/>
              <a:buAutoNum type="arabicPeriod"/>
            </a:pPr>
            <a:r>
              <a:rPr lang="en-US" b="0" i="0" dirty="0">
                <a:solidFill>
                  <a:srgbClr val="222222"/>
                </a:solidFill>
                <a:effectLst/>
                <a:latin typeface="Source Sans Pro" panose="020B0503030403020204" pitchFamily="34" charset="0"/>
              </a:rPr>
              <a:t>Decryption support for numerous protocols that include IPsec (Internet Protocol Security), SSL (Secure Sockets Layer), and WEP (Wired Equivalent Privacy).</a:t>
            </a:r>
          </a:p>
          <a:p>
            <a:pPr marL="457200" indent="-457200" algn="l">
              <a:buFont typeface="+mj-lt"/>
              <a:buAutoNum type="arabicPeriod"/>
            </a:pPr>
            <a:r>
              <a:rPr lang="en-US" b="0" i="0" dirty="0">
                <a:solidFill>
                  <a:srgbClr val="222222"/>
                </a:solidFill>
                <a:effectLst/>
                <a:latin typeface="Source Sans Pro" panose="020B0503030403020204" pitchFamily="34" charset="0"/>
              </a:rPr>
              <a:t>You can apply intuitive analysis, coloring rules to the packet.</a:t>
            </a:r>
          </a:p>
          <a:p>
            <a:pPr marL="457200" indent="-457200" algn="l">
              <a:buFont typeface="+mj-lt"/>
              <a:buAutoNum type="arabicPeriod"/>
            </a:pPr>
            <a:r>
              <a:rPr lang="en-US" b="0" i="0" dirty="0">
                <a:solidFill>
                  <a:srgbClr val="222222"/>
                </a:solidFill>
                <a:effectLst/>
                <a:latin typeface="Source Sans Pro" panose="020B0503030403020204" pitchFamily="34" charset="0"/>
              </a:rPr>
              <a:t>Allows you to read or write file in any format.</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https://www.wireshark.org</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11394807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50D8-2F25-41D6-CC88-1D29FE4E0797}"/>
              </a:ext>
            </a:extLst>
          </p:cNvPr>
          <p:cNvSpPr>
            <a:spLocks noGrp="1"/>
          </p:cNvSpPr>
          <p:nvPr>
            <p:ph type="title"/>
          </p:nvPr>
        </p:nvSpPr>
        <p:spPr>
          <a:xfrm>
            <a:off x="1319134" y="365761"/>
            <a:ext cx="10206788" cy="758502"/>
          </a:xfrm>
        </p:spPr>
        <p:txBody>
          <a:bodyPr>
            <a:normAutofit fontScale="90000"/>
          </a:bodyPr>
          <a:lstStyle/>
          <a:p>
            <a:pPr algn="ctr"/>
            <a:r>
              <a:rPr lang="en-IN" b="1" i="0" dirty="0">
                <a:solidFill>
                  <a:srgbClr val="222222"/>
                </a:solidFill>
                <a:effectLst/>
                <a:latin typeface="Source Sans Pro" panose="020B0503030403020204" pitchFamily="34" charset="0"/>
              </a:rPr>
              <a:t>Volatility Framework</a:t>
            </a:r>
            <a:br>
              <a:rPr lang="en-IN" b="1" i="0" dirty="0">
                <a:solidFill>
                  <a:srgbClr val="222222"/>
                </a:solidFill>
                <a:effectLst/>
                <a:latin typeface="Source Sans Pro" panose="020B0503030403020204" pitchFamily="34" charset="0"/>
              </a:rPr>
            </a:br>
            <a:br>
              <a:rPr lang="en-IN" dirty="0"/>
            </a:br>
            <a:endParaRPr lang="en-IN" dirty="0"/>
          </a:p>
        </p:txBody>
      </p:sp>
      <p:sp>
        <p:nvSpPr>
          <p:cNvPr id="3" name="Content Placeholder 2">
            <a:extLst>
              <a:ext uri="{FF2B5EF4-FFF2-40B4-BE49-F238E27FC236}">
                <a16:creationId xmlns:a16="http://schemas.microsoft.com/office/drawing/2014/main" id="{FEE6E9B1-37AE-73A2-4BC8-5D3A29D904BA}"/>
              </a:ext>
            </a:extLst>
          </p:cNvPr>
          <p:cNvSpPr>
            <a:spLocks noGrp="1"/>
          </p:cNvSpPr>
          <p:nvPr>
            <p:ph idx="1"/>
          </p:nvPr>
        </p:nvSpPr>
        <p:spPr>
          <a:xfrm>
            <a:off x="326962" y="1779068"/>
            <a:ext cx="11865038" cy="4907561"/>
          </a:xfrm>
        </p:spPr>
        <p:txBody>
          <a:bodyPr>
            <a:normAutofit/>
          </a:bodyPr>
          <a:lstStyle/>
          <a:p>
            <a:pPr algn="l"/>
            <a:r>
              <a:rPr lang="en-US" b="0" i="0" dirty="0">
                <a:solidFill>
                  <a:srgbClr val="222222"/>
                </a:solidFill>
                <a:effectLst/>
                <a:latin typeface="Source Sans Pro" panose="020B0503030403020204" pitchFamily="34" charset="0"/>
              </a:rPr>
              <a:t>Volatility Framework is software for memory analysis and forensics. It is one of the best Forensic imaging tools that helps you to test the runtime state of a system using the data found in RAM. This app allows you to collaborate with your teammates.</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It has API that allows you to lookups of PTE (Page Table Entry) flags quickly.</a:t>
            </a:r>
          </a:p>
          <a:p>
            <a:pPr marL="457200" indent="-457200" algn="l">
              <a:buFont typeface="+mj-lt"/>
              <a:buAutoNum type="arabicPeriod"/>
            </a:pPr>
            <a:r>
              <a:rPr lang="en-US" b="0" i="0" dirty="0">
                <a:solidFill>
                  <a:srgbClr val="222222"/>
                </a:solidFill>
                <a:effectLst/>
                <a:latin typeface="Source Sans Pro" panose="020B0503030403020204" pitchFamily="34" charset="0"/>
              </a:rPr>
              <a:t>Volatility Framework supports KASLR (Kernel Address Space Layout Randomization).</a:t>
            </a:r>
          </a:p>
          <a:p>
            <a:pPr marL="457200" indent="-457200" algn="l">
              <a:buFont typeface="+mj-lt"/>
              <a:buAutoNum type="arabicPeriod"/>
            </a:pPr>
            <a:r>
              <a:rPr lang="en-US" b="0" i="0" dirty="0">
                <a:solidFill>
                  <a:srgbClr val="222222"/>
                </a:solidFill>
                <a:effectLst/>
                <a:latin typeface="Source Sans Pro" panose="020B0503030403020204" pitchFamily="34" charset="0"/>
              </a:rPr>
              <a:t>This tool provides numerous plugins for checking Mac file operation.</a:t>
            </a:r>
          </a:p>
          <a:p>
            <a:pPr marL="457200" indent="-457200" algn="l">
              <a:buFont typeface="+mj-lt"/>
              <a:buAutoNum type="arabicPeriod"/>
            </a:pPr>
            <a:r>
              <a:rPr lang="en-US" b="0" i="0" dirty="0">
                <a:solidFill>
                  <a:srgbClr val="222222"/>
                </a:solidFill>
                <a:effectLst/>
                <a:latin typeface="Source Sans Pro" panose="020B0503030403020204" pitchFamily="34" charset="0"/>
              </a:rPr>
              <a:t>It automatically runs Failure command when a service fails to start multiple times.</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https://www.volatilityfoundation.org</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18616418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E35F-8A5A-5113-8CD6-41853B87665F}"/>
              </a:ext>
            </a:extLst>
          </p:cNvPr>
          <p:cNvSpPr>
            <a:spLocks noGrp="1"/>
          </p:cNvSpPr>
          <p:nvPr>
            <p:ph type="title"/>
          </p:nvPr>
        </p:nvSpPr>
        <p:spPr>
          <a:xfrm>
            <a:off x="1526530" y="389114"/>
            <a:ext cx="9603275" cy="1049235"/>
          </a:xfrm>
        </p:spPr>
        <p:txBody>
          <a:bodyPr/>
          <a:lstStyle/>
          <a:p>
            <a:pPr algn="ctr"/>
            <a:r>
              <a:rPr lang="en-IN" b="1" i="0" dirty="0">
                <a:solidFill>
                  <a:srgbClr val="222222"/>
                </a:solidFill>
                <a:effectLst/>
                <a:latin typeface="Source Sans Pro" panose="020B0503030403020204" pitchFamily="34" charset="0"/>
              </a:rPr>
              <a:t>e-</a:t>
            </a:r>
            <a:r>
              <a:rPr lang="en-IN" b="1" i="0" dirty="0" err="1">
                <a:solidFill>
                  <a:srgbClr val="222222"/>
                </a:solidFill>
                <a:effectLst/>
                <a:latin typeface="Source Sans Pro" panose="020B0503030403020204" pitchFamily="34" charset="0"/>
              </a:rPr>
              <a:t>fense</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82E270AA-96AF-4C9E-0D6B-18ECD20D870F}"/>
              </a:ext>
            </a:extLst>
          </p:cNvPr>
          <p:cNvSpPr>
            <a:spLocks noGrp="1"/>
          </p:cNvSpPr>
          <p:nvPr>
            <p:ph idx="1"/>
          </p:nvPr>
        </p:nvSpPr>
        <p:spPr>
          <a:xfrm>
            <a:off x="838200" y="1948014"/>
            <a:ext cx="11063990" cy="4351338"/>
          </a:xfrm>
        </p:spPr>
        <p:txBody>
          <a:bodyPr>
            <a:normAutofit lnSpcReduction="10000"/>
          </a:bodyPr>
          <a:lstStyle/>
          <a:p>
            <a:pPr algn="l"/>
            <a:r>
              <a:rPr lang="en-US" b="0" i="0" dirty="0">
                <a:solidFill>
                  <a:srgbClr val="222222"/>
                </a:solidFill>
                <a:effectLst/>
                <a:latin typeface="Source Sans Pro" panose="020B0503030403020204" pitchFamily="34" charset="0"/>
              </a:rPr>
              <a:t>E-</a:t>
            </a:r>
            <a:r>
              <a:rPr lang="en-US" b="0" i="0" dirty="0" err="1">
                <a:solidFill>
                  <a:srgbClr val="222222"/>
                </a:solidFill>
                <a:effectLst/>
                <a:latin typeface="Source Sans Pro" panose="020B0503030403020204" pitchFamily="34" charset="0"/>
              </a:rPr>
              <a:t>fense</a:t>
            </a:r>
            <a:r>
              <a:rPr lang="en-US" b="0" i="0" dirty="0">
                <a:solidFill>
                  <a:srgbClr val="222222"/>
                </a:solidFill>
                <a:effectLst/>
                <a:latin typeface="Source Sans Pro" panose="020B0503030403020204" pitchFamily="34" charset="0"/>
              </a:rPr>
              <a:t> is a tool that helps you to meet your computer forensics and cybersecurity needs. It allows you to discover files from any device in one simple to use interface.</a:t>
            </a:r>
          </a:p>
          <a:p>
            <a:pPr algn="l"/>
            <a:r>
              <a:rPr lang="en-US" b="1" i="0" dirty="0">
                <a:solidFill>
                  <a:srgbClr val="222222"/>
                </a:solidFill>
                <a:effectLst/>
                <a:latin typeface="Source Sans Pro" panose="020B0503030403020204" pitchFamily="34" charset="0"/>
              </a:rPr>
              <a:t>Features</a:t>
            </a:r>
            <a:r>
              <a:rPr lang="en-US" b="0" i="0" dirty="0">
                <a:solidFill>
                  <a:srgbClr val="222222"/>
                </a:solidFill>
                <a:effectLst/>
                <a:latin typeface="Source Sans Pro" panose="020B0503030403020204" pitchFamily="34" charset="0"/>
              </a:rPr>
              <a:t>:</a:t>
            </a:r>
          </a:p>
          <a:p>
            <a:pPr marL="457200" indent="-457200" algn="l">
              <a:buFont typeface="+mj-lt"/>
              <a:buAutoNum type="arabicPeriod"/>
            </a:pPr>
            <a:r>
              <a:rPr lang="en-US" b="0" i="0" dirty="0">
                <a:solidFill>
                  <a:srgbClr val="222222"/>
                </a:solidFill>
                <a:effectLst/>
                <a:latin typeface="Source Sans Pro" panose="020B0503030403020204" pitchFamily="34" charset="0"/>
              </a:rPr>
              <a:t>It gives protection from malicious behavior, hacking, and policy violations.</a:t>
            </a:r>
          </a:p>
          <a:p>
            <a:pPr marL="457200" indent="-457200" algn="l">
              <a:buFont typeface="+mj-lt"/>
              <a:buAutoNum type="arabicPeriod"/>
            </a:pPr>
            <a:r>
              <a:rPr lang="en-US" b="0" i="0" dirty="0">
                <a:solidFill>
                  <a:srgbClr val="222222"/>
                </a:solidFill>
                <a:effectLst/>
                <a:latin typeface="Source Sans Pro" panose="020B0503030403020204" pitchFamily="34" charset="0"/>
              </a:rPr>
              <a:t>You can acquire internet history, memory, and screen capture from a system onto a USB thumb drive.</a:t>
            </a:r>
          </a:p>
          <a:p>
            <a:pPr marL="457200" indent="-457200" algn="l">
              <a:buFont typeface="+mj-lt"/>
              <a:buAutoNum type="arabicPeriod"/>
            </a:pPr>
            <a:r>
              <a:rPr lang="en-US" b="0" i="0" dirty="0">
                <a:solidFill>
                  <a:srgbClr val="222222"/>
                </a:solidFill>
                <a:effectLst/>
                <a:latin typeface="Source Sans Pro" panose="020B0503030403020204" pitchFamily="34" charset="0"/>
              </a:rPr>
              <a:t>This tool has a simple to use interface that enables you to achieve your investigation goal.</a:t>
            </a:r>
          </a:p>
          <a:p>
            <a:pPr marL="457200" indent="-457200" algn="l">
              <a:buFont typeface="+mj-lt"/>
              <a:buAutoNum type="arabicPeriod"/>
            </a:pPr>
            <a:r>
              <a:rPr lang="en-US" b="0" i="0" dirty="0">
                <a:solidFill>
                  <a:srgbClr val="222222"/>
                </a:solidFill>
                <a:effectLst/>
                <a:latin typeface="Source Sans Pro" panose="020B0503030403020204" pitchFamily="34" charset="0"/>
              </a:rPr>
              <a:t>E-</a:t>
            </a:r>
            <a:r>
              <a:rPr lang="en-US" b="0" i="0" dirty="0" err="1">
                <a:solidFill>
                  <a:srgbClr val="222222"/>
                </a:solidFill>
                <a:effectLst/>
                <a:latin typeface="Source Sans Pro" panose="020B0503030403020204" pitchFamily="34" charset="0"/>
              </a:rPr>
              <a:t>fense</a:t>
            </a:r>
            <a:r>
              <a:rPr lang="en-US" b="0" i="0" dirty="0">
                <a:solidFill>
                  <a:srgbClr val="222222"/>
                </a:solidFill>
                <a:effectLst/>
                <a:latin typeface="Source Sans Pro" panose="020B0503030403020204" pitchFamily="34" charset="0"/>
              </a:rPr>
              <a:t> supports multithreading, that means you can execute more than one thread simultaneously.</a:t>
            </a:r>
          </a:p>
          <a:p>
            <a:pPr marL="457200" indent="-457200" algn="l">
              <a:buFont typeface="+mj-lt"/>
              <a:buAutoNum type="arabicPeriod"/>
            </a:pPr>
            <a:r>
              <a:rPr lang="en-US" b="1" i="0" dirty="0">
                <a:solidFill>
                  <a:srgbClr val="222222"/>
                </a:solidFill>
                <a:effectLst/>
                <a:latin typeface="Source Sans Pro" panose="020B0503030403020204" pitchFamily="34" charset="0"/>
              </a:rPr>
              <a:t>Link</a:t>
            </a:r>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http://www.e-fense.com/products.php</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378548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4F9D-C8AD-E7CC-77DB-82136991F380}"/>
              </a:ext>
            </a:extLst>
          </p:cNvPr>
          <p:cNvSpPr>
            <a:spLocks noGrp="1"/>
          </p:cNvSpPr>
          <p:nvPr>
            <p:ph type="title"/>
          </p:nvPr>
        </p:nvSpPr>
        <p:spPr/>
        <p:txBody>
          <a:bodyPr/>
          <a:lstStyle/>
          <a:p>
            <a:pPr algn="ctr"/>
            <a:r>
              <a:rPr lang="en-US" dirty="0"/>
              <a:t>Tools for Laptop or PC</a:t>
            </a:r>
            <a:endParaRPr lang="en-IN" dirty="0"/>
          </a:p>
        </p:txBody>
      </p:sp>
      <p:sp>
        <p:nvSpPr>
          <p:cNvPr id="3" name="Content Placeholder 2">
            <a:extLst>
              <a:ext uri="{FF2B5EF4-FFF2-40B4-BE49-F238E27FC236}">
                <a16:creationId xmlns:a16="http://schemas.microsoft.com/office/drawing/2014/main" id="{32C192B3-098D-846E-8F8C-225B69E62EF6}"/>
              </a:ext>
            </a:extLst>
          </p:cNvPr>
          <p:cNvSpPr>
            <a:spLocks noGrp="1"/>
          </p:cNvSpPr>
          <p:nvPr>
            <p:ph idx="1"/>
          </p:nvPr>
        </p:nvSpPr>
        <p:spPr/>
        <p:txBody>
          <a:bodyPr/>
          <a:lstStyle/>
          <a:p>
            <a:r>
              <a:rPr lang="en-US" dirty="0"/>
              <a:t>COFFEE – A suite of tools for Windows developed by Microsoft.</a:t>
            </a:r>
          </a:p>
          <a:p>
            <a:r>
              <a:rPr lang="en-US" dirty="0"/>
              <a:t>The Coroner’s Toolkit – A suite of programs for Unix analysis.</a:t>
            </a:r>
          </a:p>
          <a:p>
            <a:r>
              <a:rPr lang="en-US" dirty="0"/>
              <a:t>The Sleuth Kit – A library of tools for both Unix and Windows.</a:t>
            </a:r>
            <a:endParaRPr lang="en-IN" dirty="0"/>
          </a:p>
        </p:txBody>
      </p:sp>
    </p:spTree>
    <p:extLst>
      <p:ext uri="{BB962C8B-B14F-4D97-AF65-F5344CB8AC3E}">
        <p14:creationId xmlns:p14="http://schemas.microsoft.com/office/powerpoint/2010/main" val="1849693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C179-CEFB-64A4-9657-EC9FC157E60C}"/>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 Which factors should you consider while selecting a Digital Forensic Tool?</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9CEDFB82-CFAA-8D25-E306-98FDB49B8DA2}"/>
              </a:ext>
            </a:extLst>
          </p:cNvPr>
          <p:cNvSpPr>
            <a:spLocks noGrp="1"/>
          </p:cNvSpPr>
          <p:nvPr>
            <p:ph idx="1"/>
          </p:nvPr>
        </p:nvSpPr>
        <p:spPr>
          <a:xfrm>
            <a:off x="809469" y="2015732"/>
            <a:ext cx="11182662" cy="4265147"/>
          </a:xfrm>
        </p:spPr>
        <p:txBody>
          <a:bodyPr>
            <a:normAutofit lnSpcReduction="10000"/>
          </a:bodyPr>
          <a:lstStyle/>
          <a:p>
            <a:pPr algn="l"/>
            <a:r>
              <a:rPr lang="en-IN" dirty="0"/>
              <a:t> </a:t>
            </a:r>
            <a:r>
              <a:rPr lang="en-US" b="0" i="0" dirty="0">
                <a:solidFill>
                  <a:srgbClr val="222222"/>
                </a:solidFill>
                <a:effectLst/>
                <a:latin typeface="Source Sans Pro" panose="020B0503030403020204" pitchFamily="34" charset="0"/>
              </a:rPr>
              <a:t>The following factors should be considered while selecting a digital forensic tool:</a:t>
            </a:r>
          </a:p>
          <a:p>
            <a:pPr marL="457200" indent="-457200" algn="l">
              <a:buFont typeface="+mj-lt"/>
              <a:buAutoNum type="arabicPeriod"/>
            </a:pPr>
            <a:r>
              <a:rPr lang="en-US" b="0" i="0" dirty="0">
                <a:solidFill>
                  <a:srgbClr val="222222"/>
                </a:solidFill>
                <a:effectLst/>
                <a:latin typeface="Source Sans Pro" panose="020B0503030403020204" pitchFamily="34" charset="0"/>
              </a:rPr>
              <a:t>Security</a:t>
            </a:r>
          </a:p>
          <a:p>
            <a:pPr marL="457200" indent="-457200" algn="l">
              <a:buFont typeface="+mj-lt"/>
              <a:buAutoNum type="arabicPeriod"/>
            </a:pPr>
            <a:r>
              <a:rPr lang="en-US" b="0" i="0" dirty="0">
                <a:solidFill>
                  <a:srgbClr val="222222"/>
                </a:solidFill>
                <a:effectLst/>
                <a:latin typeface="Source Sans Pro" panose="020B0503030403020204" pitchFamily="34" charset="0"/>
              </a:rPr>
              <a:t>Support for multiple platforms</a:t>
            </a:r>
          </a:p>
          <a:p>
            <a:pPr marL="457200" indent="-457200" algn="l">
              <a:buFont typeface="+mj-lt"/>
              <a:buAutoNum type="arabicPeriod"/>
            </a:pPr>
            <a:r>
              <a:rPr lang="en-US" b="0" i="0" dirty="0">
                <a:solidFill>
                  <a:srgbClr val="222222"/>
                </a:solidFill>
                <a:effectLst/>
                <a:latin typeface="Source Sans Pro" panose="020B0503030403020204" pitchFamily="34" charset="0"/>
              </a:rPr>
              <a:t>User-friendly interface</a:t>
            </a:r>
          </a:p>
          <a:p>
            <a:pPr marL="457200" indent="-457200" algn="l">
              <a:buFont typeface="+mj-lt"/>
              <a:buAutoNum type="arabicPeriod"/>
            </a:pPr>
            <a:r>
              <a:rPr lang="en-US" b="0" i="0" dirty="0">
                <a:solidFill>
                  <a:srgbClr val="222222"/>
                </a:solidFill>
                <a:effectLst/>
                <a:latin typeface="Source Sans Pro" panose="020B0503030403020204" pitchFamily="34" charset="0"/>
              </a:rPr>
              <a:t>Features and functionalities offered</a:t>
            </a:r>
          </a:p>
          <a:p>
            <a:pPr marL="457200" indent="-457200" algn="l">
              <a:buFont typeface="+mj-lt"/>
              <a:buAutoNum type="arabicPeriod"/>
            </a:pPr>
            <a:r>
              <a:rPr lang="en-US" b="0" i="0" dirty="0">
                <a:solidFill>
                  <a:srgbClr val="222222"/>
                </a:solidFill>
                <a:effectLst/>
                <a:latin typeface="Source Sans Pro" panose="020B0503030403020204" pitchFamily="34" charset="0"/>
              </a:rPr>
              <a:t>Support for multiple devices</a:t>
            </a:r>
          </a:p>
          <a:p>
            <a:pPr marL="457200" indent="-457200" algn="l">
              <a:buFont typeface="+mj-lt"/>
              <a:buAutoNum type="arabicPeriod"/>
            </a:pPr>
            <a:r>
              <a:rPr lang="en-US" b="0" i="0" dirty="0">
                <a:solidFill>
                  <a:srgbClr val="222222"/>
                </a:solidFill>
                <a:effectLst/>
                <a:latin typeface="Source Sans Pro" panose="020B0503030403020204" pitchFamily="34" charset="0"/>
              </a:rPr>
              <a:t>Support for multiple file formats</a:t>
            </a:r>
          </a:p>
          <a:p>
            <a:pPr marL="457200" indent="-457200" algn="l">
              <a:buFont typeface="+mj-lt"/>
              <a:buAutoNum type="arabicPeriod"/>
            </a:pPr>
            <a:r>
              <a:rPr lang="en-US" b="0" i="0" dirty="0">
                <a:solidFill>
                  <a:srgbClr val="222222"/>
                </a:solidFill>
                <a:effectLst/>
                <a:latin typeface="Source Sans Pro" panose="020B0503030403020204" pitchFamily="34" charset="0"/>
              </a:rPr>
              <a:t>Analytics features</a:t>
            </a:r>
          </a:p>
          <a:p>
            <a:pPr marL="457200" indent="-457200" algn="l">
              <a:buFont typeface="+mj-lt"/>
              <a:buAutoNum type="arabicPeriod"/>
            </a:pPr>
            <a:r>
              <a:rPr lang="en-US" b="0" i="0" dirty="0">
                <a:solidFill>
                  <a:srgbClr val="222222"/>
                </a:solidFill>
                <a:effectLst/>
                <a:latin typeface="Source Sans Pro" panose="020B0503030403020204" pitchFamily="34" charset="0"/>
              </a:rPr>
              <a:t>Integrations and Plugins support</a:t>
            </a:r>
          </a:p>
          <a:p>
            <a:endParaRPr lang="en-IN" dirty="0"/>
          </a:p>
        </p:txBody>
      </p:sp>
    </p:spTree>
    <p:extLst>
      <p:ext uri="{BB962C8B-B14F-4D97-AF65-F5344CB8AC3E}">
        <p14:creationId xmlns:p14="http://schemas.microsoft.com/office/powerpoint/2010/main" val="1867305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637E-FEF5-4A9D-126D-3925267580BE}"/>
              </a:ext>
            </a:extLst>
          </p:cNvPr>
          <p:cNvSpPr>
            <a:spLocks noGrp="1"/>
          </p:cNvSpPr>
          <p:nvPr>
            <p:ph type="title"/>
          </p:nvPr>
        </p:nvSpPr>
        <p:spPr/>
        <p:txBody>
          <a:bodyPr/>
          <a:lstStyle/>
          <a:p>
            <a:pPr algn="ctr"/>
            <a:r>
              <a:rPr lang="en-IN" b="1" i="0" dirty="0">
                <a:solidFill>
                  <a:srgbClr val="000000"/>
                </a:solidFill>
                <a:effectLst/>
                <a:latin typeface="open sans" panose="020B0606030504020204" pitchFamily="34" charset="0"/>
              </a:rPr>
              <a:t>Network Forensics Tools</a:t>
            </a:r>
            <a:br>
              <a:rPr lang="en-IN" b="1" i="0" dirty="0">
                <a:solidFill>
                  <a:srgbClr val="00000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4D734BB-E6CD-9CCC-95A8-7E68D350BA5A}"/>
              </a:ext>
            </a:extLst>
          </p:cNvPr>
          <p:cNvSpPr>
            <a:spLocks noGrp="1"/>
          </p:cNvSpPr>
          <p:nvPr>
            <p:ph idx="1"/>
          </p:nvPr>
        </p:nvSpPr>
        <p:spPr>
          <a:xfrm>
            <a:off x="629587" y="2015732"/>
            <a:ext cx="11452485" cy="3800452"/>
          </a:xfrm>
        </p:spPr>
        <p:txBody>
          <a:bodyPr>
            <a:normAutofit fontScale="92500"/>
          </a:bodyPr>
          <a:lstStyle/>
          <a:p>
            <a:r>
              <a:rPr lang="en-IN" b="1" i="0" dirty="0" err="1">
                <a:solidFill>
                  <a:srgbClr val="000000"/>
                </a:solidFill>
                <a:effectLst/>
                <a:latin typeface="open sans" panose="020B0606030504020204" pitchFamily="34" charset="0"/>
              </a:rPr>
              <a:t>tcpdump</a:t>
            </a:r>
            <a:endParaRPr lang="en-IN" b="1" i="0" dirty="0">
              <a:solidFill>
                <a:srgbClr val="000000"/>
              </a:solidFill>
              <a:effectLst/>
              <a:latin typeface="open sans" panose="020B0606030504020204" pitchFamily="34" charset="0"/>
            </a:endParaRPr>
          </a:p>
          <a:p>
            <a:pPr marL="0" indent="0">
              <a:buNone/>
            </a:pPr>
            <a:r>
              <a:rPr lang="en-US" b="0" i="0" dirty="0" err="1">
                <a:solidFill>
                  <a:srgbClr val="101013"/>
                </a:solidFill>
                <a:effectLst/>
                <a:latin typeface="open sans" panose="020B0606030504020204" pitchFamily="34" charset="0"/>
              </a:rPr>
              <a:t>Tcpdump</a:t>
            </a:r>
            <a:r>
              <a:rPr lang="en-US" b="0" i="0" dirty="0">
                <a:solidFill>
                  <a:srgbClr val="101013"/>
                </a:solidFill>
                <a:effectLst/>
                <a:latin typeface="open sans" panose="020B0606030504020204" pitchFamily="34" charset="0"/>
              </a:rPr>
              <a:t> is a popular command line tool available for capturing and analyzing network traffic primarily on Unix based systems. Using </a:t>
            </a:r>
            <a:r>
              <a:rPr lang="en-US" b="0" i="0" dirty="0" err="1">
                <a:solidFill>
                  <a:srgbClr val="101013"/>
                </a:solidFill>
                <a:effectLst/>
                <a:latin typeface="open sans" panose="020B0606030504020204" pitchFamily="34" charset="0"/>
              </a:rPr>
              <a:t>tcpdump</a:t>
            </a:r>
            <a:r>
              <a:rPr lang="en-US" b="0" i="0" dirty="0">
                <a:solidFill>
                  <a:srgbClr val="101013"/>
                </a:solidFill>
                <a:effectLst/>
                <a:latin typeface="open sans" panose="020B0606030504020204" pitchFamily="34" charset="0"/>
              </a:rPr>
              <a:t>, we can capture the traffic and store the results in a file that is compatible with tools like Wireshark for further analysis. </a:t>
            </a:r>
            <a:r>
              <a:rPr lang="en-US" b="0" i="0" dirty="0" err="1">
                <a:solidFill>
                  <a:srgbClr val="101013"/>
                </a:solidFill>
                <a:effectLst/>
                <a:latin typeface="open sans" panose="020B0606030504020204" pitchFamily="34" charset="0"/>
              </a:rPr>
              <a:t>Tcpdump</a:t>
            </a:r>
            <a:r>
              <a:rPr lang="en-US" b="0" i="0" dirty="0">
                <a:solidFill>
                  <a:srgbClr val="101013"/>
                </a:solidFill>
                <a:effectLst/>
                <a:latin typeface="open sans" panose="020B0606030504020204" pitchFamily="34" charset="0"/>
              </a:rPr>
              <a:t> can either be used to do a quick packet capture for troubleshooting or for capturing traffic continuously in large volumes for future analysis. It is worth noting that </a:t>
            </a:r>
            <a:r>
              <a:rPr lang="en-US" b="0" i="0" dirty="0" err="1">
                <a:solidFill>
                  <a:srgbClr val="101013"/>
                </a:solidFill>
                <a:effectLst/>
                <a:latin typeface="open sans" panose="020B0606030504020204" pitchFamily="34" charset="0"/>
              </a:rPr>
              <a:t>tcpdump</a:t>
            </a:r>
            <a:r>
              <a:rPr lang="en-US" b="0" i="0" dirty="0">
                <a:solidFill>
                  <a:srgbClr val="101013"/>
                </a:solidFill>
                <a:effectLst/>
                <a:latin typeface="open sans" panose="020B0606030504020204" pitchFamily="34" charset="0"/>
              </a:rPr>
              <a:t> can be used to capture both layer 2 and layer 3 data. The latter may cause disk space problems as the size of the resulting capture file can grow depending on the volume of the network traffic. In addition to the ability to capture large amounts of traffic, </a:t>
            </a:r>
            <a:r>
              <a:rPr lang="en-US" b="0" i="0" dirty="0" err="1">
                <a:solidFill>
                  <a:srgbClr val="101013"/>
                </a:solidFill>
                <a:effectLst/>
                <a:latin typeface="open sans" panose="020B0606030504020204" pitchFamily="34" charset="0"/>
              </a:rPr>
              <a:t>tcpdump</a:t>
            </a:r>
            <a:r>
              <a:rPr lang="en-US" b="0" i="0" dirty="0">
                <a:solidFill>
                  <a:srgbClr val="101013"/>
                </a:solidFill>
                <a:effectLst/>
                <a:latin typeface="open sans" panose="020B0606030504020204" pitchFamily="34" charset="0"/>
              </a:rPr>
              <a:t> also supports the use of filters to avoid capturing unnecessary traffic or to capture only the traffic we are interested in. One should be extra cautious with this feature, as applying filters can lead to missing potential evidence.</a:t>
            </a:r>
            <a:endParaRPr lang="en-IN" dirty="0"/>
          </a:p>
        </p:txBody>
      </p:sp>
    </p:spTree>
    <p:extLst>
      <p:ext uri="{BB962C8B-B14F-4D97-AF65-F5344CB8AC3E}">
        <p14:creationId xmlns:p14="http://schemas.microsoft.com/office/powerpoint/2010/main" val="17608647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0EFD-7384-F9E2-0113-A289C411C916}"/>
              </a:ext>
            </a:extLst>
          </p:cNvPr>
          <p:cNvSpPr>
            <a:spLocks noGrp="1"/>
          </p:cNvSpPr>
          <p:nvPr>
            <p:ph type="title"/>
          </p:nvPr>
        </p:nvSpPr>
        <p:spPr/>
        <p:txBody>
          <a:bodyPr/>
          <a:lstStyle/>
          <a:p>
            <a:pPr algn="ctr"/>
            <a:r>
              <a:rPr lang="en-IN" b="1" i="0" dirty="0">
                <a:solidFill>
                  <a:srgbClr val="000000"/>
                </a:solidFill>
                <a:effectLst/>
                <a:latin typeface="open sans" panose="020B0606030504020204" pitchFamily="34" charset="0"/>
              </a:rPr>
              <a:t>Wireshark</a:t>
            </a:r>
            <a:br>
              <a:rPr lang="en-IN" b="1" i="0" dirty="0">
                <a:solidFill>
                  <a:srgbClr val="00000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C8E6BF6-B321-6354-6D66-F6417F446C74}"/>
              </a:ext>
            </a:extLst>
          </p:cNvPr>
          <p:cNvSpPr>
            <a:spLocks noGrp="1"/>
          </p:cNvSpPr>
          <p:nvPr>
            <p:ph idx="1"/>
          </p:nvPr>
        </p:nvSpPr>
        <p:spPr/>
        <p:txBody>
          <a:bodyPr/>
          <a:lstStyle/>
          <a:p>
            <a:pPr algn="just"/>
            <a:r>
              <a:rPr lang="en-US" b="0" i="0" dirty="0">
                <a:solidFill>
                  <a:srgbClr val="101013"/>
                </a:solidFill>
                <a:effectLst/>
                <a:latin typeface="open sans" panose="020B0606030504020204" pitchFamily="34" charset="0"/>
              </a:rPr>
              <a:t>It would be a surprise if someone worked in the Cyber Security field and not heard of the tool Wireshark. Wireshark is an open-source tool available for capturing and analyzing traffic with support for applying filters using the graphical user interface. On the system, where Wireshark is running one can choose the interface on which traffic needs to be captured.</a:t>
            </a:r>
            <a:endParaRPr lang="en-IN" dirty="0"/>
          </a:p>
        </p:txBody>
      </p:sp>
    </p:spTree>
    <p:extLst>
      <p:ext uri="{BB962C8B-B14F-4D97-AF65-F5344CB8AC3E}">
        <p14:creationId xmlns:p14="http://schemas.microsoft.com/office/powerpoint/2010/main" val="16714020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AA9-D8DF-1525-B697-0F38EAF479B1}"/>
              </a:ext>
            </a:extLst>
          </p:cNvPr>
          <p:cNvSpPr>
            <a:spLocks noGrp="1"/>
          </p:cNvSpPr>
          <p:nvPr>
            <p:ph type="title"/>
          </p:nvPr>
        </p:nvSpPr>
        <p:spPr/>
        <p:txBody>
          <a:bodyPr/>
          <a:lstStyle/>
          <a:p>
            <a:pPr algn="ctr"/>
            <a:r>
              <a:rPr lang="en-IN" b="1" i="0" dirty="0">
                <a:solidFill>
                  <a:srgbClr val="000000"/>
                </a:solidFill>
                <a:effectLst/>
                <a:latin typeface="open sans" panose="020B0606030504020204" pitchFamily="34" charset="0"/>
              </a:rPr>
              <a:t>Network Miner</a:t>
            </a:r>
            <a:br>
              <a:rPr lang="en-IN" b="1" i="0" dirty="0">
                <a:solidFill>
                  <a:srgbClr val="00000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B8623EC-38BF-EF87-B724-477CFB57B275}"/>
              </a:ext>
            </a:extLst>
          </p:cNvPr>
          <p:cNvSpPr>
            <a:spLocks noGrp="1"/>
          </p:cNvSpPr>
          <p:nvPr>
            <p:ph idx="1"/>
          </p:nvPr>
        </p:nvSpPr>
        <p:spPr>
          <a:xfrm>
            <a:off x="989351" y="2015732"/>
            <a:ext cx="10717967" cy="3920373"/>
          </a:xfrm>
        </p:spPr>
        <p:txBody>
          <a:bodyPr>
            <a:normAutofit/>
          </a:bodyPr>
          <a:lstStyle/>
          <a:p>
            <a:pPr algn="just"/>
            <a:r>
              <a:rPr lang="en-US" b="0" dirty="0">
                <a:solidFill>
                  <a:srgbClr val="101013"/>
                </a:solidFill>
                <a:effectLst/>
                <a:latin typeface="open sans" panose="020B0606030504020204" pitchFamily="34" charset="0"/>
              </a:rPr>
              <a:t>According to the official website netresec.com, “</a:t>
            </a:r>
            <a:r>
              <a:rPr lang="en-US" b="0" dirty="0" err="1">
                <a:solidFill>
                  <a:srgbClr val="101013"/>
                </a:solidFill>
                <a:effectLst/>
                <a:latin typeface="open sans" panose="020B0606030504020204" pitchFamily="34" charset="0"/>
              </a:rPr>
              <a:t>NetworkMiner</a:t>
            </a:r>
            <a:r>
              <a:rPr lang="en-US" b="0" dirty="0">
                <a:solidFill>
                  <a:srgbClr val="101013"/>
                </a:solidFill>
                <a:effectLst/>
                <a:latin typeface="open sans" panose="020B0606030504020204" pitchFamily="34" charset="0"/>
              </a:rPr>
              <a:t> is an open source Network Forensic Analysis Tool (NFAT) for Windows (but also works in Linux / Mac OS X / FreeBSD). </a:t>
            </a:r>
            <a:r>
              <a:rPr lang="en-US" b="0" dirty="0" err="1">
                <a:solidFill>
                  <a:srgbClr val="101013"/>
                </a:solidFill>
                <a:effectLst/>
                <a:latin typeface="open sans" panose="020B0606030504020204" pitchFamily="34" charset="0"/>
              </a:rPr>
              <a:t>NetworkMiner</a:t>
            </a:r>
            <a:r>
              <a:rPr lang="en-US" b="0" dirty="0">
                <a:solidFill>
                  <a:srgbClr val="101013"/>
                </a:solidFill>
                <a:effectLst/>
                <a:latin typeface="open sans" panose="020B0606030504020204" pitchFamily="34" charset="0"/>
              </a:rPr>
              <a:t> can be used as a passive network sniffer/packet capturing tool in order to detect operating systems, sessions, hostnames, open ports etc. without putting any traffic on the network. </a:t>
            </a:r>
            <a:r>
              <a:rPr lang="en-US" b="0" dirty="0" err="1">
                <a:solidFill>
                  <a:srgbClr val="101013"/>
                </a:solidFill>
                <a:effectLst/>
                <a:latin typeface="open sans" panose="020B0606030504020204" pitchFamily="34" charset="0"/>
              </a:rPr>
              <a:t>NetworkMiner</a:t>
            </a:r>
            <a:r>
              <a:rPr lang="en-US" b="0" dirty="0">
                <a:solidFill>
                  <a:srgbClr val="101013"/>
                </a:solidFill>
                <a:effectLst/>
                <a:latin typeface="open sans" panose="020B0606030504020204" pitchFamily="34" charset="0"/>
              </a:rPr>
              <a:t> can also parse PCAP files for off-line analysis and to regenerate/reassemble transmitted files and certificates from PCAP files.</a:t>
            </a:r>
          </a:p>
          <a:p>
            <a:pPr algn="just"/>
            <a:r>
              <a:rPr lang="en-US" b="0" dirty="0" err="1">
                <a:solidFill>
                  <a:srgbClr val="101013"/>
                </a:solidFill>
                <a:effectLst/>
                <a:latin typeface="open sans" panose="020B0606030504020204" pitchFamily="34" charset="0"/>
              </a:rPr>
              <a:t>NetworkMiner</a:t>
            </a:r>
            <a:r>
              <a:rPr lang="en-US" b="0" dirty="0">
                <a:solidFill>
                  <a:srgbClr val="101013"/>
                </a:solidFill>
                <a:effectLst/>
                <a:latin typeface="open sans" panose="020B0606030504020204" pitchFamily="34" charset="0"/>
              </a:rPr>
              <a:t> makes it easy to perform advanced Network Traffic Analysis (NTA) by providing extracted artifacts in an intuitive user interface. The way data is presented not only makes the analysis simpler, it also saves valuable time for the analyst or forensic investigator.</a:t>
            </a:r>
          </a:p>
          <a:p>
            <a:endParaRPr lang="en-IN" dirty="0"/>
          </a:p>
        </p:txBody>
      </p:sp>
    </p:spTree>
    <p:extLst>
      <p:ext uri="{BB962C8B-B14F-4D97-AF65-F5344CB8AC3E}">
        <p14:creationId xmlns:p14="http://schemas.microsoft.com/office/powerpoint/2010/main" val="42739419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D3BA-0E35-A92A-5B54-4440F93D1B27}"/>
              </a:ext>
            </a:extLst>
          </p:cNvPr>
          <p:cNvSpPr>
            <a:spLocks noGrp="1"/>
          </p:cNvSpPr>
          <p:nvPr>
            <p:ph type="title"/>
          </p:nvPr>
        </p:nvSpPr>
        <p:spPr/>
        <p:txBody>
          <a:bodyPr/>
          <a:lstStyle/>
          <a:p>
            <a:pPr algn="ctr"/>
            <a:r>
              <a:rPr lang="en-IN" b="1" i="0" dirty="0">
                <a:solidFill>
                  <a:srgbClr val="000000"/>
                </a:solidFill>
                <a:effectLst/>
                <a:latin typeface="open sans" panose="020B0606030504020204" pitchFamily="34" charset="0"/>
              </a:rPr>
              <a:t>Splunk</a:t>
            </a:r>
            <a:br>
              <a:rPr lang="en-IN" b="1" i="0" dirty="0">
                <a:solidFill>
                  <a:srgbClr val="00000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C90F0B81-5BD3-8B2D-0157-36D85484240E}"/>
              </a:ext>
            </a:extLst>
          </p:cNvPr>
          <p:cNvSpPr>
            <a:spLocks noGrp="1"/>
          </p:cNvSpPr>
          <p:nvPr>
            <p:ph idx="1"/>
          </p:nvPr>
        </p:nvSpPr>
        <p:spPr/>
        <p:txBody>
          <a:bodyPr/>
          <a:lstStyle/>
          <a:p>
            <a:pPr algn="just"/>
            <a:r>
              <a:rPr lang="en-US" b="0" i="0" dirty="0">
                <a:solidFill>
                  <a:srgbClr val="101013"/>
                </a:solidFill>
                <a:effectLst/>
                <a:latin typeface="open sans" panose="020B0606030504020204" pitchFamily="34" charset="0"/>
              </a:rPr>
              <a:t>Splunk is a proprietary, portable, highly extensible log aggregation and analysis tool. Splunk performs capturing, indexing, and correlating the real time data in a searchable container and produces graphs, alerts, dashboards and visualizations. When it comes to network forensics, </a:t>
            </a:r>
            <a:r>
              <a:rPr lang="en-US" b="0" i="0" dirty="0" err="1">
                <a:solidFill>
                  <a:srgbClr val="101013"/>
                </a:solidFill>
                <a:effectLst/>
                <a:latin typeface="open sans" panose="020B0606030504020204" pitchFamily="34" charset="0"/>
              </a:rPr>
              <a:t>splunk</a:t>
            </a:r>
            <a:r>
              <a:rPr lang="en-US" b="0" i="0" dirty="0">
                <a:solidFill>
                  <a:srgbClr val="101013"/>
                </a:solidFill>
                <a:effectLst/>
                <a:latin typeface="open sans" panose="020B0606030504020204" pitchFamily="34" charset="0"/>
              </a:rPr>
              <a:t> plays a crucial role in providing evidence from various sources. While Splunk is a popular commercial tool, a free version is offered with limited features. It comes with an easy to use Graphical User Interface.</a:t>
            </a:r>
            <a:endParaRPr lang="en-IN" dirty="0"/>
          </a:p>
        </p:txBody>
      </p:sp>
    </p:spTree>
    <p:extLst>
      <p:ext uri="{BB962C8B-B14F-4D97-AF65-F5344CB8AC3E}">
        <p14:creationId xmlns:p14="http://schemas.microsoft.com/office/powerpoint/2010/main" val="22540213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175C-1294-31C7-1C4E-369A38409767}"/>
              </a:ext>
            </a:extLst>
          </p:cNvPr>
          <p:cNvSpPr>
            <a:spLocks noGrp="1"/>
          </p:cNvSpPr>
          <p:nvPr>
            <p:ph type="title"/>
          </p:nvPr>
        </p:nvSpPr>
        <p:spPr/>
        <p:txBody>
          <a:bodyPr/>
          <a:lstStyle/>
          <a:p>
            <a:pPr algn="ctr"/>
            <a:r>
              <a:rPr lang="en-IN" b="1" i="0" dirty="0">
                <a:solidFill>
                  <a:srgbClr val="000000"/>
                </a:solidFill>
                <a:effectLst/>
                <a:latin typeface="open sans" panose="020B0606030504020204" pitchFamily="34" charset="0"/>
              </a:rPr>
              <a:t>Snort</a:t>
            </a:r>
            <a:r>
              <a:rPr lang="en-IN" b="0" i="0" dirty="0">
                <a:solidFill>
                  <a:srgbClr val="000000"/>
                </a:solidFill>
                <a:effectLst/>
                <a:latin typeface="open sans" panose="020B0606030504020204" pitchFamily="34" charset="0"/>
              </a:rPr>
              <a:t> </a:t>
            </a:r>
            <a:br>
              <a:rPr lang="en-IN" b="1" i="0" dirty="0">
                <a:solidFill>
                  <a:srgbClr val="00000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199971A-A68D-271A-6438-7471A5F6B1FB}"/>
              </a:ext>
            </a:extLst>
          </p:cNvPr>
          <p:cNvSpPr>
            <a:spLocks noGrp="1"/>
          </p:cNvSpPr>
          <p:nvPr>
            <p:ph idx="1"/>
          </p:nvPr>
        </p:nvSpPr>
        <p:spPr/>
        <p:txBody>
          <a:bodyPr/>
          <a:lstStyle/>
          <a:p>
            <a:pPr algn="just"/>
            <a:r>
              <a:rPr lang="en-US" b="0" i="0" dirty="0">
                <a:solidFill>
                  <a:srgbClr val="101013"/>
                </a:solidFill>
                <a:effectLst/>
                <a:latin typeface="open sans" panose="020B0606030504020204" pitchFamily="34" charset="0"/>
              </a:rPr>
              <a:t>Snort is one of the most popular network Intrusion Detection Systems available for free. There is a commercial version of Snort available, which is currently offered by Cisco. Snort is highly configurable, which allows the users to add custom plugins called preprocessors. In addition to it, it comes with a great set of output options. At its core, Snort provides alerts based on rulesets provided to it. The Snort administrator needs to feed the rules as the default installation doesn’t come with any rules by default. However, Snort website provides rulesets that can be fed into Snort. In addition to these rules, one can write custom alert rules.</a:t>
            </a:r>
            <a:endParaRPr lang="en-IN" dirty="0"/>
          </a:p>
        </p:txBody>
      </p:sp>
    </p:spTree>
    <p:extLst>
      <p:ext uri="{BB962C8B-B14F-4D97-AF65-F5344CB8AC3E}">
        <p14:creationId xmlns:p14="http://schemas.microsoft.com/office/powerpoint/2010/main" val="30818418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D13F-3271-9939-56D2-EF12284A6D7D}"/>
              </a:ext>
            </a:extLst>
          </p:cNvPr>
          <p:cNvSpPr>
            <a:spLocks noGrp="1"/>
          </p:cNvSpPr>
          <p:nvPr>
            <p:ph type="title"/>
          </p:nvPr>
        </p:nvSpPr>
        <p:spPr/>
        <p:txBody>
          <a:bodyPr/>
          <a:lstStyle/>
          <a:p>
            <a:pPr algn="ctr"/>
            <a:r>
              <a:rPr lang="en-IN" dirty="0"/>
              <a:t>Database </a:t>
            </a:r>
            <a:r>
              <a:rPr lang="en-IN" dirty="0" err="1"/>
              <a:t>analyzers</a:t>
            </a:r>
            <a:endParaRPr lang="en-IN" dirty="0"/>
          </a:p>
        </p:txBody>
      </p:sp>
      <p:sp>
        <p:nvSpPr>
          <p:cNvPr id="3" name="Content Placeholder 2">
            <a:extLst>
              <a:ext uri="{FF2B5EF4-FFF2-40B4-BE49-F238E27FC236}">
                <a16:creationId xmlns:a16="http://schemas.microsoft.com/office/drawing/2014/main" id="{30922332-D575-CF28-5F3F-2A712C3D8463}"/>
              </a:ext>
            </a:extLst>
          </p:cNvPr>
          <p:cNvSpPr>
            <a:spLocks noGrp="1"/>
          </p:cNvSpPr>
          <p:nvPr>
            <p:ph idx="1"/>
          </p:nvPr>
        </p:nvSpPr>
        <p:spPr/>
        <p:txBody>
          <a:bodyPr/>
          <a:lstStyle/>
          <a:p>
            <a:pPr algn="just" fontAlgn="base"/>
            <a:r>
              <a:rPr lang="en-US" b="0" i="0" dirty="0">
                <a:solidFill>
                  <a:srgbClr val="36454F"/>
                </a:solidFill>
                <a:effectLst/>
                <a:latin typeface="roboto" panose="02000000000000000000" pitchFamily="2" charset="0"/>
              </a:rPr>
              <a:t>Database forensics is a sub-field of the </a:t>
            </a:r>
            <a:r>
              <a:rPr lang="en-US" b="0" i="0" u="sng" dirty="0">
                <a:solidFill>
                  <a:srgbClr val="2B94C9"/>
                </a:solidFill>
                <a:effectLst/>
                <a:latin typeface="roboto" panose="02000000000000000000" pitchFamily="2" charset="0"/>
                <a:hlinkClick r:id="rId2"/>
              </a:rPr>
              <a:t>digital forensics</a:t>
            </a:r>
            <a:r>
              <a:rPr lang="en-US" b="0" i="0" dirty="0">
                <a:solidFill>
                  <a:srgbClr val="36454F"/>
                </a:solidFill>
                <a:effectLst/>
                <a:latin typeface="roboto" panose="02000000000000000000" pitchFamily="2" charset="0"/>
              </a:rPr>
              <a:t> discipline that deals with the preservation, extraction, analysis and presentation of digital evidence and findings.</a:t>
            </a:r>
          </a:p>
          <a:p>
            <a:pPr algn="just" fontAlgn="base"/>
            <a:r>
              <a:rPr lang="en-US" b="0" i="0" dirty="0">
                <a:solidFill>
                  <a:srgbClr val="36454F"/>
                </a:solidFill>
                <a:effectLst/>
                <a:latin typeface="roboto" panose="02000000000000000000" pitchFamily="2" charset="0"/>
              </a:rPr>
              <a:t>With scientific forensics in mind, it is often used in litigation, criminal investigation and </a:t>
            </a:r>
            <a:r>
              <a:rPr lang="en-US" b="0" i="0" dirty="0" err="1">
                <a:solidFill>
                  <a:srgbClr val="36454F"/>
                </a:solidFill>
                <a:effectLst/>
                <a:latin typeface="roboto" panose="02000000000000000000" pitchFamily="2" charset="0"/>
              </a:rPr>
              <a:t>organisational</a:t>
            </a:r>
            <a:r>
              <a:rPr lang="en-US" b="0" i="0" dirty="0">
                <a:solidFill>
                  <a:srgbClr val="36454F"/>
                </a:solidFill>
                <a:effectLst/>
                <a:latin typeface="roboto" panose="02000000000000000000" pitchFamily="2" charset="0"/>
              </a:rPr>
              <a:t> inquiry purposes. However, it can also be used as a </a:t>
            </a:r>
            <a:r>
              <a:rPr lang="en-US" b="1" i="1" dirty="0">
                <a:solidFill>
                  <a:srgbClr val="36454F"/>
                </a:solidFill>
                <a:effectLst/>
                <a:latin typeface="roboto" panose="02000000000000000000" pitchFamily="2" charset="0"/>
              </a:rPr>
              <a:t>specialized database extraction skill to query the database</a:t>
            </a:r>
            <a:r>
              <a:rPr lang="en-US" b="0" i="0" dirty="0">
                <a:solidFill>
                  <a:srgbClr val="36454F"/>
                </a:solidFill>
                <a:effectLst/>
                <a:latin typeface="roboto" panose="02000000000000000000" pitchFamily="2" charset="0"/>
              </a:rPr>
              <a:t> and find out what happened.</a:t>
            </a:r>
          </a:p>
          <a:p>
            <a:endParaRPr lang="en-IN" dirty="0"/>
          </a:p>
        </p:txBody>
      </p:sp>
    </p:spTree>
    <p:extLst>
      <p:ext uri="{BB962C8B-B14F-4D97-AF65-F5344CB8AC3E}">
        <p14:creationId xmlns:p14="http://schemas.microsoft.com/office/powerpoint/2010/main" val="23394334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B1F0-8437-1EDF-F14A-886428106E1A}"/>
              </a:ext>
            </a:extLst>
          </p:cNvPr>
          <p:cNvSpPr>
            <a:spLocks noGrp="1"/>
          </p:cNvSpPr>
          <p:nvPr>
            <p:ph type="title"/>
          </p:nvPr>
        </p:nvSpPr>
        <p:spPr/>
        <p:txBody>
          <a:bodyPr/>
          <a:lstStyle/>
          <a:p>
            <a:pPr algn="ctr"/>
            <a:r>
              <a:rPr lang="en-IN" b="1" i="0" dirty="0">
                <a:solidFill>
                  <a:srgbClr val="343434"/>
                </a:solidFill>
                <a:effectLst/>
                <a:latin typeface="raleway" pitchFamily="2" charset="0"/>
              </a:rPr>
              <a:t> </a:t>
            </a:r>
            <a:r>
              <a:rPr lang="en-IN" b="1" i="0" u="sng" dirty="0">
                <a:solidFill>
                  <a:srgbClr val="2B94C9"/>
                </a:solidFill>
                <a:effectLst/>
                <a:latin typeface="raleway" pitchFamily="2" charset="0"/>
                <a:hlinkClick r:id="rId2"/>
              </a:rPr>
              <a:t>DB Browser for SQLite</a:t>
            </a:r>
            <a:br>
              <a:rPr lang="en-IN" b="1" i="0" dirty="0">
                <a:solidFill>
                  <a:srgbClr val="343434"/>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id="{66DF841A-FA10-1A1C-4B22-B3C999646551}"/>
              </a:ext>
            </a:extLst>
          </p:cNvPr>
          <p:cNvSpPr>
            <a:spLocks noGrp="1"/>
          </p:cNvSpPr>
          <p:nvPr>
            <p:ph idx="1"/>
          </p:nvPr>
        </p:nvSpPr>
        <p:spPr/>
        <p:txBody>
          <a:bodyPr/>
          <a:lstStyle/>
          <a:p>
            <a:pPr algn="just" fontAlgn="base"/>
            <a:r>
              <a:rPr lang="en-US" b="0" i="0" dirty="0">
                <a:solidFill>
                  <a:srgbClr val="36454F"/>
                </a:solidFill>
                <a:effectLst/>
                <a:latin typeface="roboto" panose="02000000000000000000" pitchFamily="2" charset="0"/>
              </a:rPr>
              <a:t>Popular among users and developers who want to create, search and edit databases compatible with SQLite, DB Browser for SQLite is a free, lightweight open-source tool with a clean interface.</a:t>
            </a:r>
          </a:p>
          <a:p>
            <a:pPr algn="just" fontAlgn="base"/>
            <a:r>
              <a:rPr lang="en-US" b="0" i="0" dirty="0">
                <a:solidFill>
                  <a:srgbClr val="36454F"/>
                </a:solidFill>
                <a:effectLst/>
                <a:latin typeface="roboto" panose="02000000000000000000" pitchFamily="2" charset="0"/>
              </a:rPr>
              <a:t>The database software supports Windows, macOS and Linux operating systems. One prominent feature of this tool is the ability to export multiple tables to CSV, all in a single group, to </a:t>
            </a:r>
            <a:r>
              <a:rPr lang="en-US" b="0" i="0" dirty="0" err="1">
                <a:solidFill>
                  <a:srgbClr val="36454F"/>
                </a:solidFill>
                <a:effectLst/>
                <a:latin typeface="roboto" panose="02000000000000000000" pitchFamily="2" charset="0"/>
              </a:rPr>
              <a:t>analyse</a:t>
            </a:r>
            <a:r>
              <a:rPr lang="en-US" b="0" i="0" dirty="0">
                <a:solidFill>
                  <a:srgbClr val="36454F"/>
                </a:solidFill>
                <a:effectLst/>
                <a:latin typeface="roboto" panose="02000000000000000000" pitchFamily="2" charset="0"/>
              </a:rPr>
              <a:t> together.</a:t>
            </a:r>
          </a:p>
          <a:p>
            <a:endParaRPr lang="en-IN" dirty="0"/>
          </a:p>
        </p:txBody>
      </p:sp>
    </p:spTree>
    <p:extLst>
      <p:ext uri="{BB962C8B-B14F-4D97-AF65-F5344CB8AC3E}">
        <p14:creationId xmlns:p14="http://schemas.microsoft.com/office/powerpoint/2010/main" val="6047728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BDC8-DD0B-7FAE-0FA5-2D495E7FEFCF}"/>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0B6C2E95-F1F2-778F-CBB3-55CEDA2CC521}"/>
              </a:ext>
            </a:extLst>
          </p:cNvPr>
          <p:cNvSpPr>
            <a:spLocks noGrp="1"/>
          </p:cNvSpPr>
          <p:nvPr>
            <p:ph idx="1"/>
          </p:nvPr>
        </p:nvSpPr>
        <p:spPr/>
        <p:txBody>
          <a:bodyPr/>
          <a:lstStyle/>
          <a:p>
            <a:pPr marL="457200" indent="-457200" algn="l" fontAlgn="base">
              <a:buFont typeface="+mj-lt"/>
              <a:buAutoNum type="arabicPeriod"/>
            </a:pPr>
            <a:r>
              <a:rPr lang="en-US" b="0" i="0" dirty="0">
                <a:solidFill>
                  <a:srgbClr val="36454F"/>
                </a:solidFill>
                <a:effectLst/>
                <a:latin typeface="roboto" panose="02000000000000000000" pitchFamily="2" charset="0"/>
              </a:rPr>
              <a:t>Create and compact database files</a:t>
            </a:r>
          </a:p>
          <a:p>
            <a:pPr marL="457200" indent="-457200" algn="l" fontAlgn="base">
              <a:buFont typeface="+mj-lt"/>
              <a:buAutoNum type="arabicPeriod"/>
            </a:pPr>
            <a:r>
              <a:rPr lang="en-US" b="0" i="0" dirty="0">
                <a:solidFill>
                  <a:srgbClr val="36454F"/>
                </a:solidFill>
                <a:effectLst/>
                <a:latin typeface="roboto" panose="02000000000000000000" pitchFamily="2" charset="0"/>
              </a:rPr>
              <a:t>Create, define, modify and delete tables</a:t>
            </a:r>
          </a:p>
          <a:p>
            <a:pPr marL="457200" indent="-457200" algn="l" fontAlgn="base">
              <a:buFont typeface="+mj-lt"/>
              <a:buAutoNum type="arabicPeriod"/>
            </a:pPr>
            <a:r>
              <a:rPr lang="en-US" b="0" i="0" dirty="0">
                <a:solidFill>
                  <a:srgbClr val="36454F"/>
                </a:solidFill>
                <a:effectLst/>
                <a:latin typeface="roboto" panose="02000000000000000000" pitchFamily="2" charset="0"/>
              </a:rPr>
              <a:t>Import and export tables from/to CSV files</a:t>
            </a:r>
          </a:p>
          <a:p>
            <a:pPr marL="457200" indent="-457200" algn="l" fontAlgn="base">
              <a:buFont typeface="+mj-lt"/>
              <a:buAutoNum type="arabicPeriod"/>
            </a:pPr>
            <a:r>
              <a:rPr lang="en-US" b="0" i="0" dirty="0">
                <a:solidFill>
                  <a:srgbClr val="36454F"/>
                </a:solidFill>
                <a:effectLst/>
                <a:latin typeface="roboto" panose="02000000000000000000" pitchFamily="2" charset="0"/>
              </a:rPr>
              <a:t>Import and export databases from/to SQL dump files</a:t>
            </a:r>
          </a:p>
          <a:p>
            <a:pPr marL="457200" indent="-457200" algn="l" fontAlgn="base">
              <a:buFont typeface="+mj-lt"/>
              <a:buAutoNum type="arabicPeriod"/>
            </a:pPr>
            <a:r>
              <a:rPr lang="en-US" b="0" i="0" dirty="0">
                <a:solidFill>
                  <a:srgbClr val="36454F"/>
                </a:solidFill>
                <a:effectLst/>
                <a:latin typeface="roboto" panose="02000000000000000000" pitchFamily="2" charset="0"/>
              </a:rPr>
              <a:t>Examine a log of all SQL commands issued by the application</a:t>
            </a:r>
          </a:p>
          <a:p>
            <a:pPr marL="457200" indent="-457200" algn="l" fontAlgn="base">
              <a:buFont typeface="+mj-lt"/>
              <a:buAutoNum type="arabicPeriod"/>
            </a:pPr>
            <a:r>
              <a:rPr lang="en-US" b="0" i="0" dirty="0">
                <a:solidFill>
                  <a:srgbClr val="36454F"/>
                </a:solidFill>
                <a:effectLst/>
                <a:latin typeface="roboto" panose="02000000000000000000" pitchFamily="2" charset="0"/>
              </a:rPr>
              <a:t>Plot simple graphs based on table or query data</a:t>
            </a:r>
          </a:p>
          <a:p>
            <a:endParaRPr lang="en-IN" dirty="0"/>
          </a:p>
        </p:txBody>
      </p:sp>
    </p:spTree>
    <p:extLst>
      <p:ext uri="{BB962C8B-B14F-4D97-AF65-F5344CB8AC3E}">
        <p14:creationId xmlns:p14="http://schemas.microsoft.com/office/powerpoint/2010/main" val="23421973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505C-86AB-457C-FD98-1763CCDC5200}"/>
              </a:ext>
            </a:extLst>
          </p:cNvPr>
          <p:cNvSpPr>
            <a:spLocks noGrp="1"/>
          </p:cNvSpPr>
          <p:nvPr>
            <p:ph type="title"/>
          </p:nvPr>
        </p:nvSpPr>
        <p:spPr/>
        <p:txBody>
          <a:bodyPr/>
          <a:lstStyle/>
          <a:p>
            <a:r>
              <a:rPr lang="en-IN" b="1" i="0" dirty="0">
                <a:solidFill>
                  <a:srgbClr val="343434"/>
                </a:solidFill>
                <a:effectLst/>
                <a:latin typeface="raleway" pitchFamily="2" charset="0"/>
              </a:rPr>
              <a:t>. </a:t>
            </a:r>
            <a:r>
              <a:rPr lang="en-IN" b="1" i="0" u="sng" dirty="0">
                <a:solidFill>
                  <a:srgbClr val="2B94C9"/>
                </a:solidFill>
                <a:effectLst/>
                <a:latin typeface="raleway" pitchFamily="2" charset="0"/>
                <a:hlinkClick r:id="rId2"/>
              </a:rPr>
              <a:t>Database Forensic Analysis System</a:t>
            </a:r>
            <a:br>
              <a:rPr lang="en-IN" b="1" i="0" dirty="0">
                <a:solidFill>
                  <a:srgbClr val="343434"/>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id="{AABD72AD-9D9C-0C78-98EF-508080C86E23}"/>
              </a:ext>
            </a:extLst>
          </p:cNvPr>
          <p:cNvSpPr>
            <a:spLocks noGrp="1"/>
          </p:cNvSpPr>
          <p:nvPr>
            <p:ph idx="1"/>
          </p:nvPr>
        </p:nvSpPr>
        <p:spPr/>
        <p:txBody>
          <a:bodyPr/>
          <a:lstStyle/>
          <a:p>
            <a:pPr algn="just" fontAlgn="base"/>
            <a:r>
              <a:rPr lang="en-IN" dirty="0"/>
              <a:t> </a:t>
            </a:r>
            <a:r>
              <a:rPr lang="en-IN" b="0" i="0" dirty="0">
                <a:solidFill>
                  <a:srgbClr val="36454F"/>
                </a:solidFill>
                <a:effectLst/>
                <a:latin typeface="roboto" panose="02000000000000000000" pitchFamily="2" charset="0"/>
              </a:rPr>
              <a:t>Database Forensic Analysis System is a commercial software that supports multiple relational and non-relational databases such as Oracle, SQLite, MySQL, </a:t>
            </a:r>
            <a:r>
              <a:rPr lang="en-IN" b="0" i="0" dirty="0" err="1">
                <a:solidFill>
                  <a:srgbClr val="36454F"/>
                </a:solidFill>
                <a:effectLst/>
                <a:latin typeface="roboto" panose="02000000000000000000" pitchFamily="2" charset="0"/>
              </a:rPr>
              <a:t>mongoDB</a:t>
            </a:r>
            <a:r>
              <a:rPr lang="en-IN" b="0" i="0" dirty="0">
                <a:solidFill>
                  <a:srgbClr val="36454F"/>
                </a:solidFill>
                <a:effectLst/>
                <a:latin typeface="roboto" panose="02000000000000000000" pitchFamily="2" charset="0"/>
              </a:rPr>
              <a:t>, </a:t>
            </a:r>
            <a:r>
              <a:rPr lang="en-IN" b="0" i="0" dirty="0" err="1">
                <a:solidFill>
                  <a:srgbClr val="36454F"/>
                </a:solidFill>
                <a:effectLst/>
                <a:latin typeface="roboto" panose="02000000000000000000" pitchFamily="2" charset="0"/>
              </a:rPr>
              <a:t>redis</a:t>
            </a:r>
            <a:r>
              <a:rPr lang="en-IN" b="0" i="0" dirty="0">
                <a:solidFill>
                  <a:srgbClr val="36454F"/>
                </a:solidFill>
                <a:effectLst/>
                <a:latin typeface="roboto" panose="02000000000000000000" pitchFamily="2" charset="0"/>
              </a:rPr>
              <a:t> and Cassandra.</a:t>
            </a:r>
          </a:p>
          <a:p>
            <a:pPr algn="just" fontAlgn="base"/>
            <a:r>
              <a:rPr lang="en-IN" b="0" i="0" dirty="0">
                <a:solidFill>
                  <a:srgbClr val="36454F"/>
                </a:solidFill>
                <a:effectLst/>
                <a:latin typeface="roboto" panose="02000000000000000000" pitchFamily="2" charset="0"/>
              </a:rPr>
              <a:t>The database forensic software assist in </a:t>
            </a:r>
            <a:r>
              <a:rPr lang="en-IN" b="1" i="1" dirty="0">
                <a:solidFill>
                  <a:srgbClr val="36454F"/>
                </a:solidFill>
                <a:effectLst/>
                <a:latin typeface="roboto" panose="02000000000000000000" pitchFamily="2" charset="0"/>
              </a:rPr>
              <a:t>resolving the problems about the deleted /corrupted/fragmented database files</a:t>
            </a:r>
            <a:r>
              <a:rPr lang="en-IN" b="0" i="0" dirty="0">
                <a:solidFill>
                  <a:srgbClr val="36454F"/>
                </a:solidFill>
                <a:effectLst/>
                <a:latin typeface="roboto" panose="02000000000000000000" pitchFamily="2" charset="0"/>
              </a:rPr>
              <a:t>, false file system, restriction of application system accessibility, etc.</a:t>
            </a:r>
          </a:p>
          <a:p>
            <a:endParaRPr lang="en-IN" dirty="0"/>
          </a:p>
        </p:txBody>
      </p:sp>
    </p:spTree>
    <p:extLst>
      <p:ext uri="{BB962C8B-B14F-4D97-AF65-F5344CB8AC3E}">
        <p14:creationId xmlns:p14="http://schemas.microsoft.com/office/powerpoint/2010/main" val="348372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E93E-8846-40A3-2A98-6F65ABAB3FC0}"/>
              </a:ext>
            </a:extLst>
          </p:cNvPr>
          <p:cNvSpPr>
            <a:spLocks noGrp="1"/>
          </p:cNvSpPr>
          <p:nvPr>
            <p:ph type="title"/>
          </p:nvPr>
        </p:nvSpPr>
        <p:spPr/>
        <p:txBody>
          <a:bodyPr/>
          <a:lstStyle/>
          <a:p>
            <a:pPr algn="ctr"/>
            <a:r>
              <a:rPr lang="en-IN" dirty="0"/>
              <a:t>Tools for Memory</a:t>
            </a:r>
          </a:p>
        </p:txBody>
      </p:sp>
      <p:sp>
        <p:nvSpPr>
          <p:cNvPr id="3" name="Content Placeholder 2">
            <a:extLst>
              <a:ext uri="{FF2B5EF4-FFF2-40B4-BE49-F238E27FC236}">
                <a16:creationId xmlns:a16="http://schemas.microsoft.com/office/drawing/2014/main" id="{1EA4A029-A1FC-24C6-2D53-9CABBF91A55E}"/>
              </a:ext>
            </a:extLst>
          </p:cNvPr>
          <p:cNvSpPr>
            <a:spLocks noGrp="1"/>
          </p:cNvSpPr>
          <p:nvPr>
            <p:ph idx="1"/>
          </p:nvPr>
        </p:nvSpPr>
        <p:spPr/>
        <p:txBody>
          <a:bodyPr/>
          <a:lstStyle/>
          <a:p>
            <a:r>
              <a:rPr lang="en-US" dirty="0"/>
              <a:t>Volatility</a:t>
            </a:r>
          </a:p>
          <a:p>
            <a:r>
              <a:rPr lang="en-US" dirty="0" err="1"/>
              <a:t>WindowsSCOPE</a:t>
            </a:r>
            <a:endParaRPr lang="en-US" dirty="0"/>
          </a:p>
          <a:p>
            <a:r>
              <a:rPr lang="en-US" dirty="0"/>
              <a:t>Tools for Mobile Device :</a:t>
            </a:r>
          </a:p>
          <a:p>
            <a:r>
              <a:rPr lang="en-US" dirty="0" err="1"/>
              <a:t>MicroSystemation</a:t>
            </a:r>
            <a:r>
              <a:rPr lang="en-US" dirty="0"/>
              <a:t> XRY/XACT</a:t>
            </a:r>
            <a:endParaRPr lang="en-IN" dirty="0"/>
          </a:p>
        </p:txBody>
      </p:sp>
    </p:spTree>
    <p:extLst>
      <p:ext uri="{BB962C8B-B14F-4D97-AF65-F5344CB8AC3E}">
        <p14:creationId xmlns:p14="http://schemas.microsoft.com/office/powerpoint/2010/main" val="19662035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6C23-63E7-329B-1836-2CC02D0E8A72}"/>
              </a:ext>
            </a:extLst>
          </p:cNvPr>
          <p:cNvSpPr>
            <a:spLocks noGrp="1"/>
          </p:cNvSpPr>
          <p:nvPr>
            <p:ph type="title"/>
          </p:nvPr>
        </p:nvSpPr>
        <p:spPr/>
        <p:txBody>
          <a:bodyPr/>
          <a:lstStyle/>
          <a:p>
            <a:r>
              <a:rPr lang="en-US" b="0" i="0" dirty="0">
                <a:solidFill>
                  <a:srgbClr val="36454F"/>
                </a:solidFill>
                <a:effectLst/>
                <a:latin typeface="roboto" panose="02000000000000000000" pitchFamily="2" charset="0"/>
              </a:rPr>
              <a:t>Some of the main features include</a:t>
            </a:r>
            <a:endParaRPr lang="en-IN" dirty="0"/>
          </a:p>
        </p:txBody>
      </p:sp>
      <p:sp>
        <p:nvSpPr>
          <p:cNvPr id="3" name="Content Placeholder 2">
            <a:extLst>
              <a:ext uri="{FF2B5EF4-FFF2-40B4-BE49-F238E27FC236}">
                <a16:creationId xmlns:a16="http://schemas.microsoft.com/office/drawing/2014/main" id="{ABD37B1F-120B-D15D-D9C7-239CAD54B872}"/>
              </a:ext>
            </a:extLst>
          </p:cNvPr>
          <p:cNvSpPr>
            <a:spLocks noGrp="1"/>
          </p:cNvSpPr>
          <p:nvPr>
            <p:ph idx="1"/>
          </p:nvPr>
        </p:nvSpPr>
        <p:spPr/>
        <p:txBody>
          <a:bodyPr/>
          <a:lstStyle/>
          <a:p>
            <a:pPr marL="457200" indent="-457200" algn="l" fontAlgn="base">
              <a:buFont typeface="+mj-lt"/>
              <a:buAutoNum type="arabicPeriod"/>
            </a:pPr>
            <a:r>
              <a:rPr lang="en-US" b="0" i="0" dirty="0">
                <a:solidFill>
                  <a:srgbClr val="36454F"/>
                </a:solidFill>
                <a:effectLst/>
                <a:latin typeface="roboto" panose="02000000000000000000" pitchFamily="2" charset="0"/>
              </a:rPr>
              <a:t>Unrestricted Accessibility to the database files – no need for password or account info from the application system</a:t>
            </a:r>
          </a:p>
          <a:p>
            <a:pPr marL="457200" indent="-457200" algn="l" fontAlgn="base">
              <a:buFont typeface="+mj-lt"/>
              <a:buAutoNum type="arabicPeriod"/>
            </a:pPr>
            <a:r>
              <a:rPr lang="en-US" b="0" i="0" dirty="0">
                <a:solidFill>
                  <a:srgbClr val="36454F"/>
                </a:solidFill>
                <a:effectLst/>
                <a:latin typeface="roboto" panose="02000000000000000000" pitchFamily="2" charset="0"/>
              </a:rPr>
              <a:t>Extraction and Recovery for the normal/deleted/damaged database files – e.g. tables, views, triggers</a:t>
            </a:r>
          </a:p>
          <a:p>
            <a:pPr marL="457200" indent="-457200" algn="l" fontAlgn="base">
              <a:buFont typeface="+mj-lt"/>
              <a:buAutoNum type="arabicPeriod"/>
            </a:pPr>
            <a:r>
              <a:rPr lang="en-US" b="0" i="0" dirty="0">
                <a:solidFill>
                  <a:srgbClr val="36454F"/>
                </a:solidFill>
                <a:effectLst/>
                <a:latin typeface="roboto" panose="02000000000000000000" pitchFamily="2" charset="0"/>
              </a:rPr>
              <a:t>Multiple Analysis Functions – e.g. .keyword searching, SQL statement query, visual connection analysis</a:t>
            </a:r>
          </a:p>
          <a:p>
            <a:endParaRPr lang="en-IN" dirty="0"/>
          </a:p>
        </p:txBody>
      </p:sp>
    </p:spTree>
    <p:extLst>
      <p:ext uri="{BB962C8B-B14F-4D97-AF65-F5344CB8AC3E}">
        <p14:creationId xmlns:p14="http://schemas.microsoft.com/office/powerpoint/2010/main" val="271684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90AB-B1AC-AF35-8294-2C87D669BD42}"/>
              </a:ext>
            </a:extLst>
          </p:cNvPr>
          <p:cNvSpPr>
            <a:spLocks noGrp="1"/>
          </p:cNvSpPr>
          <p:nvPr>
            <p:ph type="title"/>
          </p:nvPr>
        </p:nvSpPr>
        <p:spPr/>
        <p:txBody>
          <a:bodyPr/>
          <a:lstStyle/>
          <a:p>
            <a:r>
              <a:rPr lang="en-IN" b="1" i="0" dirty="0">
                <a:solidFill>
                  <a:srgbClr val="343434"/>
                </a:solidFill>
                <a:effectLst/>
                <a:latin typeface="raleway" pitchFamily="2" charset="0"/>
              </a:rPr>
              <a:t> </a:t>
            </a:r>
            <a:r>
              <a:rPr lang="en-IN" b="1" i="0" u="sng" dirty="0">
                <a:solidFill>
                  <a:srgbClr val="2B94C9"/>
                </a:solidFill>
                <a:effectLst/>
                <a:latin typeface="raleway" pitchFamily="2" charset="0"/>
                <a:hlinkClick r:id="rId2"/>
              </a:rPr>
              <a:t>Log Analyzer for SQL</a:t>
            </a:r>
            <a:br>
              <a:rPr lang="en-IN" b="1" i="0" dirty="0">
                <a:solidFill>
                  <a:srgbClr val="343434"/>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id="{956D1542-184F-4EEF-C838-A93046CBE79E}"/>
              </a:ext>
            </a:extLst>
          </p:cNvPr>
          <p:cNvSpPr>
            <a:spLocks noGrp="1"/>
          </p:cNvSpPr>
          <p:nvPr>
            <p:ph idx="1"/>
          </p:nvPr>
        </p:nvSpPr>
        <p:spPr/>
        <p:txBody>
          <a:bodyPr/>
          <a:lstStyle/>
          <a:p>
            <a:pPr algn="just" fontAlgn="base"/>
            <a:r>
              <a:rPr lang="en-IN" dirty="0"/>
              <a:t> </a:t>
            </a:r>
            <a:r>
              <a:rPr lang="en-US" b="0" i="0" dirty="0">
                <a:solidFill>
                  <a:srgbClr val="36454F"/>
                </a:solidFill>
                <a:effectLst/>
                <a:latin typeface="roboto" panose="02000000000000000000" pitchFamily="2" charset="0"/>
              </a:rPr>
              <a:t>This commercial forensic tool was designed specifically for database administrators to </a:t>
            </a:r>
            <a:r>
              <a:rPr lang="en-US" b="1" i="1" dirty="0">
                <a:solidFill>
                  <a:srgbClr val="36454F"/>
                </a:solidFill>
                <a:effectLst/>
                <a:latin typeface="roboto" panose="02000000000000000000" pitchFamily="2" charset="0"/>
              </a:rPr>
              <a:t>analyze log files transactions of MySQL Server databases and recover deleted transaction logs</a:t>
            </a:r>
            <a:r>
              <a:rPr lang="en-US" b="0" i="0" dirty="0">
                <a:solidFill>
                  <a:srgbClr val="36454F"/>
                </a:solidFill>
                <a:effectLst/>
                <a:latin typeface="roboto" panose="02000000000000000000" pitchFamily="2" charset="0"/>
              </a:rPr>
              <a:t>.</a:t>
            </a:r>
          </a:p>
          <a:p>
            <a:pPr algn="just" fontAlgn="base"/>
            <a:r>
              <a:rPr lang="en-US" b="0" i="0" dirty="0">
                <a:solidFill>
                  <a:srgbClr val="36454F"/>
                </a:solidFill>
                <a:effectLst/>
                <a:latin typeface="roboto" panose="02000000000000000000" pitchFamily="2" charset="0"/>
              </a:rPr>
              <a:t>Log Analyzer for SQL scans the forensic details of Redo, General, and Binary logs to identify abnormalities in the MySQL database.</a:t>
            </a:r>
          </a:p>
          <a:p>
            <a:pPr algn="just" fontAlgn="base"/>
            <a:r>
              <a:rPr lang="en-US" b="0" i="0" dirty="0">
                <a:solidFill>
                  <a:srgbClr val="36454F"/>
                </a:solidFill>
                <a:effectLst/>
                <a:latin typeface="roboto" panose="02000000000000000000" pitchFamily="2" charset="0"/>
              </a:rPr>
              <a:t>The forensic tool helps you preview the type of transaction (insert, delete, and update), the time of the transaction, the name of the transaction, and the table name involved in the query.</a:t>
            </a:r>
          </a:p>
          <a:p>
            <a:endParaRPr lang="en-IN" dirty="0"/>
          </a:p>
        </p:txBody>
      </p:sp>
    </p:spTree>
    <p:extLst>
      <p:ext uri="{BB962C8B-B14F-4D97-AF65-F5344CB8AC3E}">
        <p14:creationId xmlns:p14="http://schemas.microsoft.com/office/powerpoint/2010/main" val="18643725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5289-AC4F-2B44-0FEA-B00ED643DCF7}"/>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837BD961-D3DC-9127-570A-EF45B0FC7FB1}"/>
              </a:ext>
            </a:extLst>
          </p:cNvPr>
          <p:cNvSpPr>
            <a:spLocks noGrp="1"/>
          </p:cNvSpPr>
          <p:nvPr>
            <p:ph idx="1"/>
          </p:nvPr>
        </p:nvSpPr>
        <p:spPr/>
        <p:txBody>
          <a:bodyPr/>
          <a:lstStyle/>
          <a:p>
            <a:pPr marL="457200" indent="-457200" algn="l" fontAlgn="base">
              <a:buFont typeface="+mj-lt"/>
              <a:buAutoNum type="arabicPeriod"/>
            </a:pPr>
            <a:r>
              <a:rPr lang="en-IN" dirty="0"/>
              <a:t> </a:t>
            </a:r>
            <a:r>
              <a:rPr lang="en-US" b="0" i="0" dirty="0">
                <a:solidFill>
                  <a:srgbClr val="36454F"/>
                </a:solidFill>
                <a:effectLst/>
                <a:latin typeface="roboto" panose="02000000000000000000" pitchFamily="2" charset="0"/>
              </a:rPr>
              <a:t>Saving of logs in multiple formats, such as MySQL, CSV, HTML, and XLS format.</a:t>
            </a:r>
          </a:p>
          <a:p>
            <a:pPr marL="457200" indent="-457200" algn="l" fontAlgn="base">
              <a:buFont typeface="+mj-lt"/>
              <a:buAutoNum type="arabicPeriod"/>
            </a:pPr>
            <a:r>
              <a:rPr lang="en-US" b="0" i="0" dirty="0">
                <a:solidFill>
                  <a:srgbClr val="36454F"/>
                </a:solidFill>
                <a:effectLst/>
                <a:latin typeface="roboto" panose="02000000000000000000" pitchFamily="2" charset="0"/>
              </a:rPr>
              <a:t>Date filters on log transactions and log transaction data to analyze the data for a particular time period</a:t>
            </a:r>
          </a:p>
          <a:p>
            <a:pPr marL="457200" indent="-457200" algn="l" fontAlgn="base">
              <a:buFont typeface="+mj-lt"/>
              <a:buAutoNum type="arabicPeriod"/>
            </a:pPr>
            <a:r>
              <a:rPr lang="en-US" b="0" i="0" dirty="0">
                <a:solidFill>
                  <a:srgbClr val="36454F"/>
                </a:solidFill>
                <a:effectLst/>
                <a:latin typeface="roboto" panose="02000000000000000000" pitchFamily="2" charset="0"/>
              </a:rPr>
              <a:t>Option to save log report of the MySQL log file analysis process</a:t>
            </a:r>
          </a:p>
          <a:p>
            <a:endParaRPr lang="en-IN" dirty="0"/>
          </a:p>
        </p:txBody>
      </p:sp>
    </p:spTree>
    <p:extLst>
      <p:ext uri="{BB962C8B-B14F-4D97-AF65-F5344CB8AC3E}">
        <p14:creationId xmlns:p14="http://schemas.microsoft.com/office/powerpoint/2010/main" val="4375528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7C3F-F029-9476-9FC0-636E626C9EC6}"/>
              </a:ext>
            </a:extLst>
          </p:cNvPr>
          <p:cNvSpPr>
            <a:spLocks noGrp="1"/>
          </p:cNvSpPr>
          <p:nvPr>
            <p:ph type="title"/>
          </p:nvPr>
        </p:nvSpPr>
        <p:spPr/>
        <p:txBody>
          <a:bodyPr/>
          <a:lstStyle/>
          <a:p>
            <a:pPr algn="ctr"/>
            <a:r>
              <a:rPr lang="en-IN" b="1" i="0" u="sng" dirty="0">
                <a:solidFill>
                  <a:srgbClr val="2B94C9"/>
                </a:solidFill>
                <a:effectLst/>
                <a:latin typeface="raleway" pitchFamily="2" charset="0"/>
                <a:hlinkClick r:id="rId2"/>
              </a:rPr>
              <a:t>SQLite Viewer</a:t>
            </a:r>
            <a:br>
              <a:rPr lang="en-IN" b="1" i="0" dirty="0">
                <a:solidFill>
                  <a:srgbClr val="343434"/>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id="{3FBA57F8-963D-32BC-F447-609AB7BA2E99}"/>
              </a:ext>
            </a:extLst>
          </p:cNvPr>
          <p:cNvSpPr>
            <a:spLocks noGrp="1"/>
          </p:cNvSpPr>
          <p:nvPr>
            <p:ph idx="1"/>
          </p:nvPr>
        </p:nvSpPr>
        <p:spPr/>
        <p:txBody>
          <a:bodyPr/>
          <a:lstStyle/>
          <a:p>
            <a:pPr algn="l" fontAlgn="base"/>
            <a:r>
              <a:rPr lang="en-IN" dirty="0"/>
              <a:t> </a:t>
            </a:r>
            <a:r>
              <a:rPr lang="en-US" b="0" i="0" dirty="0">
                <a:solidFill>
                  <a:srgbClr val="36454F"/>
                </a:solidFill>
                <a:effectLst/>
                <a:latin typeface="roboto" panose="02000000000000000000" pitchFamily="2" charset="0"/>
              </a:rPr>
              <a:t>Foxton forensics has a free tool called SQLite Viewer that is used for inspecting the contents of SQLite databases.</a:t>
            </a:r>
          </a:p>
          <a:p>
            <a:pPr algn="l" fontAlgn="base"/>
            <a:r>
              <a:rPr lang="en-US" b="0" i="0" dirty="0">
                <a:solidFill>
                  <a:srgbClr val="36454F"/>
                </a:solidFill>
                <a:effectLst/>
                <a:latin typeface="roboto" panose="02000000000000000000" pitchFamily="2" charset="0"/>
              </a:rPr>
              <a:t>The forensic software has a database searcher that automatically load all SQLite databases from folder and subfolders. </a:t>
            </a:r>
            <a:r>
              <a:rPr lang="en-US" b="1" i="1" dirty="0">
                <a:solidFill>
                  <a:srgbClr val="36454F"/>
                </a:solidFill>
                <a:effectLst/>
                <a:latin typeface="roboto" panose="02000000000000000000" pitchFamily="2" charset="0"/>
              </a:rPr>
              <a:t>Images are stored in the database are also automatically extracted</a:t>
            </a:r>
            <a:r>
              <a:rPr lang="en-US" b="0" i="0" dirty="0">
                <a:solidFill>
                  <a:srgbClr val="36454F"/>
                </a:solidFill>
                <a:effectLst/>
                <a:latin typeface="roboto" panose="02000000000000000000" pitchFamily="2" charset="0"/>
              </a:rPr>
              <a:t> and viewable by examiners in the built-in gallery interface.</a:t>
            </a:r>
          </a:p>
          <a:p>
            <a:pPr algn="l" fontAlgn="base"/>
            <a:r>
              <a:rPr lang="en-US" b="0" i="0" dirty="0">
                <a:solidFill>
                  <a:srgbClr val="36454F"/>
                </a:solidFill>
                <a:effectLst/>
                <a:latin typeface="roboto" panose="02000000000000000000" pitchFamily="2" charset="0"/>
              </a:rPr>
              <a:t>SQLite Viewer has a hex viewer to examine BLOBs and export them to a file for further analysis.</a:t>
            </a:r>
          </a:p>
          <a:p>
            <a:endParaRPr lang="en-IN" dirty="0"/>
          </a:p>
        </p:txBody>
      </p:sp>
    </p:spTree>
    <p:extLst>
      <p:ext uri="{BB962C8B-B14F-4D97-AF65-F5344CB8AC3E}">
        <p14:creationId xmlns:p14="http://schemas.microsoft.com/office/powerpoint/2010/main" val="25799347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2334-7DC6-7D28-43DE-66B852FC638E}"/>
              </a:ext>
            </a:extLst>
          </p:cNvPr>
          <p:cNvSpPr>
            <a:spLocks noGrp="1"/>
          </p:cNvSpPr>
          <p:nvPr>
            <p:ph type="title"/>
          </p:nvPr>
        </p:nvSpPr>
        <p:spPr/>
        <p:txBody>
          <a:bodyPr/>
          <a:lstStyle/>
          <a:p>
            <a:pPr algn="ctr"/>
            <a:r>
              <a:rPr lang="en-IN" dirty="0"/>
              <a:t>Email scanners</a:t>
            </a:r>
          </a:p>
        </p:txBody>
      </p:sp>
      <p:sp>
        <p:nvSpPr>
          <p:cNvPr id="3" name="Content Placeholder 2">
            <a:extLst>
              <a:ext uri="{FF2B5EF4-FFF2-40B4-BE49-F238E27FC236}">
                <a16:creationId xmlns:a16="http://schemas.microsoft.com/office/drawing/2014/main" id="{E8CD186F-DEA0-B8F8-0836-C2C9961CC6F2}"/>
              </a:ext>
            </a:extLst>
          </p:cNvPr>
          <p:cNvSpPr>
            <a:spLocks noGrp="1"/>
          </p:cNvSpPr>
          <p:nvPr>
            <p:ph idx="1"/>
          </p:nvPr>
        </p:nvSpPr>
        <p:spPr/>
        <p:txBody>
          <a:bodyPr/>
          <a:lstStyle/>
          <a:p>
            <a:pPr algn="just"/>
            <a:r>
              <a:rPr lang="en-US" b="1" i="0" dirty="0">
                <a:solidFill>
                  <a:srgbClr val="444444"/>
                </a:solidFill>
                <a:effectLst/>
                <a:latin typeface="Open Sans" panose="020B0606030504020204" pitchFamily="34" charset="0"/>
              </a:rPr>
              <a:t>Email forensic tools</a:t>
            </a:r>
            <a:r>
              <a:rPr lang="en-US" b="0" i="0" dirty="0">
                <a:solidFill>
                  <a:srgbClr val="444444"/>
                </a:solidFill>
                <a:effectLst/>
                <a:latin typeface="Open Sans" panose="020B0606030504020204" pitchFamily="34" charset="0"/>
              </a:rPr>
              <a:t> (also known as </a:t>
            </a:r>
            <a:r>
              <a:rPr lang="en-US" b="0" i="1" dirty="0">
                <a:solidFill>
                  <a:srgbClr val="444444"/>
                </a:solidFill>
                <a:effectLst/>
                <a:latin typeface="Open Sans" panose="020B0606030504020204" pitchFamily="34" charset="0"/>
              </a:rPr>
              <a:t>email analysis software</a:t>
            </a:r>
            <a:r>
              <a:rPr lang="en-US" b="0" i="0" dirty="0">
                <a:solidFill>
                  <a:srgbClr val="444444"/>
                </a:solidFill>
                <a:effectLst/>
                <a:latin typeface="Open Sans" panose="020B0606030504020204" pitchFamily="34" charset="0"/>
              </a:rPr>
              <a:t>) are </a:t>
            </a:r>
            <a:r>
              <a:rPr lang="en-US" b="1" i="0" dirty="0">
                <a:solidFill>
                  <a:srgbClr val="444444"/>
                </a:solidFill>
                <a:effectLst/>
                <a:latin typeface="Open Sans" panose="020B0606030504020204" pitchFamily="34" charset="0"/>
              </a:rPr>
              <a:t>digital tools that process, clean, parse, </a:t>
            </a:r>
            <a:r>
              <a:rPr lang="en-US" b="1" i="0" dirty="0" err="1">
                <a:solidFill>
                  <a:srgbClr val="444444"/>
                </a:solidFill>
                <a:effectLst/>
                <a:latin typeface="Open Sans" panose="020B0606030504020204" pitchFamily="34" charset="0"/>
              </a:rPr>
              <a:t>visualise</a:t>
            </a:r>
            <a:r>
              <a:rPr lang="en-US" b="1" i="0" dirty="0">
                <a:solidFill>
                  <a:srgbClr val="444444"/>
                </a:solidFill>
                <a:effectLst/>
                <a:latin typeface="Open Sans" panose="020B0606030504020204" pitchFamily="34" charset="0"/>
              </a:rPr>
              <a:t> and extract information from emails</a:t>
            </a:r>
            <a:r>
              <a:rPr lang="en-US" b="0" i="0" dirty="0">
                <a:solidFill>
                  <a:srgbClr val="444444"/>
                </a:solidFill>
                <a:effectLst/>
                <a:latin typeface="Open Sans" panose="020B0606030504020204" pitchFamily="34" charset="0"/>
              </a:rPr>
              <a:t> to provide analysts with the information they need to conduct and solve investigations.</a:t>
            </a:r>
            <a:endParaRPr lang="en-IN" dirty="0"/>
          </a:p>
        </p:txBody>
      </p:sp>
    </p:spTree>
    <p:extLst>
      <p:ext uri="{BB962C8B-B14F-4D97-AF65-F5344CB8AC3E}">
        <p14:creationId xmlns:p14="http://schemas.microsoft.com/office/powerpoint/2010/main" val="41945364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F74E-822B-7B8C-BB9D-21650463BE79}"/>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List of Email Forensic Tools</a:t>
            </a:r>
            <a:br>
              <a:rPr lang="en-US" b="0"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93151D3-C109-BDFD-AD31-63268548B6D5}"/>
              </a:ext>
            </a:extLst>
          </p:cNvPr>
          <p:cNvSpPr>
            <a:spLocks noGrp="1"/>
          </p:cNvSpPr>
          <p:nvPr>
            <p:ph idx="1"/>
          </p:nvPr>
        </p:nvSpPr>
        <p:spPr>
          <a:xfrm>
            <a:off x="427703" y="2015732"/>
            <a:ext cx="11371007" cy="3736139"/>
          </a:xfrm>
        </p:spPr>
        <p:txBody>
          <a:bodyPr>
            <a:normAutofit fontScale="92500" lnSpcReduction="10000"/>
          </a:bodyPr>
          <a:lstStyle/>
          <a:p>
            <a:pPr marL="457200" indent="-457200" algn="l" fontAlgn="base">
              <a:buFont typeface="+mj-lt"/>
              <a:buAutoNum type="arabicPeriod"/>
            </a:pPr>
            <a:r>
              <a:rPr lang="en-IN" dirty="0"/>
              <a:t> </a:t>
            </a:r>
            <a:r>
              <a:rPr lang="en-IN" sz="2500" b="0" i="0" dirty="0" err="1">
                <a:solidFill>
                  <a:srgbClr val="444444"/>
                </a:solidFill>
                <a:effectLst/>
                <a:latin typeface="Open Sans" panose="020B0606030504020204" pitchFamily="34" charset="0"/>
              </a:rPr>
              <a:t>Sintelix</a:t>
            </a:r>
            <a:r>
              <a:rPr lang="en-IN" sz="2500" b="0" i="0" dirty="0">
                <a:solidFill>
                  <a:srgbClr val="444444"/>
                </a:solidFill>
                <a:effectLst/>
                <a:latin typeface="Open Sans" panose="020B0606030504020204" pitchFamily="34" charset="0"/>
              </a:rPr>
              <a:t> </a:t>
            </a:r>
          </a:p>
          <a:p>
            <a:pPr marL="457200" indent="-457200" algn="l" fontAlgn="base">
              <a:buFont typeface="+mj-lt"/>
              <a:buAutoNum type="arabicPeriod"/>
            </a:pPr>
            <a:r>
              <a:rPr lang="en-IN" sz="2500" b="0" i="0" dirty="0" err="1">
                <a:solidFill>
                  <a:srgbClr val="444444"/>
                </a:solidFill>
                <a:effectLst/>
                <a:latin typeface="Open Sans" panose="020B0606030504020204" pitchFamily="34" charset="0"/>
              </a:rPr>
              <a:t>Xtraxtor</a:t>
            </a:r>
            <a:endParaRPr lang="en-IN" sz="2500" b="0" i="0" dirty="0">
              <a:solidFill>
                <a:srgbClr val="444444"/>
              </a:solidFill>
              <a:effectLst/>
              <a:latin typeface="Open Sans" panose="020B0606030504020204" pitchFamily="34" charset="0"/>
            </a:endParaRPr>
          </a:p>
          <a:p>
            <a:pPr marL="457200" indent="-457200" algn="l" fontAlgn="base">
              <a:buFont typeface="+mj-lt"/>
              <a:buAutoNum type="arabicPeriod"/>
            </a:pPr>
            <a:r>
              <a:rPr lang="en-IN" sz="2500" b="0" i="0" dirty="0">
                <a:solidFill>
                  <a:srgbClr val="444444"/>
                </a:solidFill>
                <a:effectLst/>
                <a:latin typeface="Open Sans" panose="020B0606030504020204" pitchFamily="34" charset="0"/>
              </a:rPr>
              <a:t>Aid4Mail Forensic</a:t>
            </a:r>
          </a:p>
          <a:p>
            <a:pPr marL="457200" indent="-457200" algn="l" fontAlgn="base">
              <a:buFont typeface="+mj-lt"/>
              <a:buAutoNum type="arabicPeriod"/>
            </a:pPr>
            <a:r>
              <a:rPr lang="en-IN" sz="2500" b="0" i="0" dirty="0" err="1">
                <a:solidFill>
                  <a:srgbClr val="444444"/>
                </a:solidFill>
                <a:effectLst/>
                <a:latin typeface="Open Sans" panose="020B0606030504020204" pitchFamily="34" charset="0"/>
              </a:rPr>
              <a:t>MailXaminer</a:t>
            </a:r>
            <a:r>
              <a:rPr lang="en-IN" sz="2500" b="0" i="0" dirty="0">
                <a:solidFill>
                  <a:srgbClr val="444444"/>
                </a:solidFill>
                <a:effectLst/>
                <a:latin typeface="Open Sans" panose="020B0606030504020204" pitchFamily="34" charset="0"/>
              </a:rPr>
              <a:t> Forensic Email Analysis Software </a:t>
            </a:r>
          </a:p>
          <a:p>
            <a:pPr marL="457200" indent="-457200" algn="l" fontAlgn="base">
              <a:buFont typeface="+mj-lt"/>
              <a:buAutoNum type="arabicPeriod"/>
            </a:pPr>
            <a:r>
              <a:rPr lang="en-IN" sz="2500" b="0" i="0" dirty="0" err="1">
                <a:solidFill>
                  <a:srgbClr val="444444"/>
                </a:solidFill>
                <a:effectLst/>
                <a:latin typeface="Open Sans" panose="020B0606030504020204" pitchFamily="34" charset="0"/>
              </a:rPr>
              <a:t>MailPro</a:t>
            </a:r>
            <a:r>
              <a:rPr lang="en-IN" sz="2500" b="0" i="0" dirty="0">
                <a:solidFill>
                  <a:srgbClr val="444444"/>
                </a:solidFill>
                <a:effectLst/>
                <a:latin typeface="Open Sans" panose="020B0606030504020204" pitchFamily="34" charset="0"/>
              </a:rPr>
              <a:t>+</a:t>
            </a:r>
          </a:p>
          <a:p>
            <a:pPr marL="457200" indent="-457200" algn="l" fontAlgn="base">
              <a:buFont typeface="+mj-lt"/>
              <a:buAutoNum type="arabicPeriod"/>
            </a:pPr>
            <a:r>
              <a:rPr lang="en-IN" sz="2500" b="0" i="0" dirty="0">
                <a:solidFill>
                  <a:srgbClr val="444444"/>
                </a:solidFill>
                <a:effectLst/>
                <a:latin typeface="Open Sans" panose="020B0606030504020204" pitchFamily="34" charset="0"/>
              </a:rPr>
              <a:t>Autopsy</a:t>
            </a:r>
          </a:p>
          <a:p>
            <a:pPr marL="457200" indent="-457200" algn="l" fontAlgn="base">
              <a:buFont typeface="+mj-lt"/>
              <a:buAutoNum type="arabicPeriod"/>
            </a:pPr>
            <a:r>
              <a:rPr lang="en-IN" sz="2500" b="0" i="0" dirty="0">
                <a:solidFill>
                  <a:srgbClr val="444444"/>
                </a:solidFill>
                <a:effectLst/>
                <a:latin typeface="Open Sans" panose="020B0606030504020204" pitchFamily="34" charset="0"/>
              </a:rPr>
              <a:t>Advik Email Forensic Wizard</a:t>
            </a:r>
          </a:p>
          <a:p>
            <a:endParaRPr lang="en-IN" dirty="0"/>
          </a:p>
          <a:p>
            <a:endParaRPr lang="en-IN" dirty="0"/>
          </a:p>
        </p:txBody>
      </p:sp>
    </p:spTree>
    <p:extLst>
      <p:ext uri="{BB962C8B-B14F-4D97-AF65-F5344CB8AC3E}">
        <p14:creationId xmlns:p14="http://schemas.microsoft.com/office/powerpoint/2010/main" val="7148437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8A426-5888-4DE0-B223-8A4466BEA37A}"/>
              </a:ext>
            </a:extLst>
          </p:cNvPr>
          <p:cNvSpPr>
            <a:spLocks noGrp="1"/>
          </p:cNvSpPr>
          <p:nvPr>
            <p:ph idx="1"/>
          </p:nvPr>
        </p:nvSpPr>
        <p:spPr/>
        <p:txBody>
          <a:bodyPr/>
          <a:lstStyle/>
          <a:p>
            <a:pPr marL="457200" indent="-457200" fontAlgn="base">
              <a:buFont typeface="+mj-lt"/>
              <a:buAutoNum type="arabicPeriod" startAt="8"/>
            </a:pPr>
            <a:r>
              <a:rPr lang="en-IN" dirty="0">
                <a:solidFill>
                  <a:srgbClr val="444444"/>
                </a:solidFill>
                <a:latin typeface="Open Sans" panose="020B0606030504020204" pitchFamily="34" charset="0"/>
              </a:rPr>
              <a:t>Stellar data recovery </a:t>
            </a:r>
          </a:p>
          <a:p>
            <a:pPr marL="457200" indent="-457200" fontAlgn="base">
              <a:buFont typeface="+mj-lt"/>
              <a:buAutoNum type="arabicPeriod" startAt="8"/>
            </a:pPr>
            <a:r>
              <a:rPr lang="en-IN" dirty="0" err="1">
                <a:solidFill>
                  <a:srgbClr val="444444"/>
                </a:solidFill>
                <a:latin typeface="Open Sans" panose="020B0606030504020204" pitchFamily="34" charset="0"/>
              </a:rPr>
              <a:t>Advik</a:t>
            </a:r>
            <a:r>
              <a:rPr lang="en-IN" dirty="0">
                <a:solidFill>
                  <a:srgbClr val="444444"/>
                </a:solidFill>
                <a:latin typeface="Open Sans" panose="020B0606030504020204" pitchFamily="34" charset="0"/>
              </a:rPr>
              <a:t> MBOX to PDF Converter</a:t>
            </a:r>
          </a:p>
          <a:p>
            <a:pPr marL="457200" indent="-457200" fontAlgn="base">
              <a:buFont typeface="+mj-lt"/>
              <a:buAutoNum type="arabicPeriod" startAt="8"/>
            </a:pPr>
            <a:r>
              <a:rPr lang="en-IN" dirty="0" err="1">
                <a:solidFill>
                  <a:srgbClr val="444444"/>
                </a:solidFill>
                <a:latin typeface="Open Sans" panose="020B0606030504020204" pitchFamily="34" charset="0"/>
              </a:rPr>
              <a:t>FreeViewer</a:t>
            </a:r>
            <a:endParaRPr lang="en-IN" dirty="0">
              <a:solidFill>
                <a:srgbClr val="444444"/>
              </a:solidFill>
              <a:latin typeface="Open Sans" panose="020B0606030504020204" pitchFamily="34" charset="0"/>
            </a:endParaRPr>
          </a:p>
          <a:p>
            <a:pPr marL="457200" indent="-457200" fontAlgn="base">
              <a:buFont typeface="+mj-lt"/>
              <a:buAutoNum type="arabicPeriod" startAt="8"/>
            </a:pPr>
            <a:r>
              <a:rPr lang="en-IN" dirty="0" err="1">
                <a:solidFill>
                  <a:srgbClr val="444444"/>
                </a:solidFill>
                <a:latin typeface="Open Sans" panose="020B0606030504020204" pitchFamily="34" charset="0"/>
              </a:rPr>
              <a:t>eMailTrackerPro</a:t>
            </a:r>
            <a:endParaRPr lang="en-IN" dirty="0">
              <a:solidFill>
                <a:srgbClr val="444444"/>
              </a:solidFill>
              <a:latin typeface="Open Sans" panose="020B0606030504020204" pitchFamily="34" charset="0"/>
            </a:endParaRPr>
          </a:p>
          <a:p>
            <a:pPr marL="457200" indent="-457200" fontAlgn="base">
              <a:buFont typeface="+mj-lt"/>
              <a:buAutoNum type="arabicPeriod" startAt="8"/>
            </a:pPr>
            <a:r>
              <a:rPr lang="en-IN" dirty="0" err="1">
                <a:solidFill>
                  <a:srgbClr val="444444"/>
                </a:solidFill>
                <a:latin typeface="Open Sans" panose="020B0606030504020204" pitchFamily="34" charset="0"/>
              </a:rPr>
              <a:t>EmailTracer</a:t>
            </a:r>
            <a:endParaRPr lang="en-IN" dirty="0">
              <a:solidFill>
                <a:srgbClr val="444444"/>
              </a:solidFill>
              <a:latin typeface="Open Sans" panose="020B0606030504020204" pitchFamily="34" charset="0"/>
            </a:endParaRPr>
          </a:p>
          <a:p>
            <a:endParaRPr lang="en-IN" dirty="0"/>
          </a:p>
        </p:txBody>
      </p:sp>
    </p:spTree>
    <p:extLst>
      <p:ext uri="{BB962C8B-B14F-4D97-AF65-F5344CB8AC3E}">
        <p14:creationId xmlns:p14="http://schemas.microsoft.com/office/powerpoint/2010/main" val="967754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D8F2-D7A7-161D-7A3F-F45C9D7ACF48}"/>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Features of email forensic software</a:t>
            </a:r>
            <a:br>
              <a:rPr lang="en-US" b="0"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B9B94CB-554D-888B-94FF-A1679A7195AA}"/>
              </a:ext>
            </a:extLst>
          </p:cNvPr>
          <p:cNvSpPr>
            <a:spLocks noGrp="1"/>
          </p:cNvSpPr>
          <p:nvPr>
            <p:ph idx="1"/>
          </p:nvPr>
        </p:nvSpPr>
        <p:spPr/>
        <p:txBody>
          <a:bodyPr/>
          <a:lstStyle/>
          <a:p>
            <a:pPr marL="457200" indent="-457200" algn="l" fontAlgn="base">
              <a:buFont typeface="+mj-lt"/>
              <a:buAutoNum type="arabicPeriod"/>
            </a:pPr>
            <a:r>
              <a:rPr lang="en-US" b="0" i="0" dirty="0">
                <a:solidFill>
                  <a:srgbClr val="444444"/>
                </a:solidFill>
                <a:effectLst/>
                <a:latin typeface="Open Sans" panose="020B0606030504020204" pitchFamily="34" charset="0"/>
              </a:rPr>
              <a:t>Automatic network and link diagram generation</a:t>
            </a:r>
          </a:p>
          <a:p>
            <a:pPr marL="457200" indent="-457200" algn="l" fontAlgn="base">
              <a:buFont typeface="+mj-lt"/>
              <a:buAutoNum type="arabicPeriod"/>
            </a:pPr>
            <a:r>
              <a:rPr lang="en-US" b="0" i="0" dirty="0">
                <a:solidFill>
                  <a:srgbClr val="444444"/>
                </a:solidFill>
                <a:effectLst/>
                <a:latin typeface="Open Sans" panose="020B0606030504020204" pitchFamily="34" charset="0"/>
              </a:rPr>
              <a:t>Fast email inspection from multiple views</a:t>
            </a:r>
          </a:p>
          <a:p>
            <a:pPr marL="457200" indent="-457200" algn="l" fontAlgn="base">
              <a:buFont typeface="+mj-lt"/>
              <a:buAutoNum type="arabicPeriod"/>
            </a:pPr>
            <a:r>
              <a:rPr lang="en-US" b="0" i="0" dirty="0">
                <a:solidFill>
                  <a:srgbClr val="444444"/>
                </a:solidFill>
                <a:effectLst/>
                <a:latin typeface="Open Sans" panose="020B0606030504020204" pitchFamily="34" charset="0"/>
              </a:rPr>
              <a:t>Advanced keyword search filters</a:t>
            </a:r>
          </a:p>
          <a:p>
            <a:pPr marL="457200" indent="-457200" algn="l" fontAlgn="base">
              <a:buFont typeface="+mj-lt"/>
              <a:buAutoNum type="arabicPeriod"/>
            </a:pPr>
            <a:r>
              <a:rPr lang="en-US" b="0" i="0" dirty="0">
                <a:solidFill>
                  <a:srgbClr val="444444"/>
                </a:solidFill>
                <a:effectLst/>
                <a:latin typeface="Open Sans" panose="020B0606030504020204" pitchFamily="34" charset="0"/>
              </a:rPr>
              <a:t>Report generation</a:t>
            </a:r>
          </a:p>
          <a:p>
            <a:pPr marL="457200" indent="-457200" algn="l" fontAlgn="base">
              <a:buFont typeface="+mj-lt"/>
              <a:buAutoNum type="arabicPeriod"/>
            </a:pPr>
            <a:r>
              <a:rPr lang="en-US" b="0" i="0" dirty="0">
                <a:solidFill>
                  <a:srgbClr val="444444"/>
                </a:solidFill>
                <a:effectLst/>
                <a:latin typeface="Open Sans" panose="020B0606030504020204" pitchFamily="34" charset="0"/>
              </a:rPr>
              <a:t>Deleted email recovery</a:t>
            </a:r>
          </a:p>
          <a:p>
            <a:endParaRPr lang="en-IN" dirty="0"/>
          </a:p>
        </p:txBody>
      </p:sp>
    </p:spTree>
    <p:extLst>
      <p:ext uri="{BB962C8B-B14F-4D97-AF65-F5344CB8AC3E}">
        <p14:creationId xmlns:p14="http://schemas.microsoft.com/office/powerpoint/2010/main" val="59535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AE8D-9675-693E-8C58-6E94C5E163FA}"/>
              </a:ext>
            </a:extLst>
          </p:cNvPr>
          <p:cNvSpPr>
            <a:spLocks noGrp="1"/>
          </p:cNvSpPr>
          <p:nvPr>
            <p:ph type="title"/>
          </p:nvPr>
        </p:nvSpPr>
        <p:spPr/>
        <p:txBody>
          <a:bodyPr/>
          <a:lstStyle/>
          <a:p>
            <a:pPr algn="ctr"/>
            <a:r>
              <a:rPr lang="en-IN" dirty="0"/>
              <a:t>APPLICATIONS</a:t>
            </a:r>
          </a:p>
        </p:txBody>
      </p:sp>
      <p:sp>
        <p:nvSpPr>
          <p:cNvPr id="3" name="Content Placeholder 2">
            <a:extLst>
              <a:ext uri="{FF2B5EF4-FFF2-40B4-BE49-F238E27FC236}">
                <a16:creationId xmlns:a16="http://schemas.microsoft.com/office/drawing/2014/main" id="{6669D901-D387-B65B-8CAE-0D6C85139EAA}"/>
              </a:ext>
            </a:extLst>
          </p:cNvPr>
          <p:cNvSpPr>
            <a:spLocks noGrp="1"/>
          </p:cNvSpPr>
          <p:nvPr>
            <p:ph idx="1"/>
          </p:nvPr>
        </p:nvSpPr>
        <p:spPr/>
        <p:txBody>
          <a:bodyPr/>
          <a:lstStyle/>
          <a:p>
            <a:r>
              <a:rPr lang="en-US" dirty="0"/>
              <a:t>Intellectual Property theft</a:t>
            </a:r>
          </a:p>
          <a:p>
            <a:r>
              <a:rPr lang="en-US" dirty="0"/>
              <a:t>Employment disputes</a:t>
            </a:r>
          </a:p>
          <a:p>
            <a:r>
              <a:rPr lang="en-US" dirty="0"/>
              <a:t>Fraud investigations</a:t>
            </a:r>
          </a:p>
          <a:p>
            <a:r>
              <a:rPr lang="en-US" dirty="0"/>
              <a:t>Misuse of the Internet and email in the workplace</a:t>
            </a:r>
          </a:p>
          <a:p>
            <a:r>
              <a:rPr lang="en-US" dirty="0"/>
              <a:t>Bankruptcy investigations</a:t>
            </a:r>
          </a:p>
          <a:p>
            <a:pPr marL="0" indent="0">
              <a:buNone/>
            </a:pPr>
            <a:endParaRPr lang="en-IN" dirty="0"/>
          </a:p>
        </p:txBody>
      </p:sp>
    </p:spTree>
    <p:extLst>
      <p:ext uri="{BB962C8B-B14F-4D97-AF65-F5344CB8AC3E}">
        <p14:creationId xmlns:p14="http://schemas.microsoft.com/office/powerpoint/2010/main" val="16100705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9607</TotalTime>
  <Words>7768</Words>
  <Application>Microsoft Office PowerPoint</Application>
  <PresentationFormat>Widescreen</PresentationFormat>
  <Paragraphs>433</Paragraphs>
  <Slides>87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87</vt:i4>
      </vt:variant>
    </vt:vector>
  </HeadingPairs>
  <TitlesOfParts>
    <vt:vector size="104" baseType="lpstr">
      <vt:lpstr>-apple-system</vt:lpstr>
      <vt:lpstr>Arial</vt:lpstr>
      <vt:lpstr>Cambria</vt:lpstr>
      <vt:lpstr>Domine</vt:lpstr>
      <vt:lpstr>Gill Sans MT</vt:lpstr>
      <vt:lpstr>inherit</vt:lpstr>
      <vt:lpstr>inter</vt:lpstr>
      <vt:lpstr>Lato</vt:lpstr>
      <vt:lpstr>Noto Sans</vt:lpstr>
      <vt:lpstr>Open Sans</vt:lpstr>
      <vt:lpstr>Open Sans</vt:lpstr>
      <vt:lpstr>raleway</vt:lpstr>
      <vt:lpstr>roboto</vt:lpstr>
      <vt:lpstr>roboto</vt:lpstr>
      <vt:lpstr>Source Sans Pro</vt:lpstr>
      <vt:lpstr>Times New Roman</vt:lpstr>
      <vt:lpstr>Gallery</vt:lpstr>
      <vt:lpstr>Computer Forensics</vt:lpstr>
      <vt:lpstr>Types </vt:lpstr>
      <vt:lpstr>PowerPoint Presentation</vt:lpstr>
      <vt:lpstr>PowerPoint Presentation</vt:lpstr>
      <vt:lpstr>CHARACTERISTICS</vt:lpstr>
      <vt:lpstr>PROCEDURE: </vt:lpstr>
      <vt:lpstr>Tools for Laptop or PC</vt:lpstr>
      <vt:lpstr>Tools for Memory</vt:lpstr>
      <vt:lpstr>APPLICATIONS</vt:lpstr>
      <vt:lpstr>Advantages of Computer Forensics </vt:lpstr>
      <vt:lpstr>Disadvantages of Computer Forensics</vt:lpstr>
      <vt:lpstr> Computer Forensics Fundamentals</vt:lpstr>
      <vt:lpstr>Benefits of forensics</vt:lpstr>
      <vt:lpstr>PowerPoint Presentation</vt:lpstr>
      <vt:lpstr>Challenges of digital forensics </vt:lpstr>
      <vt:lpstr>Applications of digital forensics </vt:lpstr>
      <vt:lpstr>computer crimes and computer forensics</vt:lpstr>
      <vt:lpstr>PowerPoint Presentation</vt:lpstr>
      <vt:lpstr>Examples of Basic CyberCrimes </vt:lpstr>
      <vt:lpstr>PowerPoint Presentation</vt:lpstr>
      <vt:lpstr>Classification of CyberCrimes </vt:lpstr>
      <vt:lpstr>What are the Different Types of Cyber Crime? </vt:lpstr>
      <vt:lpstr>PowerPoint Presentation</vt:lpstr>
      <vt:lpstr>PowerPoint Presentation</vt:lpstr>
      <vt:lpstr>Phishing </vt:lpstr>
      <vt:lpstr>There are five steps to phishing</vt:lpstr>
      <vt:lpstr>PowerPoint Presentation</vt:lpstr>
      <vt:lpstr>DDoS Attack </vt:lpstr>
      <vt:lpstr>Man-in-the-middle Attack </vt:lpstr>
      <vt:lpstr>Effects of CyberCrime </vt:lpstr>
      <vt:lpstr>PowerPoint Presentation</vt:lpstr>
      <vt:lpstr>How to Prevent Cyber Crimes? </vt:lpstr>
      <vt:lpstr>PowerPoint Presentation</vt:lpstr>
      <vt:lpstr>DIGITAL EVIDENCE </vt:lpstr>
      <vt:lpstr>PowerPoint Presentation</vt:lpstr>
      <vt:lpstr>PowerPoint Presentation</vt:lpstr>
      <vt:lpstr>Types of Digital Evidence </vt:lpstr>
      <vt:lpstr>PowerPoint Presentation</vt:lpstr>
      <vt:lpstr>PowerPoint Presentation</vt:lpstr>
      <vt:lpstr>PowerPoint Presentation</vt:lpstr>
      <vt:lpstr>PowerPoint Presentation</vt:lpstr>
      <vt:lpstr>PowerPoint Presentation</vt:lpstr>
      <vt:lpstr>PowerPoint Presentation</vt:lpstr>
      <vt:lpstr>Video footage and images</vt:lpstr>
      <vt:lpstr>Retrieving video evidence – a practical example</vt:lpstr>
      <vt:lpstr>The solution to inaccessible file format types</vt:lpstr>
      <vt:lpstr>Archives</vt:lpstr>
      <vt:lpstr>PowerPoint Presentation</vt:lpstr>
      <vt:lpstr>Active data</vt:lpstr>
      <vt:lpstr>Metadata</vt:lpstr>
      <vt:lpstr>Residual data</vt:lpstr>
      <vt:lpstr>Volatile data</vt:lpstr>
      <vt:lpstr>Replicant data</vt:lpstr>
      <vt:lpstr>Non volatile data</vt:lpstr>
      <vt:lpstr>File Analysis Tool</vt:lpstr>
      <vt:lpstr>PowerPoint Presentation</vt:lpstr>
      <vt:lpstr>ProDiscover Forensic </vt:lpstr>
      <vt:lpstr>Sleuth Kit (+Autopsy) </vt:lpstr>
      <vt:lpstr> CAINE </vt:lpstr>
      <vt:lpstr> PDF to Excel Convertor </vt:lpstr>
      <vt:lpstr>PALADIN </vt:lpstr>
      <vt:lpstr>EnCase </vt:lpstr>
      <vt:lpstr> SIFT Workstation  </vt:lpstr>
      <vt:lpstr>FTK Imager </vt:lpstr>
      <vt:lpstr>Magnet RAM capture </vt:lpstr>
      <vt:lpstr>X-Ways Forensics </vt:lpstr>
      <vt:lpstr>Wireshark </vt:lpstr>
      <vt:lpstr>Volatility Framework  </vt:lpstr>
      <vt:lpstr>e-fense </vt:lpstr>
      <vt:lpstr> Which factors should you consider while selecting a Digital Forensic Tool? </vt:lpstr>
      <vt:lpstr>Network Forensics Tools </vt:lpstr>
      <vt:lpstr>Wireshark </vt:lpstr>
      <vt:lpstr>Network Miner </vt:lpstr>
      <vt:lpstr>Splunk </vt:lpstr>
      <vt:lpstr>Snort  </vt:lpstr>
      <vt:lpstr>Database analyzers</vt:lpstr>
      <vt:lpstr> DB Browser for SQLite </vt:lpstr>
      <vt:lpstr>Features</vt:lpstr>
      <vt:lpstr>. Database Forensic Analysis System </vt:lpstr>
      <vt:lpstr>Some of the main features include</vt:lpstr>
      <vt:lpstr> Log Analyzer for SQL </vt:lpstr>
      <vt:lpstr>FEATURES</vt:lpstr>
      <vt:lpstr>SQLite Viewer </vt:lpstr>
      <vt:lpstr>Email scanners</vt:lpstr>
      <vt:lpstr>List of Email Forensic Tools </vt:lpstr>
      <vt:lpstr>PowerPoint Presentation</vt:lpstr>
      <vt:lpstr>Features of email forensic software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Shaifalika Tripathi</dc:creator>
  <cp:lastModifiedBy>Manjot Kaur</cp:lastModifiedBy>
  <cp:revision>36</cp:revision>
  <dcterms:created xsi:type="dcterms:W3CDTF">2022-07-20T05:44:09Z</dcterms:created>
  <dcterms:modified xsi:type="dcterms:W3CDTF">2023-04-06T09:45:49Z</dcterms:modified>
</cp:coreProperties>
</file>