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529" r:id="rId14"/>
    <p:sldId id="271" r:id="rId15"/>
    <p:sldId id="535" r:id="rId16"/>
    <p:sldId id="536" r:id="rId17"/>
    <p:sldId id="537" r:id="rId18"/>
    <p:sldId id="538" r:id="rId19"/>
    <p:sldId id="539" r:id="rId20"/>
    <p:sldId id="256" r:id="rId21"/>
    <p:sldId id="272" r:id="rId22"/>
    <p:sldId id="273" r:id="rId23"/>
    <p:sldId id="274" r:id="rId24"/>
    <p:sldId id="257" r:id="rId25"/>
    <p:sldId id="1198" r:id="rId26"/>
    <p:sldId id="1199" r:id="rId27"/>
    <p:sldId id="275" r:id="rId28"/>
    <p:sldId id="277" r:id="rId29"/>
    <p:sldId id="276" r:id="rId30"/>
    <p:sldId id="278" r:id="rId31"/>
    <p:sldId id="279" r:id="rId32"/>
    <p:sldId id="530" r:id="rId33"/>
    <p:sldId id="280" r:id="rId34"/>
    <p:sldId id="281" r:id="rId35"/>
    <p:sldId id="282" r:id="rId36"/>
    <p:sldId id="283" r:id="rId37"/>
    <p:sldId id="527" r:id="rId38"/>
    <p:sldId id="284" r:id="rId39"/>
    <p:sldId id="285" r:id="rId40"/>
    <p:sldId id="531" r:id="rId41"/>
    <p:sldId id="532" r:id="rId42"/>
    <p:sldId id="286" r:id="rId43"/>
    <p:sldId id="287" r:id="rId44"/>
    <p:sldId id="288" r:id="rId45"/>
    <p:sldId id="289" r:id="rId46"/>
    <p:sldId id="290" r:id="rId47"/>
    <p:sldId id="528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540" r:id="rId56"/>
    <p:sldId id="541" r:id="rId57"/>
    <p:sldId id="301" r:id="rId58"/>
    <p:sldId id="302" r:id="rId59"/>
    <p:sldId id="298" r:id="rId60"/>
    <p:sldId id="299" r:id="rId61"/>
    <p:sldId id="300" r:id="rId62"/>
    <p:sldId id="523" r:id="rId63"/>
    <p:sldId id="526" r:id="rId64"/>
    <p:sldId id="525" r:id="rId65"/>
    <p:sldId id="542" r:id="rId66"/>
    <p:sldId id="533" r:id="rId67"/>
    <p:sldId id="534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48" d="100"/>
          <a:sy n="48" d="100"/>
        </p:scale>
        <p:origin x="1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7BFE6-B538-44DF-8AD7-EA0CA13B8BE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B3743-0F0D-4378-9CCC-0792CFC23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44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40AA4E40-81B9-4F08-9A0E-9D52C4A98D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Bash Shell</a:t>
            </a:r>
          </a:p>
        </p:txBody>
      </p:sp>
      <p:sp>
        <p:nvSpPr>
          <p:cNvPr id="91139" name="Rectangle 6">
            <a:extLst>
              <a:ext uri="{FF2B5EF4-FFF2-40B4-BE49-F238E27FC236}">
                <a16:creationId xmlns:a16="http://schemas.microsoft.com/office/drawing/2014/main" id="{88786A66-8FC6-4D7B-BE77-3DF9744F83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Department of Computer Science, Northern Illinois University, 2005</a:t>
            </a:r>
          </a:p>
        </p:txBody>
      </p:sp>
      <p:sp>
        <p:nvSpPr>
          <p:cNvPr id="91140" name="Rectangle 7">
            <a:extLst>
              <a:ext uri="{FF2B5EF4-FFF2-40B4-BE49-F238E27FC236}">
                <a16:creationId xmlns:a16="http://schemas.microsoft.com/office/drawing/2014/main" id="{3721A72C-BC61-49DE-99F7-82878234C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300">
                <a:latin typeface="Calibri" panose="020F0502020204030204" pitchFamily="34" charset="0"/>
              </a:rPr>
              <a:t>09-</a:t>
            </a:r>
            <a:fld id="{02C114F7-6D13-43AF-A050-7DE741DDEC7E}" type="slidenum">
              <a:rPr lang="en-US" altLang="en-US" sz="1300">
                <a:latin typeface="Calibri" panose="020F0502020204030204" pitchFamily="34" charset="0"/>
              </a:rPr>
              <a:pPr algn="r"/>
              <a:t>62</a:t>
            </a:fld>
            <a:endParaRPr lang="en-US" altLang="en-US" sz="1300">
              <a:latin typeface="Calibri" panose="020F050202020403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8348B2DC-63CE-4C4E-B0F3-FBE8348D25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7884D5C1-4EAC-4213-9837-5D8E3EF44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altLang="en-US" sz="2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286AF3F2-905D-4A72-B0D9-909CF70D74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Bash Shell</a:t>
            </a:r>
          </a:p>
        </p:txBody>
      </p:sp>
      <p:sp>
        <p:nvSpPr>
          <p:cNvPr id="92163" name="Rectangle 6">
            <a:extLst>
              <a:ext uri="{FF2B5EF4-FFF2-40B4-BE49-F238E27FC236}">
                <a16:creationId xmlns:a16="http://schemas.microsoft.com/office/drawing/2014/main" id="{188B96F9-CD6A-4F6A-92C1-39F861BEFA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Department of Computer Science, Northern Illinois University, 2005</a:t>
            </a:r>
          </a:p>
        </p:txBody>
      </p:sp>
      <p:sp>
        <p:nvSpPr>
          <p:cNvPr id="92164" name="Rectangle 7">
            <a:extLst>
              <a:ext uri="{FF2B5EF4-FFF2-40B4-BE49-F238E27FC236}">
                <a16:creationId xmlns:a16="http://schemas.microsoft.com/office/drawing/2014/main" id="{7845303A-44EE-43A1-AFD3-DCAF64346B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300">
                <a:latin typeface="Calibri" panose="020F0502020204030204" pitchFamily="34" charset="0"/>
              </a:rPr>
              <a:t>09-</a:t>
            </a:r>
            <a:fld id="{AB5C5964-E0F5-4B13-8B54-759464B64073}" type="slidenum">
              <a:rPr lang="en-US" altLang="en-US" sz="1300">
                <a:latin typeface="Calibri" panose="020F0502020204030204" pitchFamily="34" charset="0"/>
              </a:rPr>
              <a:pPr algn="r"/>
              <a:t>63</a:t>
            </a:fld>
            <a:endParaRPr lang="en-US" altLang="en-US" sz="1300">
              <a:latin typeface="Calibri" panose="020F0502020204030204" pitchFamily="34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BD53FF91-4A37-4A67-A8CD-5B220B040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F7066EC1-B740-4CC3-8536-A7431564C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altLang="en-US" sz="2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22D089F2-DA95-4EF7-B920-72BC96DCA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F9F7B82A-1E79-472C-BD5D-65C58AA4CA7E}" type="slidenum">
              <a:rPr lang="en-US" altLang="en-US" sz="1300">
                <a:latin typeface="Calibri" panose="020F0502020204030204" pitchFamily="34" charset="0"/>
              </a:rPr>
              <a:pPr algn="r"/>
              <a:t>64</a:t>
            </a:fld>
            <a:endParaRPr lang="en-US" altLang="en-US" sz="1300">
              <a:latin typeface="Calibri" panose="020F0502020204030204" pitchFamily="34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52F7D7B4-8743-42FC-AEC0-58D1BBA273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30C3210-836E-4295-815F-38856CEF9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altLang="en-US"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8095-3F4F-481D-939D-8A7718370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59C82-EF35-476E-A5CF-38DBC14BA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08BF4-F6C5-4902-ABC5-660A7CCC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F4397-E266-4D14-AD0E-E46F4AA3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86A0-4371-47B4-8CF6-8CC8706A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19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4D6C-0BEE-437D-82F0-EE931535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2B493-C87A-4A08-8412-024BB5160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25E41-6835-438B-9C47-5EEC1280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BC588-FDFB-44DF-A534-1184D0C9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8667-ECC2-4E6D-B6FF-DC5253D4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7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CAB48-5A85-4A31-8DEB-956A9F352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EB8FF-E0D5-42EA-A024-391B0947A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1698E-6D61-4C65-A5A6-ED9C4E48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B4124-6270-4D3E-91F0-6FC838F8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1335B-C3F2-4DB7-8F1C-E612002B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47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96DB-CA44-4161-8D5E-688A613D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6166-C497-4CC7-9C43-1B6B00B6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0B191-C2FC-4008-96E7-EEBFF613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8910-0BAE-4571-94A1-CE17F462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CA5B-1ED1-468E-88CB-9DC7C6DB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02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1867-CE04-458B-904F-0446073A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FB7C3-8693-4A5B-93BB-2561F9C27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097D-63AE-436B-8822-41CE6DD8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43F5-AD3F-4B9E-A12A-3BDFE6DC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5F9AD-2039-47C5-964F-8E59957C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60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81A3-A810-4184-9B55-DB828DCD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A0EB-4F4E-42C0-B400-7798BA100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BC043-87A5-4863-B75A-51AC52C23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56C8E-E947-4BA9-BC48-F20CE3CC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B83F8-5D56-4135-AF2F-5217F6D1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0772F-D4BD-49FC-887A-B6447099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9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DECB-A398-47E0-89AE-EFB0C6E2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5A384-D666-4ECF-84E0-635F300B5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D8891-728A-417F-B324-7D67B830B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A7C25-A931-4815-92E3-1ADA303B6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128D9-3B3F-4573-877C-EA73C9EB3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48CEA-CBF8-43F5-9FC5-A0157BC9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B70C0-C7C4-474F-BA7A-CAB42F47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0A8A7-F55B-48AD-B05B-B75464B4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45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F489-8F6C-41E9-8822-64D70174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2A85C-51DA-43FD-B2E4-001F87B2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B52FE-332A-44A5-98BF-496DFB6F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7A197-EF32-4CE0-ACFF-5550E7FF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35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1B966-7688-4BCB-AE03-FAFD693C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39D17-17FA-42C0-B291-FB2A8A47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22ED5-DDD1-42F4-A79C-B5D9CB86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39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607F-907B-4A8D-A2CB-4F45D4A4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8B3B-2303-4FB5-B80B-C9781276A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95BB9-4FAF-4A17-AB8B-5C2730FC2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D7052-FC78-4240-8E48-9460900F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93E27-D040-4C34-9E8A-09451CF1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B0CE7-BBAD-445F-9908-3F1C6AB0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6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0D69-29F8-4536-A3AE-2DCDCEF8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8125B-1892-4D3F-95A1-C3477FF2D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D3508-F98C-42EF-8B26-BDE90C711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12227-DC73-41A8-9707-E8183EDF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2D3B-3DDB-4028-A928-E5D22826FAD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F816C-7D15-4D63-ABC3-9602FA2A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13950-76A4-47AC-B458-4676D4FF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95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9BEEE-37FE-43D2-B7F0-C23F32A3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5B9EC-CAFB-4667-9552-3252A9B31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57DD-7CC5-467D-8C7E-2FA03CB01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2D3B-3DDB-4028-A928-E5D22826FAD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0F82F-3779-4D7E-AB36-3C475E65B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2F6C-9BA0-4B2B-97CB-8CF058AFC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BCD22-1BFE-423C-BAA0-45FAB28E2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5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79D3-97F3-4114-8A2D-584810A4E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909"/>
            <a:ext cx="9144000" cy="17272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shell?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is a program that takes commands typed by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and calls the operating system to run those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1929B-CDF3-4691-9277-481D6A3A8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55" y="3429000"/>
            <a:ext cx="7195127" cy="286096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5937145-5460-48ED-96BB-C6E10CC55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2764"/>
            <a:ext cx="9144000" cy="460432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Shell accepts your instruction or commands in English and translate it into computers native </a:t>
            </a:r>
            <a:r>
              <a:rPr lang="en-IN" sz="2000" dirty="0"/>
              <a:t>binary language.</a:t>
            </a:r>
          </a:p>
        </p:txBody>
      </p:sp>
    </p:spTree>
    <p:extLst>
      <p:ext uri="{BB962C8B-B14F-4D97-AF65-F5344CB8AC3E}">
        <p14:creationId xmlns:p14="http://schemas.microsoft.com/office/powerpoint/2010/main" val="365357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113D-A65B-42CC-B22E-C693A093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2001"/>
          </a:xfrm>
        </p:spPr>
        <p:txBody>
          <a:bodyPr/>
          <a:lstStyle/>
          <a:p>
            <a:r>
              <a:rPr lang="en-US" b="1" dirty="0"/>
              <a:t>Run a script (execute a script)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6550E-BEED-4039-AA22-CD88778FF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62909"/>
            <a:ext cx="9144000" cy="42672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Now your script is ready with proper executable permission on it. Next, test </a:t>
            </a:r>
            <a:r>
              <a:rPr lang="en-IN" dirty="0"/>
              <a:t>script by running it.</a:t>
            </a:r>
          </a:p>
          <a:p>
            <a:pPr algn="l"/>
            <a:r>
              <a:rPr lang="en-IN" i="1" dirty="0">
                <a:solidFill>
                  <a:srgbClr val="FF0000"/>
                </a:solidFill>
              </a:rPr>
              <a:t>◦ bash your-script-name</a:t>
            </a:r>
          </a:p>
          <a:p>
            <a:pPr algn="l"/>
            <a:r>
              <a:rPr lang="en-IN" i="1" dirty="0">
                <a:solidFill>
                  <a:srgbClr val="FF0000"/>
                </a:solidFill>
              </a:rPr>
              <a:t>◦ </a:t>
            </a:r>
            <a:r>
              <a:rPr lang="en-IN" i="1" dirty="0" err="1">
                <a:solidFill>
                  <a:srgbClr val="FF0000"/>
                </a:solidFill>
              </a:rPr>
              <a:t>sh</a:t>
            </a:r>
            <a:r>
              <a:rPr lang="en-IN" i="1" dirty="0">
                <a:solidFill>
                  <a:srgbClr val="FF0000"/>
                </a:solidFill>
              </a:rPr>
              <a:t> your-script-name</a:t>
            </a:r>
          </a:p>
          <a:p>
            <a:pPr algn="l"/>
            <a:r>
              <a:rPr lang="en-IN" i="1" dirty="0">
                <a:solidFill>
                  <a:srgbClr val="FF0000"/>
                </a:solidFill>
              </a:rPr>
              <a:t>◦ ./your-script-name</a:t>
            </a:r>
          </a:p>
          <a:p>
            <a:pPr algn="l"/>
            <a:r>
              <a:rPr lang="en-IN" dirty="0"/>
              <a:t> Examples</a:t>
            </a:r>
          </a:p>
          <a:p>
            <a:pPr algn="l"/>
            <a:r>
              <a:rPr lang="en-IN" dirty="0"/>
              <a:t>◦ $ bash bar</a:t>
            </a:r>
          </a:p>
          <a:p>
            <a:pPr algn="l"/>
            <a:r>
              <a:rPr lang="en-IN" dirty="0"/>
              <a:t>◦ $ </a:t>
            </a:r>
            <a:r>
              <a:rPr lang="en-IN" dirty="0" err="1"/>
              <a:t>sh</a:t>
            </a:r>
            <a:r>
              <a:rPr lang="en-IN" dirty="0"/>
              <a:t> bar</a:t>
            </a:r>
          </a:p>
          <a:p>
            <a:pPr algn="l"/>
            <a:r>
              <a:rPr lang="en-IN" dirty="0"/>
              <a:t>◦ $ ./bar</a:t>
            </a:r>
          </a:p>
        </p:txBody>
      </p:sp>
    </p:spTree>
    <p:extLst>
      <p:ext uri="{BB962C8B-B14F-4D97-AF65-F5344CB8AC3E}">
        <p14:creationId xmlns:p14="http://schemas.microsoft.com/office/powerpoint/2010/main" val="35444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9BCF22-70FB-4CE7-8B34-02F66337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76200"/>
            <a:ext cx="656272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7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ECACFA-DD08-4822-93D9-79301925B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1600200"/>
            <a:ext cx="54768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8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F4B5-443B-4306-B971-76CF93BC3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2493"/>
            <a:ext cx="9144000" cy="842962"/>
          </a:xfrm>
        </p:spPr>
        <p:txBody>
          <a:bodyPr>
            <a:normAutofit fontScale="90000"/>
          </a:bodyPr>
          <a:lstStyle/>
          <a:p>
            <a:r>
              <a:rPr lang="en-IN" dirty="0"/>
              <a:t>Using Exit code($?)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91B9C-B961-48B1-80FB-0DBAE4B4F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5455"/>
            <a:ext cx="9144000" cy="4812145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Every Linux or Unix command executed by the shell script or user has an exit status.</a:t>
            </a:r>
          </a:p>
          <a:p>
            <a:pPr algn="l"/>
            <a:r>
              <a:rPr lang="en-US" sz="2800" dirty="0"/>
              <a:t>Exit status is an integer number. 0 exit status means the command was successful without any errors.</a:t>
            </a:r>
          </a:p>
          <a:p>
            <a:pPr algn="l"/>
            <a:r>
              <a:rPr lang="en-US" sz="2800" dirty="0"/>
              <a:t>A non-zero (1-255 values) exit status means command was a failure.</a:t>
            </a:r>
          </a:p>
          <a:p>
            <a:pPr algn="l"/>
            <a:r>
              <a:rPr lang="en-US" sz="2800" dirty="0"/>
              <a:t>Example</a:t>
            </a:r>
          </a:p>
          <a:p>
            <a:pPr algn="l"/>
            <a:endParaRPr lang="en-US" sz="2800" dirty="0"/>
          </a:p>
          <a:p>
            <a:pPr lvl="1" algn="l"/>
            <a:r>
              <a:rPr lang="en-IN" sz="2800" dirty="0"/>
              <a:t>date			test 1 –</a:t>
            </a:r>
            <a:r>
              <a:rPr lang="en-IN" sz="2800" dirty="0" err="1"/>
              <a:t>gt</a:t>
            </a:r>
            <a:r>
              <a:rPr lang="en-IN" sz="2800" dirty="0"/>
              <a:t> 0 ;</a:t>
            </a:r>
            <a:br>
              <a:rPr lang="en-IN" sz="2800" dirty="0"/>
            </a:br>
            <a:r>
              <a:rPr lang="en-IN" sz="2800" dirty="0"/>
              <a:t>echo $?			echo $?</a:t>
            </a:r>
          </a:p>
        </p:txBody>
      </p:sp>
    </p:spTree>
    <p:extLst>
      <p:ext uri="{BB962C8B-B14F-4D97-AF65-F5344CB8AC3E}">
        <p14:creationId xmlns:p14="http://schemas.microsoft.com/office/powerpoint/2010/main" val="77685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DDEED0-77E0-4FA3-A89F-37B818F3FEF5}"/>
              </a:ext>
            </a:extLst>
          </p:cNvPr>
          <p:cNvSpPr/>
          <p:nvPr/>
        </p:nvSpPr>
        <p:spPr>
          <a:xfrm>
            <a:off x="2290618" y="0"/>
            <a:ext cx="838661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0000"/>
                </a:solidFill>
                <a:latin typeface="GillSansMT-Bold"/>
              </a:rPr>
              <a:t>Variables in Shell</a:t>
            </a:r>
          </a:p>
          <a:p>
            <a:pPr algn="just"/>
            <a:r>
              <a:rPr lang="en-US" sz="4000" dirty="0">
                <a:solidFill>
                  <a:srgbClr val="000000"/>
                </a:solidFill>
                <a:latin typeface="GillSansMT"/>
              </a:rPr>
              <a:t>In Linux (Shell), there are two types of </a:t>
            </a:r>
            <a:r>
              <a:rPr lang="en-IN" sz="4000" dirty="0">
                <a:solidFill>
                  <a:srgbClr val="000000"/>
                </a:solidFill>
                <a:latin typeface="GillSansMT"/>
              </a:rPr>
              <a:t>variable:</a:t>
            </a:r>
          </a:p>
          <a:p>
            <a:pPr algn="just"/>
            <a:r>
              <a:rPr lang="en-US" sz="4000" dirty="0">
                <a:solidFill>
                  <a:srgbClr val="3892A8"/>
                </a:solidFill>
                <a:latin typeface="Verdana" panose="020B0604030504040204" pitchFamily="34" charset="0"/>
              </a:rPr>
              <a:t>◦ </a:t>
            </a:r>
            <a:r>
              <a:rPr lang="en-US" sz="4000" b="1" dirty="0">
                <a:solidFill>
                  <a:srgbClr val="000000"/>
                </a:solidFill>
                <a:latin typeface="GillSansMT-Bold"/>
              </a:rPr>
              <a:t>System variables </a:t>
            </a:r>
            <a:r>
              <a:rPr lang="en-US" sz="4000" dirty="0">
                <a:solidFill>
                  <a:srgbClr val="000000"/>
                </a:solidFill>
                <a:latin typeface="GillSansMT"/>
              </a:rPr>
              <a:t>- Created and maintained by Linux itself. This type of variable defined in </a:t>
            </a:r>
            <a:r>
              <a:rPr lang="en-IN" sz="4000" dirty="0">
                <a:solidFill>
                  <a:srgbClr val="000000"/>
                </a:solidFill>
                <a:latin typeface="GillSansMT"/>
              </a:rPr>
              <a:t>CAPITAL LETTERS.</a:t>
            </a:r>
          </a:p>
          <a:p>
            <a:pPr algn="just"/>
            <a:r>
              <a:rPr lang="en-IN" sz="4000" dirty="0">
                <a:solidFill>
                  <a:srgbClr val="3892A8"/>
                </a:solidFill>
                <a:latin typeface="Verdana" panose="020B0604030504040204" pitchFamily="34" charset="0"/>
              </a:rPr>
              <a:t>◦ </a:t>
            </a:r>
            <a:r>
              <a:rPr lang="en-IN" sz="4000" b="1" dirty="0">
                <a:solidFill>
                  <a:srgbClr val="000000"/>
                </a:solidFill>
                <a:latin typeface="GillSansMT-Bold"/>
              </a:rPr>
              <a:t>User defined variables (UDV) </a:t>
            </a:r>
            <a:r>
              <a:rPr lang="en-IN" sz="4000" dirty="0">
                <a:solidFill>
                  <a:srgbClr val="000000"/>
                </a:solidFill>
                <a:latin typeface="GillSansMT"/>
              </a:rPr>
              <a:t>– Created </a:t>
            </a:r>
            <a:r>
              <a:rPr lang="en-US" sz="4000" dirty="0">
                <a:solidFill>
                  <a:srgbClr val="000000"/>
                </a:solidFill>
                <a:latin typeface="GillSansMT"/>
              </a:rPr>
              <a:t>and maintained by user. This type of variable </a:t>
            </a:r>
            <a:r>
              <a:rPr lang="en-IN" sz="4000" dirty="0">
                <a:solidFill>
                  <a:srgbClr val="000000"/>
                </a:solidFill>
                <a:latin typeface="GillSansMT"/>
              </a:rPr>
              <a:t>defined in lower letters.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9661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78A5-5EBB-497D-BFB4-AD5FC2F5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Variables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6CE9FA-DEA1-4D9C-901B-60C19F62A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330790"/>
              </p:ext>
            </p:extLst>
          </p:nvPr>
        </p:nvGraphicFramePr>
        <p:xfrm>
          <a:off x="2883408" y="2299856"/>
          <a:ext cx="6425184" cy="1219200"/>
        </p:xfrm>
        <a:graphic>
          <a:graphicData uri="http://schemas.openxmlformats.org/drawingml/2006/table">
            <a:tbl>
              <a:tblPr/>
              <a:tblGrid>
                <a:gridCol w="3212592">
                  <a:extLst>
                    <a:ext uri="{9D8B030D-6E8A-4147-A177-3AD203B41FA5}">
                      <a16:colId xmlns:a16="http://schemas.microsoft.com/office/drawing/2014/main" val="2923656004"/>
                    </a:ext>
                  </a:extLst>
                </a:gridCol>
                <a:gridCol w="3212592">
                  <a:extLst>
                    <a:ext uri="{9D8B030D-6E8A-4147-A177-3AD203B41FA5}">
                      <a16:colId xmlns:a16="http://schemas.microsoft.com/office/drawing/2014/main" val="2402026692"/>
                    </a:ext>
                  </a:extLst>
                </a:gridCol>
              </a:tblGrid>
              <a:tr h="65578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PATH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863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6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62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This variable contains a colon (:)-separated list of directories in which your system looks for executable files. The search path.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486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68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6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72083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73CD2E-32F7-459B-9CDE-8CA54949A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54913"/>
              </p:ext>
            </p:extLst>
          </p:nvPr>
        </p:nvGraphicFramePr>
        <p:xfrm>
          <a:off x="2883408" y="1824038"/>
          <a:ext cx="6425184" cy="475818"/>
        </p:xfrm>
        <a:graphic>
          <a:graphicData uri="http://schemas.openxmlformats.org/drawingml/2006/table">
            <a:tbl>
              <a:tblPr/>
              <a:tblGrid>
                <a:gridCol w="3212592">
                  <a:extLst>
                    <a:ext uri="{9D8B030D-6E8A-4147-A177-3AD203B41FA5}">
                      <a16:colId xmlns:a16="http://schemas.microsoft.com/office/drawing/2014/main" val="550723147"/>
                    </a:ext>
                  </a:extLst>
                </a:gridCol>
                <a:gridCol w="3212592">
                  <a:extLst>
                    <a:ext uri="{9D8B030D-6E8A-4147-A177-3AD203B41FA5}">
                      <a16:colId xmlns:a16="http://schemas.microsoft.com/office/drawing/2014/main" val="2131641466"/>
                    </a:ext>
                  </a:extLst>
                </a:gridCol>
              </a:tblGrid>
              <a:tr h="475818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Variable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18F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8F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D0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18F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D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7863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7F5565-614E-49C6-9E03-665460813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880336"/>
              </p:ext>
            </p:extLst>
          </p:nvPr>
        </p:nvGraphicFramePr>
        <p:xfrm>
          <a:off x="2883408" y="3583710"/>
          <a:ext cx="6425184" cy="3302436"/>
        </p:xfrm>
        <a:graphic>
          <a:graphicData uri="http://schemas.openxmlformats.org/drawingml/2006/table">
            <a:tbl>
              <a:tblPr/>
              <a:tblGrid>
                <a:gridCol w="3212592">
                  <a:extLst>
                    <a:ext uri="{9D8B030D-6E8A-4147-A177-3AD203B41FA5}">
                      <a16:colId xmlns:a16="http://schemas.microsoft.com/office/drawing/2014/main" val="1040774824"/>
                    </a:ext>
                  </a:extLst>
                </a:gridCol>
                <a:gridCol w="3212592">
                  <a:extLst>
                    <a:ext uri="{9D8B030D-6E8A-4147-A177-3AD203B41FA5}">
                      <a16:colId xmlns:a16="http://schemas.microsoft.com/office/drawing/2014/main" val="2243869130"/>
                    </a:ext>
                  </a:extLst>
                </a:gridCol>
              </a:tblGrid>
              <a:tr h="29621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USER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889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89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The username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889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89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56196"/>
                  </a:ext>
                </a:extLst>
              </a:tr>
              <a:tr h="653119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HOME</a:t>
                      </a:r>
                      <a:endParaRPr lang="en-IN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E889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9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Default path to the user's home directory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F09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9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78152"/>
                  </a:ext>
                </a:extLst>
              </a:tr>
              <a:tr h="89304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EDITOR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F09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92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Path to the program which edits the content of files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8892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9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39606"/>
                  </a:ext>
                </a:extLst>
              </a:tr>
              <a:tr h="29621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UID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2094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9F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User's unique ID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C09F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9A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686980"/>
                  </a:ext>
                </a:extLst>
              </a:tr>
              <a:tr h="41319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TERM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C89D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A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Default terminal emulator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C8A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9D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776970"/>
                  </a:ext>
                </a:extLst>
              </a:tr>
              <a:tr h="53315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SHELL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C8A0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9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A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Shell being used by the user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B0A9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B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AB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47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3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9913-C8F4-403B-8787-21F15FFF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 command-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change the shell variable into environment or system variable using export command.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81F700-273E-476D-9A60-9E1B3C2A1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387" y="3034506"/>
            <a:ext cx="75152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09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7385-8576-42A2-BADF-5B9AE55D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HISTSIZE vs HISTFILESIZE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DCB325-F76E-46A5-B8D5-04638A2861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3016409"/>
            <a:ext cx="11353800" cy="196977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HISTSIZE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number of lines or commands that are stored in memory in a history list while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your bash session is ongoing.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HISTFILESIZE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number of lines or commands that (a) are allowed in the history file at startup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time of a session,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(b) are stored in the history file at the end of your bash session for use in future sessions.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91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CE6E-0A4D-44B1-94E3-946853BA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E76F7-6926-4EE3-8CED-C4A4C845F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echo $HISTSIZE</a:t>
            </a:r>
          </a:p>
          <a:p>
            <a:r>
              <a:rPr lang="en-IN" dirty="0"/>
              <a:t>O/P-  1000</a:t>
            </a:r>
          </a:p>
          <a:p>
            <a:r>
              <a:rPr lang="en-IN" dirty="0"/>
              <a:t>HISTSIZE=10</a:t>
            </a:r>
          </a:p>
          <a:p>
            <a:r>
              <a:rPr lang="en-IN" dirty="0"/>
              <a:t>Echo $HISTSIZE</a:t>
            </a:r>
          </a:p>
          <a:p>
            <a:r>
              <a:rPr lang="en-IN" dirty="0"/>
              <a:t>o/p-10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Similarly HISTFILESIZE</a:t>
            </a:r>
          </a:p>
        </p:txBody>
      </p:sp>
    </p:spTree>
    <p:extLst>
      <p:ext uri="{BB962C8B-B14F-4D97-AF65-F5344CB8AC3E}">
        <p14:creationId xmlns:p14="http://schemas.microsoft.com/office/powerpoint/2010/main" val="1891386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642F-70D8-49A4-8F67-66D3F270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Alias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9EC1-BA74-4A4D-9BC6-1D434EDD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to customize the shell variables.</a:t>
            </a:r>
          </a:p>
          <a:p>
            <a:r>
              <a:rPr lang="en-IN" dirty="0"/>
              <a:t>Aliases are shorthand for longer expressions.</a:t>
            </a:r>
          </a:p>
          <a:p>
            <a:pPr marL="0" indent="0">
              <a:buNone/>
            </a:pPr>
            <a:r>
              <a:rPr lang="en-IN" dirty="0"/>
              <a:t>alias </a:t>
            </a:r>
            <a:r>
              <a:rPr lang="en-IN" dirty="0" err="1"/>
              <a:t>myls</a:t>
            </a:r>
            <a:r>
              <a:rPr lang="en-IN" dirty="0"/>
              <a:t>= “ls -l”</a:t>
            </a:r>
          </a:p>
        </p:txBody>
      </p:sp>
    </p:spTree>
    <p:extLst>
      <p:ext uri="{BB962C8B-B14F-4D97-AF65-F5344CB8AC3E}">
        <p14:creationId xmlns:p14="http://schemas.microsoft.com/office/powerpoint/2010/main" val="248222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C98BE4-1B01-4931-BAFC-E56826E2BC77}"/>
              </a:ext>
            </a:extLst>
          </p:cNvPr>
          <p:cNvSpPr/>
          <p:nvPr/>
        </p:nvSpPr>
        <p:spPr>
          <a:xfrm>
            <a:off x="1496291" y="748145"/>
            <a:ext cx="76477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572314"/>
                </a:solidFill>
                <a:latin typeface="GillSansMT"/>
              </a:rPr>
              <a:t>Kind of Shells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3892A8"/>
                </a:solidFill>
                <a:latin typeface="Wingdings2"/>
              </a:rPr>
              <a:t> </a:t>
            </a:r>
            <a:r>
              <a:rPr lang="en-IN" sz="4000" i="1" dirty="0">
                <a:solidFill>
                  <a:srgbClr val="000000"/>
                </a:solidFill>
                <a:latin typeface="GillSansMT-Italic"/>
              </a:rPr>
              <a:t>Bourne Shell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i="1" dirty="0">
                <a:solidFill>
                  <a:srgbClr val="3892A8"/>
                </a:solidFill>
                <a:latin typeface="Wingdings2"/>
              </a:rPr>
              <a:t> </a:t>
            </a:r>
            <a:r>
              <a:rPr lang="en-IN" sz="4000" i="1" dirty="0">
                <a:solidFill>
                  <a:srgbClr val="000000"/>
                </a:solidFill>
                <a:latin typeface="GillSansMT-Italic"/>
              </a:rPr>
              <a:t>C Shell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3892A8"/>
                </a:solidFill>
                <a:latin typeface="Wingdings2"/>
              </a:rPr>
              <a:t> </a:t>
            </a:r>
            <a:r>
              <a:rPr lang="en-IN" sz="4000" i="1" dirty="0">
                <a:solidFill>
                  <a:srgbClr val="000000"/>
                </a:solidFill>
                <a:latin typeface="GillSansMT-Italic"/>
              </a:rPr>
              <a:t>Korn Shell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3892A8"/>
                </a:solidFill>
                <a:latin typeface="Wingdings2"/>
              </a:rPr>
              <a:t> </a:t>
            </a:r>
            <a:r>
              <a:rPr lang="en-IN" sz="4000" i="1" dirty="0">
                <a:solidFill>
                  <a:srgbClr val="000000"/>
                </a:solidFill>
                <a:latin typeface="GillSansMT-Italic"/>
              </a:rPr>
              <a:t>Bash Shell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>
                <a:solidFill>
                  <a:srgbClr val="3892A8"/>
                </a:solidFill>
                <a:latin typeface="Wingdings2"/>
              </a:rPr>
              <a:t> </a:t>
            </a:r>
            <a:r>
              <a:rPr lang="en-IN" sz="4000" i="1" dirty="0" err="1">
                <a:solidFill>
                  <a:srgbClr val="000000"/>
                </a:solidFill>
                <a:latin typeface="GillSansMT-Italic"/>
              </a:rPr>
              <a:t>Tcsh</a:t>
            </a:r>
            <a:r>
              <a:rPr lang="en-IN" sz="4000" i="1" dirty="0">
                <a:solidFill>
                  <a:srgbClr val="000000"/>
                </a:solidFill>
                <a:latin typeface="GillSansMT-Italic"/>
              </a:rPr>
              <a:t> Shell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50697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1B1F-A6BD-407E-9002-E08DBE23B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6655"/>
          </a:xfrm>
        </p:spPr>
        <p:txBody>
          <a:bodyPr/>
          <a:lstStyle/>
          <a:p>
            <a:r>
              <a:rPr lang="en-IN" b="1" dirty="0"/>
              <a:t>User defined variables (UDV)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8694E-BB85-426A-8EBF-CD3DBA1B9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2145"/>
            <a:ext cx="9144000" cy="42672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 define UDV use following syntax:</a:t>
            </a:r>
          </a:p>
          <a:p>
            <a:pPr algn="l"/>
            <a:r>
              <a:rPr lang="en-IN" dirty="0">
                <a:solidFill>
                  <a:srgbClr val="FF0000"/>
                </a:solidFill>
              </a:rPr>
              <a:t>◦ </a:t>
            </a:r>
            <a:r>
              <a:rPr lang="en-IN" i="1" dirty="0">
                <a:solidFill>
                  <a:srgbClr val="FF0000"/>
                </a:solidFill>
              </a:rPr>
              <a:t>variable name=value</a:t>
            </a:r>
          </a:p>
          <a:p>
            <a:pPr algn="l"/>
            <a:r>
              <a:rPr lang="en-IN" i="1" dirty="0">
                <a:solidFill>
                  <a:srgbClr val="FF0000"/>
                </a:solidFill>
              </a:rPr>
              <a:t>◦ $ no=10</a:t>
            </a:r>
          </a:p>
          <a:p>
            <a:pPr algn="l"/>
            <a:r>
              <a:rPr lang="en-US" b="1" dirty="0"/>
              <a:t>Rules for Naming variable name</a:t>
            </a:r>
            <a:endParaRPr lang="en-IN" i="1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Variables must begin with a letter.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Spaces are not allowed.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Underscore can be allowed.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No special character in variable name.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Variables are case-sensitive.</a:t>
            </a:r>
          </a:p>
        </p:txBody>
      </p:sp>
    </p:spTree>
    <p:extLst>
      <p:ext uri="{BB962C8B-B14F-4D97-AF65-F5344CB8AC3E}">
        <p14:creationId xmlns:p14="http://schemas.microsoft.com/office/powerpoint/2010/main" val="3594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AC7C-6F05-4314-B26C-D769D36C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201"/>
            <a:ext cx="9144000" cy="15147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Print or access value of</a:t>
            </a:r>
            <a:br>
              <a:rPr lang="en-US" b="1" dirty="0"/>
            </a:br>
            <a:r>
              <a:rPr lang="en-IN" b="1" dirty="0"/>
              <a:t>UDV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FAE01-744D-487A-A84F-50D9351F8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2763"/>
            <a:ext cx="9144000" cy="44057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 print or access UDV use following</a:t>
            </a:r>
          </a:p>
          <a:p>
            <a:pPr algn="l"/>
            <a:r>
              <a:rPr lang="en-IN" dirty="0"/>
              <a:t>syntax :</a:t>
            </a:r>
          </a:p>
          <a:p>
            <a:pPr algn="l"/>
            <a:r>
              <a:rPr lang="en-IN" i="1" dirty="0">
                <a:solidFill>
                  <a:srgbClr val="FF0000"/>
                </a:solidFill>
              </a:rPr>
              <a:t>◦ $</a:t>
            </a:r>
            <a:r>
              <a:rPr lang="en-IN" i="1" dirty="0" err="1">
                <a:solidFill>
                  <a:srgbClr val="FF0000"/>
                </a:solidFill>
              </a:rPr>
              <a:t>variablename</a:t>
            </a:r>
            <a:r>
              <a:rPr lang="en-IN" i="1" dirty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en-IN" dirty="0"/>
              <a:t> Examples:</a:t>
            </a:r>
          </a:p>
          <a:p>
            <a:pPr algn="l"/>
            <a:r>
              <a:rPr lang="en-IN" dirty="0"/>
              <a:t>◦ $</a:t>
            </a:r>
            <a:r>
              <a:rPr lang="en-IN" dirty="0" err="1"/>
              <a:t>vech</a:t>
            </a:r>
            <a:r>
              <a:rPr lang="en-IN" dirty="0"/>
              <a:t>=Bus</a:t>
            </a:r>
          </a:p>
          <a:p>
            <a:pPr algn="l"/>
            <a:r>
              <a:rPr lang="en-IN" dirty="0"/>
              <a:t>◦ $ n=10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◦ $ echo $</a:t>
            </a:r>
            <a:r>
              <a:rPr lang="en-IN" dirty="0" err="1"/>
              <a:t>vech</a:t>
            </a:r>
            <a:endParaRPr lang="en-IN" dirty="0"/>
          </a:p>
          <a:p>
            <a:pPr algn="l"/>
            <a:r>
              <a:rPr lang="en-IN" dirty="0"/>
              <a:t>◦ $ echo $n</a:t>
            </a:r>
          </a:p>
        </p:txBody>
      </p:sp>
    </p:spTree>
    <p:extLst>
      <p:ext uri="{BB962C8B-B14F-4D97-AF65-F5344CB8AC3E}">
        <p14:creationId xmlns:p14="http://schemas.microsoft.com/office/powerpoint/2010/main" val="3178392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7F54-539A-4332-8322-46497FD0C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42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EA84C-2C7C-4BE3-B603-D1037A6C7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79782"/>
            <a:ext cx="9144000" cy="4424218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Don’t try</a:t>
            </a:r>
          </a:p>
          <a:p>
            <a:pPr algn="l"/>
            <a:r>
              <a:rPr lang="en-IN" sz="3600" dirty="0">
                <a:solidFill>
                  <a:srgbClr val="FF0000"/>
                </a:solidFill>
              </a:rPr>
              <a:t>◦ </a:t>
            </a:r>
            <a:r>
              <a:rPr lang="en-IN" sz="3600" b="1" i="1" dirty="0">
                <a:solidFill>
                  <a:srgbClr val="FF0000"/>
                </a:solidFill>
              </a:rPr>
              <a:t>$ echo </a:t>
            </a:r>
            <a:r>
              <a:rPr lang="en-IN" sz="3600" b="1" i="1" dirty="0" err="1">
                <a:solidFill>
                  <a:srgbClr val="FF0000"/>
                </a:solidFill>
              </a:rPr>
              <a:t>vech</a:t>
            </a:r>
            <a:endParaRPr lang="en-IN" sz="3600" b="1" i="1" dirty="0">
              <a:solidFill>
                <a:srgbClr val="FF0000"/>
              </a:solidFill>
            </a:endParaRPr>
          </a:p>
          <a:p>
            <a:pPr algn="l"/>
            <a:r>
              <a:rPr lang="en-US" sz="3600" dirty="0"/>
              <a:t>◦ it will print </a:t>
            </a:r>
            <a:r>
              <a:rPr lang="en-US" sz="3600" dirty="0" err="1"/>
              <a:t>vech</a:t>
            </a:r>
            <a:r>
              <a:rPr lang="en-US" sz="3600" dirty="0"/>
              <a:t> instead its value 'Bus‘.</a:t>
            </a:r>
          </a:p>
          <a:p>
            <a:pPr algn="l"/>
            <a:r>
              <a:rPr lang="en-IN" sz="3600" i="1" dirty="0">
                <a:solidFill>
                  <a:srgbClr val="FF0000"/>
                </a:solidFill>
              </a:rPr>
              <a:t>◦ </a:t>
            </a:r>
            <a:r>
              <a:rPr lang="en-IN" sz="3600" b="1" i="1" dirty="0">
                <a:solidFill>
                  <a:srgbClr val="FF0000"/>
                </a:solidFill>
              </a:rPr>
              <a:t>$ echo n</a:t>
            </a:r>
          </a:p>
          <a:p>
            <a:pPr algn="l"/>
            <a:r>
              <a:rPr lang="en-US" sz="3600" dirty="0"/>
              <a:t>◦ it will print n instead its value '10‘.</a:t>
            </a:r>
          </a:p>
          <a:p>
            <a:pPr algn="l"/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“You must </a:t>
            </a:r>
            <a:r>
              <a:rPr lang="en-US" sz="3600" i="1" dirty="0">
                <a:solidFill>
                  <a:schemeClr val="accent1"/>
                </a:solidFill>
              </a:rPr>
              <a:t>use $ followed by variable name</a:t>
            </a:r>
            <a:r>
              <a:rPr lang="en-US" sz="3600" dirty="0">
                <a:solidFill>
                  <a:schemeClr val="accent1"/>
                </a:solidFill>
              </a:rPr>
              <a:t>.”</a:t>
            </a:r>
            <a:endParaRPr lang="en-IN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906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0048-F002-472E-9895-B11D7667D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987" y="401781"/>
            <a:ext cx="9144000" cy="1038946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Class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91956-D6BC-4140-8F8F-889762EDC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619" y="1976285"/>
            <a:ext cx="10314039" cy="4479934"/>
          </a:xfrm>
        </p:spPr>
        <p:txBody>
          <a:bodyPr>
            <a:normAutofit/>
          </a:bodyPr>
          <a:lstStyle/>
          <a:p>
            <a:pPr marL="442913" indent="-442913" algn="l"/>
            <a:r>
              <a:rPr lang="en-US" sz="3200" dirty="0"/>
              <a:t>1. Define variable x with value 10 and print </a:t>
            </a:r>
            <a:r>
              <a:rPr lang="en-IN" sz="3200" dirty="0"/>
              <a:t>it on screen.</a:t>
            </a:r>
          </a:p>
          <a:p>
            <a:pPr marL="514350" indent="-514350" algn="l">
              <a:buAutoNum type="arabicPeriod"/>
            </a:pPr>
            <a:endParaRPr lang="en-IN" sz="3200" dirty="0"/>
          </a:p>
          <a:p>
            <a:pPr marL="442913" indent="-442913" algn="l"/>
            <a:r>
              <a:rPr lang="en-US" sz="3200" dirty="0"/>
              <a:t>2. Define variable </a:t>
            </a:r>
            <a:r>
              <a:rPr lang="en-US" sz="3200" dirty="0" err="1"/>
              <a:t>xn</a:t>
            </a:r>
            <a:r>
              <a:rPr lang="en-US" sz="3200" dirty="0"/>
              <a:t> with value SUST and </a:t>
            </a:r>
            <a:r>
              <a:rPr lang="en-IN" sz="3200" dirty="0"/>
              <a:t>print it on      screen.</a:t>
            </a:r>
          </a:p>
          <a:p>
            <a:pPr algn="l"/>
            <a:endParaRPr lang="en-IN" sz="3200" dirty="0"/>
          </a:p>
          <a:p>
            <a:pPr algn="l"/>
            <a:r>
              <a:rPr lang="en-US" sz="3200" dirty="0"/>
              <a:t>3. print sum of two numbers, let's say 6 </a:t>
            </a:r>
            <a:r>
              <a:rPr lang="en-IN" sz="3200" dirty="0"/>
              <a:t>and 3 .</a:t>
            </a:r>
          </a:p>
        </p:txBody>
      </p:sp>
    </p:spTree>
    <p:extLst>
      <p:ext uri="{BB962C8B-B14F-4D97-AF65-F5344CB8AC3E}">
        <p14:creationId xmlns:p14="http://schemas.microsoft.com/office/powerpoint/2010/main" val="3493912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585F-974D-4CE3-833D-C6691F91A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7201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of UDV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F78DD-6272-4CEA-84FD-6D2464582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9709"/>
            <a:ext cx="9144000" cy="4221018"/>
          </a:xfrm>
        </p:spPr>
        <p:txBody>
          <a:bodyPr/>
          <a:lstStyle/>
          <a:p>
            <a:pPr algn="l"/>
            <a:r>
              <a:rPr lang="en-IN" dirty="0"/>
              <a:t>A=10</a:t>
            </a:r>
          </a:p>
          <a:p>
            <a:pPr algn="l"/>
            <a:r>
              <a:rPr lang="en-IN" dirty="0"/>
              <a:t>Ba=20</a:t>
            </a:r>
          </a:p>
          <a:p>
            <a:pPr algn="l"/>
            <a:r>
              <a:rPr lang="en-IN" dirty="0"/>
              <a:t>BA=30</a:t>
            </a:r>
          </a:p>
          <a:p>
            <a:pPr algn="l"/>
            <a:r>
              <a:rPr lang="en-IN" dirty="0"/>
              <a:t>HOSTNAME=$ (hostname)</a:t>
            </a:r>
          </a:p>
          <a:p>
            <a:pPr algn="l"/>
            <a:r>
              <a:rPr lang="en-IN" dirty="0"/>
              <a:t>DATE=`date`</a:t>
            </a:r>
          </a:p>
          <a:p>
            <a:pPr algn="l"/>
            <a:r>
              <a:rPr lang="en-IN" dirty="0"/>
              <a:t>123var=333</a:t>
            </a:r>
          </a:p>
          <a:p>
            <a:pPr algn="l"/>
            <a:r>
              <a:rPr lang="en-IN" dirty="0" err="1"/>
              <a:t>wrong@var</a:t>
            </a:r>
            <a:r>
              <a:rPr lang="en-IN" dirty="0"/>
              <a:t>=False</a:t>
            </a:r>
          </a:p>
          <a:p>
            <a:pPr algn="l"/>
            <a:r>
              <a:rPr lang="en-IN" dirty="0"/>
              <a:t>Hyphen-var=</a:t>
            </a:r>
            <a:r>
              <a:rPr lang="en-IN" dirty="0" err="1"/>
              <a:t>Falsehyphen</a:t>
            </a:r>
            <a:r>
              <a:rPr lang="en-IN" dirty="0"/>
              <a:t> value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704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Variables(Parameters)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also called command line arguments.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$0 name of the script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  first argument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 second argument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$3 third argument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$# total number of arguments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$* value of all arguments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84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Variables(Parameters)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$vim filename.sh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$1 $2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“files created”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“Total number of arguments passed $#”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“vale of the arguments passed is $*”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this and make it executable and run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$./filename.sh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def are file names which are passed as arguments)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18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C44B-D898-4433-945D-2E4A9C77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261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Shell Arithmetic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DB191-B9E0-4C78-BC51-7BF1EBAC0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2073"/>
            <a:ext cx="9144000" cy="4359563"/>
          </a:xfrm>
        </p:spPr>
        <p:txBody>
          <a:bodyPr>
            <a:normAutofit/>
          </a:bodyPr>
          <a:lstStyle/>
          <a:p>
            <a:pPr algn="l"/>
            <a:r>
              <a:rPr lang="en-IN" i="1" dirty="0"/>
              <a:t>Syntax:</a:t>
            </a:r>
          </a:p>
          <a:p>
            <a:pPr algn="l"/>
            <a:r>
              <a:rPr lang="en-IN" i="1" dirty="0">
                <a:solidFill>
                  <a:srgbClr val="FF0000"/>
                </a:solidFill>
              </a:rPr>
              <a:t>◦ expr op1 math-operator op2</a:t>
            </a:r>
          </a:p>
          <a:p>
            <a:pPr algn="l"/>
            <a:r>
              <a:rPr lang="en-IN" dirty="0"/>
              <a:t> </a:t>
            </a:r>
            <a:r>
              <a:rPr lang="en-IN" i="1" dirty="0"/>
              <a:t>Examples:</a:t>
            </a:r>
          </a:p>
          <a:p>
            <a:pPr algn="l"/>
            <a:r>
              <a:rPr lang="en-IN" dirty="0"/>
              <a:t>◦ $ expr 1 + 3</a:t>
            </a:r>
          </a:p>
          <a:p>
            <a:pPr algn="l"/>
            <a:r>
              <a:rPr lang="en-IN" dirty="0"/>
              <a:t>◦ $ expr 2 – 1</a:t>
            </a:r>
          </a:p>
          <a:p>
            <a:pPr algn="l"/>
            <a:r>
              <a:rPr lang="en-IN" dirty="0"/>
              <a:t>◦ $ expr 10 / 2</a:t>
            </a:r>
          </a:p>
          <a:p>
            <a:pPr algn="l"/>
            <a:r>
              <a:rPr lang="en-IN" dirty="0"/>
              <a:t>◦ $ expr 20 % 3</a:t>
            </a:r>
          </a:p>
          <a:p>
            <a:pPr algn="l"/>
            <a:r>
              <a:rPr lang="en-IN" dirty="0"/>
              <a:t>◦ $ expr 10 \* 3</a:t>
            </a:r>
          </a:p>
          <a:p>
            <a:pPr algn="l"/>
            <a:r>
              <a:rPr lang="en-IN" dirty="0"/>
              <a:t>◦ $ echo `expr 6 + 3`</a:t>
            </a:r>
          </a:p>
        </p:txBody>
      </p:sp>
    </p:spTree>
    <p:extLst>
      <p:ext uri="{BB962C8B-B14F-4D97-AF65-F5344CB8AC3E}">
        <p14:creationId xmlns:p14="http://schemas.microsoft.com/office/powerpoint/2010/main" val="2822417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D6B2-A2DA-4AEA-B77B-E06AFA380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09"/>
            <a:ext cx="9144000" cy="701963"/>
          </a:xfrm>
        </p:spPr>
        <p:txBody>
          <a:bodyPr>
            <a:normAutofit fontScale="90000"/>
          </a:bodyPr>
          <a:lstStyle/>
          <a:p>
            <a:r>
              <a:rPr lang="en-IN" dirty="0"/>
              <a:t>Shorthand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4ED64-2231-492D-85A7-74B0C217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945" y="988292"/>
            <a:ext cx="9566078" cy="503843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3C10C5-0B93-4039-8C1F-250FA977B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23635"/>
            <a:ext cx="9566078" cy="580505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187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CB8128-1F57-44C1-9F34-D012353A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03" y="0"/>
            <a:ext cx="8624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7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D269-00FA-498E-B0ED-BB361CF28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5327"/>
            <a:ext cx="9144000" cy="1264800"/>
          </a:xfrm>
        </p:spPr>
        <p:txBody>
          <a:bodyPr/>
          <a:lstStyle/>
          <a:p>
            <a:r>
              <a:rPr lang="en-US" dirty="0"/>
              <a:t>This is what Shell Does for US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5574F-B251-4DA0-9A71-DFCAAB27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549235"/>
            <a:ext cx="9505950" cy="361343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8D712CA-FBC8-4610-9E7D-54B23E65C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0127"/>
            <a:ext cx="9144000" cy="479165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599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42B2-A946-485B-9228-F4CFB6A4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Shell Relational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66261B-19FA-47DF-9BC0-E69582015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925" y="1902691"/>
            <a:ext cx="8058150" cy="459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90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D1C7-B2BB-46D8-98DD-B3F9D80FD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91528"/>
          </a:xfrm>
        </p:spPr>
        <p:txBody>
          <a:bodyPr/>
          <a:lstStyle/>
          <a:p>
            <a:r>
              <a:rPr lang="en-IN" dirty="0"/>
              <a:t>Test command or [expr]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5C453-0AF1-4ECC-A5D0-799C57DEE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3891"/>
            <a:ext cx="9144000" cy="2643909"/>
          </a:xfrm>
        </p:spPr>
        <p:txBody>
          <a:bodyPr>
            <a:normAutofit/>
          </a:bodyPr>
          <a:lstStyle/>
          <a:p>
            <a:pPr algn="just"/>
            <a:r>
              <a:rPr lang="en-US" sz="3200" i="1" dirty="0">
                <a:solidFill>
                  <a:schemeClr val="accent1"/>
                </a:solidFill>
              </a:rPr>
              <a:t>test command or [ expr ]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is used to see if an expression is true, and if it is true it return zero(0), otherwise returns nonzero(&gt;0) for false.</a:t>
            </a:r>
          </a:p>
          <a:p>
            <a:pPr algn="l"/>
            <a:r>
              <a:rPr lang="en-US" sz="3200" dirty="0"/>
              <a:t> </a:t>
            </a:r>
            <a:r>
              <a:rPr lang="en-US" sz="3200" i="1" dirty="0">
                <a:solidFill>
                  <a:srgbClr val="FF0000"/>
                </a:solidFill>
              </a:rPr>
              <a:t>Syntax: test expression OR [ expression ]</a:t>
            </a:r>
            <a:endParaRPr lang="en-IN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02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005676-1CC1-4C6C-A0B1-A9210630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581025"/>
            <a:ext cx="118776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21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A8F0-AC0E-4E97-A5D7-D51E9474C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1382"/>
          </a:xfrm>
        </p:spPr>
        <p:txBody>
          <a:bodyPr/>
          <a:lstStyle/>
          <a:p>
            <a:r>
              <a:rPr lang="en-IN" dirty="0"/>
              <a:t>Shell Logical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5F609-C387-4FC7-84E8-EA593A8CE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3745"/>
            <a:ext cx="9144000" cy="4073237"/>
          </a:xfrm>
        </p:spPr>
        <p:txBody>
          <a:bodyPr/>
          <a:lstStyle/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en-US" dirty="0"/>
              <a:t>	Not		</a:t>
            </a:r>
            <a:r>
              <a:rPr lang="en-US" altLang="en-US" u="sng" dirty="0"/>
              <a:t>not </a:t>
            </a:r>
            <a:r>
              <a:rPr lang="en-US" altLang="en-US" dirty="0"/>
              <a:t>must be enclosed within [	]</a:t>
            </a:r>
            <a:endParaRPr lang="en-US" altLang="en-US" u="sng" dirty="0"/>
          </a:p>
          <a:p>
            <a:pPr algn="l"/>
            <a:endParaRPr lang="en-US" altLang="en-US" dirty="0"/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altLang="en-US" dirty="0"/>
              <a:t>	and			 </a:t>
            </a:r>
          </a:p>
          <a:p>
            <a:pPr algn="l"/>
            <a:endParaRPr lang="en-US" altLang="en-US" dirty="0"/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en-US" dirty="0"/>
              <a:t>	or		a</a:t>
            </a:r>
            <a:r>
              <a:rPr lang="en-US" altLang="en-US" u="sng" dirty="0"/>
              <a:t>nd, or </a:t>
            </a:r>
          </a:p>
          <a:p>
            <a:pPr algn="l"/>
            <a:r>
              <a:rPr lang="en-US" altLang="en-US" dirty="0"/>
              <a:t>			must be enclosed within</a:t>
            </a:r>
          </a:p>
          <a:p>
            <a:pPr algn="l"/>
            <a:r>
              <a:rPr lang="en-US" altLang="en-US" dirty="0"/>
              <a:t>			[[                     ]]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692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C17087-751E-4AE1-988B-6FEC16CB646B}"/>
              </a:ext>
            </a:extLst>
          </p:cNvPr>
          <p:cNvSpPr/>
          <p:nvPr/>
        </p:nvSpPr>
        <p:spPr>
          <a:xfrm>
            <a:off x="2262909" y="267855"/>
            <a:ext cx="688109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Example: Using the ! Operator</a:t>
            </a:r>
            <a:endParaRPr lang="en-US" altLang="en-US" sz="3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 -p "Enter years of work: "Years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[ ! "$Years" -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20 ]; then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echo "You can retire now.“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echo "You need 20+ years to retire“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1889641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37F2-0EE6-4DBD-B703-FDF6E9E7F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602"/>
            <a:ext cx="9144000" cy="119149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Example: Using the (–a) or &amp;&amp; Operator</a:t>
            </a:r>
            <a:br>
              <a:rPr lang="en-US" alt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321B8-6058-4DC9-AA71-E5F7047C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764"/>
            <a:ext cx="9144000" cy="625763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/>
              <a:t>The logical AND (-a) </a:t>
            </a:r>
            <a:r>
              <a:rPr lang="en-US" dirty="0"/>
              <a:t>operator will give true if both the operands are true. Otherwise, false.</a:t>
            </a:r>
          </a:p>
          <a:p>
            <a:pPr algn="l"/>
            <a:r>
              <a:rPr lang="en-US" dirty="0"/>
              <a:t>In the following example we will check if the number is even and greater than 10.</a:t>
            </a:r>
          </a:p>
          <a:p>
            <a:pPr algn="l"/>
            <a:endParaRPr lang="en-US" dirty="0"/>
          </a:p>
          <a:p>
            <a:pPr algn="l"/>
            <a:r>
              <a:rPr lang="en-IN" dirty="0"/>
              <a:t>#!/bin/</a:t>
            </a:r>
            <a:r>
              <a:rPr lang="en-IN" dirty="0" err="1"/>
              <a:t>sh</a:t>
            </a:r>
            <a:endParaRPr lang="en-IN" dirty="0"/>
          </a:p>
          <a:p>
            <a:pPr algn="l"/>
            <a:r>
              <a:rPr lang="en-IN" dirty="0"/>
              <a:t># take a number from the user</a:t>
            </a:r>
          </a:p>
          <a:p>
            <a:pPr algn="l"/>
            <a:r>
              <a:rPr lang="en-IN" dirty="0"/>
              <a:t>echo "Enter a number: "</a:t>
            </a:r>
          </a:p>
          <a:p>
            <a:pPr algn="l"/>
            <a:r>
              <a:rPr lang="en-IN" dirty="0"/>
              <a:t>read a</a:t>
            </a:r>
          </a:p>
          <a:p>
            <a:pPr algn="l"/>
            <a:r>
              <a:rPr lang="en-IN" dirty="0"/>
              <a:t># check</a:t>
            </a:r>
          </a:p>
          <a:p>
            <a:pPr algn="l"/>
            <a:r>
              <a:rPr lang="en-IN" dirty="0"/>
              <a:t>if [ `expr $a % 2` == 0 -a $a -</a:t>
            </a:r>
            <a:r>
              <a:rPr lang="en-IN" dirty="0" err="1"/>
              <a:t>gt</a:t>
            </a:r>
            <a:r>
              <a:rPr lang="en-IN" dirty="0"/>
              <a:t> 10 ]</a:t>
            </a:r>
          </a:p>
          <a:p>
            <a:pPr algn="l"/>
            <a:r>
              <a:rPr lang="en-IN" dirty="0"/>
              <a:t>then</a:t>
            </a:r>
          </a:p>
          <a:p>
            <a:pPr algn="l"/>
            <a:r>
              <a:rPr lang="en-IN" dirty="0"/>
              <a:t>  echo "$a is even and greater than 10."</a:t>
            </a:r>
          </a:p>
          <a:p>
            <a:pPr algn="l"/>
            <a:r>
              <a:rPr lang="en-IN" dirty="0"/>
              <a:t>else</a:t>
            </a:r>
          </a:p>
          <a:p>
            <a:pPr algn="l"/>
            <a:r>
              <a:rPr lang="en-IN" dirty="0"/>
              <a:t>  echo "$a failed the test."</a:t>
            </a:r>
          </a:p>
          <a:p>
            <a:pPr algn="l"/>
            <a:r>
              <a:rPr lang="en-IN" dirty="0"/>
              <a:t>fi</a:t>
            </a:r>
          </a:p>
          <a:p>
            <a:pPr algn="l"/>
            <a:endParaRPr lang="en-US" sz="1400" dirty="0"/>
          </a:p>
          <a:p>
            <a:pPr algn="l"/>
            <a:endParaRPr lang="en-US" dirty="0"/>
          </a:p>
          <a:p>
            <a:pPr algn="l"/>
            <a:endParaRPr lang="en-US" sz="1200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75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BA18-7D0B-4428-AB17-EF74AA4CF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2"/>
            <a:ext cx="9144000" cy="62807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Example: Using the (–o) or || Operator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31BF2-1D68-4C9D-8030-0BC026907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2874"/>
            <a:ext cx="9144000" cy="5620324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The logical OR -o </a:t>
            </a:r>
            <a:r>
              <a:rPr lang="en-US" dirty="0"/>
              <a:t>operator will give true if any one of the operand is true. If both operands are false then it will return false.</a:t>
            </a:r>
          </a:p>
          <a:p>
            <a:pPr algn="just"/>
            <a:r>
              <a:rPr lang="en-US" dirty="0"/>
              <a:t>In the following example we will check if entered number is either odd or less than 10.</a:t>
            </a:r>
          </a:p>
          <a:p>
            <a:pPr algn="l"/>
            <a:r>
              <a:rPr lang="en-IN" sz="1600" dirty="0"/>
              <a:t>#!/bin/</a:t>
            </a:r>
            <a:r>
              <a:rPr lang="en-IN" sz="1600" dirty="0" err="1"/>
              <a:t>sh</a:t>
            </a:r>
            <a:endParaRPr lang="en-IN" sz="1600" dirty="0"/>
          </a:p>
          <a:p>
            <a:pPr algn="l"/>
            <a:r>
              <a:rPr lang="en-IN" sz="1600" dirty="0"/>
              <a:t># take a number from the user</a:t>
            </a:r>
          </a:p>
          <a:p>
            <a:pPr algn="l"/>
            <a:endParaRPr lang="en-IN" sz="1600" dirty="0"/>
          </a:p>
          <a:p>
            <a:pPr algn="l"/>
            <a:r>
              <a:rPr lang="en-IN" sz="1600" dirty="0"/>
              <a:t>echo "Enter a number: "</a:t>
            </a:r>
          </a:p>
          <a:p>
            <a:pPr algn="l"/>
            <a:r>
              <a:rPr lang="en-IN" sz="1600" dirty="0"/>
              <a:t>read a</a:t>
            </a:r>
          </a:p>
          <a:p>
            <a:pPr algn="l"/>
            <a:r>
              <a:rPr lang="en-IN" sz="1600" dirty="0"/>
              <a:t># check</a:t>
            </a:r>
          </a:p>
          <a:p>
            <a:pPr algn="l"/>
            <a:endParaRPr lang="en-IN" sz="1600" dirty="0"/>
          </a:p>
          <a:p>
            <a:pPr algn="l"/>
            <a:r>
              <a:rPr lang="en-IN" sz="1600" dirty="0"/>
              <a:t>if [ `expr $a % 2` != 0 -o $a -</a:t>
            </a:r>
            <a:r>
              <a:rPr lang="en-IN" sz="1600" dirty="0" err="1"/>
              <a:t>lt</a:t>
            </a:r>
            <a:r>
              <a:rPr lang="en-IN" sz="1600" dirty="0"/>
              <a:t> 10 ]</a:t>
            </a:r>
          </a:p>
          <a:p>
            <a:pPr algn="l"/>
            <a:r>
              <a:rPr lang="en-IN" sz="1600" dirty="0"/>
              <a:t>then</a:t>
            </a:r>
          </a:p>
          <a:p>
            <a:pPr algn="l"/>
            <a:r>
              <a:rPr lang="en-IN" sz="1600" dirty="0"/>
              <a:t>  echo "$a is either odd or less than 10."</a:t>
            </a:r>
          </a:p>
          <a:p>
            <a:pPr algn="l"/>
            <a:r>
              <a:rPr lang="en-IN" sz="1600" dirty="0"/>
              <a:t>else</a:t>
            </a:r>
          </a:p>
          <a:p>
            <a:pPr algn="l"/>
            <a:r>
              <a:rPr lang="en-IN" sz="1600" dirty="0"/>
              <a:t>  echo "$a failed the test."</a:t>
            </a:r>
          </a:p>
          <a:p>
            <a:pPr algn="l"/>
            <a:r>
              <a:rPr lang="en-IN" sz="1600" dirty="0"/>
              <a:t>fi</a:t>
            </a:r>
          </a:p>
          <a:p>
            <a:pPr algn="l"/>
            <a:endParaRPr lang="en-IN" sz="1600" dirty="0"/>
          </a:p>
          <a:p>
            <a:pPr algn="l"/>
            <a:endParaRPr lang="en-US" sz="1200" dirty="0"/>
          </a:p>
          <a:p>
            <a:pPr algn="l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27660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B948-2892-4161-9735-DC2999A1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2257"/>
          </a:xfrm>
        </p:spPr>
        <p:txBody>
          <a:bodyPr>
            <a:normAutofit fontScale="90000"/>
          </a:bodyPr>
          <a:lstStyle/>
          <a:p>
            <a:r>
              <a:rPr lang="en-IN" dirty="0"/>
              <a:t>File Test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2C23C-E8DA-4B8A-950E-FA21E113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382"/>
            <a:ext cx="10515600" cy="5419581"/>
          </a:xfrm>
        </p:spPr>
        <p:txBody>
          <a:bodyPr>
            <a:normAutofit/>
          </a:bodyPr>
          <a:lstStyle/>
          <a:p>
            <a:r>
              <a:rPr lang="en-US" dirty="0"/>
              <a:t>d : True if the file exists and is a directory.</a:t>
            </a:r>
          </a:p>
          <a:p>
            <a:r>
              <a:rPr lang="en-US" dirty="0"/>
              <a:t>e : True if the file exists.</a:t>
            </a:r>
          </a:p>
          <a:p>
            <a:r>
              <a:rPr lang="en-US" dirty="0"/>
              <a:t>f : True if the file exists and is a regular file.</a:t>
            </a:r>
          </a:p>
          <a:p>
            <a:r>
              <a:rPr lang="en-US" dirty="0"/>
              <a:t>r : True if the file exists and is readable.</a:t>
            </a:r>
          </a:p>
          <a:p>
            <a:r>
              <a:rPr lang="en-US" dirty="0"/>
              <a:t>s : True if the file exists and has a size greater than zero.</a:t>
            </a:r>
          </a:p>
          <a:p>
            <a:r>
              <a:rPr lang="en-US" dirty="0"/>
              <a:t>w : True if the file exists and is writable.</a:t>
            </a:r>
          </a:p>
          <a:p>
            <a:r>
              <a:rPr lang="en-US" dirty="0"/>
              <a:t>x : True if the file exists and is executable.</a:t>
            </a:r>
          </a:p>
          <a:p>
            <a:r>
              <a:rPr lang="en-US" dirty="0"/>
              <a:t>L/h : True if the file exists and is a symbolic link.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27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A8AF60-31E2-4B08-BAB8-E7FA9D2DA86A}"/>
              </a:ext>
            </a:extLst>
          </p:cNvPr>
          <p:cNvSpPr/>
          <p:nvPr/>
        </p:nvSpPr>
        <p:spPr>
          <a:xfrm>
            <a:off x="2216727" y="203201"/>
            <a:ext cx="692727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600" dirty="0">
              <a:solidFill>
                <a:srgbClr val="000000"/>
              </a:solidFill>
              <a:latin typeface="GillSansMT"/>
            </a:endParaRPr>
          </a:p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GillSansMT"/>
              </a:rPr>
              <a:t>if condition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Syntax:</a:t>
            </a:r>
          </a:p>
          <a:p>
            <a:r>
              <a:rPr lang="en-IN" sz="3600" i="1" dirty="0">
                <a:solidFill>
                  <a:srgbClr val="FF0000"/>
                </a:solidFill>
                <a:latin typeface="GillSansMT-Italic"/>
              </a:rPr>
              <a:t>if </a:t>
            </a:r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condition</a:t>
            </a:r>
          </a:p>
          <a:p>
            <a:r>
              <a:rPr lang="en-IN" sz="3600" i="1" dirty="0">
                <a:solidFill>
                  <a:srgbClr val="FF0000"/>
                </a:solidFill>
                <a:latin typeface="GillSansMT-Italic"/>
              </a:rPr>
              <a:t>then</a:t>
            </a:r>
          </a:p>
          <a:p>
            <a:r>
              <a:rPr lang="en-US" sz="3600" i="1" dirty="0">
                <a:solidFill>
                  <a:srgbClr val="000000"/>
                </a:solidFill>
                <a:latin typeface="GillSansMT-Italic"/>
              </a:rPr>
              <a:t>command1 if condition is true or if exit status</a:t>
            </a:r>
          </a:p>
          <a:p>
            <a:r>
              <a:rPr lang="en-US" sz="3600" i="1" dirty="0">
                <a:solidFill>
                  <a:srgbClr val="000000"/>
                </a:solidFill>
                <a:latin typeface="GillSansMT-Italic"/>
              </a:rPr>
              <a:t>of condition is 0 (zero)</a:t>
            </a:r>
          </a:p>
          <a:p>
            <a:r>
              <a:rPr lang="en-IN" sz="3600" i="1" dirty="0">
                <a:solidFill>
                  <a:srgbClr val="FF0000"/>
                </a:solidFill>
                <a:latin typeface="GillSansMT-Italic"/>
              </a:rPr>
              <a:t>fi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37901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5FB46F-90B5-49B7-AF02-C11C25F012E6}"/>
              </a:ext>
            </a:extLst>
          </p:cNvPr>
          <p:cNvSpPr/>
          <p:nvPr/>
        </p:nvSpPr>
        <p:spPr>
          <a:xfrm>
            <a:off x="1801091" y="517237"/>
            <a:ext cx="73429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GillSansMT"/>
              </a:rPr>
              <a:t>Example</a:t>
            </a:r>
          </a:p>
          <a:p>
            <a:r>
              <a:rPr lang="en-IN" sz="1600" dirty="0">
                <a:solidFill>
                  <a:srgbClr val="3892A8"/>
                </a:solidFill>
                <a:latin typeface="Wingdings2"/>
              </a:rPr>
              <a:t> </a:t>
            </a:r>
            <a:r>
              <a:rPr lang="en-IN" sz="3600" dirty="0">
                <a:solidFill>
                  <a:srgbClr val="000000"/>
                </a:solidFill>
                <a:latin typeface="GillSansMT"/>
              </a:rPr>
              <a:t>$ vim myscript.sh</a:t>
            </a:r>
          </a:p>
          <a:p>
            <a:endParaRPr lang="en-IN" sz="3600" dirty="0">
              <a:solidFill>
                <a:srgbClr val="000000"/>
              </a:solidFill>
              <a:latin typeface="GillSansMT"/>
            </a:endParaRP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read choice</a:t>
            </a:r>
          </a:p>
          <a:p>
            <a:r>
              <a:rPr lang="en-US" sz="3600" dirty="0">
                <a:solidFill>
                  <a:srgbClr val="000000"/>
                </a:solidFill>
                <a:latin typeface="GillSansMT"/>
              </a:rPr>
              <a:t>if [ $choice -</a:t>
            </a:r>
            <a:r>
              <a:rPr lang="en-US" sz="3600" dirty="0" err="1">
                <a:solidFill>
                  <a:srgbClr val="000000"/>
                </a:solidFill>
                <a:latin typeface="GillSansMT"/>
              </a:rPr>
              <a:t>gt</a:t>
            </a:r>
            <a:r>
              <a:rPr lang="en-US" sz="3600" dirty="0">
                <a:solidFill>
                  <a:srgbClr val="000000"/>
                </a:solidFill>
                <a:latin typeface="GillSansMT"/>
              </a:rPr>
              <a:t> 0 ]; then</a:t>
            </a:r>
          </a:p>
          <a:p>
            <a:r>
              <a:rPr lang="en-US" sz="3600" dirty="0">
                <a:solidFill>
                  <a:srgbClr val="000000"/>
                </a:solidFill>
                <a:latin typeface="GillSansMT"/>
              </a:rPr>
              <a:t>echo "$choice number is positive"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else</a:t>
            </a:r>
          </a:p>
          <a:p>
            <a:r>
              <a:rPr lang="en-US" sz="3600" dirty="0">
                <a:solidFill>
                  <a:srgbClr val="000000"/>
                </a:solidFill>
                <a:latin typeface="GillSansMT"/>
              </a:rPr>
              <a:t>echo "$ choice number is negative"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fi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6480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5A242-28F8-4F4E-9B10-D9DE2EC7F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972" y="0"/>
            <a:ext cx="9010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42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7D04-9E8C-4B07-9B45-F9A6FE43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psacct.service</a:t>
            </a:r>
            <a:r>
              <a:rPr lang="en-IN" dirty="0"/>
              <a:t>-</a:t>
            </a:r>
            <a:r>
              <a:rPr lang="en-US" sz="3600" dirty="0"/>
              <a:t>The </a:t>
            </a:r>
            <a:r>
              <a:rPr lang="en-US" sz="3600" b="1" dirty="0" err="1"/>
              <a:t>psacct</a:t>
            </a:r>
            <a:r>
              <a:rPr lang="en-US" sz="3600" b="1" dirty="0"/>
              <a:t> service</a:t>
            </a:r>
            <a:r>
              <a:rPr lang="en-US" sz="3600" dirty="0"/>
              <a:t> is responsible for starting and stopping process accounting at system boot time and at system shutdown.</a:t>
            </a: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5E52DF-7F69-428E-9B81-F7956C55A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4437"/>
            <a:ext cx="10515600" cy="38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79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2A3E-8206-4995-A6E4-D7CFA425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if/then/</a:t>
            </a:r>
            <a:r>
              <a:rPr lang="en-IN" dirty="0" err="1"/>
              <a:t>elif</a:t>
            </a:r>
            <a:r>
              <a:rPr lang="en-IN" dirty="0"/>
              <a:t>/then/else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B29528-5113-4C6C-BC43-B886B19AB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5055"/>
            <a:ext cx="10515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92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9F8D4F-8DC7-40AF-B59F-A29DC46E8AC8}"/>
              </a:ext>
            </a:extLst>
          </p:cNvPr>
          <p:cNvSpPr/>
          <p:nvPr/>
        </p:nvSpPr>
        <p:spPr>
          <a:xfrm>
            <a:off x="2890982" y="683491"/>
            <a:ext cx="6253018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following THREE </a:t>
            </a:r>
            <a:r>
              <a:rPr lang="en-US" altLang="en-US" sz="20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-conditions produce the same result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DOUBLE SQUARE BRACKETS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 -p "Do you want to continue?" reply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[[ $reply = "y" ]]; then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echo "You entered " $reply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SINGLE SQUARE BRACKETS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 -p "Do you want to continue?" reply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[ $reply = "y" ]; then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echo "You entered " $reply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"TEST" COMMAND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 -p "Do you want to continue?" reply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test $reply = "y"; then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echo "You entered " $reply</a:t>
            </a:r>
          </a:p>
        </p:txBody>
      </p:sp>
    </p:spTree>
    <p:extLst>
      <p:ext uri="{BB962C8B-B14F-4D97-AF65-F5344CB8AC3E}">
        <p14:creationId xmlns:p14="http://schemas.microsoft.com/office/powerpoint/2010/main" val="3742315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A8D609-F1F1-4037-AF66-4E5F01675B55}"/>
              </a:ext>
            </a:extLst>
          </p:cNvPr>
          <p:cNvSpPr/>
          <p:nvPr/>
        </p:nvSpPr>
        <p:spPr>
          <a:xfrm>
            <a:off x="1403927" y="166256"/>
            <a:ext cx="774007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GillSansMT-Bold"/>
              </a:rPr>
              <a:t>Nested if-else-fi</a:t>
            </a:r>
          </a:p>
          <a:p>
            <a:r>
              <a:rPr lang="en-IN" sz="2400" dirty="0">
                <a:solidFill>
                  <a:srgbClr val="000000"/>
                </a:solidFill>
                <a:latin typeface="GillSansMT"/>
              </a:rPr>
              <a:t>$ vi nestedif.sh</a:t>
            </a:r>
          </a:p>
          <a:p>
            <a:endParaRPr lang="en-IN" sz="2400" dirty="0">
              <a:solidFill>
                <a:srgbClr val="000000"/>
              </a:solidFill>
              <a:latin typeface="GillSansMT"/>
            </a:endParaRPr>
          </a:p>
          <a:p>
            <a:r>
              <a:rPr lang="es-ES" sz="2400" dirty="0">
                <a:solidFill>
                  <a:srgbClr val="000000"/>
                </a:solidFill>
                <a:latin typeface="GillSansMT"/>
              </a:rPr>
              <a:t>echo "1. Unix (</a:t>
            </a:r>
            <a:r>
              <a:rPr lang="es-ES" sz="2400" dirty="0" err="1">
                <a:solidFill>
                  <a:srgbClr val="000000"/>
                </a:solidFill>
                <a:latin typeface="GillSansMT"/>
              </a:rPr>
              <a:t>Sun</a:t>
            </a:r>
            <a:r>
              <a:rPr lang="es-ES" sz="2400" dirty="0">
                <a:solidFill>
                  <a:srgbClr val="000000"/>
                </a:solidFill>
                <a:latin typeface="GillSansMT"/>
              </a:rPr>
              <a:t> Os)"</a:t>
            </a:r>
          </a:p>
          <a:p>
            <a:r>
              <a:rPr lang="es-ES" sz="2400" dirty="0">
                <a:solidFill>
                  <a:srgbClr val="000000"/>
                </a:solidFill>
                <a:latin typeface="GillSansMT"/>
              </a:rPr>
              <a:t>echo "2. Linux (Red </a:t>
            </a:r>
            <a:r>
              <a:rPr lang="es-ES" sz="2400" dirty="0" err="1">
                <a:solidFill>
                  <a:srgbClr val="000000"/>
                </a:solidFill>
                <a:latin typeface="GillSansMT"/>
              </a:rPr>
              <a:t>Hat</a:t>
            </a:r>
            <a:r>
              <a:rPr lang="es-ES" sz="2400" dirty="0">
                <a:solidFill>
                  <a:srgbClr val="000000"/>
                </a:solidFill>
                <a:latin typeface="GillSansMT"/>
              </a:rPr>
              <a:t>)"</a:t>
            </a:r>
          </a:p>
          <a:p>
            <a:r>
              <a:rPr lang="en-US" sz="2400" dirty="0">
                <a:solidFill>
                  <a:srgbClr val="000000"/>
                </a:solidFill>
                <a:latin typeface="GillSansMT"/>
              </a:rPr>
              <a:t>echo -n "Select your </a:t>
            </a:r>
            <a:r>
              <a:rPr lang="en-US" sz="2400" dirty="0" err="1">
                <a:solidFill>
                  <a:srgbClr val="000000"/>
                </a:solidFill>
                <a:latin typeface="GillSansMT"/>
              </a:rPr>
              <a:t>os</a:t>
            </a:r>
            <a:r>
              <a:rPr lang="en-US" sz="2400" dirty="0">
                <a:solidFill>
                  <a:srgbClr val="000000"/>
                </a:solidFill>
                <a:latin typeface="GillSansMT"/>
              </a:rPr>
              <a:t> choice [1 or 2]? "</a:t>
            </a:r>
          </a:p>
          <a:p>
            <a:r>
              <a:rPr lang="en-IN" sz="2400" dirty="0">
                <a:solidFill>
                  <a:srgbClr val="000000"/>
                </a:solidFill>
                <a:latin typeface="GillSansMT"/>
              </a:rPr>
              <a:t>read </a:t>
            </a:r>
            <a:r>
              <a:rPr lang="en-IN" sz="2400" dirty="0" err="1">
                <a:solidFill>
                  <a:srgbClr val="000000"/>
                </a:solidFill>
                <a:latin typeface="GillSansMT"/>
              </a:rPr>
              <a:t>osch</a:t>
            </a:r>
            <a:endParaRPr lang="en-IN" sz="2400" dirty="0">
              <a:solidFill>
                <a:srgbClr val="000000"/>
              </a:solidFill>
              <a:latin typeface="GillSansMT"/>
            </a:endParaRPr>
          </a:p>
          <a:p>
            <a:r>
              <a:rPr lang="en-US" sz="2400" dirty="0">
                <a:solidFill>
                  <a:srgbClr val="000000"/>
                </a:solidFill>
                <a:latin typeface="GillSansMT"/>
              </a:rPr>
              <a:t>if [ $</a:t>
            </a:r>
            <a:r>
              <a:rPr lang="en-US" sz="2400" dirty="0" err="1">
                <a:solidFill>
                  <a:srgbClr val="000000"/>
                </a:solidFill>
                <a:latin typeface="GillSansMT"/>
              </a:rPr>
              <a:t>osch</a:t>
            </a:r>
            <a:r>
              <a:rPr lang="en-US" sz="2400" dirty="0">
                <a:solidFill>
                  <a:srgbClr val="000000"/>
                </a:solidFill>
                <a:latin typeface="GillSansMT"/>
              </a:rPr>
              <a:t> -eq 1 ] ; then</a:t>
            </a:r>
          </a:p>
          <a:p>
            <a:r>
              <a:rPr lang="en-US" sz="2400" dirty="0">
                <a:solidFill>
                  <a:srgbClr val="000000"/>
                </a:solidFill>
                <a:latin typeface="GillSansMT"/>
              </a:rPr>
              <a:t>	echo "You Pick up Unix (Sun </a:t>
            </a:r>
            <a:r>
              <a:rPr lang="en-US" sz="2400" dirty="0" err="1">
                <a:solidFill>
                  <a:srgbClr val="000000"/>
                </a:solidFill>
                <a:latin typeface="GillSansMT"/>
              </a:rPr>
              <a:t>Os</a:t>
            </a:r>
            <a:r>
              <a:rPr lang="en-US" sz="2400" dirty="0">
                <a:solidFill>
                  <a:srgbClr val="000000"/>
                </a:solidFill>
                <a:latin typeface="GillSansMT"/>
              </a:rPr>
              <a:t>)"</a:t>
            </a:r>
          </a:p>
          <a:p>
            <a:r>
              <a:rPr lang="en-IN" sz="2400" dirty="0">
                <a:solidFill>
                  <a:srgbClr val="000000"/>
                </a:solidFill>
                <a:latin typeface="GillSansMT"/>
              </a:rPr>
              <a:t>else</a:t>
            </a:r>
          </a:p>
          <a:p>
            <a:r>
              <a:rPr lang="en-US" sz="2400" dirty="0">
                <a:solidFill>
                  <a:srgbClr val="000000"/>
                </a:solidFill>
                <a:latin typeface="GillSansMT"/>
              </a:rPr>
              <a:t>	if [ $</a:t>
            </a:r>
            <a:r>
              <a:rPr lang="en-US" sz="2400" dirty="0" err="1">
                <a:solidFill>
                  <a:srgbClr val="000000"/>
                </a:solidFill>
                <a:latin typeface="GillSansMT"/>
              </a:rPr>
              <a:t>osch</a:t>
            </a:r>
            <a:r>
              <a:rPr lang="en-US" sz="2400" dirty="0">
                <a:solidFill>
                  <a:srgbClr val="000000"/>
                </a:solidFill>
                <a:latin typeface="GillSansMT"/>
              </a:rPr>
              <a:t> -eq 2 ] ; then</a:t>
            </a:r>
          </a:p>
          <a:p>
            <a:r>
              <a:rPr lang="en-US" sz="2400" dirty="0">
                <a:solidFill>
                  <a:srgbClr val="000000"/>
                </a:solidFill>
                <a:latin typeface="GillSansMT"/>
              </a:rPr>
              <a:t>		echo "You Pick up Linux (Red Hat)"</a:t>
            </a:r>
          </a:p>
          <a:p>
            <a:r>
              <a:rPr lang="en-IN" sz="2400" dirty="0">
                <a:solidFill>
                  <a:srgbClr val="000000"/>
                </a:solidFill>
                <a:latin typeface="GillSansMT"/>
              </a:rPr>
              <a:t>	else</a:t>
            </a:r>
          </a:p>
          <a:p>
            <a:r>
              <a:rPr lang="en-US" sz="2400" dirty="0">
                <a:solidFill>
                  <a:srgbClr val="000000"/>
                </a:solidFill>
                <a:latin typeface="GillSansMT"/>
              </a:rPr>
              <a:t>		echo "What you don't like Unix/Linux OS."</a:t>
            </a:r>
          </a:p>
          <a:p>
            <a:r>
              <a:rPr lang="en-IN" sz="2400" dirty="0">
                <a:solidFill>
                  <a:srgbClr val="000000"/>
                </a:solidFill>
                <a:latin typeface="GillSansMT"/>
              </a:rPr>
              <a:t>	fi</a:t>
            </a:r>
          </a:p>
          <a:p>
            <a:r>
              <a:rPr lang="en-IN" sz="2400" dirty="0">
                <a:solidFill>
                  <a:srgbClr val="000000"/>
                </a:solidFill>
                <a:latin typeface="GillSansMT"/>
              </a:rPr>
              <a:t>fi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19298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5C2F76-6AAD-4CCE-B839-B2B7732AD70A}"/>
              </a:ext>
            </a:extLst>
          </p:cNvPr>
          <p:cNvSpPr/>
          <p:nvPr/>
        </p:nvSpPr>
        <p:spPr>
          <a:xfrm>
            <a:off x="1745673" y="323273"/>
            <a:ext cx="968894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GillSansMT-Bold"/>
              </a:rPr>
              <a:t>Loops in Shell Scripts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Bash supports:</a:t>
            </a:r>
          </a:p>
          <a:p>
            <a:r>
              <a:rPr lang="en-IN" sz="3600" dirty="0">
                <a:solidFill>
                  <a:srgbClr val="3892A8"/>
                </a:solidFill>
                <a:latin typeface="GillSansMT"/>
              </a:rPr>
              <a:t>1. </a:t>
            </a:r>
            <a:r>
              <a:rPr lang="en-IN" sz="3600" dirty="0">
                <a:solidFill>
                  <a:srgbClr val="000000"/>
                </a:solidFill>
                <a:latin typeface="GillSansMT"/>
              </a:rPr>
              <a:t>for loop.</a:t>
            </a:r>
          </a:p>
          <a:p>
            <a:r>
              <a:rPr lang="en-IN" sz="3600" dirty="0">
                <a:solidFill>
                  <a:srgbClr val="3892A8"/>
                </a:solidFill>
                <a:latin typeface="GillSansMT"/>
              </a:rPr>
              <a:t>2.</a:t>
            </a:r>
            <a:r>
              <a:rPr lang="en-IN" sz="3600" dirty="0">
                <a:solidFill>
                  <a:srgbClr val="000000"/>
                </a:solidFill>
                <a:latin typeface="GillSansMT"/>
              </a:rPr>
              <a:t>while loop.</a:t>
            </a:r>
          </a:p>
          <a:p>
            <a:r>
              <a:rPr lang="en-US" sz="3600" b="1" dirty="0">
                <a:solidFill>
                  <a:srgbClr val="000000"/>
                </a:solidFill>
                <a:latin typeface="GillSansMT-Bold"/>
              </a:rPr>
              <a:t>Note </a:t>
            </a:r>
            <a:r>
              <a:rPr lang="en-US" sz="3600" dirty="0">
                <a:solidFill>
                  <a:srgbClr val="000000"/>
                </a:solidFill>
                <a:latin typeface="GillSansMT"/>
              </a:rPr>
              <a:t>that in each and every loop:</a:t>
            </a:r>
          </a:p>
          <a:p>
            <a:pPr algn="just"/>
            <a:r>
              <a:rPr lang="en-US" sz="3600" dirty="0">
                <a:solidFill>
                  <a:srgbClr val="3892A8"/>
                </a:solidFill>
                <a:latin typeface="Verdana" panose="020B0604030504040204" pitchFamily="34" charset="0"/>
              </a:rPr>
              <a:t>◦ </a:t>
            </a:r>
            <a:r>
              <a:rPr lang="en-US" sz="3600" dirty="0">
                <a:solidFill>
                  <a:srgbClr val="000000"/>
                </a:solidFill>
                <a:latin typeface="GillSansMT"/>
              </a:rPr>
              <a:t>First, the variable used in loop condition must be</a:t>
            </a: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GillSansMT"/>
              </a:rPr>
              <a:t>initialized, then execution of the loop begins.</a:t>
            </a:r>
          </a:p>
          <a:p>
            <a:pPr algn="just"/>
            <a:r>
              <a:rPr lang="en-US" sz="3600" dirty="0">
                <a:solidFill>
                  <a:srgbClr val="3892A8"/>
                </a:solidFill>
                <a:latin typeface="Verdana" panose="020B0604030504040204" pitchFamily="34" charset="0"/>
              </a:rPr>
              <a:t>◦ </a:t>
            </a:r>
            <a:r>
              <a:rPr lang="en-US" sz="3600" dirty="0">
                <a:solidFill>
                  <a:srgbClr val="000000"/>
                </a:solidFill>
                <a:latin typeface="GillSansMT"/>
              </a:rPr>
              <a:t>A test (condition) is made at the beginning of each </a:t>
            </a:r>
            <a:r>
              <a:rPr lang="en-IN" sz="3600" dirty="0">
                <a:solidFill>
                  <a:srgbClr val="000000"/>
                </a:solidFill>
                <a:latin typeface="GillSansMT"/>
              </a:rPr>
              <a:t>iteration.</a:t>
            </a:r>
          </a:p>
          <a:p>
            <a:pPr algn="just"/>
            <a:r>
              <a:rPr lang="en-US" sz="3600" dirty="0">
                <a:solidFill>
                  <a:srgbClr val="3892A8"/>
                </a:solidFill>
                <a:latin typeface="Verdana" panose="020B0604030504040204" pitchFamily="34" charset="0"/>
              </a:rPr>
              <a:t>◦ </a:t>
            </a:r>
            <a:r>
              <a:rPr lang="en-US" sz="3600" dirty="0">
                <a:solidFill>
                  <a:srgbClr val="000000"/>
                </a:solidFill>
                <a:latin typeface="GillSansMT"/>
              </a:rPr>
              <a:t>The body of loop ends with a statement that</a:t>
            </a: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GillSansMT"/>
              </a:rPr>
              <a:t>modifies the value of the test (condition) variable.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495256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6CAAF9-375E-4497-994A-F76DE0995AEC}"/>
              </a:ext>
            </a:extLst>
          </p:cNvPr>
          <p:cNvSpPr/>
          <p:nvPr/>
        </p:nvSpPr>
        <p:spPr>
          <a:xfrm>
            <a:off x="2595418" y="868219"/>
            <a:ext cx="65485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latin typeface="GillSansMT-Bold"/>
              </a:rPr>
              <a:t>for Loop</a:t>
            </a:r>
          </a:p>
          <a:p>
            <a:r>
              <a:rPr lang="en-IN" sz="2800" i="1" dirty="0">
                <a:latin typeface="GillSansMT-Italic"/>
              </a:rPr>
              <a:t>Syntax:</a:t>
            </a:r>
          </a:p>
          <a:p>
            <a:endParaRPr lang="en-US" sz="2800" i="1" dirty="0">
              <a:latin typeface="GillSansMT-Italic"/>
            </a:endParaRPr>
          </a:p>
          <a:p>
            <a:r>
              <a:rPr lang="en-US" sz="2800" i="1" dirty="0">
                <a:latin typeface="GillSansMT-Italic"/>
              </a:rPr>
              <a:t>for { variable name } in { list }</a:t>
            </a:r>
          </a:p>
          <a:p>
            <a:r>
              <a:rPr lang="en-IN" sz="2800" i="1" dirty="0">
                <a:latin typeface="GillSansMT-Italic"/>
              </a:rPr>
              <a:t>do</a:t>
            </a:r>
          </a:p>
          <a:p>
            <a:pPr marL="268288" indent="-268288"/>
            <a:r>
              <a:rPr lang="en-US" sz="2800" i="1" dirty="0">
                <a:latin typeface="GillSansMT-Italic"/>
              </a:rPr>
              <a:t>   execute one for each item in the list until    the list is not finished and repeat all statement between do and done</a:t>
            </a:r>
          </a:p>
          <a:p>
            <a:r>
              <a:rPr lang="en-IN" sz="2800" i="1" dirty="0">
                <a:latin typeface="GillSansMT-Italic"/>
              </a:rPr>
              <a:t>done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09889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9D06B8-6FC4-4C78-9067-1E05F8271614}"/>
              </a:ext>
            </a:extLst>
          </p:cNvPr>
          <p:cNvSpPr/>
          <p:nvPr/>
        </p:nvSpPr>
        <p:spPr>
          <a:xfrm>
            <a:off x="2466109" y="979055"/>
            <a:ext cx="66778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Example</a:t>
            </a:r>
          </a:p>
          <a:p>
            <a:r>
              <a:rPr lang="nn-NO" sz="3600" dirty="0">
                <a:solidFill>
                  <a:srgbClr val="000000"/>
                </a:solidFill>
                <a:latin typeface="GillSansMT"/>
              </a:rPr>
              <a:t>for i in 1 2 3 4 5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do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	echo "Welcome $</a:t>
            </a:r>
            <a:r>
              <a:rPr lang="en-IN" sz="3600" dirty="0" err="1">
                <a:solidFill>
                  <a:srgbClr val="000000"/>
                </a:solidFill>
                <a:latin typeface="GillSansMT"/>
              </a:rPr>
              <a:t>i</a:t>
            </a:r>
            <a:r>
              <a:rPr lang="en-IN" sz="3600" dirty="0">
                <a:solidFill>
                  <a:srgbClr val="000000"/>
                </a:solidFill>
                <a:latin typeface="GillSansMT"/>
              </a:rPr>
              <a:t> times"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done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0676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8CAB7A-8195-4651-A5DD-424707155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28" y="1128712"/>
            <a:ext cx="8405090" cy="532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84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7ABB13-F443-49E7-9073-6CF75BB01ABD}"/>
              </a:ext>
            </a:extLst>
          </p:cNvPr>
          <p:cNvSpPr/>
          <p:nvPr/>
        </p:nvSpPr>
        <p:spPr>
          <a:xfrm>
            <a:off x="2244436" y="1136073"/>
            <a:ext cx="741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GillSansMT-Bold"/>
              </a:rPr>
              <a:t>for Loop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Syntax: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for (( expr1; expr2; expr3 ))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do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	repeat all statements between</a:t>
            </a:r>
          </a:p>
          <a:p>
            <a:r>
              <a:rPr lang="en-US" sz="3600" dirty="0">
                <a:solidFill>
                  <a:srgbClr val="000000"/>
                </a:solidFill>
                <a:latin typeface="GillSansMT"/>
              </a:rPr>
              <a:t>	do and done until expr2 is TRUE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Done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18207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7CE51C-706B-4BF4-AEDB-697EFD3B8E84}"/>
              </a:ext>
            </a:extLst>
          </p:cNvPr>
          <p:cNvSpPr/>
          <p:nvPr/>
        </p:nvSpPr>
        <p:spPr>
          <a:xfrm>
            <a:off x="1893455" y="1320800"/>
            <a:ext cx="72505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atin typeface="GillSansMT"/>
              </a:rPr>
              <a:t>Example</a:t>
            </a:r>
          </a:p>
          <a:p>
            <a:r>
              <a:rPr lang="nn-NO" sz="3600" dirty="0">
                <a:latin typeface="GillSansMT"/>
              </a:rPr>
              <a:t>for (( i = 0 ; i &lt;= 5; i++ ))</a:t>
            </a:r>
          </a:p>
          <a:p>
            <a:r>
              <a:rPr lang="en-IN" sz="3600" dirty="0">
                <a:latin typeface="GillSansMT"/>
              </a:rPr>
              <a:t>do</a:t>
            </a:r>
          </a:p>
          <a:p>
            <a:r>
              <a:rPr lang="en-IN" sz="3600" dirty="0">
                <a:latin typeface="GillSansMT"/>
              </a:rPr>
              <a:t>	echo "Welcome $</a:t>
            </a:r>
            <a:r>
              <a:rPr lang="en-IN" sz="3600" dirty="0" err="1">
                <a:latin typeface="GillSansMT"/>
              </a:rPr>
              <a:t>i</a:t>
            </a:r>
            <a:r>
              <a:rPr lang="en-IN" sz="3600" dirty="0">
                <a:latin typeface="GillSansMT"/>
              </a:rPr>
              <a:t> times"</a:t>
            </a:r>
          </a:p>
          <a:p>
            <a:r>
              <a:rPr lang="en-IN" sz="3600" dirty="0">
                <a:latin typeface="GillSansMT"/>
              </a:rPr>
              <a:t>done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9081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30A4CC-4151-4B81-9E6C-65487943405A}"/>
              </a:ext>
            </a:extLst>
          </p:cNvPr>
          <p:cNvSpPr/>
          <p:nvPr/>
        </p:nvSpPr>
        <p:spPr>
          <a:xfrm>
            <a:off x="1524000" y="683491"/>
            <a:ext cx="89962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i="1" dirty="0">
                <a:solidFill>
                  <a:srgbClr val="572314"/>
                </a:solidFill>
                <a:latin typeface="GillSansMT-Italic"/>
              </a:rPr>
              <a:t>Changing Your Default Shell</a:t>
            </a:r>
          </a:p>
          <a:p>
            <a:r>
              <a:rPr lang="en-US" sz="4000" dirty="0">
                <a:solidFill>
                  <a:srgbClr val="3892A8"/>
                </a:solidFill>
                <a:latin typeface="Wingdings2"/>
              </a:rPr>
              <a:t> </a:t>
            </a:r>
            <a:r>
              <a:rPr lang="en-US" sz="4000" dirty="0">
                <a:solidFill>
                  <a:srgbClr val="000000"/>
                </a:solidFill>
                <a:latin typeface="GillSansMT"/>
              </a:rPr>
              <a:t>Tip: To find all available shells in your </a:t>
            </a:r>
            <a:r>
              <a:rPr lang="en-IN" sz="4000" dirty="0">
                <a:solidFill>
                  <a:srgbClr val="000000"/>
                </a:solidFill>
                <a:latin typeface="GillSansMT"/>
              </a:rPr>
              <a:t>system type following command:</a:t>
            </a:r>
          </a:p>
          <a:p>
            <a:r>
              <a:rPr lang="en-IN" sz="4000" i="1" dirty="0">
                <a:solidFill>
                  <a:srgbClr val="000000"/>
                </a:solidFill>
                <a:highlight>
                  <a:srgbClr val="FFFF00"/>
                </a:highlight>
                <a:latin typeface="GillSansMT"/>
              </a:rPr>
              <a:t>$ cat /etc/shells</a:t>
            </a:r>
          </a:p>
          <a:p>
            <a:r>
              <a:rPr lang="en-IN" sz="4000" dirty="0">
                <a:solidFill>
                  <a:srgbClr val="3892A8"/>
                </a:solidFill>
                <a:latin typeface="Wingdings2"/>
              </a:rPr>
              <a:t> </a:t>
            </a:r>
            <a:r>
              <a:rPr lang="en-IN" sz="4000" dirty="0">
                <a:solidFill>
                  <a:srgbClr val="000000"/>
                </a:solidFill>
                <a:latin typeface="GillSansMT"/>
              </a:rPr>
              <a:t>The basic Syntax :</a:t>
            </a:r>
          </a:p>
          <a:p>
            <a:r>
              <a:rPr lang="en-US" sz="4000" i="1" dirty="0" err="1">
                <a:solidFill>
                  <a:srgbClr val="000000"/>
                </a:solidFill>
                <a:latin typeface="GillSansMT"/>
              </a:rPr>
              <a:t>chsh</a:t>
            </a:r>
            <a:r>
              <a:rPr lang="en-US" sz="4000" i="1" dirty="0">
                <a:solidFill>
                  <a:srgbClr val="000000"/>
                </a:solidFill>
                <a:latin typeface="GillSansMT"/>
              </a:rPr>
              <a:t> </a:t>
            </a:r>
            <a:r>
              <a:rPr lang="en-US" sz="4000" i="1" dirty="0">
                <a:solidFill>
                  <a:srgbClr val="000000"/>
                </a:solidFill>
                <a:latin typeface="GillSansMT-Italic"/>
              </a:rPr>
              <a:t>username </a:t>
            </a:r>
            <a:r>
              <a:rPr lang="en-US" sz="4000" i="1" dirty="0" err="1">
                <a:solidFill>
                  <a:srgbClr val="000000"/>
                </a:solidFill>
                <a:latin typeface="GillSansMT-Italic"/>
              </a:rPr>
              <a:t>new_default_shell</a:t>
            </a:r>
            <a:endParaRPr lang="en-US" sz="4000" i="1" dirty="0">
              <a:solidFill>
                <a:srgbClr val="000000"/>
              </a:solidFill>
              <a:latin typeface="GillSansMT-Italic"/>
            </a:endParaRPr>
          </a:p>
          <a:p>
            <a:r>
              <a:rPr lang="en-US" sz="4000" dirty="0">
                <a:solidFill>
                  <a:srgbClr val="3892A8"/>
                </a:solidFill>
                <a:latin typeface="Wingdings2"/>
              </a:rPr>
              <a:t> </a:t>
            </a:r>
            <a:r>
              <a:rPr lang="en-US" sz="4000" dirty="0">
                <a:solidFill>
                  <a:srgbClr val="FF0000"/>
                </a:solidFill>
                <a:latin typeface="GillSansMT"/>
              </a:rPr>
              <a:t>The administrator can change your</a:t>
            </a:r>
          </a:p>
          <a:p>
            <a:r>
              <a:rPr lang="en-IN" sz="4000" dirty="0">
                <a:solidFill>
                  <a:srgbClr val="FF0000"/>
                </a:solidFill>
                <a:latin typeface="GillSansMT"/>
              </a:rPr>
              <a:t>default shell.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121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20C37F-5E63-49A3-9171-456E7F117154}"/>
              </a:ext>
            </a:extLst>
          </p:cNvPr>
          <p:cNvSpPr/>
          <p:nvPr/>
        </p:nvSpPr>
        <p:spPr>
          <a:xfrm>
            <a:off x="2530764" y="1080655"/>
            <a:ext cx="66132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latin typeface="GillSansMT-Bold"/>
              </a:rPr>
              <a:t>Nesting of for Loop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$ vi nestedfor.sh</a:t>
            </a:r>
          </a:p>
          <a:p>
            <a:endParaRPr lang="en-IN" sz="3600" dirty="0">
              <a:solidFill>
                <a:srgbClr val="000000"/>
              </a:solidFill>
              <a:latin typeface="GillSansMT"/>
            </a:endParaRPr>
          </a:p>
          <a:p>
            <a:r>
              <a:rPr lang="nn-NO" sz="3600" dirty="0">
                <a:solidFill>
                  <a:srgbClr val="000000"/>
                </a:solidFill>
                <a:latin typeface="GillSansMT"/>
              </a:rPr>
              <a:t>for (( i = 1; i &lt;= 5; i++ ))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do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	for (( j = 1 ; j &lt;= 5; </a:t>
            </a:r>
            <a:r>
              <a:rPr lang="en-IN" sz="3600" dirty="0" err="1">
                <a:solidFill>
                  <a:srgbClr val="000000"/>
                </a:solidFill>
                <a:latin typeface="GillSansMT"/>
              </a:rPr>
              <a:t>j++</a:t>
            </a:r>
            <a:r>
              <a:rPr lang="en-IN" sz="3600" dirty="0">
                <a:solidFill>
                  <a:srgbClr val="000000"/>
                </a:solidFill>
                <a:latin typeface="GillSansMT"/>
              </a:rPr>
              <a:t> ))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do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echo -n "$</a:t>
            </a:r>
            <a:r>
              <a:rPr lang="en-IN" sz="3600" dirty="0" err="1">
                <a:solidFill>
                  <a:srgbClr val="000000"/>
                </a:solidFill>
                <a:latin typeface="GillSansMT"/>
              </a:rPr>
              <a:t>i</a:t>
            </a:r>
            <a:r>
              <a:rPr lang="en-IN" sz="3600" dirty="0">
                <a:solidFill>
                  <a:srgbClr val="000000"/>
                </a:solidFill>
                <a:latin typeface="GillSansMT"/>
              </a:rPr>
              <a:t> "</a:t>
            </a:r>
          </a:p>
          <a:p>
            <a:r>
              <a:rPr lang="en-IN" sz="3600" dirty="0">
                <a:solidFill>
                  <a:srgbClr val="000000"/>
                </a:solidFill>
                <a:latin typeface="GillSansMT"/>
              </a:rPr>
              <a:t>done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143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A6AEEF-4956-42C7-8782-A4643C030102}"/>
              </a:ext>
            </a:extLst>
          </p:cNvPr>
          <p:cNvSpPr/>
          <p:nvPr/>
        </p:nvSpPr>
        <p:spPr>
          <a:xfrm>
            <a:off x="2096655" y="794327"/>
            <a:ext cx="70473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GillSansMT-Bold"/>
              </a:rPr>
              <a:t>while loop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Syntax: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while [ condition ]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do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	command1 command2 	command3 .. ....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done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63469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18050B-D6A9-488D-AA8F-76ACB18B62AF}"/>
              </a:ext>
            </a:extLst>
          </p:cNvPr>
          <p:cNvSpPr/>
          <p:nvPr/>
        </p:nvSpPr>
        <p:spPr>
          <a:xfrm>
            <a:off x="2105891" y="1108364"/>
            <a:ext cx="70381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atin typeface="GillSansMT"/>
              </a:rPr>
              <a:t>Example</a:t>
            </a:r>
          </a:p>
          <a:p>
            <a:r>
              <a:rPr lang="en-IN" sz="3600" dirty="0" err="1">
                <a:latin typeface="GillSansMT"/>
              </a:rPr>
              <a:t>i</a:t>
            </a:r>
            <a:r>
              <a:rPr lang="en-IN" sz="3600" dirty="0">
                <a:latin typeface="GillSansMT"/>
              </a:rPr>
              <a:t>=1</a:t>
            </a:r>
          </a:p>
          <a:p>
            <a:r>
              <a:rPr lang="en-IN" sz="3600" dirty="0">
                <a:latin typeface="GillSansMT"/>
              </a:rPr>
              <a:t>while [ $</a:t>
            </a:r>
            <a:r>
              <a:rPr lang="en-IN" sz="3600" dirty="0" err="1">
                <a:latin typeface="GillSansMT"/>
              </a:rPr>
              <a:t>i</a:t>
            </a:r>
            <a:r>
              <a:rPr lang="en-IN" sz="3600" dirty="0">
                <a:latin typeface="GillSansMT"/>
              </a:rPr>
              <a:t> -le 10 ]</a:t>
            </a:r>
          </a:p>
          <a:p>
            <a:r>
              <a:rPr lang="en-IN" sz="3600" dirty="0">
                <a:latin typeface="GillSansMT"/>
              </a:rPr>
              <a:t>do</a:t>
            </a:r>
          </a:p>
          <a:p>
            <a:r>
              <a:rPr lang="pt-BR" sz="3600" dirty="0">
                <a:latin typeface="GillSansMT"/>
              </a:rPr>
              <a:t>echo "$n * $i = `expr $i \* $n`"</a:t>
            </a:r>
          </a:p>
          <a:p>
            <a:r>
              <a:rPr lang="en-IN" sz="3600" dirty="0" err="1">
                <a:latin typeface="GillSansMT"/>
              </a:rPr>
              <a:t>i</a:t>
            </a:r>
            <a:r>
              <a:rPr lang="en-IN" sz="3600" dirty="0">
                <a:latin typeface="GillSansMT"/>
              </a:rPr>
              <a:t>=`expr $</a:t>
            </a:r>
            <a:r>
              <a:rPr lang="en-IN" sz="3600" dirty="0" err="1">
                <a:latin typeface="GillSansMT"/>
              </a:rPr>
              <a:t>i</a:t>
            </a:r>
            <a:r>
              <a:rPr lang="en-IN" sz="3600" dirty="0">
                <a:latin typeface="GillSansMT"/>
              </a:rPr>
              <a:t> + 1`</a:t>
            </a:r>
          </a:p>
          <a:p>
            <a:r>
              <a:rPr lang="en-IN" sz="3600" dirty="0">
                <a:latin typeface="GillSansMT"/>
              </a:rPr>
              <a:t>done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645982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26D0C8-EBAA-4E40-9E95-7C55F9E0168A}"/>
              </a:ext>
            </a:extLst>
          </p:cNvPr>
          <p:cNvSpPr/>
          <p:nvPr/>
        </p:nvSpPr>
        <p:spPr>
          <a:xfrm>
            <a:off x="2475345" y="729674"/>
            <a:ext cx="66686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GillSansMT-Bold"/>
              </a:rPr>
              <a:t>The case Statement</a:t>
            </a:r>
          </a:p>
          <a:p>
            <a:r>
              <a:rPr lang="en-IN" sz="3600" dirty="0">
                <a:solidFill>
                  <a:srgbClr val="3892A8"/>
                </a:solidFill>
                <a:latin typeface="Wingdings2"/>
              </a:rPr>
              <a:t> </a:t>
            </a:r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Syntax: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case $variable-name in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	pattern1) command…..;;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	pattern2) command…..;;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	pattern N) command….;;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.</a:t>
            </a:r>
          </a:p>
          <a:p>
            <a:r>
              <a:rPr lang="en-IN" sz="3600" i="1" dirty="0">
                <a:solidFill>
                  <a:srgbClr val="000000"/>
                </a:solidFill>
                <a:latin typeface="GillSansMT-Italic"/>
              </a:rPr>
              <a:t>*) command ;;</a:t>
            </a:r>
          </a:p>
          <a:p>
            <a:r>
              <a:rPr lang="en-IN" sz="3600" i="1" dirty="0" err="1">
                <a:solidFill>
                  <a:srgbClr val="000000"/>
                </a:solidFill>
                <a:latin typeface="GillSansMT-Italic"/>
              </a:rPr>
              <a:t>esac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406154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410891-D94A-4790-B841-C21DE6EDD839}"/>
              </a:ext>
            </a:extLst>
          </p:cNvPr>
          <p:cNvSpPr/>
          <p:nvPr/>
        </p:nvSpPr>
        <p:spPr>
          <a:xfrm>
            <a:off x="2124364" y="563419"/>
            <a:ext cx="70196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atin typeface="GillSansMT"/>
              </a:rPr>
              <a:t>Example</a:t>
            </a:r>
          </a:p>
          <a:p>
            <a:r>
              <a:rPr lang="en-IN" sz="3600" dirty="0">
                <a:latin typeface="GillSansMT"/>
              </a:rPr>
              <a:t>read var</a:t>
            </a:r>
          </a:p>
          <a:p>
            <a:r>
              <a:rPr lang="en-IN" sz="3600" dirty="0">
                <a:latin typeface="GillSansMT"/>
              </a:rPr>
              <a:t>case $var in</a:t>
            </a:r>
          </a:p>
          <a:p>
            <a:r>
              <a:rPr lang="en-IN" sz="3600" dirty="0">
                <a:latin typeface="GillSansMT"/>
              </a:rPr>
              <a:t>1) echo “One”;;</a:t>
            </a:r>
          </a:p>
          <a:p>
            <a:r>
              <a:rPr lang="en-IN" sz="3600" dirty="0">
                <a:latin typeface="GillSansMT"/>
              </a:rPr>
              <a:t>2) echo “Two”;;</a:t>
            </a:r>
          </a:p>
          <a:p>
            <a:r>
              <a:rPr lang="en-IN" sz="3600" dirty="0">
                <a:latin typeface="GillSansMT"/>
              </a:rPr>
              <a:t>3) echo “Three”;;</a:t>
            </a:r>
          </a:p>
          <a:p>
            <a:r>
              <a:rPr lang="en-IN" sz="3600" dirty="0">
                <a:latin typeface="GillSansMT"/>
              </a:rPr>
              <a:t>4) echo “Four”;;</a:t>
            </a:r>
          </a:p>
          <a:p>
            <a:r>
              <a:rPr lang="en-US" sz="3600" dirty="0">
                <a:latin typeface="GillSansMT"/>
              </a:rPr>
              <a:t>*) echo "Sorry, it is bigger than Four";;</a:t>
            </a:r>
          </a:p>
          <a:p>
            <a:r>
              <a:rPr lang="en-IN" sz="3600" dirty="0" err="1">
                <a:latin typeface="GillSansMT"/>
              </a:rPr>
              <a:t>esac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2876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230A-77C2-4AC3-BD90-1176DE34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4086F-D241-4843-9C81-1D1379B03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5320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Shell supports a different type of variable called an </a:t>
            </a:r>
            <a:r>
              <a:rPr lang="en-US" sz="1900" b="1" dirty="0"/>
              <a:t>array variable</a:t>
            </a:r>
            <a:r>
              <a:rPr lang="en-US" sz="1900" dirty="0"/>
              <a:t>. This can hold multiple values at the same time.</a:t>
            </a:r>
          </a:p>
          <a:p>
            <a:r>
              <a:rPr lang="en-IN" sz="1900" b="1" dirty="0"/>
              <a:t>Defining Array Values</a:t>
            </a:r>
          </a:p>
          <a:p>
            <a:pPr marL="0" indent="0">
              <a:buNone/>
            </a:pPr>
            <a:r>
              <a:rPr lang="en-IN" sz="1900" b="1" dirty="0"/>
              <a:t>	</a:t>
            </a:r>
            <a:r>
              <a:rPr lang="en-IN" sz="1900" b="1" dirty="0">
                <a:solidFill>
                  <a:srgbClr val="FF0000"/>
                </a:solidFill>
              </a:rPr>
              <a:t>array—name[index]=value</a:t>
            </a:r>
          </a:p>
          <a:p>
            <a:pPr marL="0" indent="0">
              <a:buNone/>
            </a:pPr>
            <a:r>
              <a:rPr lang="en-IN" sz="1900" b="1" dirty="0"/>
              <a:t>Examples</a:t>
            </a:r>
          </a:p>
          <a:p>
            <a:pPr marL="0" indent="0">
              <a:buNone/>
            </a:pPr>
            <a:r>
              <a:rPr lang="en-IN" sz="1900" b="1" dirty="0"/>
              <a:t>Name[0]=“ABC”</a:t>
            </a:r>
          </a:p>
          <a:p>
            <a:pPr marL="0" indent="0">
              <a:buNone/>
            </a:pPr>
            <a:r>
              <a:rPr lang="en-IN" sz="1900" b="1" dirty="0"/>
              <a:t>Name[1]=“PQR”</a:t>
            </a:r>
          </a:p>
          <a:p>
            <a:pPr marL="0" indent="0">
              <a:buNone/>
            </a:pPr>
            <a:r>
              <a:rPr lang="en-IN" sz="1900" b="1" dirty="0"/>
              <a:t>Name[2]=“XYZ”</a:t>
            </a:r>
          </a:p>
          <a:p>
            <a:pPr marL="0" indent="0">
              <a:buNone/>
            </a:pPr>
            <a:r>
              <a:rPr lang="en-IN" sz="1900" b="1" dirty="0"/>
              <a:t>Name[3]=“GOD”</a:t>
            </a:r>
          </a:p>
          <a:p>
            <a:r>
              <a:rPr lang="en-IN" sz="1900" b="1" dirty="0"/>
              <a:t>Accessing Array Values</a:t>
            </a:r>
          </a:p>
          <a:p>
            <a:r>
              <a:rPr lang="en-IN" sz="1900" b="1" dirty="0">
                <a:solidFill>
                  <a:srgbClr val="FF0000"/>
                </a:solidFill>
              </a:rPr>
              <a:t>${array—name[index]}</a:t>
            </a:r>
          </a:p>
          <a:p>
            <a:r>
              <a:rPr lang="en-US" sz="1900" dirty="0"/>
              <a:t>You can access all the items in an array in one of the following ways −</a:t>
            </a:r>
          </a:p>
          <a:p>
            <a:r>
              <a:rPr lang="en-US" sz="1900" b="1" dirty="0"/>
              <a:t>${array-name[*]}</a:t>
            </a:r>
          </a:p>
          <a:p>
            <a:r>
              <a:rPr lang="en-US" sz="1900" b="1" dirty="0"/>
              <a:t>${array-name[@]}</a:t>
            </a:r>
            <a:endParaRPr lang="en-IN" sz="1900" b="1" dirty="0"/>
          </a:p>
          <a:p>
            <a:endParaRPr lang="en-IN" sz="1900" b="1" dirty="0"/>
          </a:p>
          <a:p>
            <a:endParaRPr lang="en-IN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891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B780-8C64-40FA-AAE4-44BD9D10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DAA3-FB37-405B-BB61-3BC3182F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echo "enter name"</a:t>
            </a:r>
          </a:p>
          <a:p>
            <a:r>
              <a:rPr lang="en-IN" dirty="0"/>
              <a:t>read -a names</a:t>
            </a:r>
          </a:p>
          <a:p>
            <a:endParaRPr lang="en-IN" dirty="0"/>
          </a:p>
          <a:p>
            <a:r>
              <a:rPr lang="en-IN" dirty="0"/>
              <a:t>echo "names :${names[0]}, ${names[1]}</a:t>
            </a:r>
          </a:p>
        </p:txBody>
      </p:sp>
    </p:spTree>
    <p:extLst>
      <p:ext uri="{BB962C8B-B14F-4D97-AF65-F5344CB8AC3E}">
        <p14:creationId xmlns:p14="http://schemas.microsoft.com/office/powerpoint/2010/main" val="16704851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1981-5267-475B-910B-81D68DC39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985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Select command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5CB09-AFF2-4FBA-BCA9-049272529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92218"/>
            <a:ext cx="9144000" cy="405476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/>
              <a:t>Constructs simple menu from word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/>
              <a:t>Allows user to enter a number instead of a word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/>
              <a:t>User enters sequence number corresponding to the word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u="sng" dirty="0"/>
          </a:p>
          <a:p>
            <a:pPr algn="l"/>
            <a:r>
              <a:rPr lang="en-US" altLang="en-US" u="sng" dirty="0"/>
              <a:t>Syntax: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select WORD in LIST 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do 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RESPECTIVE-COMMANDS 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done</a:t>
            </a:r>
          </a:p>
          <a:p>
            <a:pPr algn="l"/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en-US" dirty="0">
                <a:solidFill>
                  <a:srgbClr val="FF0000"/>
                </a:solidFill>
              </a:rPr>
              <a:t>Loops until end of input, i.e. ^d  (or ^c)</a:t>
            </a:r>
          </a:p>
          <a:p>
            <a:pPr algn="l"/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3569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00C3-ECBB-4BD2-B0C8-1CDEC4CBD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7346"/>
          </a:xfrm>
        </p:spPr>
        <p:txBody>
          <a:bodyPr/>
          <a:lstStyle/>
          <a:p>
            <a:r>
              <a:rPr lang="en-US" dirty="0"/>
              <a:t>Select example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DC3A3-02D2-45ED-8119-5E1FEBD25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9709"/>
            <a:ext cx="9144000" cy="452581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#! /bin/bash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var in alpha beta gamma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echo $var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algn="l"/>
            <a:r>
              <a:rPr lang="en-US" altLang="en-US" dirty="0"/>
              <a:t>Prints:	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1) alpha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2) beta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3) gamma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#? 2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beta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#? 4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#? 1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alpha</a:t>
            </a:r>
            <a:endParaRPr lang="en-US" altLang="en-US" dirty="0"/>
          </a:p>
          <a:p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6275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8CDA-FDF6-41A6-A9B5-C1E85E148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2764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until Loop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29F37-8AE6-473F-BB26-512DEB5DE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5127"/>
            <a:ext cx="9144000" cy="314267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en-US" dirty="0"/>
              <a:t>Purpose:</a:t>
            </a:r>
          </a:p>
          <a:p>
            <a:pPr marL="989013" indent="-989013" algn="l"/>
            <a:r>
              <a:rPr lang="en-US" altLang="en-US" dirty="0"/>
              <a:t>	To execute commands in “command-list” as long as “expression” evaluates to false</a:t>
            </a:r>
          </a:p>
          <a:p>
            <a:pPr marL="989013" indent="-989013" algn="l"/>
            <a:endParaRPr lang="en-US" altLang="en-US" dirty="0"/>
          </a:p>
          <a:p>
            <a:pPr algn="l"/>
            <a:r>
              <a:rPr lang="en-US" altLang="en-US" u="sng" dirty="0"/>
              <a:t>Syntax: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until [ expression ]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do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command-list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done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90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E090-7BF3-4FC7-A3CC-5F67A4EC8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14437"/>
          </a:xfrm>
        </p:spPr>
        <p:txBody>
          <a:bodyPr/>
          <a:lstStyle/>
          <a:p>
            <a:r>
              <a:rPr lang="en-IN" dirty="0"/>
              <a:t>Shell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C77C5-BAAB-4FE6-A581-B44B521AE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6873"/>
            <a:ext cx="9144000" cy="2800927"/>
          </a:xfrm>
        </p:spPr>
        <p:txBody>
          <a:bodyPr>
            <a:normAutofit/>
          </a:bodyPr>
          <a:lstStyle/>
          <a:p>
            <a:pPr algn="l"/>
            <a:r>
              <a:rPr lang="en-US" sz="3200" i="1" dirty="0"/>
              <a:t>Shell script is a series of command(s) stored</a:t>
            </a:r>
          </a:p>
          <a:p>
            <a:pPr algn="l"/>
            <a:r>
              <a:rPr lang="en-US" sz="3200" i="1" dirty="0"/>
              <a:t>in a plain text file.</a:t>
            </a:r>
          </a:p>
          <a:p>
            <a:pPr algn="l"/>
            <a:endParaRPr lang="en-US" sz="3200" i="1" dirty="0"/>
          </a:p>
          <a:p>
            <a:pPr algn="l"/>
            <a:r>
              <a:rPr lang="en-US" sz="3200" i="1" dirty="0"/>
              <a:t>A shell script is similar to a batch file in MSDOS,</a:t>
            </a:r>
          </a:p>
          <a:p>
            <a:pPr algn="l"/>
            <a:r>
              <a:rPr lang="en-US" sz="3200" i="1" dirty="0"/>
              <a:t>but is much more powerful.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716758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FF17-F561-4976-B2CF-5061132D2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9455"/>
            <a:ext cx="9144000" cy="79432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Using the until Loop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177C9-A9A4-4EAC-9CC3-6955E52C4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3782"/>
            <a:ext cx="9144000" cy="4094018"/>
          </a:xfrm>
        </p:spPr>
        <p:txBody>
          <a:bodyPr/>
          <a:lstStyle/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</a:t>
            </a:r>
          </a:p>
          <a:p>
            <a:pPr algn="l"/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COUNTER=20 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until [ $COUNTER -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10 ] 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echo $COUNTER 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let COUNTER-=1 </a:t>
            </a:r>
          </a:p>
          <a:p>
            <a:pPr algn="l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97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A08F-6A8E-42E0-9569-DACF8FADB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9528"/>
            <a:ext cx="9144000" cy="7481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break and continue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F2C02-D44F-4B8B-8AF9-93EBCB557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37673"/>
            <a:ext cx="9144000" cy="5495635"/>
          </a:xfrm>
        </p:spPr>
        <p:txBody>
          <a:bodyPr/>
          <a:lstStyle/>
          <a:p>
            <a:pPr algn="l"/>
            <a:r>
              <a:rPr lang="en-US" altLang="en-US" sz="2800" dirty="0"/>
              <a:t>The break statement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 sz="2800" dirty="0"/>
              <a:t>transfer control to the statement AFTER the done statement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 sz="2800" dirty="0"/>
              <a:t>terminate execution of the loop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algn="l"/>
            <a:r>
              <a:rPr lang="en-US" altLang="en-US" sz="2800" dirty="0"/>
              <a:t>The continue statement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 sz="2800" dirty="0"/>
              <a:t>transfer control to the statement TO the done statement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 sz="2800" dirty="0"/>
              <a:t>skip the test statements for the current iteration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 sz="2800" dirty="0"/>
              <a:t>continues execution of the loop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40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:a16="http://schemas.microsoft.com/office/drawing/2014/main" id="{36682AE7-7C82-4DCC-B3B8-AAC1317A8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break command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68DA6D11-FFBB-418D-AA51-DC9A954AB05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[ condition 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cmd-1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"done"</a:t>
            </a:r>
          </a:p>
        </p:txBody>
      </p:sp>
      <p:sp>
        <p:nvSpPr>
          <p:cNvPr id="58371" name="Slide Number Placeholder 5">
            <a:extLst>
              <a:ext uri="{FF2B5EF4-FFF2-40B4-BE49-F238E27FC236}">
                <a16:creationId xmlns:a16="http://schemas.microsoft.com/office/drawing/2014/main" id="{237CE325-DF0B-4B2C-9412-C281C85207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424381-7C0E-4C78-BE24-F92F2D5C711A}" type="slidenum">
              <a:rPr lang="en-US" altLang="en-US" sz="1400">
                <a:solidFill>
                  <a:srgbClr val="FFFFFF"/>
                </a:solidFill>
              </a:rPr>
              <a:pPr/>
              <a:t>62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58372" name="Footer Placeholder 9">
            <a:extLst>
              <a:ext uri="{FF2B5EF4-FFF2-40B4-BE49-F238E27FC236}">
                <a16:creationId xmlns:a16="http://schemas.microsoft.com/office/drawing/2014/main" id="{BBF2D5AF-2005-4C1F-A2C2-A5A950F663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US" altLang="en-US" sz="1200" dirty="0">
              <a:solidFill>
                <a:schemeClr val="tx2"/>
              </a:solidFill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8AC7DC6-9443-4355-9DED-F1D647FC045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124200"/>
            <a:ext cx="1066800" cy="1295400"/>
            <a:chOff x="1920" y="2544"/>
            <a:chExt cx="672" cy="1152"/>
          </a:xfrm>
        </p:grpSpPr>
        <p:sp>
          <p:nvSpPr>
            <p:cNvPr id="58375" name="Line 5">
              <a:extLst>
                <a:ext uri="{FF2B5EF4-FFF2-40B4-BE49-F238E27FC236}">
                  <a16:creationId xmlns:a16="http://schemas.microsoft.com/office/drawing/2014/main" id="{4B2D29A0-00E9-4241-B190-976123CDA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54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376" name="Line 6">
              <a:extLst>
                <a:ext uri="{FF2B5EF4-FFF2-40B4-BE49-F238E27FC236}">
                  <a16:creationId xmlns:a16="http://schemas.microsoft.com/office/drawing/2014/main" id="{78C998CA-3506-4343-8B75-AA49F8523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544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377" name="Line 7">
              <a:extLst>
                <a:ext uri="{FF2B5EF4-FFF2-40B4-BE49-F238E27FC236}">
                  <a16:creationId xmlns:a16="http://schemas.microsoft.com/office/drawing/2014/main" id="{2DCE5002-F23E-491D-B615-55425D87D8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0" y="3696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86088" name="AutoShape 8">
            <a:extLst>
              <a:ext uri="{FF2B5EF4-FFF2-40B4-BE49-F238E27FC236}">
                <a16:creationId xmlns:a16="http://schemas.microsoft.com/office/drawing/2014/main" id="{94EDF423-7B0A-417E-B63A-F003B6171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819400"/>
            <a:ext cx="3048000" cy="1295400"/>
          </a:xfrm>
          <a:prstGeom prst="wedgeRoundRectCallout">
            <a:avLst>
              <a:gd name="adj1" fmla="val -69898"/>
              <a:gd name="adj2" fmla="val 3125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This iteration is over and there are no more iterations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8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D2D5A9D4-F3DA-44F0-8F14-FA34B40FA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continue command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EA56EDDB-15C9-41BF-87DE-E1C001DEF50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while [ condition 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cmd-1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cmd-n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echo "done"</a:t>
            </a:r>
          </a:p>
        </p:txBody>
      </p:sp>
      <p:sp>
        <p:nvSpPr>
          <p:cNvPr id="60419" name="Slide Number Placeholder 5">
            <a:extLst>
              <a:ext uri="{FF2B5EF4-FFF2-40B4-BE49-F238E27FC236}">
                <a16:creationId xmlns:a16="http://schemas.microsoft.com/office/drawing/2014/main" id="{D0C78928-184B-4470-B396-161366179C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BB645D-0841-4BCA-8A96-5343E9750386}" type="slidenum">
              <a:rPr lang="en-US" altLang="en-US" sz="1400">
                <a:solidFill>
                  <a:srgbClr val="FFFFFF"/>
                </a:solidFill>
              </a:rPr>
              <a:pPr/>
              <a:t>63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60420" name="Footer Placeholder 9">
            <a:extLst>
              <a:ext uri="{FF2B5EF4-FFF2-40B4-BE49-F238E27FC236}">
                <a16:creationId xmlns:a16="http://schemas.microsoft.com/office/drawing/2014/main" id="{7716B51E-401C-453D-8B8B-FB14CC1661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US" altLang="en-US" sz="1200" dirty="0">
              <a:solidFill>
                <a:schemeClr val="tx2"/>
              </a:solidFill>
            </a:endParaRPr>
          </a:p>
        </p:txBody>
      </p:sp>
      <p:sp>
        <p:nvSpPr>
          <p:cNvPr id="688132" name="AutoShape 4">
            <a:extLst>
              <a:ext uri="{FF2B5EF4-FFF2-40B4-BE49-F238E27FC236}">
                <a16:creationId xmlns:a16="http://schemas.microsoft.com/office/drawing/2014/main" id="{FB5CA65A-A144-48EF-8746-B2C2A9F1B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2667000" cy="1295400"/>
          </a:xfrm>
          <a:prstGeom prst="wedgeRoundRectCallout">
            <a:avLst>
              <a:gd name="adj1" fmla="val -68361"/>
              <a:gd name="adj2" fmla="val -5000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This iteration is over; do the next iteration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C75C292-38C5-44A8-89DF-100CE287196A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981200"/>
            <a:ext cx="990600" cy="1143000"/>
            <a:chOff x="1968" y="1440"/>
            <a:chExt cx="624" cy="1104"/>
          </a:xfrm>
        </p:grpSpPr>
        <p:sp>
          <p:nvSpPr>
            <p:cNvPr id="60423" name="Line 6">
              <a:extLst>
                <a:ext uri="{FF2B5EF4-FFF2-40B4-BE49-F238E27FC236}">
                  <a16:creationId xmlns:a16="http://schemas.microsoft.com/office/drawing/2014/main" id="{8400F2F2-53CB-4080-A56D-EE9518886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54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424" name="Line 7">
              <a:extLst>
                <a:ext uri="{FF2B5EF4-FFF2-40B4-BE49-F238E27FC236}">
                  <a16:creationId xmlns:a16="http://schemas.microsoft.com/office/drawing/2014/main" id="{FBC8A906-E3A3-4E56-8483-C8D6CD9D7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440"/>
              <a:ext cx="0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425" name="Line 8">
              <a:extLst>
                <a:ext uri="{FF2B5EF4-FFF2-40B4-BE49-F238E27FC236}">
                  <a16:creationId xmlns:a16="http://schemas.microsoft.com/office/drawing/2014/main" id="{C0694036-8983-40F9-8619-C17680204F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144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2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>
            <a:extLst>
              <a:ext uri="{FF2B5EF4-FFF2-40B4-BE49-F238E27FC236}">
                <a16:creationId xmlns:a16="http://schemas.microsoft.com/office/drawing/2014/main" id="{693C3FE8-08E0-4957-8E0F-3067C17AA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Example: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1A455916-B690-4C14-813B-99C4C0E9E7C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index in 1 2 3 4 5 6 7 8 9 10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[ $index –le 3 ]; 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echo "continue"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continue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$index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 [ $index –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8 ]; 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echo "break"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break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2467" name="Slide Number Placeholder 5">
            <a:extLst>
              <a:ext uri="{FF2B5EF4-FFF2-40B4-BE49-F238E27FC236}">
                <a16:creationId xmlns:a16="http://schemas.microsoft.com/office/drawing/2014/main" id="{D2B76281-7017-42BC-90F9-23132E11E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E20165-15B3-4056-A7DF-53798E3669DC}" type="slidenum">
              <a:rPr lang="en-US" altLang="en-US" sz="1400">
                <a:solidFill>
                  <a:srgbClr val="FFFFFF"/>
                </a:solidFill>
              </a:rPr>
              <a:pPr/>
              <a:t>64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62468" name="Footer Placeholder 4">
            <a:extLst>
              <a:ext uri="{FF2B5EF4-FFF2-40B4-BE49-F238E27FC236}">
                <a16:creationId xmlns:a16="http://schemas.microsoft.com/office/drawing/2014/main" id="{C9924F52-5E85-4491-A8A3-4B91C406E8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xfrm rot="5400000">
            <a:off x="8513763" y="3779838"/>
            <a:ext cx="3200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200" dirty="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CE22-08D8-4481-9805-A6F5507D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Grep: matches a pattern throughout a file.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E697-6A56-4E10-A1AA-D6ACB05C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Grep &lt;string&gt; &lt;filename&gt;</a:t>
            </a:r>
          </a:p>
          <a:p>
            <a:r>
              <a:rPr lang="en-IN" dirty="0"/>
              <a:t>Grep &lt;string&gt; &lt;filename&gt; &lt;filename&gt;</a:t>
            </a:r>
          </a:p>
          <a:p>
            <a:r>
              <a:rPr lang="en-IN" dirty="0"/>
              <a:t>Options</a:t>
            </a:r>
          </a:p>
          <a:p>
            <a:r>
              <a:rPr lang="en-IN" dirty="0"/>
              <a:t>-</a:t>
            </a:r>
            <a:r>
              <a:rPr lang="en-IN" dirty="0" err="1"/>
              <a:t>i</a:t>
            </a:r>
            <a:r>
              <a:rPr lang="en-IN" dirty="0"/>
              <a:t>: ignore case</a:t>
            </a:r>
          </a:p>
          <a:p>
            <a:r>
              <a:rPr lang="en-IN" dirty="0"/>
              <a:t>-v: invert </a:t>
            </a:r>
            <a:r>
              <a:rPr lang="en-IN" dirty="0" err="1"/>
              <a:t>match.To</a:t>
            </a:r>
            <a:r>
              <a:rPr lang="en-IN" dirty="0"/>
              <a:t> select </a:t>
            </a:r>
            <a:r>
              <a:rPr lang="en-IN"/>
              <a:t>non-matching lines.</a:t>
            </a:r>
            <a:endParaRPr lang="en-IN" dirty="0"/>
          </a:p>
          <a:p>
            <a:r>
              <a:rPr lang="en-IN" dirty="0"/>
              <a:t>-c: counting no. of matches</a:t>
            </a:r>
          </a:p>
        </p:txBody>
      </p:sp>
    </p:spTree>
    <p:extLst>
      <p:ext uri="{BB962C8B-B14F-4D97-AF65-F5344CB8AC3E}">
        <p14:creationId xmlns:p14="http://schemas.microsoft.com/office/powerpoint/2010/main" val="41964958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C6C3-DEAC-42FD-AF24-9C6EEA3E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88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Basic Regular expressions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46993B-0FF7-4999-840B-D6C0AA083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263569"/>
              </p:ext>
            </p:extLst>
          </p:nvPr>
        </p:nvGraphicFramePr>
        <p:xfrm>
          <a:off x="1440872" y="1524000"/>
          <a:ext cx="9845964" cy="4062254"/>
        </p:xfrm>
        <a:graphic>
          <a:graphicData uri="http://schemas.openxmlformats.org/drawingml/2006/table">
            <a:tbl>
              <a:tblPr/>
              <a:tblGrid>
                <a:gridCol w="4922982">
                  <a:extLst>
                    <a:ext uri="{9D8B030D-6E8A-4147-A177-3AD203B41FA5}">
                      <a16:colId xmlns:a16="http://schemas.microsoft.com/office/drawing/2014/main" val="3587592172"/>
                    </a:ext>
                  </a:extLst>
                </a:gridCol>
                <a:gridCol w="4922982">
                  <a:extLst>
                    <a:ext uri="{9D8B030D-6E8A-4147-A177-3AD203B41FA5}">
                      <a16:colId xmlns:a16="http://schemas.microsoft.com/office/drawing/2014/main" val="641944226"/>
                    </a:ext>
                  </a:extLst>
                </a:gridCol>
              </a:tblGrid>
              <a:tr h="467339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Symbol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7060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60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Descriptions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F060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A5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458764"/>
                  </a:ext>
                </a:extLst>
              </a:tr>
              <a:tr h="467339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.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78A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A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matches a single character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78A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A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131642"/>
                  </a:ext>
                </a:extLst>
              </a:tr>
              <a:tr h="467339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^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C0A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A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matches start of string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A8A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A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09831"/>
                  </a:ext>
                </a:extLst>
              </a:tr>
              <a:tr h="467339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$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C0A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matches end of string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C0A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A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621864"/>
                  </a:ext>
                </a:extLst>
              </a:tr>
              <a:tr h="79088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C0A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A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matches up zero or more times the preceding character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C0A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A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212210"/>
                  </a:ext>
                </a:extLst>
              </a:tr>
              <a:tr h="467339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\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48A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B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Represent special characters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20B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8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169191"/>
                  </a:ext>
                </a:extLst>
              </a:tr>
              <a:tr h="467339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()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48A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A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Groups regular expressions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48A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742514"/>
                  </a:ext>
                </a:extLst>
              </a:tr>
              <a:tr h="467339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?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B8A2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A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Matches up exactly one character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80A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84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A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88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6695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9E71F4-E68C-4C19-AD90-95D4831F9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38909"/>
            <a:ext cx="9144000" cy="4518891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dirty="0"/>
              <a:t>[a1v]---</a:t>
            </a:r>
            <a:r>
              <a:rPr lang="en-US" dirty="0"/>
              <a:t>any one character out of a or 1 or v</a:t>
            </a:r>
          </a:p>
          <a:p>
            <a:pPr algn="l"/>
            <a:r>
              <a:rPr lang="en-US" b="1" dirty="0"/>
              <a:t>[^a1v]---</a:t>
            </a:r>
            <a:r>
              <a:rPr lang="en-US" dirty="0"/>
              <a:t>any character except a, 1 and v  </a:t>
            </a:r>
            <a:endParaRPr lang="en-IN" b="1" dirty="0"/>
          </a:p>
          <a:p>
            <a:pPr algn="l"/>
            <a:endParaRPr lang="en-IN" b="1" dirty="0"/>
          </a:p>
          <a:p>
            <a:pPr algn="l"/>
            <a:r>
              <a:rPr lang="pl-PL" b="1" dirty="0"/>
              <a:t>[[:alnum:]]</a:t>
            </a:r>
            <a:r>
              <a:rPr lang="en-IN" b="1" dirty="0"/>
              <a:t>---</a:t>
            </a:r>
            <a:r>
              <a:rPr lang="pl-PL" dirty="0"/>
              <a:t>Alphanumeric [a-z A-Z 0-9]</a:t>
            </a:r>
            <a:endParaRPr lang="en-IN" dirty="0"/>
          </a:p>
          <a:p>
            <a:pPr algn="l"/>
            <a:r>
              <a:rPr lang="en-IN" b="1" dirty="0"/>
              <a:t>[[:alpha:]]---</a:t>
            </a:r>
            <a:r>
              <a:rPr lang="en-IN" dirty="0"/>
              <a:t>Alphabetic [a-z A-Z]</a:t>
            </a:r>
          </a:p>
          <a:p>
            <a:pPr algn="l"/>
            <a:r>
              <a:rPr lang="en-US" b="1" dirty="0"/>
              <a:t>[[:blank:]]---</a:t>
            </a:r>
            <a:r>
              <a:rPr lang="en-US" dirty="0"/>
              <a:t>Blank characters (spaces or tabs)</a:t>
            </a:r>
          </a:p>
          <a:p>
            <a:pPr algn="l"/>
            <a:r>
              <a:rPr lang="en-IN" b="1" dirty="0"/>
              <a:t>[[:digit:]]---</a:t>
            </a:r>
            <a:r>
              <a:rPr lang="en-IN" dirty="0"/>
              <a:t>Numbers [0-9]</a:t>
            </a:r>
          </a:p>
          <a:p>
            <a:pPr algn="l"/>
            <a:r>
              <a:rPr lang="en-IN" b="1" dirty="0"/>
              <a:t>[[:lower:]]---</a:t>
            </a:r>
            <a:r>
              <a:rPr lang="en-IN" dirty="0"/>
              <a:t>Lowercase letters [a-z]</a:t>
            </a:r>
          </a:p>
          <a:p>
            <a:pPr algn="l"/>
            <a:r>
              <a:rPr lang="en-IN" b="1" dirty="0"/>
              <a:t>[[:upper:]]---</a:t>
            </a:r>
            <a:r>
              <a:rPr lang="en-IN" dirty="0"/>
              <a:t>Uppercase letters [A-Z]</a:t>
            </a:r>
          </a:p>
          <a:p>
            <a:pPr algn="l"/>
            <a:r>
              <a:rPr lang="en-IN" b="1" dirty="0"/>
              <a:t>[[:</a:t>
            </a:r>
            <a:r>
              <a:rPr lang="en-IN" b="1" dirty="0" err="1"/>
              <a:t>xdigit</a:t>
            </a:r>
            <a:r>
              <a:rPr lang="en-IN" b="1" dirty="0"/>
              <a:t>:]]---</a:t>
            </a:r>
            <a:r>
              <a:rPr lang="en-IN" dirty="0"/>
              <a:t>Hex digits [0-9 a-f A-F]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US" dirty="0"/>
          </a:p>
          <a:p>
            <a:pPr algn="l"/>
            <a:endParaRPr lang="en-IN" dirty="0"/>
          </a:p>
          <a:p>
            <a:pPr algn="l"/>
            <a:endParaRPr lang="pl-PL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4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DACF-52DB-474C-A499-0F9361EDA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4945"/>
            <a:ext cx="9144000" cy="1459346"/>
          </a:xfrm>
        </p:spPr>
        <p:txBody>
          <a:bodyPr>
            <a:normAutofit fontScale="90000"/>
          </a:bodyPr>
          <a:lstStyle/>
          <a:p>
            <a:r>
              <a:rPr lang="en-IN" dirty="0"/>
              <a:t>Practical examples where shell</a:t>
            </a:r>
            <a:br>
              <a:rPr lang="en-IN" dirty="0"/>
            </a:br>
            <a:r>
              <a:rPr lang="en-IN" dirty="0"/>
              <a:t>scripting actively used: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209AA-B3D3-4BB5-8C30-8457BBAD8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8255"/>
            <a:ext cx="9144000" cy="44149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1. Monitoring your Linux system.</a:t>
            </a:r>
          </a:p>
          <a:p>
            <a:pPr algn="l"/>
            <a:r>
              <a:rPr lang="en-US" dirty="0"/>
              <a:t>2. Data backup and creating snapshots.</a:t>
            </a:r>
          </a:p>
          <a:p>
            <a:pPr algn="l"/>
            <a:r>
              <a:rPr lang="en-US" dirty="0"/>
              <a:t>3. Find out what processes are eating up </a:t>
            </a:r>
            <a:r>
              <a:rPr lang="en-IN" dirty="0"/>
              <a:t>your system resources.</a:t>
            </a:r>
          </a:p>
          <a:p>
            <a:pPr algn="l"/>
            <a:r>
              <a:rPr lang="en-US" dirty="0"/>
              <a:t>4. Find out available and free memory.</a:t>
            </a:r>
          </a:p>
          <a:p>
            <a:pPr algn="l"/>
            <a:r>
              <a:rPr lang="en-US" dirty="0"/>
              <a:t>5. Find out all logged in users and what </a:t>
            </a:r>
            <a:r>
              <a:rPr lang="en-IN" dirty="0"/>
              <a:t>they are doing.</a:t>
            </a:r>
          </a:p>
          <a:p>
            <a:pPr algn="l"/>
            <a:r>
              <a:rPr lang="en-US" dirty="0"/>
              <a:t>6. Find out if all necessary network services are running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09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687E-CCF5-4C97-B7D4-AD2096C34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185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Create a 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46F49-1DC7-4388-B0AC-472C77F33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1309"/>
            <a:ext cx="9144000" cy="309649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As discussed earlier shell scripts stored in plain text file, generally one command per </a:t>
            </a:r>
            <a:r>
              <a:rPr lang="en-IN" dirty="0"/>
              <a:t>line.</a:t>
            </a:r>
          </a:p>
          <a:p>
            <a:pPr algn="l"/>
            <a:endParaRPr lang="en-IN" dirty="0"/>
          </a:p>
          <a:p>
            <a:pPr algn="l"/>
            <a:r>
              <a:rPr lang="en-IN" sz="2800" i="1" dirty="0">
                <a:solidFill>
                  <a:srgbClr val="FF0000"/>
                </a:solidFill>
              </a:rPr>
              <a:t>◦ vi myscript.sh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Make sure you use .bash or .</a:t>
            </a:r>
            <a:r>
              <a:rPr lang="en-US" dirty="0" err="1"/>
              <a:t>sh</a:t>
            </a:r>
            <a:r>
              <a:rPr lang="en-US" dirty="0"/>
              <a:t> file extension for each script. This ensures easy identification of shell script.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72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9615-A2B3-43CE-ADA6-B1A4F6E0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Setup executable permission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7E5F3-5DA9-45CB-9055-95B1ECD0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script is created, you need to setup executable permission on a script. Why?</a:t>
            </a:r>
          </a:p>
          <a:p>
            <a:r>
              <a:rPr lang="en-US" dirty="0"/>
              <a:t> Without executable permission, running a </a:t>
            </a:r>
            <a:r>
              <a:rPr lang="en-IN" dirty="0"/>
              <a:t>script is almost impossible.</a:t>
            </a:r>
          </a:p>
          <a:p>
            <a:r>
              <a:rPr lang="en-IN" dirty="0"/>
              <a:t> Besides executable permission, script must have a read permission.</a:t>
            </a:r>
          </a:p>
          <a:p>
            <a:r>
              <a:rPr lang="en-US" dirty="0"/>
              <a:t>Syntax to setup executable permission: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◦ </a:t>
            </a:r>
            <a:r>
              <a:rPr lang="en-IN" i="1" dirty="0">
                <a:solidFill>
                  <a:srgbClr val="FF0000"/>
                </a:solidFill>
              </a:rPr>
              <a:t>$ </a:t>
            </a:r>
            <a:r>
              <a:rPr lang="en-IN" i="1" dirty="0" err="1">
                <a:solidFill>
                  <a:srgbClr val="FF0000"/>
                </a:solidFill>
              </a:rPr>
              <a:t>chmod</a:t>
            </a:r>
            <a:r>
              <a:rPr lang="en-IN" i="1" dirty="0">
                <a:solidFill>
                  <a:srgbClr val="FF0000"/>
                </a:solidFill>
              </a:rPr>
              <a:t> +x your-script-name.</a:t>
            </a:r>
          </a:p>
          <a:p>
            <a:pPr marL="0" indent="0">
              <a:buNone/>
            </a:pPr>
            <a:r>
              <a:rPr lang="en-IN" i="1" dirty="0">
                <a:solidFill>
                  <a:srgbClr val="FF0000"/>
                </a:solidFill>
              </a:rPr>
              <a:t>◦ $ </a:t>
            </a:r>
            <a:r>
              <a:rPr lang="en-IN" i="1" dirty="0" err="1">
                <a:solidFill>
                  <a:srgbClr val="FF0000"/>
                </a:solidFill>
              </a:rPr>
              <a:t>chmod</a:t>
            </a:r>
            <a:r>
              <a:rPr lang="en-IN" i="1" dirty="0">
                <a:solidFill>
                  <a:srgbClr val="FF0000"/>
                </a:solidFill>
              </a:rPr>
              <a:t> 755 your-script-name.</a:t>
            </a:r>
          </a:p>
        </p:txBody>
      </p:sp>
    </p:spTree>
    <p:extLst>
      <p:ext uri="{BB962C8B-B14F-4D97-AF65-F5344CB8AC3E}">
        <p14:creationId xmlns:p14="http://schemas.microsoft.com/office/powerpoint/2010/main" val="141883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3809</TotalTime>
  <Words>2912</Words>
  <Application>Microsoft Office PowerPoint</Application>
  <PresentationFormat>Widescreen</PresentationFormat>
  <Paragraphs>519</Paragraphs>
  <Slides>67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0" baseType="lpstr">
      <vt:lpstr>Arial</vt:lpstr>
      <vt:lpstr>Calibri</vt:lpstr>
      <vt:lpstr>Calibri Light</vt:lpstr>
      <vt:lpstr>Consolas</vt:lpstr>
      <vt:lpstr>Courier New</vt:lpstr>
      <vt:lpstr>GillSansMT</vt:lpstr>
      <vt:lpstr>GillSansMT-Bold</vt:lpstr>
      <vt:lpstr>GillSansMT-Italic</vt:lpstr>
      <vt:lpstr>Times New Roman</vt:lpstr>
      <vt:lpstr>Verdana</vt:lpstr>
      <vt:lpstr>Wingdings</vt:lpstr>
      <vt:lpstr>Wingdings2</vt:lpstr>
      <vt:lpstr>Office Theme</vt:lpstr>
      <vt:lpstr>What is shell? A shell is a program that takes commands typed by the user and calls the operating system to run those commands.</vt:lpstr>
      <vt:lpstr>PowerPoint Presentation</vt:lpstr>
      <vt:lpstr>This is what Shell Does for US</vt:lpstr>
      <vt:lpstr>PowerPoint Presentation</vt:lpstr>
      <vt:lpstr>PowerPoint Presentation</vt:lpstr>
      <vt:lpstr>Shell Scripting</vt:lpstr>
      <vt:lpstr>Practical examples where shell scripting actively used:</vt:lpstr>
      <vt:lpstr>Create a script</vt:lpstr>
      <vt:lpstr>Setup executable permission</vt:lpstr>
      <vt:lpstr>Run a script (execute a script)</vt:lpstr>
      <vt:lpstr>PowerPoint Presentation</vt:lpstr>
      <vt:lpstr>PowerPoint Presentation</vt:lpstr>
      <vt:lpstr>Using Exit code($?)</vt:lpstr>
      <vt:lpstr>PowerPoint Presentation</vt:lpstr>
      <vt:lpstr>System Variables</vt:lpstr>
      <vt:lpstr>Export command-One can change the shell variable into environment or system variable using export command.</vt:lpstr>
      <vt:lpstr>HISTSIZE vs HISTFILESIZE</vt:lpstr>
      <vt:lpstr>PowerPoint Presentation</vt:lpstr>
      <vt:lpstr>Alias command</vt:lpstr>
      <vt:lpstr>User defined variables (UDV)</vt:lpstr>
      <vt:lpstr>Print or access value of UDV</vt:lpstr>
      <vt:lpstr>PowerPoint Presentation</vt:lpstr>
      <vt:lpstr>Class work</vt:lpstr>
      <vt:lpstr>Example of UDV</vt:lpstr>
      <vt:lpstr>Positional Variables(Parameters)</vt:lpstr>
      <vt:lpstr>Positional Variables(Parameters)</vt:lpstr>
      <vt:lpstr>Shell Arithmetic</vt:lpstr>
      <vt:lpstr>Shorthand</vt:lpstr>
      <vt:lpstr>PowerPoint Presentation</vt:lpstr>
      <vt:lpstr>Shell Relational </vt:lpstr>
      <vt:lpstr>Test command or [expr]</vt:lpstr>
      <vt:lpstr>PowerPoint Presentation</vt:lpstr>
      <vt:lpstr>Shell Logical Expressions</vt:lpstr>
      <vt:lpstr>PowerPoint Presentation</vt:lpstr>
      <vt:lpstr>Example: Using the (–a) or &amp;&amp; Operator </vt:lpstr>
      <vt:lpstr>Example: Using the (–o) or || Operator</vt:lpstr>
      <vt:lpstr>File Test Operators</vt:lpstr>
      <vt:lpstr>PowerPoint Presentation</vt:lpstr>
      <vt:lpstr>PowerPoint Presentation</vt:lpstr>
      <vt:lpstr>psacct.service-The psacct service is responsible for starting and stopping process accounting at system boot time and at system shutdown.</vt:lpstr>
      <vt:lpstr>Use of if/then/elif/then/else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</vt:lpstr>
      <vt:lpstr>Array Script</vt:lpstr>
      <vt:lpstr>Select command</vt:lpstr>
      <vt:lpstr>Select example</vt:lpstr>
      <vt:lpstr>The until Loop</vt:lpstr>
      <vt:lpstr>Example: Using the until Loop</vt:lpstr>
      <vt:lpstr>break and continue</vt:lpstr>
      <vt:lpstr>The break command</vt:lpstr>
      <vt:lpstr>The continue command</vt:lpstr>
      <vt:lpstr>Example:</vt:lpstr>
      <vt:lpstr>Grep: matches a pattern throughout a file.</vt:lpstr>
      <vt:lpstr>Basic Regular expressions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Shaifalika</dc:creator>
  <cp:lastModifiedBy>Manjot Kaur</cp:lastModifiedBy>
  <cp:revision>71</cp:revision>
  <dcterms:created xsi:type="dcterms:W3CDTF">2019-05-20T08:35:02Z</dcterms:created>
  <dcterms:modified xsi:type="dcterms:W3CDTF">2023-02-02T04:32:59Z</dcterms:modified>
</cp:coreProperties>
</file>