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0" r:id="rId3"/>
    <p:sldId id="273" r:id="rId4"/>
    <p:sldId id="294" r:id="rId5"/>
    <p:sldId id="301" r:id="rId6"/>
    <p:sldId id="293" r:id="rId7"/>
    <p:sldId id="292" r:id="rId8"/>
    <p:sldId id="295" r:id="rId9"/>
    <p:sldId id="296" r:id="rId10"/>
    <p:sldId id="297" r:id="rId11"/>
    <p:sldId id="298" r:id="rId12"/>
    <p:sldId id="299" r:id="rId13"/>
    <p:sldId id="302" r:id="rId14"/>
    <p:sldId id="300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69E82-37AE-4918-97D3-DDFA2F5B0F8B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7E4CC-A96C-45FC-823D-54CB99C4E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774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0E48-942F-D0AA-09EB-B94017856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7CCA4-44CD-A1E4-67D2-BE2821302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456F3-5F91-DE56-26B8-2EDA78BF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99BB-630F-4240-A692-64A8F5D82E56}" type="datetime1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E43F5-316E-0AA1-CCEE-978F8FB8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Systems  ARM cortex M4 Systick Timer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94A2B-4860-472C-9D6A-9FE3C9D3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C3ED-C223-4A75-A318-E27277E6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6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1B63-559D-5348-C6B3-10E67396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E3D70-0B51-1A6A-7925-C1CC376B9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F0A1A-B66D-F863-E90C-0958E405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4A2C7-74CB-4B96-9D01-594413B16340}" type="datetime1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F2C48-0437-F6C5-B648-962F38C1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Systems  ARM cortex M4 Systick Timer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52D1B-28A5-7E88-2098-8ACDCEA0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C3ED-C223-4A75-A318-E27277E6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86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18DEE1-B4FC-FB15-01A8-3E1A4A6CC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7BEA3-30F1-BDA7-77AE-A0B7A9782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B06FC-8AB7-F035-93BE-523665E2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4B566-ED5E-4744-AF6D-DEB2006B4940}" type="datetime1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D2FC-C995-6D96-6362-2977EAA9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Systems  ARM cortex M4 Systick Timer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83492-D7D5-07E5-949E-5B9C5A9B7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C3ED-C223-4A75-A318-E27277E6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4F71-97AB-46EA-04C1-62B92476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BC19-AB7D-C02D-B33C-C203EBFD5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62842-2219-DC0F-85F0-77128E6C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961E0-55E9-4B5E-B407-66081D3D1638}" type="datetime1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6247A-F2FE-2C13-7936-48128102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Systems  ARM cortex M4 Systick Timer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FC8E7-ADA2-C18A-44FB-111FB427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C3ED-C223-4A75-A318-E27277E6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61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2D4F-0AF5-6CA1-3469-52772432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AC7E2-4069-82D4-9A95-975B8EA83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855DD-E707-3A2F-DC1B-B9B5362B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DCA0-F69A-4FD8-93C3-BA16AE244DF2}" type="datetime1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8965C-D60B-4886-92BA-ECEE9ED79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Systems  ARM cortex M4 Systick Timer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5879F-C26B-3CDB-95C2-599286187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C3ED-C223-4A75-A318-E27277E6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70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1B64-18E6-B9B1-C289-01F0D7E0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9A579-FDF7-2825-4D65-81C1655CA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54877-3CAC-6B03-0CF6-5F16A9D6E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4FDE5-BB53-BB8F-638E-01E6AEC5A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42A9-4FF6-419E-8DD6-1BC1D01ADC94}" type="datetime1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55083-D9E0-C003-DC6F-4D4F4690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Systems  ARM cortex M4 Systick Timer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7E388-9E41-16DF-F9AE-222C5DDE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C3ED-C223-4A75-A318-E27277E6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72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41BD-3CCE-7009-E474-0FAE3A049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256A7-6F0C-3308-6C75-1ED574980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7AC1D-4E8A-36CC-E6E8-390049E40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A9FC3-9C23-92BF-4E28-62BB4EC0E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9A9AE0-E8B9-6EC4-6C9D-CDAC9C634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7B36A7-BAFE-9C88-98CB-66D02A730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06CF6-4935-42EA-9EE7-3D698D01E59E}" type="datetime1">
              <a:rPr lang="en-IN" smtClean="0"/>
              <a:t>28-09-2024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E9648D-8410-6977-993C-4C517D5E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Systems  ARM cortex M4 Systick Timer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BDE2A7-F530-F0C7-C13C-5BD10A0B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C3ED-C223-4A75-A318-E27277E6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73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B95A-D320-CFE3-A012-D99A11A8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D7D70-E282-1E62-2AE1-5373FB07D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0B360-216A-4BEB-A192-01921E62F6E6}" type="datetime1">
              <a:rPr lang="en-IN" smtClean="0"/>
              <a:t>28-09-2024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E110E-8A4C-ABE3-6EAD-EEC4C57E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Systems  ARM cortex M4 Systick Timer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0E3F6-1909-7CAD-A851-34BBE0896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C3ED-C223-4A75-A318-E27277E6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33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7E3A0-9A63-2086-531B-E89DD3DD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4E6CD-9105-4E76-83A4-DFFEF67F4546}" type="datetime1">
              <a:rPr lang="en-IN" smtClean="0"/>
              <a:t>28-09-2024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E6FBE-33D3-5ACF-6A79-00FD90CC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Systems  ARM cortex M4 Systick Timer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1A301-F49B-6FDD-520B-913AA0F6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C3ED-C223-4A75-A318-E27277E6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12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4BE9-1BFB-069C-FB05-C6AEB9B7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D845-6D5E-CC3A-6746-0D5AE5453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032C9-C30F-4C69-FD5D-C5623ABA8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C8D77-60EA-592E-252C-F0D59073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B7C42-E1BA-42B1-BF62-873AF3C2D946}" type="datetime1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EECB5-B97A-5BE9-822B-5FC470C7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Systems  ARM cortex M4 Systick Timer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B847D-9EFC-1404-E185-C713B3F6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C3ED-C223-4A75-A318-E27277E6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17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DDDF-1F90-B567-BDDF-9D7652B8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6DD0B-D685-082F-EBD0-31D3FC110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32C30-5EB4-93B6-DFB8-87A9C22E2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AF4E3-8F6D-A39F-353D-60151E3B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0780-4842-498D-8BBA-55A17E320512}" type="datetime1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6032E-A956-7017-FA01-EB2605FA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Systems  ARM cortex M4 Systick Timer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D27C3-7FF9-68EB-41A8-2828C147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C3ED-C223-4A75-A318-E27277E6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05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9D908C-7655-EDC5-FC49-CA602D352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F5D78-9E34-D361-4E78-DBD8690EC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4168B-EEB0-9D7C-9CC8-550603A0B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B2223-38A6-4DB6-B122-1273B071D72D}" type="datetime1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038C2-E805-ACE5-1181-7B8C36EE7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Embedded Systems  ARM cortex M4 Systick Timer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554CE-A5EB-C176-9ADE-23707239F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2C3ED-C223-4A75-A318-E27277E699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03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B23DE-5080-D570-55D3-23691055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Systems  ARM cortex M4 Systick Timer</a:t>
            </a:r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BCD913-F62B-6BAB-8966-8D1E96830241}"/>
              </a:ext>
            </a:extLst>
          </p:cNvPr>
          <p:cNvCxnSpPr>
            <a:cxnSpLocks/>
          </p:cNvCxnSpPr>
          <p:nvPr/>
        </p:nvCxnSpPr>
        <p:spPr>
          <a:xfrm>
            <a:off x="108155" y="818883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0FCA56-5033-030B-9A36-BC338FBF3F32}"/>
              </a:ext>
            </a:extLst>
          </p:cNvPr>
          <p:cNvCxnSpPr>
            <a:cxnSpLocks/>
          </p:cNvCxnSpPr>
          <p:nvPr/>
        </p:nvCxnSpPr>
        <p:spPr>
          <a:xfrm>
            <a:off x="98323" y="6121781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DFA7BC-1299-C792-A84B-3B664AFCFC59}"/>
              </a:ext>
            </a:extLst>
          </p:cNvPr>
          <p:cNvSpPr txBox="1"/>
          <p:nvPr/>
        </p:nvSpPr>
        <p:spPr>
          <a:xfrm>
            <a:off x="1309406" y="2920966"/>
            <a:ext cx="92779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i="0" u="none" strike="noStrike" baseline="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System Timer (</a:t>
            </a:r>
            <a:r>
              <a:rPr lang="en-IN" sz="4000" b="1" i="0" u="none" strike="noStrike" baseline="0" dirty="0" err="1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SysTick</a:t>
            </a:r>
            <a:r>
              <a:rPr lang="en-IN" sz="4000" b="1" i="0" u="none" strike="noStrike" baseline="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With Interrupt</a:t>
            </a:r>
            <a:endParaRPr lang="en-IN" sz="4000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94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6E19-BAAE-8119-8955-E8C850C7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542" y="-22500"/>
            <a:ext cx="5005389" cy="539336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SysTick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Load Value Formula</a:t>
            </a:r>
            <a:endParaRPr lang="en-I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27E58-F279-ACDF-F52F-B24CB917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6755" y="6492875"/>
            <a:ext cx="4114800" cy="365125"/>
          </a:xfrm>
        </p:spPr>
        <p:txBody>
          <a:bodyPr/>
          <a:lstStyle/>
          <a:p>
            <a:r>
              <a:rPr lang="en-US" dirty="0"/>
              <a:t>Embedded Systems  ARM cortex M4 </a:t>
            </a:r>
            <a:r>
              <a:rPr lang="en-US" dirty="0" err="1"/>
              <a:t>Systick</a:t>
            </a:r>
            <a:r>
              <a:rPr lang="en-US" dirty="0"/>
              <a:t> Timer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2D99A4-ABDF-8C68-8950-47B5E558C1E8}"/>
              </a:ext>
            </a:extLst>
          </p:cNvPr>
          <p:cNvCxnSpPr>
            <a:cxnSpLocks/>
          </p:cNvCxnSpPr>
          <p:nvPr/>
        </p:nvCxnSpPr>
        <p:spPr>
          <a:xfrm>
            <a:off x="108155" y="516836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6B57DC-14D8-9994-9F76-CA450BC887B4}"/>
              </a:ext>
            </a:extLst>
          </p:cNvPr>
          <p:cNvCxnSpPr>
            <a:cxnSpLocks/>
          </p:cNvCxnSpPr>
          <p:nvPr/>
        </p:nvCxnSpPr>
        <p:spPr>
          <a:xfrm>
            <a:off x="108155" y="6547804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76E1E53-DB67-F53C-6CD3-4655E62C8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35" y="595590"/>
            <a:ext cx="10139363" cy="168046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2A6010-577A-CA42-DFDA-67A25B37CE68}"/>
              </a:ext>
            </a:extLst>
          </p:cNvPr>
          <p:cNvSpPr txBox="1"/>
          <p:nvPr/>
        </p:nvSpPr>
        <p:spPr>
          <a:xfrm>
            <a:off x="216310" y="2355941"/>
            <a:ext cx="6258294" cy="1702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24 bits, maximum value 0x00FF.FFFF (16,777,215)</a:t>
            </a:r>
            <a:endParaRPr lang="en-IN" b="0" i="0" u="none" strike="noStrike" baseline="0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Counter counts down from RELOAD value to 0.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baseline="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Reload Value (N) = Time Delay / (1 / Clock Frequency);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Reload Value (N)  = Time Delay * Clock Frequency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491AF6-A364-60FD-3865-432C62E6B0AF}"/>
              </a:ext>
            </a:extLst>
          </p:cNvPr>
          <p:cNvSpPr txBox="1"/>
          <p:nvPr/>
        </p:nvSpPr>
        <p:spPr>
          <a:xfrm>
            <a:off x="6748678" y="2564077"/>
            <a:ext cx="54175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a </a:t>
            </a:r>
            <a:r>
              <a:rPr lang="en-US" b="1" dirty="0"/>
              <a:t>Time Delay of 1 second</a:t>
            </a:r>
            <a:r>
              <a:rPr lang="en-US" dirty="0"/>
              <a:t> and a </a:t>
            </a:r>
            <a:r>
              <a:rPr lang="en-US" b="1" dirty="0"/>
              <a:t>Clock Frequency of 16 MHz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23151B-0CB8-9B34-88C5-48AF3CC9BE7F}"/>
              </a:ext>
            </a:extLst>
          </p:cNvPr>
          <p:cNvSpPr txBox="1"/>
          <p:nvPr/>
        </p:nvSpPr>
        <p:spPr>
          <a:xfrm>
            <a:off x="6748677" y="3119655"/>
            <a:ext cx="4705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Reload Value (N)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1 / (1 / 16000000)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48BF1A-A572-5D58-5A8D-7DCEBA7F2038}"/>
              </a:ext>
            </a:extLst>
          </p:cNvPr>
          <p:cNvSpPr txBox="1"/>
          <p:nvPr/>
        </p:nvSpPr>
        <p:spPr>
          <a:xfrm>
            <a:off x="6748678" y="3505258"/>
            <a:ext cx="5226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Reload Value (N)</a:t>
            </a:r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16000000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3B0C25A7-52BE-6C4D-B73E-BFCC90EA8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57" y="4129706"/>
            <a:ext cx="11768158" cy="1881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Clock Frequency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The clock frequency driving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SysTick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timer (in this case, 16 MHz or 16,000,000 Hz).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Time Delay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The desired delay time, in seconds (in this case, 1 second).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               The formula calculates how many clock cycles are needed to achieve the specified delay. </a:t>
            </a:r>
            <a:endParaRPr lang="en-US" altLang="en-US" sz="2000" i="1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       In this example, you need 16 million clock cycles to create a 1-second delay with a 16 MHz clock.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6CB1E4-0B9A-5292-384F-DC6A1CA443B0}"/>
              </a:ext>
            </a:extLst>
          </p:cNvPr>
          <p:cNvSpPr/>
          <p:nvPr/>
        </p:nvSpPr>
        <p:spPr>
          <a:xfrm>
            <a:off x="6577014" y="2575021"/>
            <a:ext cx="5589182" cy="1487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FED6F6-3AA3-E42B-33E2-8AF1F92A979B}"/>
              </a:ext>
            </a:extLst>
          </p:cNvPr>
          <p:cNvSpPr txBox="1"/>
          <p:nvPr/>
        </p:nvSpPr>
        <p:spPr>
          <a:xfrm>
            <a:off x="8988200" y="2230134"/>
            <a:ext cx="1013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6F6BA5-2CCA-7994-CA4E-19BA762614C4}"/>
              </a:ext>
            </a:extLst>
          </p:cNvPr>
          <p:cNvSpPr txBox="1"/>
          <p:nvPr/>
        </p:nvSpPr>
        <p:spPr>
          <a:xfrm>
            <a:off x="1066800" y="6123543"/>
            <a:ext cx="1061085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So, the </a:t>
            </a:r>
            <a:r>
              <a:rPr lang="en-US" b="1" dirty="0"/>
              <a:t>LOAD</a:t>
            </a:r>
            <a:r>
              <a:rPr lang="en-US" dirty="0"/>
              <a:t> register should be set to </a:t>
            </a:r>
            <a:r>
              <a:rPr lang="en-US" b="1" dirty="0"/>
              <a:t>16,000,000</a:t>
            </a:r>
            <a:r>
              <a:rPr lang="en-US" dirty="0"/>
              <a:t> to create a </a:t>
            </a:r>
            <a:r>
              <a:rPr lang="en-US" b="1" dirty="0"/>
              <a:t>1-second delay</a:t>
            </a:r>
            <a:r>
              <a:rPr lang="en-US" dirty="0"/>
              <a:t> if the clock frequency is </a:t>
            </a:r>
            <a:r>
              <a:rPr lang="en-US" b="1" dirty="0"/>
              <a:t>16 </a:t>
            </a:r>
            <a:r>
              <a:rPr lang="en-US" b="1" dirty="0" err="1"/>
              <a:t>MHz</a:t>
            </a:r>
            <a:r>
              <a:rPr lang="en-US" dirty="0" err="1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335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6E19-BAAE-8119-8955-E8C850C7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711" y="-22500"/>
            <a:ext cx="7605713" cy="539336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SysTick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current value register (STK_VAL)</a:t>
            </a:r>
            <a:endParaRPr lang="en-I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27E58-F279-ACDF-F52F-B24CB917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6755" y="6492875"/>
            <a:ext cx="4114800" cy="365125"/>
          </a:xfrm>
        </p:spPr>
        <p:txBody>
          <a:bodyPr/>
          <a:lstStyle/>
          <a:p>
            <a:r>
              <a:rPr lang="en-US" dirty="0"/>
              <a:t>Embedded Systems  ARM cortex M4 </a:t>
            </a:r>
            <a:r>
              <a:rPr lang="en-US" dirty="0" err="1"/>
              <a:t>Systick</a:t>
            </a:r>
            <a:r>
              <a:rPr lang="en-US" dirty="0"/>
              <a:t> Timer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2D99A4-ABDF-8C68-8950-47B5E558C1E8}"/>
              </a:ext>
            </a:extLst>
          </p:cNvPr>
          <p:cNvCxnSpPr>
            <a:cxnSpLocks/>
          </p:cNvCxnSpPr>
          <p:nvPr/>
        </p:nvCxnSpPr>
        <p:spPr>
          <a:xfrm>
            <a:off x="108155" y="516836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6B57DC-14D8-9994-9F76-CA450BC887B4}"/>
              </a:ext>
            </a:extLst>
          </p:cNvPr>
          <p:cNvCxnSpPr>
            <a:cxnSpLocks/>
          </p:cNvCxnSpPr>
          <p:nvPr/>
        </p:nvCxnSpPr>
        <p:spPr>
          <a:xfrm>
            <a:off x="216310" y="6574803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A652537-B9E7-83BC-4DE8-E614262A7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5896"/>
            <a:ext cx="12192000" cy="20743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F3C943-BBA9-9326-E504-759D60E61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015" y="4709430"/>
            <a:ext cx="8333928" cy="171468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D26DAB-2A01-3A04-B51F-496A6AE1C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13" y="2875547"/>
            <a:ext cx="10786188" cy="177007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30653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6E19-BAAE-8119-8955-E8C850C7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0924" y="0"/>
            <a:ext cx="5608844" cy="539336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SysTick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design hints and tips</a:t>
            </a:r>
            <a:endParaRPr lang="en-I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27E58-F279-ACDF-F52F-B24CB917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6755" y="6492875"/>
            <a:ext cx="4114800" cy="365125"/>
          </a:xfrm>
        </p:spPr>
        <p:txBody>
          <a:bodyPr/>
          <a:lstStyle/>
          <a:p>
            <a:r>
              <a:rPr lang="en-US" dirty="0"/>
              <a:t>Embedded Systems  ARM cortex M4 </a:t>
            </a:r>
            <a:r>
              <a:rPr lang="en-US" dirty="0" err="1"/>
              <a:t>Systick</a:t>
            </a:r>
            <a:r>
              <a:rPr lang="en-US" dirty="0"/>
              <a:t> Timer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2D99A4-ABDF-8C68-8950-47B5E558C1E8}"/>
              </a:ext>
            </a:extLst>
          </p:cNvPr>
          <p:cNvCxnSpPr>
            <a:cxnSpLocks/>
          </p:cNvCxnSpPr>
          <p:nvPr/>
        </p:nvCxnSpPr>
        <p:spPr>
          <a:xfrm>
            <a:off x="108155" y="516836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6B57DC-14D8-9994-9F76-CA450BC887B4}"/>
              </a:ext>
            </a:extLst>
          </p:cNvPr>
          <p:cNvCxnSpPr>
            <a:cxnSpLocks/>
          </p:cNvCxnSpPr>
          <p:nvPr/>
        </p:nvCxnSpPr>
        <p:spPr>
          <a:xfrm>
            <a:off x="216310" y="6574803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A25770-7435-9C84-82D6-D5E8B3DD1FFA}"/>
              </a:ext>
            </a:extLst>
          </p:cNvPr>
          <p:cNvSpPr txBox="1"/>
          <p:nvPr/>
        </p:nvSpPr>
        <p:spPr>
          <a:xfrm>
            <a:off x="439560" y="583968"/>
            <a:ext cx="11312879" cy="2125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SysTick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counter reload and current value are undefined at reset, the correct initialization sequence for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SysTick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counter is: </a:t>
            </a:r>
            <a:endParaRPr lang="en-IN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IN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1.Program reload value.</a:t>
            </a:r>
          </a:p>
          <a:p>
            <a:pPr algn="l">
              <a:lnSpc>
                <a:spcPct val="150000"/>
              </a:lnSpc>
            </a:pPr>
            <a:r>
              <a:rPr lang="en-IN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2. Clear current value.</a:t>
            </a:r>
          </a:p>
          <a:p>
            <a:pPr algn="l">
              <a:lnSpc>
                <a:spcPct val="150000"/>
              </a:lnSpc>
            </a:pPr>
            <a:r>
              <a:rPr lang="en-US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3. Program Control and Status register.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3441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6E19-BAAE-8119-8955-E8C850C7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0924" y="0"/>
            <a:ext cx="5608844" cy="539336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SysTick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design hints and tips</a:t>
            </a:r>
            <a:endParaRPr lang="en-I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27E58-F279-ACDF-F52F-B24CB917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6755" y="6492875"/>
            <a:ext cx="4114800" cy="365125"/>
          </a:xfrm>
        </p:spPr>
        <p:txBody>
          <a:bodyPr/>
          <a:lstStyle/>
          <a:p>
            <a:r>
              <a:rPr lang="en-US" dirty="0"/>
              <a:t>Embedded Systems  ARM cortex M4 </a:t>
            </a:r>
            <a:r>
              <a:rPr lang="en-US" dirty="0" err="1"/>
              <a:t>Systick</a:t>
            </a:r>
            <a:r>
              <a:rPr lang="en-US" dirty="0"/>
              <a:t> Timer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2D99A4-ABDF-8C68-8950-47B5E558C1E8}"/>
              </a:ext>
            </a:extLst>
          </p:cNvPr>
          <p:cNvCxnSpPr>
            <a:cxnSpLocks/>
          </p:cNvCxnSpPr>
          <p:nvPr/>
        </p:nvCxnSpPr>
        <p:spPr>
          <a:xfrm>
            <a:off x="108155" y="516836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6B57DC-14D8-9994-9F76-CA450BC887B4}"/>
              </a:ext>
            </a:extLst>
          </p:cNvPr>
          <p:cNvCxnSpPr>
            <a:cxnSpLocks/>
          </p:cNvCxnSpPr>
          <p:nvPr/>
        </p:nvCxnSpPr>
        <p:spPr>
          <a:xfrm>
            <a:off x="216310" y="6574803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CA92680-9C14-3148-131D-A4C4E7BBA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9" y="845381"/>
            <a:ext cx="8148916" cy="5409784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10273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6E19-BAAE-8119-8955-E8C850C7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035" y="-26450"/>
            <a:ext cx="8964989" cy="539336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Toggle PC14 (LED1) with 1 s delay using </a:t>
            </a:r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SysTick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Interrupt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27E58-F279-ACDF-F52F-B24CB917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6755" y="6492875"/>
            <a:ext cx="4114800" cy="365125"/>
          </a:xfrm>
        </p:spPr>
        <p:txBody>
          <a:bodyPr/>
          <a:lstStyle/>
          <a:p>
            <a:r>
              <a:rPr lang="en-US" dirty="0"/>
              <a:t>Embedded Systems  ARM cortex M4 </a:t>
            </a:r>
            <a:r>
              <a:rPr lang="en-US" dirty="0" err="1"/>
              <a:t>Systick</a:t>
            </a:r>
            <a:r>
              <a:rPr lang="en-US" dirty="0"/>
              <a:t> Timer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2D99A4-ABDF-8C68-8950-47B5E558C1E8}"/>
              </a:ext>
            </a:extLst>
          </p:cNvPr>
          <p:cNvCxnSpPr>
            <a:cxnSpLocks/>
          </p:cNvCxnSpPr>
          <p:nvPr/>
        </p:nvCxnSpPr>
        <p:spPr>
          <a:xfrm>
            <a:off x="108155" y="516836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6B57DC-14D8-9994-9F76-CA450BC887B4}"/>
              </a:ext>
            </a:extLst>
          </p:cNvPr>
          <p:cNvCxnSpPr>
            <a:cxnSpLocks/>
          </p:cNvCxnSpPr>
          <p:nvPr/>
        </p:nvCxnSpPr>
        <p:spPr>
          <a:xfrm>
            <a:off x="216310" y="6574803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682D7DE-7CC2-25C3-B45C-6E987B972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264" y="580300"/>
            <a:ext cx="5565887" cy="7357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ACFEC3-1397-7016-DEA6-56389040D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53" y="1486336"/>
            <a:ext cx="11833412" cy="480459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87820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BF0A857-839E-7DBA-E20A-F072CD61067F}"/>
              </a:ext>
            </a:extLst>
          </p:cNvPr>
          <p:cNvSpPr txBox="1"/>
          <p:nvPr/>
        </p:nvSpPr>
        <p:spPr>
          <a:xfrm>
            <a:off x="3366019" y="2752531"/>
            <a:ext cx="445303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6600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8BC6FD-B3E4-1379-4680-07704A63775F}"/>
              </a:ext>
            </a:extLst>
          </p:cNvPr>
          <p:cNvCxnSpPr>
            <a:cxnSpLocks/>
          </p:cNvCxnSpPr>
          <p:nvPr/>
        </p:nvCxnSpPr>
        <p:spPr>
          <a:xfrm>
            <a:off x="108155" y="369332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113FCE-EBE3-367A-6EB9-80F9491729CC}"/>
              </a:ext>
            </a:extLst>
          </p:cNvPr>
          <p:cNvCxnSpPr>
            <a:cxnSpLocks/>
          </p:cNvCxnSpPr>
          <p:nvPr/>
        </p:nvCxnSpPr>
        <p:spPr>
          <a:xfrm>
            <a:off x="98323" y="6773209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9DAA1B-D8B4-F3AA-45A6-19F62BC0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Embedded Systems  ARM cortex M4 Systick Timer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42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6E19-BAAE-8119-8955-E8C850C7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0" y="0"/>
            <a:ext cx="4224130" cy="539336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Timer (</a:t>
            </a:r>
            <a:r>
              <a:rPr lang="en-IN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SysTick</a:t>
            </a:r>
            <a:r>
              <a:rPr lang="en-I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27E58-F279-ACDF-F52F-B24CB917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6755" y="6492875"/>
            <a:ext cx="4114800" cy="365125"/>
          </a:xfrm>
        </p:spPr>
        <p:txBody>
          <a:bodyPr/>
          <a:lstStyle/>
          <a:p>
            <a:r>
              <a:rPr lang="en-US" dirty="0"/>
              <a:t>Embedded Systems  ARM cortex M4 </a:t>
            </a:r>
            <a:r>
              <a:rPr lang="en-US" dirty="0" err="1"/>
              <a:t>Systick</a:t>
            </a:r>
            <a:r>
              <a:rPr lang="en-US" dirty="0"/>
              <a:t> Timer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2D99A4-ABDF-8C68-8950-47B5E558C1E8}"/>
              </a:ext>
            </a:extLst>
          </p:cNvPr>
          <p:cNvCxnSpPr>
            <a:cxnSpLocks/>
          </p:cNvCxnSpPr>
          <p:nvPr/>
        </p:nvCxnSpPr>
        <p:spPr>
          <a:xfrm>
            <a:off x="108155" y="516836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6B57DC-14D8-9994-9F76-CA450BC887B4}"/>
              </a:ext>
            </a:extLst>
          </p:cNvPr>
          <p:cNvCxnSpPr>
            <a:cxnSpLocks/>
          </p:cNvCxnSpPr>
          <p:nvPr/>
        </p:nvCxnSpPr>
        <p:spPr>
          <a:xfrm>
            <a:off x="216310" y="6500192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9785DA-6F19-B2BC-A9D9-20BFF4BEC1A0}"/>
              </a:ext>
            </a:extLst>
          </p:cNvPr>
          <p:cNvSpPr txBox="1"/>
          <p:nvPr/>
        </p:nvSpPr>
        <p:spPr>
          <a:xfrm>
            <a:off x="2241947" y="269668"/>
            <a:ext cx="87308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000" b="0" i="0" u="none" strike="noStrike" baseline="0" dirty="0">
              <a:solidFill>
                <a:schemeClr val="tx2"/>
              </a:solidFill>
              <a:latin typeface="Gill Sans MT" panose="020B0502020104020203" pitchFamily="34" charset="0"/>
            </a:endParaRPr>
          </a:p>
          <a:p>
            <a:r>
              <a:rPr lang="en-US" sz="2000" b="0" i="0" u="none" strike="noStrike" baseline="0" dirty="0">
                <a:solidFill>
                  <a:schemeClr val="tx2"/>
                </a:solidFill>
                <a:latin typeface="Gill Sans MT" panose="020B0502020104020203" pitchFamily="34" charset="0"/>
              </a:rPr>
              <a:t>System timer is a standard hardware component built into ARM Cortex-M.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EB88DB-089C-446E-4FB2-04EBE5C7385C}"/>
              </a:ext>
            </a:extLst>
          </p:cNvPr>
          <p:cNvSpPr txBox="1"/>
          <p:nvPr/>
        </p:nvSpPr>
        <p:spPr>
          <a:xfrm>
            <a:off x="363070" y="977554"/>
            <a:ext cx="715831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2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endParaRPr lang="en-IN" sz="1200" b="0" i="0" u="none" strike="noStrike" baseline="0" dirty="0">
              <a:latin typeface="Gill Sans MT" panose="020B0502020104020203" pitchFamily="34" charset="0"/>
            </a:endParaRPr>
          </a:p>
          <a:p>
            <a:r>
              <a:rPr lang="en-US" sz="2600" b="0" i="0" u="none" strike="noStrike" baseline="0" dirty="0">
                <a:latin typeface="Gill Sans MT" panose="020B0502020104020203" pitchFamily="34" charset="0"/>
              </a:rPr>
              <a:t>Generate </a:t>
            </a:r>
            <a:r>
              <a:rPr lang="en-US" sz="2600" b="0" i="0" u="none" strike="noStrike" baseline="0" dirty="0" err="1">
                <a:solidFill>
                  <a:srgbClr val="0000FF"/>
                </a:solidFill>
                <a:latin typeface="Gill Sans MT" panose="020B0502020104020203" pitchFamily="34" charset="0"/>
              </a:rPr>
              <a:t>SysTick</a:t>
            </a:r>
            <a:r>
              <a:rPr lang="en-US" sz="2600" b="0" i="0" u="none" strike="noStrike" baseline="0" dirty="0">
                <a:solidFill>
                  <a:srgbClr val="0000FF"/>
                </a:solidFill>
                <a:latin typeface="Gill Sans MT" panose="020B0502020104020203" pitchFamily="34" charset="0"/>
              </a:rPr>
              <a:t> interrupts </a:t>
            </a:r>
            <a:r>
              <a:rPr lang="en-US" sz="26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  <a:t>at a fixed time interval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310B34-0A1D-DDEF-7E40-B998B768E1C9}"/>
              </a:ext>
            </a:extLst>
          </p:cNvPr>
          <p:cNvSpPr txBox="1"/>
          <p:nvPr/>
        </p:nvSpPr>
        <p:spPr>
          <a:xfrm>
            <a:off x="515470" y="4008527"/>
            <a:ext cx="9444319" cy="232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200" b="0" i="0" u="none" strike="noStrike" baseline="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endParaRPr lang="en-IN" sz="1200" b="0" i="0" u="none" strike="noStrike" baseline="0" dirty="0">
              <a:latin typeface="Gill Sans MT" panose="020B0502020104020203" pitchFamily="34" charset="0"/>
            </a:endParaRPr>
          </a:p>
          <a:p>
            <a:r>
              <a:rPr lang="en-IN" sz="2600" b="0" i="0" u="none" strike="noStrike" baseline="0" dirty="0">
                <a:latin typeface="Gill Sans MT" panose="020B0502020104020203" pitchFamily="34" charset="0"/>
              </a:rPr>
              <a:t>Example Usages: </a:t>
            </a:r>
          </a:p>
          <a:p>
            <a:endParaRPr lang="en-IN" sz="2600" b="0" i="0" u="none" strike="noStrike" baseline="0" dirty="0">
              <a:latin typeface="Gill Sans MT" panose="020B0502020104020203" pitchFamily="34" charset="0"/>
            </a:endParaRPr>
          </a:p>
          <a:p>
            <a:r>
              <a:rPr lang="en-US" sz="1700" b="0" i="0" u="none" strike="noStrike" baseline="0" dirty="0">
                <a:solidFill>
                  <a:srgbClr val="C0504D"/>
                </a:solidFill>
                <a:latin typeface="Wingdings 3" panose="05040102010807070707" pitchFamily="18" charset="2"/>
              </a:rPr>
              <a:t></a:t>
            </a:r>
            <a:r>
              <a:rPr lang="en-US" sz="2300" b="0" i="0" u="none" strike="noStrike" baseline="0" dirty="0">
                <a:solidFill>
                  <a:srgbClr val="1F487C"/>
                </a:solidFill>
                <a:latin typeface="Gill Sans MT" panose="020B0502020104020203" pitchFamily="34" charset="0"/>
              </a:rPr>
              <a:t>Measuring time elapsed, such as time delay function </a:t>
            </a:r>
          </a:p>
          <a:p>
            <a:endParaRPr lang="en-US" sz="2300" b="0" i="0" u="none" strike="noStrike" baseline="0" dirty="0">
              <a:solidFill>
                <a:srgbClr val="1F487C"/>
              </a:solidFill>
              <a:latin typeface="Gill Sans MT" panose="020B0502020104020203" pitchFamily="34" charset="0"/>
            </a:endParaRPr>
          </a:p>
          <a:p>
            <a:r>
              <a:rPr lang="en-US" sz="1700" b="0" i="0" u="none" strike="noStrike" baseline="0" dirty="0">
                <a:solidFill>
                  <a:srgbClr val="C0504D"/>
                </a:solidFill>
                <a:latin typeface="Wingdings 3" panose="05040102010807070707" pitchFamily="18" charset="2"/>
              </a:rPr>
              <a:t></a:t>
            </a:r>
            <a:r>
              <a:rPr lang="en-US" sz="2300" b="0" i="0" u="none" strike="noStrike" baseline="0" dirty="0">
                <a:solidFill>
                  <a:srgbClr val="1F487C"/>
                </a:solidFill>
                <a:latin typeface="Gill Sans MT" panose="020B0502020104020203" pitchFamily="34" charset="0"/>
              </a:rPr>
              <a:t>Executing tasks periodically, such as periodic polling, and OS CPU scheduling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4B92267-DDCE-B5B3-7FA4-C92B69C18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300" y="2055637"/>
            <a:ext cx="6579710" cy="195737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8344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6E19-BAAE-8119-8955-E8C850C7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0" y="0"/>
            <a:ext cx="4224130" cy="539336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Timer (</a:t>
            </a:r>
            <a:r>
              <a:rPr lang="en-IN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SysTick</a:t>
            </a:r>
            <a:r>
              <a:rPr lang="en-I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27E58-F279-ACDF-F52F-B24CB917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6755" y="6492875"/>
            <a:ext cx="4114800" cy="365125"/>
          </a:xfrm>
        </p:spPr>
        <p:txBody>
          <a:bodyPr/>
          <a:lstStyle/>
          <a:p>
            <a:r>
              <a:rPr lang="en-US" dirty="0"/>
              <a:t>Embedded Systems  ARM cortex M4 </a:t>
            </a:r>
            <a:r>
              <a:rPr lang="en-US" dirty="0" err="1"/>
              <a:t>Systick</a:t>
            </a:r>
            <a:r>
              <a:rPr lang="en-US" dirty="0"/>
              <a:t> Timer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2D99A4-ABDF-8C68-8950-47B5E558C1E8}"/>
              </a:ext>
            </a:extLst>
          </p:cNvPr>
          <p:cNvCxnSpPr>
            <a:cxnSpLocks/>
          </p:cNvCxnSpPr>
          <p:nvPr/>
        </p:nvCxnSpPr>
        <p:spPr>
          <a:xfrm>
            <a:off x="108155" y="516836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6B57DC-14D8-9994-9F76-CA450BC887B4}"/>
              </a:ext>
            </a:extLst>
          </p:cNvPr>
          <p:cNvCxnSpPr>
            <a:cxnSpLocks/>
          </p:cNvCxnSpPr>
          <p:nvPr/>
        </p:nvCxnSpPr>
        <p:spPr>
          <a:xfrm>
            <a:off x="216310" y="6500192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378BE05-F6C1-B069-26A2-5ABCEAF8B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172" y="1349188"/>
            <a:ext cx="7227143" cy="4702662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9785DA-6F19-B2BC-A9D9-20BFF4BEC1A0}"/>
              </a:ext>
            </a:extLst>
          </p:cNvPr>
          <p:cNvSpPr txBox="1"/>
          <p:nvPr/>
        </p:nvSpPr>
        <p:spPr>
          <a:xfrm>
            <a:off x="2361289" y="463017"/>
            <a:ext cx="87308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solidFill>
                  <a:schemeClr val="tx2"/>
                </a:solidFill>
                <a:latin typeface="Gill Sans MT" panose="020B0502020104020203" pitchFamily="34" charset="0"/>
              </a:rPr>
              <a:t>System timer is a standard hardware component built into ARM Cortex-M.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3FD8E4-4115-DA7C-6364-3B96CDD63DEC}"/>
              </a:ext>
            </a:extLst>
          </p:cNvPr>
          <p:cNvSpPr txBox="1"/>
          <p:nvPr/>
        </p:nvSpPr>
        <p:spPr>
          <a:xfrm>
            <a:off x="216310" y="899752"/>
            <a:ext cx="4449415" cy="40626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0"/>
              </a:rPr>
              <a:t>System timer is a standard hardware component built into ARM Cortex-M.</a:t>
            </a:r>
          </a:p>
          <a:p>
            <a:pPr algn="just"/>
            <a:endParaRPr lang="en-IN" sz="2000" dirty="0">
              <a:solidFill>
                <a:schemeClr val="accent2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0"/>
              </a:rPr>
              <a:t>This hardware </a:t>
            </a:r>
            <a:r>
              <a:rPr lang="en-US" sz="2000" dirty="0">
                <a:latin typeface="Gill Sans MT" panose="020B0502020104020203" pitchFamily="34" charset="0"/>
              </a:rPr>
              <a:t>periodically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Gill Sans MT" panose="020B0502020104020203" pitchFamily="34" charset="0"/>
              </a:rPr>
              <a:t> forces the processor to execute the following ISR:</a:t>
            </a:r>
            <a:endParaRPr lang="en-IN" sz="2000" dirty="0">
              <a:solidFill>
                <a:schemeClr val="accent2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pPr algn="l"/>
            <a:endParaRPr lang="en-IN" dirty="0">
              <a:latin typeface="ArialMT"/>
            </a:endParaRPr>
          </a:p>
          <a:p>
            <a:pPr algn="just"/>
            <a:r>
              <a:rPr lang="en-IN" sz="2000" i="1" dirty="0">
                <a:solidFill>
                  <a:schemeClr val="accent2">
                    <a:lumMod val="50000"/>
                  </a:schemeClr>
                </a:solidFill>
                <a:highlight>
                  <a:srgbClr val="FFFF00"/>
                </a:highlight>
                <a:latin typeface="Gill Sans MT" panose="020B0502020104020203" pitchFamily="34" charset="0"/>
              </a:rPr>
              <a:t>It features:</a:t>
            </a:r>
            <a:endParaRPr lang="en-IN" sz="2000" dirty="0">
              <a:solidFill>
                <a:schemeClr val="accent2">
                  <a:lumMod val="50000"/>
                </a:schemeClr>
              </a:solidFill>
              <a:latin typeface="Gill Sans MT" panose="020B05020201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Gill Sans MT" panose="020B0502020104020203" pitchFamily="34" charset="0"/>
              </a:rPr>
              <a:t>A 24-bit </a:t>
            </a:r>
            <a:r>
              <a:rPr lang="en-IN" sz="2000" dirty="0" err="1">
                <a:latin typeface="Gill Sans MT" panose="020B0502020104020203" pitchFamily="34" charset="0"/>
              </a:rPr>
              <a:t>downcounter</a:t>
            </a:r>
            <a:endParaRPr lang="en-IN" sz="2000" dirty="0">
              <a:latin typeface="Gill Sans MT" panose="020B0502020104020203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 err="1">
                <a:latin typeface="Gill Sans MT" panose="020B0502020104020203" pitchFamily="34" charset="0"/>
              </a:rPr>
              <a:t>Autoreload</a:t>
            </a:r>
            <a:r>
              <a:rPr lang="en-IN" sz="2000" dirty="0">
                <a:latin typeface="Gill Sans MT" panose="020B0502020104020203" pitchFamily="34" charset="0"/>
              </a:rPr>
              <a:t> capability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panose="020B0502020104020203" pitchFamily="34" charset="0"/>
              </a:rPr>
              <a:t>Maskable system interrupt generation when the counter reaches 0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Gill Sans MT" panose="020B0502020104020203" pitchFamily="34" charset="0"/>
              </a:rPr>
              <a:t>Programmable clock source.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DC1BC7-8057-B1AB-9B1F-5D0454BA77B1}"/>
              </a:ext>
            </a:extLst>
          </p:cNvPr>
          <p:cNvSpPr txBox="1"/>
          <p:nvPr/>
        </p:nvSpPr>
        <p:spPr>
          <a:xfrm>
            <a:off x="348337" y="5145442"/>
            <a:ext cx="4221219" cy="110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/>
            <a:endParaRPr lang="en-IN" sz="12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b="0" i="0" u="none" strike="noStrike" baseline="0" dirty="0">
                <a:solidFill>
                  <a:srgbClr val="C00000"/>
                </a:solidFill>
                <a:latin typeface="Consolas" panose="020B0609020204030204" pitchFamily="49" charset="0"/>
              </a:rPr>
              <a:t>void </a:t>
            </a:r>
            <a:r>
              <a:rPr lang="en-IN" sz="1800" b="0" i="0" u="none" strike="noStrike" baseline="0" dirty="0" err="1">
                <a:solidFill>
                  <a:srgbClr val="C00000"/>
                </a:solidFill>
                <a:latin typeface="Consolas" panose="020B0609020204030204" pitchFamily="49" charset="0"/>
              </a:rPr>
              <a:t>SysTick_Handler</a:t>
            </a:r>
            <a:r>
              <a:rPr lang="en-IN" sz="1800" b="0" i="0" u="none" strike="noStrike" baseline="0" dirty="0">
                <a:solidFill>
                  <a:srgbClr val="C00000"/>
                </a:solidFill>
                <a:latin typeface="Consolas" panose="020B0609020204030204" pitchFamily="49" charset="0"/>
              </a:rPr>
              <a:t>(void){</a:t>
            </a:r>
          </a:p>
          <a:p>
            <a:r>
              <a:rPr lang="en-IN" sz="1800" b="0" i="0" u="none" strike="noStrike" baseline="0" dirty="0">
                <a:solidFill>
                  <a:srgbClr val="C00000"/>
                </a:solidFill>
                <a:latin typeface="Consolas" panose="020B0609020204030204" pitchFamily="49" charset="0"/>
              </a:rPr>
              <a:t> ... </a:t>
            </a:r>
          </a:p>
          <a:p>
            <a:r>
              <a:rPr lang="en-IN" sz="1800" b="0" i="0" u="none" strike="noStrike" baseline="0" dirty="0">
                <a:solidFill>
                  <a:srgbClr val="C00000"/>
                </a:solidFill>
                <a:latin typeface="Consolas" panose="020B0609020204030204" pitchFamily="49" charset="0"/>
              </a:rPr>
              <a:t>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68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6E19-BAAE-8119-8955-E8C850C7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0" y="0"/>
            <a:ext cx="4224130" cy="539336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System Timer (</a:t>
            </a:r>
            <a:r>
              <a:rPr lang="en-IN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SysTick</a:t>
            </a:r>
            <a:r>
              <a:rPr lang="en-I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27E58-F279-ACDF-F52F-B24CB917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6755" y="6492875"/>
            <a:ext cx="4114800" cy="365125"/>
          </a:xfrm>
        </p:spPr>
        <p:txBody>
          <a:bodyPr/>
          <a:lstStyle/>
          <a:p>
            <a:r>
              <a:rPr lang="en-US" dirty="0"/>
              <a:t>Embedded Systems  ARM cortex M4 </a:t>
            </a:r>
            <a:r>
              <a:rPr lang="en-US" dirty="0" err="1"/>
              <a:t>Systick</a:t>
            </a:r>
            <a:r>
              <a:rPr lang="en-US" dirty="0"/>
              <a:t> Timer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2D99A4-ABDF-8C68-8950-47B5E558C1E8}"/>
              </a:ext>
            </a:extLst>
          </p:cNvPr>
          <p:cNvCxnSpPr>
            <a:cxnSpLocks/>
          </p:cNvCxnSpPr>
          <p:nvPr/>
        </p:nvCxnSpPr>
        <p:spPr>
          <a:xfrm>
            <a:off x="108155" y="516836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6B57DC-14D8-9994-9F76-CA450BC887B4}"/>
              </a:ext>
            </a:extLst>
          </p:cNvPr>
          <p:cNvCxnSpPr>
            <a:cxnSpLocks/>
          </p:cNvCxnSpPr>
          <p:nvPr/>
        </p:nvCxnSpPr>
        <p:spPr>
          <a:xfrm>
            <a:off x="216310" y="6500192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9785DA-6F19-B2BC-A9D9-20BFF4BEC1A0}"/>
              </a:ext>
            </a:extLst>
          </p:cNvPr>
          <p:cNvSpPr txBox="1"/>
          <p:nvPr/>
        </p:nvSpPr>
        <p:spPr>
          <a:xfrm>
            <a:off x="2289572" y="421100"/>
            <a:ext cx="87308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000" b="0" i="0" u="none" strike="noStrike" baseline="0" dirty="0">
              <a:solidFill>
                <a:schemeClr val="tx2"/>
              </a:solidFill>
              <a:latin typeface="Gill Sans MT" panose="020B0502020104020203" pitchFamily="34" charset="0"/>
            </a:endParaRPr>
          </a:p>
          <a:p>
            <a:r>
              <a:rPr lang="en-US" sz="2000" b="0" i="0" u="none" strike="noStrike" baseline="0" dirty="0">
                <a:solidFill>
                  <a:schemeClr val="tx2"/>
                </a:solidFill>
                <a:latin typeface="Gill Sans MT" panose="020B0502020104020203" pitchFamily="34" charset="0"/>
              </a:rPr>
              <a:t>System timer is a standard hardware component built into ARM Cortex-M.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093AE0-CC59-43D4-6127-F32F12C8C0E2}"/>
              </a:ext>
            </a:extLst>
          </p:cNvPr>
          <p:cNvSpPr/>
          <p:nvPr/>
        </p:nvSpPr>
        <p:spPr>
          <a:xfrm>
            <a:off x="1013012" y="5593976"/>
            <a:ext cx="5082988" cy="548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93731A-7656-CA7C-9C72-3799B1628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69" y="1613651"/>
            <a:ext cx="11336622" cy="437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7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6E19-BAAE-8119-8955-E8C850C7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576" y="-15182"/>
            <a:ext cx="7247966" cy="539336"/>
          </a:xfrm>
        </p:spPr>
        <p:txBody>
          <a:bodyPr>
            <a:normAutofit fontScale="90000"/>
          </a:bodyPr>
          <a:lstStyle/>
          <a:p>
            <a:r>
              <a:rPr lang="en-I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Functional Diagram of System Timer (</a:t>
            </a:r>
            <a:r>
              <a:rPr lang="en-IN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SysTick</a:t>
            </a:r>
            <a:r>
              <a:rPr lang="en-I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27E58-F279-ACDF-F52F-B24CB917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6755" y="6492875"/>
            <a:ext cx="4114800" cy="365125"/>
          </a:xfrm>
        </p:spPr>
        <p:txBody>
          <a:bodyPr/>
          <a:lstStyle/>
          <a:p>
            <a:r>
              <a:rPr lang="en-US" dirty="0"/>
              <a:t>Embedded Systems  ARM cortex M4 </a:t>
            </a:r>
            <a:r>
              <a:rPr lang="en-US" dirty="0" err="1"/>
              <a:t>Systick</a:t>
            </a:r>
            <a:r>
              <a:rPr lang="en-US" dirty="0"/>
              <a:t> Timer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2D99A4-ABDF-8C68-8950-47B5E558C1E8}"/>
              </a:ext>
            </a:extLst>
          </p:cNvPr>
          <p:cNvCxnSpPr>
            <a:cxnSpLocks/>
          </p:cNvCxnSpPr>
          <p:nvPr/>
        </p:nvCxnSpPr>
        <p:spPr>
          <a:xfrm>
            <a:off x="108155" y="516836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6B57DC-14D8-9994-9F76-CA450BC887B4}"/>
              </a:ext>
            </a:extLst>
          </p:cNvPr>
          <p:cNvCxnSpPr>
            <a:cxnSpLocks/>
          </p:cNvCxnSpPr>
          <p:nvPr/>
        </p:nvCxnSpPr>
        <p:spPr>
          <a:xfrm>
            <a:off x="216310" y="6500192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9785DA-6F19-B2BC-A9D9-20BFF4BEC1A0}"/>
              </a:ext>
            </a:extLst>
          </p:cNvPr>
          <p:cNvSpPr txBox="1"/>
          <p:nvPr/>
        </p:nvSpPr>
        <p:spPr>
          <a:xfrm>
            <a:off x="2289572" y="421100"/>
            <a:ext cx="87308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000" b="0" i="0" u="none" strike="noStrike" baseline="0" dirty="0">
              <a:solidFill>
                <a:schemeClr val="tx2"/>
              </a:solidFill>
              <a:latin typeface="Gill Sans MT" panose="020B0502020104020203" pitchFamily="34" charset="0"/>
            </a:endParaRPr>
          </a:p>
          <a:p>
            <a:r>
              <a:rPr lang="en-US" sz="2000" b="0" i="0" u="none" strike="noStrike" baseline="0" dirty="0">
                <a:solidFill>
                  <a:schemeClr val="tx2"/>
                </a:solidFill>
                <a:latin typeface="Gill Sans MT" panose="020B0502020104020203" pitchFamily="34" charset="0"/>
              </a:rPr>
              <a:t>System timer is a standard hardware component built into ARM Cortex-M.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093AE0-CC59-43D4-6127-F32F12C8C0E2}"/>
              </a:ext>
            </a:extLst>
          </p:cNvPr>
          <p:cNvSpPr/>
          <p:nvPr/>
        </p:nvSpPr>
        <p:spPr>
          <a:xfrm>
            <a:off x="1013012" y="5593976"/>
            <a:ext cx="5082988" cy="548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71F96-A4CF-098E-B0C1-7AE4FFF2A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61" y="1550086"/>
            <a:ext cx="10424446" cy="445893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A132B5-BB82-A7C8-14E0-2624AA10DC49}"/>
              </a:ext>
            </a:extLst>
          </p:cNvPr>
          <p:cNvSpPr/>
          <p:nvPr/>
        </p:nvSpPr>
        <p:spPr>
          <a:xfrm>
            <a:off x="9372599" y="5522260"/>
            <a:ext cx="1603001" cy="3406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48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0C6BB1B-4793-7B0F-A372-84389238B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898" y="2395040"/>
            <a:ext cx="9248040" cy="4062352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EF9866-2996-EC87-339B-0758A665BC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" r="45802" b="46255"/>
          <a:stretch/>
        </p:blipFill>
        <p:spPr>
          <a:xfrm>
            <a:off x="1335023" y="4376699"/>
            <a:ext cx="825472" cy="4954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AA6E19-BAAE-8119-8955-E8C850C7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668" y="0"/>
            <a:ext cx="2252663" cy="539336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Clock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27E58-F279-ACDF-F52F-B24CB917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6755" y="6492875"/>
            <a:ext cx="4114800" cy="365125"/>
          </a:xfrm>
        </p:spPr>
        <p:txBody>
          <a:bodyPr/>
          <a:lstStyle/>
          <a:p>
            <a:r>
              <a:rPr lang="en-US" dirty="0"/>
              <a:t>Embedded Systems  ARM cortex M4 </a:t>
            </a:r>
            <a:r>
              <a:rPr lang="en-US" dirty="0" err="1"/>
              <a:t>Systick</a:t>
            </a:r>
            <a:r>
              <a:rPr lang="en-US" dirty="0"/>
              <a:t> Timer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2D99A4-ABDF-8C68-8950-47B5E558C1E8}"/>
              </a:ext>
            </a:extLst>
          </p:cNvPr>
          <p:cNvCxnSpPr>
            <a:cxnSpLocks/>
          </p:cNvCxnSpPr>
          <p:nvPr/>
        </p:nvCxnSpPr>
        <p:spPr>
          <a:xfrm>
            <a:off x="108155" y="516836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6B57DC-14D8-9994-9F76-CA450BC887B4}"/>
              </a:ext>
            </a:extLst>
          </p:cNvPr>
          <p:cNvCxnSpPr>
            <a:cxnSpLocks/>
          </p:cNvCxnSpPr>
          <p:nvPr/>
        </p:nvCxnSpPr>
        <p:spPr>
          <a:xfrm>
            <a:off x="216310" y="6553982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9785DA-6F19-B2BC-A9D9-20BFF4BEC1A0}"/>
              </a:ext>
            </a:extLst>
          </p:cNvPr>
          <p:cNvSpPr txBox="1"/>
          <p:nvPr/>
        </p:nvSpPr>
        <p:spPr>
          <a:xfrm>
            <a:off x="128737" y="484288"/>
            <a:ext cx="1201717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RCC feeds the external clock of the Cortex System Timer (</a:t>
            </a:r>
            <a:r>
              <a:rPr lang="en-US" sz="2400" b="0" i="0" u="none" strike="noStrike" baseline="0" dirty="0" err="1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SysTick</a:t>
            </a:r>
            <a:r>
              <a:rPr lang="en-US" sz="2400" b="0" i="0" u="none" strike="noStrike" baseline="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with the AHB clock (HCLK) divided by 8. </a:t>
            </a:r>
          </a:p>
          <a:p>
            <a:endParaRPr lang="en-US" sz="2400" b="0" i="0" u="none" strike="noStrike" baseline="0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400" b="0" i="0" u="none" strike="noStrike" baseline="0" dirty="0" err="1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SysTick</a:t>
            </a:r>
            <a:r>
              <a:rPr lang="en-US" sz="2400" b="0" i="0" u="none" strike="noStrike" baseline="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can work either with this clock or with the Cortex clock (HCLK), configurable in the </a:t>
            </a:r>
            <a:r>
              <a:rPr lang="en-US" sz="2400" b="0" i="0" u="none" strike="noStrike" baseline="0" dirty="0" err="1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SysTick</a:t>
            </a:r>
            <a:r>
              <a:rPr lang="en-US" sz="2400" b="0" i="0" u="none" strike="noStrike" baseline="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control and status register.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99DA6-7067-6C6F-FBF4-5E7BBF5F210C}"/>
              </a:ext>
            </a:extLst>
          </p:cNvPr>
          <p:cNvSpPr/>
          <p:nvPr/>
        </p:nvSpPr>
        <p:spPr>
          <a:xfrm>
            <a:off x="8733024" y="3390912"/>
            <a:ext cx="2114270" cy="7002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2ACFA-6DBB-FFFB-DAF5-0B24B024B927}"/>
              </a:ext>
            </a:extLst>
          </p:cNvPr>
          <p:cNvSpPr/>
          <p:nvPr/>
        </p:nvSpPr>
        <p:spPr>
          <a:xfrm>
            <a:off x="1344706" y="2463145"/>
            <a:ext cx="9585232" cy="39942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68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6E19-BAAE-8119-8955-E8C850C7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0" y="0"/>
            <a:ext cx="4224130" cy="539336"/>
          </a:xfrm>
        </p:spPr>
        <p:txBody>
          <a:bodyPr>
            <a:normAutofit fontScale="90000"/>
          </a:bodyPr>
          <a:lstStyle/>
          <a:p>
            <a:r>
              <a:rPr lang="en-I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Registers of System Timer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27E58-F279-ACDF-F52F-B24CB917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6755" y="6492875"/>
            <a:ext cx="4114800" cy="365125"/>
          </a:xfrm>
        </p:spPr>
        <p:txBody>
          <a:bodyPr/>
          <a:lstStyle/>
          <a:p>
            <a:r>
              <a:rPr lang="en-US" dirty="0"/>
              <a:t>Embedded Systems  ARM cortex M4 </a:t>
            </a:r>
            <a:r>
              <a:rPr lang="en-US" dirty="0" err="1"/>
              <a:t>Systick</a:t>
            </a:r>
            <a:r>
              <a:rPr lang="en-US" dirty="0"/>
              <a:t> Timer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2D99A4-ABDF-8C68-8950-47B5E558C1E8}"/>
              </a:ext>
            </a:extLst>
          </p:cNvPr>
          <p:cNvCxnSpPr>
            <a:cxnSpLocks/>
          </p:cNvCxnSpPr>
          <p:nvPr/>
        </p:nvCxnSpPr>
        <p:spPr>
          <a:xfrm>
            <a:off x="108155" y="516836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6B57DC-14D8-9994-9F76-CA450BC887B4}"/>
              </a:ext>
            </a:extLst>
          </p:cNvPr>
          <p:cNvCxnSpPr>
            <a:cxnSpLocks/>
          </p:cNvCxnSpPr>
          <p:nvPr/>
        </p:nvCxnSpPr>
        <p:spPr>
          <a:xfrm>
            <a:off x="216310" y="6500192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7D41D44-5F36-E0DF-DE32-2060BC79A7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67"/>
          <a:stretch/>
        </p:blipFill>
        <p:spPr>
          <a:xfrm>
            <a:off x="516731" y="1776417"/>
            <a:ext cx="11325393" cy="288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42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6E19-BAAE-8119-8955-E8C850C7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711" y="-22500"/>
            <a:ext cx="7605713" cy="539336"/>
          </a:xfrm>
        </p:spPr>
        <p:txBody>
          <a:bodyPr>
            <a:normAutofit fontScale="90000"/>
          </a:bodyPr>
          <a:lstStyle/>
          <a:p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SysTick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control and status register (STK_CTRL)</a:t>
            </a:r>
            <a:endParaRPr lang="en-I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27E58-F279-ACDF-F52F-B24CB917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6755" y="6492875"/>
            <a:ext cx="4114800" cy="365125"/>
          </a:xfrm>
        </p:spPr>
        <p:txBody>
          <a:bodyPr/>
          <a:lstStyle/>
          <a:p>
            <a:r>
              <a:rPr lang="en-US" dirty="0"/>
              <a:t>Embedded Systems  ARM cortex M4 </a:t>
            </a:r>
            <a:r>
              <a:rPr lang="en-US" dirty="0" err="1"/>
              <a:t>Systick</a:t>
            </a:r>
            <a:r>
              <a:rPr lang="en-US" dirty="0"/>
              <a:t> Timer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2D99A4-ABDF-8C68-8950-47B5E558C1E8}"/>
              </a:ext>
            </a:extLst>
          </p:cNvPr>
          <p:cNvCxnSpPr>
            <a:cxnSpLocks/>
          </p:cNvCxnSpPr>
          <p:nvPr/>
        </p:nvCxnSpPr>
        <p:spPr>
          <a:xfrm>
            <a:off x="108155" y="516836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6B57DC-14D8-9994-9F76-CA450BC887B4}"/>
              </a:ext>
            </a:extLst>
          </p:cNvPr>
          <p:cNvCxnSpPr>
            <a:cxnSpLocks/>
          </p:cNvCxnSpPr>
          <p:nvPr/>
        </p:nvCxnSpPr>
        <p:spPr>
          <a:xfrm>
            <a:off x="216310" y="6571629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65216C-6218-ED27-8760-127BA0DDAF06}"/>
              </a:ext>
            </a:extLst>
          </p:cNvPr>
          <p:cNvSpPr txBox="1"/>
          <p:nvPr/>
        </p:nvSpPr>
        <p:spPr>
          <a:xfrm>
            <a:off x="2946798" y="559509"/>
            <a:ext cx="70544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0" u="none" strike="noStrike" baseline="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000" i="0" u="none" strike="noStrike" baseline="0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SysTick</a:t>
            </a:r>
            <a:r>
              <a:rPr lang="en-US" sz="2000" i="0" u="none" strike="noStrike" baseline="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CTRL register enables the </a:t>
            </a:r>
            <a:r>
              <a:rPr lang="en-US" sz="2000" i="0" u="none" strike="noStrike" baseline="0" dirty="0" err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SysTick</a:t>
            </a:r>
            <a:r>
              <a:rPr lang="en-US" sz="2000" i="0" u="none" strike="noStrike" baseline="0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features. </a:t>
            </a:r>
            <a:endParaRPr lang="en-IN" sz="2000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2C8601-0A9C-0693-E894-2445143F0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33" y="1002291"/>
            <a:ext cx="10134319" cy="208200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C743E6-3E21-C216-4E57-EABD693E1D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77" r="51032" b="51051"/>
          <a:stretch/>
        </p:blipFill>
        <p:spPr>
          <a:xfrm>
            <a:off x="32644" y="3984388"/>
            <a:ext cx="3562156" cy="10446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6EBB1D-3A4F-839F-671B-92D2F012C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16" y="3257708"/>
            <a:ext cx="5240133" cy="4798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DFCFECB-29E9-9C74-28FC-4BBB191BC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096" y="3275638"/>
            <a:ext cx="6978260" cy="152721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0847C24-947B-E18B-8476-8A2A5D6B729B}"/>
              </a:ext>
            </a:extLst>
          </p:cNvPr>
          <p:cNvSpPr/>
          <p:nvPr/>
        </p:nvSpPr>
        <p:spPr>
          <a:xfrm>
            <a:off x="9634111" y="2214281"/>
            <a:ext cx="755983" cy="8251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C5F58C-4F24-D274-6AD4-82D367080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5992" y="5076009"/>
            <a:ext cx="8494621" cy="114370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957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6E19-BAAE-8119-8955-E8C850C7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711" y="-22500"/>
            <a:ext cx="7605713" cy="539336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SysTick</a:t>
            </a:r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reload value register (STK_LOAD)</a:t>
            </a:r>
            <a:endParaRPr lang="en-IN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27E58-F279-ACDF-F52F-B24CB917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6755" y="6492875"/>
            <a:ext cx="4114800" cy="365125"/>
          </a:xfrm>
        </p:spPr>
        <p:txBody>
          <a:bodyPr/>
          <a:lstStyle/>
          <a:p>
            <a:r>
              <a:rPr lang="en-US" dirty="0"/>
              <a:t>Embedded Systems  ARM cortex M4 </a:t>
            </a:r>
            <a:r>
              <a:rPr lang="en-US" dirty="0" err="1"/>
              <a:t>Systick</a:t>
            </a:r>
            <a:r>
              <a:rPr lang="en-US" dirty="0"/>
              <a:t> Timer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2D99A4-ABDF-8C68-8950-47B5E558C1E8}"/>
              </a:ext>
            </a:extLst>
          </p:cNvPr>
          <p:cNvCxnSpPr>
            <a:cxnSpLocks/>
          </p:cNvCxnSpPr>
          <p:nvPr/>
        </p:nvCxnSpPr>
        <p:spPr>
          <a:xfrm>
            <a:off x="108155" y="516836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6B57DC-14D8-9994-9F76-CA450BC887B4}"/>
              </a:ext>
            </a:extLst>
          </p:cNvPr>
          <p:cNvCxnSpPr>
            <a:cxnSpLocks/>
          </p:cNvCxnSpPr>
          <p:nvPr/>
        </p:nvCxnSpPr>
        <p:spPr>
          <a:xfrm>
            <a:off x="216310" y="6571629"/>
            <a:ext cx="11975690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76E1E53-DB67-F53C-6CD3-4655E62C8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63" y="656950"/>
            <a:ext cx="12192000" cy="202066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FC18EE-8221-EDA5-C2AE-DAF8E75FF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3" y="3326561"/>
            <a:ext cx="12086367" cy="243861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3547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8313</TotalTime>
  <Words>617</Words>
  <Application>Microsoft Office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ArialMT</vt:lpstr>
      <vt:lpstr>Calibri</vt:lpstr>
      <vt:lpstr>Calibri Light</vt:lpstr>
      <vt:lpstr>Cambria</vt:lpstr>
      <vt:lpstr>Consolas</vt:lpstr>
      <vt:lpstr>Gill Sans MT</vt:lpstr>
      <vt:lpstr>Wingdings 3</vt:lpstr>
      <vt:lpstr>Office Theme</vt:lpstr>
      <vt:lpstr>PowerPoint Presentation</vt:lpstr>
      <vt:lpstr>System Timer (SysTick)</vt:lpstr>
      <vt:lpstr>System Timer (SysTick)</vt:lpstr>
      <vt:lpstr>System Timer (SysTick)</vt:lpstr>
      <vt:lpstr>Functional Diagram of System Timer (SysTick)</vt:lpstr>
      <vt:lpstr>Clock tree</vt:lpstr>
      <vt:lpstr>Registers of System Timer</vt:lpstr>
      <vt:lpstr>SysTick control and status register (STK_CTRL)</vt:lpstr>
      <vt:lpstr>SysTick reload value register (STK_LOAD)</vt:lpstr>
      <vt:lpstr>SysTick Load Value Formula</vt:lpstr>
      <vt:lpstr>SysTick current value register (STK_VAL)</vt:lpstr>
      <vt:lpstr>SysTick design hints and tips</vt:lpstr>
      <vt:lpstr>SysTick design hints and tips</vt:lpstr>
      <vt:lpstr>Toggle PC14 (LED1) with 1 s delay using SysTick Interrupt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Vectored Interrupt Controller (NVIC)</dc:title>
  <dc:creator>vishnu s</dc:creator>
  <cp:lastModifiedBy>Dr. Vishnu S - [CSE]</cp:lastModifiedBy>
  <cp:revision>7</cp:revision>
  <dcterms:created xsi:type="dcterms:W3CDTF">2023-10-30T06:37:51Z</dcterms:created>
  <dcterms:modified xsi:type="dcterms:W3CDTF">2024-09-30T10:12:00Z</dcterms:modified>
</cp:coreProperties>
</file>