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8EC9-D3E3-A070-C633-02A2F669D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8324D-DA33-A029-927B-E70E7509E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52895-B9E4-EF0D-D89A-0868B816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E324-8DE1-4C04-AD83-D7C06F568A7B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1DEBB-9306-BFEC-EC8B-00C12B5B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47C37-C4B2-DA6E-8799-E5BCAB7F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6ACD-6224-4648-B697-87F640D75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84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0753-194F-91AC-4244-9303C95A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BDB5D-96C5-0DAD-44F6-E0C654653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951B8-22D0-942E-949A-5E744E9B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E324-8DE1-4C04-AD83-D7C06F568A7B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625C7-C173-2780-C1C5-213AACB2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31D95-BC7C-9081-45FC-2846BD9D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6ACD-6224-4648-B697-87F640D75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99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61604-528D-688C-CB8F-6364038D1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7FDEA-AA5E-FFBB-A4C6-201242573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978F6-0649-F2A6-9CCA-9678D731C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E324-8DE1-4C04-AD83-D7C06F568A7B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1FE41-97F9-BBB2-6B81-74DA6514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9D596-8ADD-81C9-8D35-8F3686B1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6ACD-6224-4648-B697-87F640D75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08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94AA-B296-30C1-95FC-E9D4FE69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3B78-C044-5859-459E-B66FC1EC2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119D5-BFDF-6474-CCF6-3B96E8724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E324-8DE1-4C04-AD83-D7C06F568A7B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D70A7-5D1E-7CFB-35C1-912FFA18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B948-1364-1B97-3015-28394001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6ACD-6224-4648-B697-87F640D75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49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C6BDA-CA71-626E-E693-8BEE87E10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AEB31-A85C-114A-705E-BC00D3558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D43A4-2A00-6BCC-DFB7-6BB552C0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E324-8DE1-4C04-AD83-D7C06F568A7B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357AF-29BB-6E94-63FB-A61C1CF94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4C625-4D78-EE07-14FA-A01F3115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6ACD-6224-4648-B697-87F640D75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26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0301-EE33-461D-AA38-365772845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0CCE2-0746-E26B-95AB-D90AA19F8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05B63-DDDD-7B2B-EE3B-43030960E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687D6-B039-FF27-85E0-B0776F13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E324-8DE1-4C04-AD83-D7C06F568A7B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36E5D-8AAA-DD04-5BC3-A0051E68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A5A00-A12A-EBD6-0230-086084D5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6ACD-6224-4648-B697-87F640D75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8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3291-ECB6-C5D1-D1AC-305626E1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FCFE5-DB75-FEB0-6E20-131CFB626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730EA-BD55-DAC3-95AD-E62E43B64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48503-328E-3D7A-7C91-0CE0BEC6B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3E941-48DD-391F-C94F-5646847C1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AA3C0A-7704-ABB9-9E4E-C0666DA0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E324-8DE1-4C04-AD83-D7C06F568A7B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AF5CA-1748-9BDC-2E02-3D6D4300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B4A09-9F70-74D1-A924-B272017C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6ACD-6224-4648-B697-87F640D75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01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1A583-0071-6829-C7C8-D9097E805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295CD4-EB99-99ED-31EF-5BE0A80C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E324-8DE1-4C04-AD83-D7C06F568A7B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82519-A54B-9FA0-C34F-64FA2142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83037-33C1-A377-1FA2-C9F0D219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6ACD-6224-4648-B697-87F640D75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7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210EF-846E-D6C8-9A13-DC60E7CE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E324-8DE1-4C04-AD83-D7C06F568A7B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B3774-F3F9-8B7F-4D99-3897801A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D5A3C-2EE4-0826-B089-4A44E7BF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6ACD-6224-4648-B697-87F640D75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4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3DB1-00B3-DE60-53FF-B75436663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A40AA-6190-7D77-643A-E2591789E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EE3F1-6165-5E8F-14EF-668909DD8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C7A77-62E5-113F-19E9-5976181AF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E324-8DE1-4C04-AD83-D7C06F568A7B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CAC19-D9C0-DCA1-64DA-FF411499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475F8-3F35-5BA8-161C-9E8231A8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6ACD-6224-4648-B697-87F640D75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73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2451-863D-5771-C7F8-A4F41F58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58A0D-9767-436C-A84B-5D602A60A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DB0C6-6375-63A1-A636-4926CC880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E52E2-3B09-6307-EADA-311F289A1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E324-8DE1-4C04-AD83-D7C06F568A7B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42399-64B9-A609-AC7D-0AA2A1FA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C7824-CAB2-1E5B-0703-F6C297F0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6ACD-6224-4648-B697-87F640D75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01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D59C01-770C-0223-7A28-6732370A4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E6EB2-0637-135B-F252-387471CF9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FBE67-EF00-562D-070C-FDF90C5BD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7E324-8DE1-4C04-AD83-D7C06F568A7B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7AD9B-FC90-4564-F78C-B885907DB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F029D-4E56-EDD7-85E0-E6646758A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C6ACD-6224-4648-B697-87F640D75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81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615B-8DDE-456D-D239-E0E13101E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5663" y="113650"/>
            <a:ext cx="9144000" cy="439435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IN" sz="2800" b="1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Set a bit in 32 bit register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F74B4-355D-65F2-2FE7-3C3ADC3616E2}"/>
              </a:ext>
            </a:extLst>
          </p:cNvPr>
          <p:cNvSpPr txBox="1"/>
          <p:nvPr/>
        </p:nvSpPr>
        <p:spPr>
          <a:xfrm>
            <a:off x="609923" y="2149216"/>
            <a:ext cx="4465948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OpenSans-Light"/>
              </a:rPr>
              <a:t>GPIOA-&gt;ODR |=(1U&lt;&lt;10);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1FFA32-B3C6-8615-761A-264EA82BE3C3}"/>
              </a:ext>
            </a:extLst>
          </p:cNvPr>
          <p:cNvSpPr txBox="1"/>
          <p:nvPr/>
        </p:nvSpPr>
        <p:spPr>
          <a:xfrm>
            <a:off x="609923" y="1522099"/>
            <a:ext cx="118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Example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AEB122-EE88-3641-53AA-9F435FD64570}"/>
              </a:ext>
            </a:extLst>
          </p:cNvPr>
          <p:cNvSpPr txBox="1"/>
          <p:nvPr/>
        </p:nvSpPr>
        <p:spPr>
          <a:xfrm>
            <a:off x="609923" y="3423406"/>
            <a:ext cx="10975619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OpenSans-Light"/>
              </a:rPr>
              <a:t>GPIOA-&gt;ODR = 0b 0000 0000 0000 0000 0000 0000 0000 0000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51FD48-761D-034E-7E1E-2A74AD3CB331}"/>
              </a:ext>
            </a:extLst>
          </p:cNvPr>
          <p:cNvSpPr txBox="1"/>
          <p:nvPr/>
        </p:nvSpPr>
        <p:spPr>
          <a:xfrm>
            <a:off x="696685" y="293022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Assume initially all bits are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7B7B02-2625-2459-E9B7-06E1166B6F26}"/>
              </a:ext>
            </a:extLst>
          </p:cNvPr>
          <p:cNvSpPr txBox="1"/>
          <p:nvPr/>
        </p:nvSpPr>
        <p:spPr>
          <a:xfrm>
            <a:off x="609923" y="4291446"/>
            <a:ext cx="10843644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OpenSans-Light"/>
              </a:rPr>
              <a:t>(1U&lt;&lt;10)             = 0b 0000 0000 0000 0000 0000 0</a:t>
            </a:r>
            <a:r>
              <a:rPr lang="en-IN" sz="2800" dirty="0">
                <a:solidFill>
                  <a:srgbClr val="C00000"/>
                </a:solidFill>
                <a:highlight>
                  <a:srgbClr val="FFFF00"/>
                </a:highlight>
                <a:latin typeface="OpenSans-Light"/>
              </a:rPr>
              <a:t>1</a:t>
            </a:r>
            <a:r>
              <a:rPr lang="en-IN" sz="2800" dirty="0">
                <a:solidFill>
                  <a:srgbClr val="C00000"/>
                </a:solidFill>
                <a:latin typeface="OpenSans-Light"/>
              </a:rPr>
              <a:t>00 0000 0000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EE682A-D07B-F162-7622-CEF6D0AF12B3}"/>
              </a:ext>
            </a:extLst>
          </p:cNvPr>
          <p:cNvSpPr txBox="1"/>
          <p:nvPr/>
        </p:nvSpPr>
        <p:spPr>
          <a:xfrm>
            <a:off x="516282" y="5049572"/>
            <a:ext cx="8911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the operation  </a:t>
            </a:r>
            <a:r>
              <a:rPr lang="en-IN" sz="1800" dirty="0">
                <a:solidFill>
                  <a:srgbClr val="C00000"/>
                </a:solidFill>
                <a:latin typeface="OpenSans-Light"/>
              </a:rPr>
              <a:t>GPIOA-&gt;MODER |=(1U&lt;&lt;10) </a:t>
            </a:r>
            <a:r>
              <a:rPr lang="en-I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D9E73-1FD9-A6AF-B06D-B5C6F9291139}"/>
              </a:ext>
            </a:extLst>
          </p:cNvPr>
          <p:cNvSpPr txBox="1"/>
          <p:nvPr/>
        </p:nvSpPr>
        <p:spPr>
          <a:xfrm>
            <a:off x="103695" y="5676689"/>
            <a:ext cx="12009747" cy="5232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OpenSans-Light"/>
              </a:rPr>
              <a:t>GPIOA-&gt;ODR |=(1U&lt;&lt;10) = 0b 0000 0000 0000 0000 0000 0</a:t>
            </a:r>
            <a:r>
              <a:rPr lang="en-IN" sz="2800" dirty="0">
                <a:solidFill>
                  <a:srgbClr val="C00000"/>
                </a:solidFill>
                <a:highlight>
                  <a:srgbClr val="FFFF00"/>
                </a:highlight>
                <a:latin typeface="OpenSans-Light"/>
              </a:rPr>
              <a:t>1</a:t>
            </a:r>
            <a:r>
              <a:rPr lang="en-IN" sz="2800" dirty="0">
                <a:solidFill>
                  <a:srgbClr val="C00000"/>
                </a:solidFill>
                <a:latin typeface="OpenSans-Light"/>
              </a:rPr>
              <a:t>00 0000 0000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7946A9-5AAE-5E8C-2C77-5933DDF73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42" y="694402"/>
            <a:ext cx="5067739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5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615B-8DDE-456D-D239-E0E13101E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5663" y="113650"/>
            <a:ext cx="9144000" cy="439435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IN" sz="2800" b="1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Clear a bit in 32 bit register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F74B4-355D-65F2-2FE7-3C3ADC3616E2}"/>
              </a:ext>
            </a:extLst>
          </p:cNvPr>
          <p:cNvSpPr txBox="1"/>
          <p:nvPr/>
        </p:nvSpPr>
        <p:spPr>
          <a:xfrm>
            <a:off x="545668" y="1952656"/>
            <a:ext cx="5486077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OpenSans-Light"/>
              </a:rPr>
              <a:t>GPIOA-&gt;ODR &amp;= ~(1U&lt;&lt;10);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1FFA32-B3C6-8615-761A-264EA82BE3C3}"/>
              </a:ext>
            </a:extLst>
          </p:cNvPr>
          <p:cNvSpPr txBox="1"/>
          <p:nvPr/>
        </p:nvSpPr>
        <p:spPr>
          <a:xfrm>
            <a:off x="609923" y="1522099"/>
            <a:ext cx="118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Example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AEB122-EE88-3641-53AA-9F435FD64570}"/>
              </a:ext>
            </a:extLst>
          </p:cNvPr>
          <p:cNvSpPr txBox="1"/>
          <p:nvPr/>
        </p:nvSpPr>
        <p:spPr>
          <a:xfrm>
            <a:off x="545668" y="3006350"/>
            <a:ext cx="10975619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OpenSans-Light"/>
              </a:rPr>
              <a:t>GPIOA-&gt;ODR      = 0b 0000 0000 0000 0000 0000 0000 0000 0000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51FD48-761D-034E-7E1E-2A74AD3CB331}"/>
              </a:ext>
            </a:extLst>
          </p:cNvPr>
          <p:cNvSpPr txBox="1"/>
          <p:nvPr/>
        </p:nvSpPr>
        <p:spPr>
          <a:xfrm>
            <a:off x="516282" y="253312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Assume initially all bits are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7B7B02-2625-2459-E9B7-06E1166B6F26}"/>
              </a:ext>
            </a:extLst>
          </p:cNvPr>
          <p:cNvSpPr txBox="1"/>
          <p:nvPr/>
        </p:nvSpPr>
        <p:spPr>
          <a:xfrm>
            <a:off x="516282" y="3734268"/>
            <a:ext cx="10975618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OpenSans-Light"/>
              </a:rPr>
              <a:t>(1U&lt;&lt;10)             = 0b 0000 0000 0000 0000 0000 0</a:t>
            </a:r>
            <a:r>
              <a:rPr lang="en-IN" sz="2800" dirty="0">
                <a:solidFill>
                  <a:srgbClr val="C00000"/>
                </a:solidFill>
                <a:highlight>
                  <a:srgbClr val="FFFF00"/>
                </a:highlight>
                <a:latin typeface="OpenSans-Light"/>
              </a:rPr>
              <a:t>1</a:t>
            </a:r>
            <a:r>
              <a:rPr lang="en-IN" sz="2800" dirty="0">
                <a:solidFill>
                  <a:srgbClr val="C00000"/>
                </a:solidFill>
                <a:latin typeface="OpenSans-Light"/>
              </a:rPr>
              <a:t>00 0000 0000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EE682A-D07B-F162-7622-CEF6D0AF12B3}"/>
              </a:ext>
            </a:extLst>
          </p:cNvPr>
          <p:cNvSpPr txBox="1"/>
          <p:nvPr/>
        </p:nvSpPr>
        <p:spPr>
          <a:xfrm>
            <a:off x="516282" y="5049572"/>
            <a:ext cx="89111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the operation  </a:t>
            </a:r>
            <a:r>
              <a:rPr lang="en-IN" sz="1800" dirty="0">
                <a:solidFill>
                  <a:srgbClr val="C00000"/>
                </a:solidFill>
                <a:latin typeface="OpenSans-Light"/>
              </a:rPr>
              <a:t>GPIOA-&gt;ODR &amp;= ~(1U&lt;&lt;10);</a:t>
            </a:r>
          </a:p>
          <a:p>
            <a:r>
              <a:rPr lang="en-IN" sz="1800" dirty="0">
                <a:solidFill>
                  <a:srgbClr val="C00000"/>
                </a:solidFill>
                <a:latin typeface="OpenSans-Light"/>
              </a:rPr>
              <a:t> </a:t>
            </a:r>
            <a:r>
              <a:rPr lang="en-I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962343-F882-89B5-3A2E-AD3BEC960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82" y="795661"/>
            <a:ext cx="5258256" cy="5867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6D9E73-1FD9-A6AF-B06D-B5C6F9291139}"/>
              </a:ext>
            </a:extLst>
          </p:cNvPr>
          <p:cNvSpPr txBox="1"/>
          <p:nvPr/>
        </p:nvSpPr>
        <p:spPr>
          <a:xfrm>
            <a:off x="103695" y="5676689"/>
            <a:ext cx="12009747" cy="5232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OpenSans-Light"/>
              </a:rPr>
              <a:t>GPIOA-&gt;ODR &amp;= ~(1U&lt;&lt;10) = 0b 0000 0000 0000 0000 0000 0</a:t>
            </a:r>
            <a:r>
              <a:rPr lang="en-IN" sz="2800" dirty="0">
                <a:solidFill>
                  <a:srgbClr val="C00000"/>
                </a:solidFill>
                <a:highlight>
                  <a:srgbClr val="FFFF00"/>
                </a:highlight>
                <a:latin typeface="OpenSans-Light"/>
              </a:rPr>
              <a:t>0</a:t>
            </a:r>
            <a:r>
              <a:rPr lang="en-IN" sz="2800" dirty="0">
                <a:solidFill>
                  <a:srgbClr val="C00000"/>
                </a:solidFill>
                <a:latin typeface="OpenSans-Light"/>
              </a:rPr>
              <a:t>00 0000 0000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74C97-68B8-2561-4063-10D4BDC6A014}"/>
              </a:ext>
            </a:extLst>
          </p:cNvPr>
          <p:cNvSpPr txBox="1"/>
          <p:nvPr/>
        </p:nvSpPr>
        <p:spPr>
          <a:xfrm>
            <a:off x="516282" y="4455913"/>
            <a:ext cx="11005005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OpenSans-Light"/>
              </a:rPr>
              <a:t>~(1U&lt;&lt;10)           = 0b 1111 1111 1111 1111 1111 1</a:t>
            </a:r>
            <a:r>
              <a:rPr lang="en-IN" sz="2800" dirty="0">
                <a:solidFill>
                  <a:srgbClr val="C00000"/>
                </a:solidFill>
                <a:highlight>
                  <a:srgbClr val="FFFF00"/>
                </a:highlight>
                <a:latin typeface="OpenSans-Light"/>
              </a:rPr>
              <a:t>0</a:t>
            </a:r>
            <a:r>
              <a:rPr lang="en-IN" sz="2800" dirty="0">
                <a:solidFill>
                  <a:srgbClr val="C00000"/>
                </a:solidFill>
                <a:latin typeface="OpenSans-Light"/>
              </a:rPr>
              <a:t>11 1111 1111 </a:t>
            </a:r>
          </a:p>
        </p:txBody>
      </p:sp>
    </p:spTree>
    <p:extLst>
      <p:ext uri="{BB962C8B-B14F-4D97-AF65-F5344CB8AC3E}">
        <p14:creationId xmlns:p14="http://schemas.microsoft.com/office/powerpoint/2010/main" val="336636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177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OpenSans-Light</vt:lpstr>
      <vt:lpstr>Office Theme</vt:lpstr>
      <vt:lpstr>Set a bit in 32 bit register</vt:lpstr>
      <vt:lpstr>Clear a bit in 32 bit register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Vishnu S - [CSE]</dc:creator>
  <cp:lastModifiedBy>Dr. Vishnu S - [CSE]</cp:lastModifiedBy>
  <cp:revision>1</cp:revision>
  <dcterms:created xsi:type="dcterms:W3CDTF">2024-08-25T06:30:47Z</dcterms:created>
  <dcterms:modified xsi:type="dcterms:W3CDTF">2024-08-25T07:02:40Z</dcterms:modified>
</cp:coreProperties>
</file>