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Vishnu S - [CSE]" userId="13eda3e6-41ff-4fd3-a65a-9e61b3fe2353" providerId="ADAL" clId="{E33CD904-5216-4C36-8389-A2CEA0B391D5}"/>
    <pc:docChg chg="modSld">
      <pc:chgData name="Dr. Vishnu S - [CSE]" userId="13eda3e6-41ff-4fd3-a65a-9e61b3fe2353" providerId="ADAL" clId="{E33CD904-5216-4C36-8389-A2CEA0B391D5}" dt="2024-07-10T22:46:48.403" v="6" actId="13926"/>
      <pc:docMkLst>
        <pc:docMk/>
      </pc:docMkLst>
      <pc:sldChg chg="modSp mod">
        <pc:chgData name="Dr. Vishnu S - [CSE]" userId="13eda3e6-41ff-4fd3-a65a-9e61b3fe2353" providerId="ADAL" clId="{E33CD904-5216-4C36-8389-A2CEA0B391D5}" dt="2024-07-10T22:46:48.403" v="6" actId="13926"/>
        <pc:sldMkLst>
          <pc:docMk/>
          <pc:sldMk cId="2091121980" sldId="261"/>
        </pc:sldMkLst>
        <pc:spChg chg="mod">
          <ac:chgData name="Dr. Vishnu S - [CSE]" userId="13eda3e6-41ff-4fd3-a65a-9e61b3fe2353" providerId="ADAL" clId="{E33CD904-5216-4C36-8389-A2CEA0B391D5}" dt="2024-07-10T22:46:48.403" v="6" actId="13926"/>
          <ac:spMkLst>
            <pc:docMk/>
            <pc:sldMk cId="2091121980" sldId="261"/>
            <ac:spMk id="3" creationId="{00000000-0000-0000-0000-000000000000}"/>
          </ac:spMkLst>
        </pc:spChg>
      </pc:sldChg>
    </pc:docChg>
  </pc:docChgLst>
  <pc:docChgLst>
    <pc:chgData name="vishnu s" userId="4eec7253b666ca10" providerId="LiveId" clId="{69881F95-5CA6-4ED6-A8E7-D51BF9127597}"/>
    <pc:docChg chg="custSel modSld">
      <pc:chgData name="vishnu s" userId="4eec7253b666ca10" providerId="LiveId" clId="{69881F95-5CA6-4ED6-A8E7-D51BF9127597}" dt="2023-08-07T09:09:17.611" v="49" actId="20577"/>
      <pc:docMkLst>
        <pc:docMk/>
      </pc:docMkLst>
      <pc:sldChg chg="modSp mod">
        <pc:chgData name="vishnu s" userId="4eec7253b666ca10" providerId="LiveId" clId="{69881F95-5CA6-4ED6-A8E7-D51BF9127597}" dt="2023-08-07T08:01:16.843" v="1" actId="27636"/>
        <pc:sldMkLst>
          <pc:docMk/>
          <pc:sldMk cId="1237752374" sldId="256"/>
        </pc:sldMkLst>
        <pc:spChg chg="mod">
          <ac:chgData name="vishnu s" userId="4eec7253b666ca10" providerId="LiveId" clId="{69881F95-5CA6-4ED6-A8E7-D51BF9127597}" dt="2023-08-07T08:01:16.843" v="1" actId="27636"/>
          <ac:spMkLst>
            <pc:docMk/>
            <pc:sldMk cId="1237752374" sldId="256"/>
            <ac:spMk id="3" creationId="{00000000-0000-0000-0000-000000000000}"/>
          </ac:spMkLst>
        </pc:spChg>
      </pc:sldChg>
      <pc:sldChg chg="modSp mod">
        <pc:chgData name="vishnu s" userId="4eec7253b666ca10" providerId="LiveId" clId="{69881F95-5CA6-4ED6-A8E7-D51BF9127597}" dt="2023-08-07T09:06:55.544" v="40" actId="20577"/>
        <pc:sldMkLst>
          <pc:docMk/>
          <pc:sldMk cId="686168271" sldId="259"/>
        </pc:sldMkLst>
        <pc:spChg chg="mod">
          <ac:chgData name="vishnu s" userId="4eec7253b666ca10" providerId="LiveId" clId="{69881F95-5CA6-4ED6-A8E7-D51BF9127597}" dt="2023-08-07T09:06:55.544" v="40" actId="20577"/>
          <ac:spMkLst>
            <pc:docMk/>
            <pc:sldMk cId="686168271" sldId="259"/>
            <ac:spMk id="3" creationId="{00000000-0000-0000-0000-000000000000}"/>
          </ac:spMkLst>
        </pc:spChg>
      </pc:sldChg>
      <pc:sldChg chg="modSp mod">
        <pc:chgData name="vishnu s" userId="4eec7253b666ca10" providerId="LiveId" clId="{69881F95-5CA6-4ED6-A8E7-D51BF9127597}" dt="2023-08-07T08:04:27.029" v="19" actId="20577"/>
        <pc:sldMkLst>
          <pc:docMk/>
          <pc:sldMk cId="2091121980" sldId="261"/>
        </pc:sldMkLst>
        <pc:spChg chg="mod">
          <ac:chgData name="vishnu s" userId="4eec7253b666ca10" providerId="LiveId" clId="{69881F95-5CA6-4ED6-A8E7-D51BF9127597}" dt="2023-08-07T08:04:27.029" v="19" actId="20577"/>
          <ac:spMkLst>
            <pc:docMk/>
            <pc:sldMk cId="2091121980" sldId="261"/>
            <ac:spMk id="3" creationId="{00000000-0000-0000-0000-000000000000}"/>
          </ac:spMkLst>
        </pc:spChg>
      </pc:sldChg>
      <pc:sldChg chg="modSp mod">
        <pc:chgData name="vishnu s" userId="4eec7253b666ca10" providerId="LiveId" clId="{69881F95-5CA6-4ED6-A8E7-D51BF9127597}" dt="2023-08-07T09:09:17.611" v="49" actId="20577"/>
        <pc:sldMkLst>
          <pc:docMk/>
          <pc:sldMk cId="3315327170" sldId="264"/>
        </pc:sldMkLst>
        <pc:spChg chg="mod">
          <ac:chgData name="vishnu s" userId="4eec7253b666ca10" providerId="LiveId" clId="{69881F95-5CA6-4ED6-A8E7-D51BF9127597}" dt="2023-08-07T09:09:17.611" v="49" actId="20577"/>
          <ac:spMkLst>
            <pc:docMk/>
            <pc:sldMk cId="3315327170" sldId="264"/>
            <ac:spMk id="3" creationId="{00000000-0000-0000-0000-000000000000}"/>
          </ac:spMkLst>
        </pc:spChg>
      </pc:sldChg>
      <pc:sldChg chg="modSp mod">
        <pc:chgData name="vishnu s" userId="4eec7253b666ca10" providerId="LiveId" clId="{69881F95-5CA6-4ED6-A8E7-D51BF9127597}" dt="2023-08-07T08:10:11.768" v="33" actId="20577"/>
        <pc:sldMkLst>
          <pc:docMk/>
          <pc:sldMk cId="4125996531" sldId="265"/>
        </pc:sldMkLst>
        <pc:spChg chg="mod">
          <ac:chgData name="vishnu s" userId="4eec7253b666ca10" providerId="LiveId" clId="{69881F95-5CA6-4ED6-A8E7-D51BF9127597}" dt="2023-08-07T08:10:11.768" v="33" actId="20577"/>
          <ac:spMkLst>
            <pc:docMk/>
            <pc:sldMk cId="4125996531" sldId="26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99D78-E157-4B38-B7D3-83C378DC3DA7}"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351C-D8B8-467C-983A-6535AB4CC760}" type="slidenum">
              <a:rPr lang="en-IN" smtClean="0"/>
              <a:t>‹#›</a:t>
            </a:fld>
            <a:endParaRPr lang="en-IN"/>
          </a:p>
        </p:txBody>
      </p:sp>
    </p:spTree>
    <p:extLst>
      <p:ext uri="{BB962C8B-B14F-4D97-AF65-F5344CB8AC3E}">
        <p14:creationId xmlns:p14="http://schemas.microsoft.com/office/powerpoint/2010/main" val="428675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4AD877B-32A7-4412-B2FB-5AEEF20E03F2}" type="datetime1">
              <a:rPr lang="en-US" smtClean="0"/>
              <a:t>7/11/2024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Amrita School of Computing,CBE</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AFA1C-7666-4BAB-9E23-AD9F1100144B}" type="datetime1">
              <a:rPr lang="en-US" smtClean="0"/>
              <a:t>7/11/2024</a:t>
            </a:fld>
            <a:endParaRPr lang="en-US" dirty="0"/>
          </a:p>
        </p:txBody>
      </p:sp>
      <p:sp>
        <p:nvSpPr>
          <p:cNvPr id="5" name="Footer Placeholder 4"/>
          <p:cNvSpPr>
            <a:spLocks noGrp="1"/>
          </p:cNvSpPr>
          <p:nvPr>
            <p:ph type="ftr" sz="quarter" idx="11"/>
          </p:nvPr>
        </p:nvSpPr>
        <p:spPr/>
        <p:txBody>
          <a:bodyPr/>
          <a:lstStyle/>
          <a:p>
            <a:r>
              <a:rPr lang="en-US"/>
              <a:t>Amrita School of Computing,CBE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9D1F5B0-2221-43B3-A77A-756BC24AB199}" type="datetime1">
              <a:rPr lang="en-US" smtClean="0"/>
              <a:t>7/11/2024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Amrita School of Computing,CBE</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EE2BB-D53A-4CB1-B5BF-3149C0FBAE7E}" type="datetime1">
              <a:rPr lang="en-US" smtClean="0"/>
              <a:t>7/11/2024</a:t>
            </a:fld>
            <a:endParaRPr lang="en-US" dirty="0"/>
          </a:p>
        </p:txBody>
      </p:sp>
      <p:sp>
        <p:nvSpPr>
          <p:cNvPr id="5" name="Footer Placeholder 4"/>
          <p:cNvSpPr>
            <a:spLocks noGrp="1"/>
          </p:cNvSpPr>
          <p:nvPr>
            <p:ph type="ftr" sz="quarter" idx="11"/>
          </p:nvPr>
        </p:nvSpPr>
        <p:spPr/>
        <p:txBody>
          <a:bodyPr/>
          <a:lstStyle/>
          <a:p>
            <a:r>
              <a:rPr lang="en-US"/>
              <a:t>Amrita School of Computing,CBE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2D1BD424-B367-458F-B0AE-154A153FB18E}" type="datetime1">
              <a:rPr lang="en-US" smtClean="0"/>
              <a:t>7/11/2024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Amrita School of Computing,CBE</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FA05846-371B-469F-8FAB-340FDADF031F}" type="datetime1">
              <a:rPr lang="en-US" smtClean="0"/>
              <a:t>7/11/2024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Amrita School of Computing,CBE</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C34161B-54CF-45A4-8398-7A0492F13724}" type="datetime1">
              <a:rPr lang="en-US" smtClean="0"/>
              <a:t>7/11/2024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Amrita School of Computing,CBE</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CB287-EB11-4205-AF32-449A67990B64}" type="datetime1">
              <a:rPr lang="en-US" smtClean="0"/>
              <a:t>7/11/2024</a:t>
            </a:fld>
            <a:endParaRPr lang="en-US" dirty="0"/>
          </a:p>
        </p:txBody>
      </p:sp>
      <p:sp>
        <p:nvSpPr>
          <p:cNvPr id="4" name="Footer Placeholder 3"/>
          <p:cNvSpPr>
            <a:spLocks noGrp="1"/>
          </p:cNvSpPr>
          <p:nvPr>
            <p:ph type="ftr" sz="quarter" idx="11"/>
          </p:nvPr>
        </p:nvSpPr>
        <p:spPr/>
        <p:txBody>
          <a:bodyPr/>
          <a:lstStyle/>
          <a:p>
            <a:r>
              <a:rPr lang="en-US"/>
              <a:t>Amrita School of Computing,CBE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6BB86B2-A3CB-4D3C-B0CD-348C9BD36218}" type="datetime1">
              <a:rPr lang="en-US" smtClean="0"/>
              <a:t>7/11/2024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Amrita School of Computing,CBE</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728E3-F8C0-4494-B691-50107F1C2F3E}" type="datetime1">
              <a:rPr lang="en-US" smtClean="0"/>
              <a:t>7/11/2024</a:t>
            </a:fld>
            <a:endParaRPr lang="en-US" dirty="0"/>
          </a:p>
        </p:txBody>
      </p:sp>
      <p:sp>
        <p:nvSpPr>
          <p:cNvPr id="6" name="Footer Placeholder 5"/>
          <p:cNvSpPr>
            <a:spLocks noGrp="1"/>
          </p:cNvSpPr>
          <p:nvPr>
            <p:ph type="ftr" sz="quarter" idx="11"/>
          </p:nvPr>
        </p:nvSpPr>
        <p:spPr/>
        <p:txBody>
          <a:bodyPr/>
          <a:lstStyle/>
          <a:p>
            <a:r>
              <a:rPr lang="en-US"/>
              <a:t>Amrita School of Computing,CBE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FC7C936-52B7-41FE-A752-0FCF724E7BBF}" type="datetime1">
              <a:rPr lang="en-US" smtClean="0"/>
              <a:t>7/11/2024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Amrita School of Computing,CBE</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CDF46230-C86B-4CAE-967A-0EF468D718CF}" type="datetime1">
              <a:rPr lang="en-US" smtClean="0"/>
              <a:t>7/11/2024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Amrita School of Computing,CBE</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primary-vs-secondary-memor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19CSE303-Introduction to Embedded System</a:t>
            </a:r>
          </a:p>
        </p:txBody>
      </p:sp>
      <p:sp>
        <p:nvSpPr>
          <p:cNvPr id="3" name="Subtitle 2"/>
          <p:cNvSpPr>
            <a:spLocks noGrp="1"/>
          </p:cNvSpPr>
          <p:nvPr>
            <p:ph type="subTitle" idx="1"/>
          </p:nvPr>
        </p:nvSpPr>
        <p:spPr/>
        <p:txBody>
          <a:bodyPr>
            <a:normAutofit/>
          </a:bodyPr>
          <a:lstStyle/>
          <a:p>
            <a:r>
              <a:rPr lang="en-IN" dirty="0"/>
              <a:t>School of Computing</a:t>
            </a:r>
          </a:p>
          <a:p>
            <a:r>
              <a:rPr lang="en-IN" dirty="0"/>
              <a:t>Amrita </a:t>
            </a:r>
            <a:r>
              <a:rPr lang="en-IN" dirty="0" err="1"/>
              <a:t>Vishwa</a:t>
            </a:r>
            <a:r>
              <a:rPr lang="en-IN" dirty="0"/>
              <a:t> Vidyapeetham </a:t>
            </a:r>
          </a:p>
          <a:p>
            <a:endParaRPr lang="en-IN" dirty="0"/>
          </a:p>
        </p:txBody>
      </p:sp>
    </p:spTree>
    <p:extLst>
      <p:ext uri="{BB962C8B-B14F-4D97-AF65-F5344CB8AC3E}">
        <p14:creationId xmlns:p14="http://schemas.microsoft.com/office/powerpoint/2010/main" val="123775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9. Sophisticated Functionality</a:t>
            </a:r>
            <a:endParaRPr lang="en-IN" dirty="0"/>
          </a:p>
        </p:txBody>
      </p:sp>
      <p:sp>
        <p:nvSpPr>
          <p:cNvPr id="3" name="Content Placeholder 2"/>
          <p:cNvSpPr>
            <a:spLocks noGrp="1"/>
          </p:cNvSpPr>
          <p:nvPr>
            <p:ph idx="1"/>
          </p:nvPr>
        </p:nvSpPr>
        <p:spPr/>
        <p:txBody>
          <a:bodyPr/>
          <a:lstStyle/>
          <a:p>
            <a:pPr algn="just"/>
            <a:r>
              <a:rPr lang="en-US" dirty="0"/>
              <a:t>Embedded systems are highly advanced and developed these days, we are aware of the sophisticated functionalities of mobile phones and tablets.</a:t>
            </a:r>
          </a:p>
          <a:p>
            <a:pPr algn="just"/>
            <a:r>
              <a:rPr lang="en-US" dirty="0"/>
              <a:t>They are designed to perfection keeping in view the needs and demands of the consumer market!</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12599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10. Minimal User Interface</a:t>
            </a:r>
            <a:endParaRPr lang="en-IN" dirty="0"/>
          </a:p>
        </p:txBody>
      </p:sp>
      <p:sp>
        <p:nvSpPr>
          <p:cNvPr id="3" name="Content Placeholder 2"/>
          <p:cNvSpPr>
            <a:spLocks noGrp="1"/>
          </p:cNvSpPr>
          <p:nvPr>
            <p:ph idx="1"/>
          </p:nvPr>
        </p:nvSpPr>
        <p:spPr>
          <a:xfrm>
            <a:off x="5170698" y="829312"/>
            <a:ext cx="6281873" cy="5248622"/>
          </a:xfrm>
        </p:spPr>
        <p:txBody>
          <a:bodyPr/>
          <a:lstStyle/>
          <a:p>
            <a:pPr algn="just"/>
            <a:r>
              <a:rPr lang="en-US" dirty="0"/>
              <a:t>Have a brief look at your air conditioner, your oven, or your washing machine, you might have noticed one thing in common, a minimal user interface.</a:t>
            </a:r>
          </a:p>
          <a:p>
            <a:pPr algn="just"/>
            <a:r>
              <a:rPr lang="en-US" dirty="0"/>
              <a:t>Embedded systems are designed with minimal user interface because users have almost nothing to do by themselves, </a:t>
            </a:r>
            <a:r>
              <a:rPr lang="en-US" dirty="0">
                <a:solidFill>
                  <a:srgbClr val="FF0000"/>
                </a:solidFill>
              </a:rPr>
              <a:t>you only have to provide the input or we can say instructions</a:t>
            </a:r>
            <a:r>
              <a:rPr lang="en-US" dirty="0"/>
              <a:t>, the system is already fully automated to perform the designated task accordingly!</a:t>
            </a:r>
          </a:p>
          <a:p>
            <a:pPr algn="just"/>
            <a:r>
              <a:rPr lang="en-US" dirty="0">
                <a:solidFill>
                  <a:srgbClr val="FF0000"/>
                </a:solidFill>
              </a:rPr>
              <a:t>A fully automatic washing machine works on its own after the </a:t>
            </a:r>
            <a:r>
              <a:rPr lang="en-US" dirty="0" err="1">
                <a:solidFill>
                  <a:srgbClr val="FF0000"/>
                </a:solidFill>
              </a:rPr>
              <a:t>programme</a:t>
            </a:r>
            <a:r>
              <a:rPr lang="en-US" dirty="0">
                <a:solidFill>
                  <a:srgbClr val="FF0000"/>
                </a:solidFill>
              </a:rPr>
              <a:t> is set and stops once the task is over</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63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11. Safety Factor</a:t>
            </a:r>
            <a:endParaRPr lang="en-IN" dirty="0"/>
          </a:p>
        </p:txBody>
      </p:sp>
      <p:sp>
        <p:nvSpPr>
          <p:cNvPr id="3" name="Content Placeholder 2"/>
          <p:cNvSpPr>
            <a:spLocks noGrp="1"/>
          </p:cNvSpPr>
          <p:nvPr>
            <p:ph idx="1"/>
          </p:nvPr>
        </p:nvSpPr>
        <p:spPr/>
        <p:txBody>
          <a:bodyPr/>
          <a:lstStyle/>
          <a:p>
            <a:pPr algn="just"/>
            <a:r>
              <a:rPr lang="en-US" dirty="0"/>
              <a:t>A safety analysis is always necessarily carried out for the embedded systems to ensure the safety of the operator and the environment in case of any material damage or hazardous emissions from the system.</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8396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12. Cost-Effective</a:t>
            </a:r>
            <a:endParaRPr lang="en-IN" dirty="0"/>
          </a:p>
        </p:txBody>
      </p:sp>
      <p:sp>
        <p:nvSpPr>
          <p:cNvPr id="3" name="Content Placeholder 2"/>
          <p:cNvSpPr>
            <a:spLocks noGrp="1"/>
          </p:cNvSpPr>
          <p:nvPr>
            <p:ph idx="1"/>
          </p:nvPr>
        </p:nvSpPr>
        <p:spPr/>
        <p:txBody>
          <a:bodyPr/>
          <a:lstStyle/>
          <a:p>
            <a:pPr algn="just"/>
            <a:r>
              <a:rPr lang="en-US" dirty="0"/>
              <a:t>An embedded system is designed in such a way to make it cost-effective, overall the circuit is small since everything is present on a single chip.</a:t>
            </a:r>
          </a:p>
          <a:p>
            <a:pPr algn="just"/>
            <a:r>
              <a:rPr lang="en-US" dirty="0"/>
              <a:t>A compact design and designated functionality make an embedded system less costly and high speed.</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53894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pPr algn="just"/>
            <a:r>
              <a:rPr lang="en-US" dirty="0"/>
              <a:t>Requires real time performance</a:t>
            </a:r>
          </a:p>
          <a:p>
            <a:pPr algn="just"/>
            <a:r>
              <a:rPr lang="en-US" dirty="0"/>
              <a:t>It should have high availability and reliability.</a:t>
            </a:r>
          </a:p>
          <a:p>
            <a:pPr algn="just"/>
            <a:r>
              <a:rPr lang="en-US" dirty="0"/>
              <a:t>Developed around a real-time operating system</a:t>
            </a:r>
          </a:p>
          <a:p>
            <a:pPr algn="just"/>
            <a:r>
              <a:rPr lang="en-US" dirty="0"/>
              <a:t>Usually, have easy and a diskless operation, ROM boot</a:t>
            </a:r>
          </a:p>
          <a:p>
            <a:pPr algn="just"/>
            <a:r>
              <a:rPr lang="en-US" dirty="0"/>
              <a:t>Designed for one specific task</a:t>
            </a:r>
          </a:p>
          <a:p>
            <a:pPr algn="just"/>
            <a:r>
              <a:rPr lang="en-US" dirty="0"/>
              <a:t>It must be connected with peripherals to connect input and output devices.</a:t>
            </a:r>
          </a:p>
          <a:p>
            <a:pPr algn="just"/>
            <a:r>
              <a:rPr lang="en-US" dirty="0"/>
              <a:t>Needed minimal user interface</a:t>
            </a:r>
          </a:p>
          <a:p>
            <a:pPr algn="just"/>
            <a:r>
              <a:rPr lang="en-US" dirty="0"/>
              <a:t>Limited memory, low cost, fewer power consumptions</a:t>
            </a:r>
          </a:p>
          <a:p>
            <a:pPr algn="just"/>
            <a:r>
              <a:rPr lang="en-US" dirty="0"/>
              <a:t>It does not need any </a:t>
            </a:r>
            <a:r>
              <a:rPr lang="en-US" dirty="0">
                <a:hlinkClick r:id="rId2"/>
              </a:rPr>
              <a:t>secondary memory</a:t>
            </a:r>
            <a:r>
              <a:rPr lang="en-US" dirty="0"/>
              <a:t> in computer.</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10618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Characteristics of Embedded Systems</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044823" y="620876"/>
            <a:ext cx="6429119" cy="5613241"/>
          </a:xfrm>
          <a:prstGeom prst="rect">
            <a:avLst/>
          </a:prstGeom>
        </p:spPr>
      </p:pic>
      <p:sp>
        <p:nvSpPr>
          <p:cNvPr id="7" name="Slide Number Placeholder 6"/>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2931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Specificity</a:t>
            </a:r>
            <a:br>
              <a:rPr lang="en-IN" b="1" dirty="0"/>
            </a:br>
            <a:endParaRPr lang="en-IN" dirty="0"/>
          </a:p>
        </p:txBody>
      </p:sp>
      <p:sp>
        <p:nvSpPr>
          <p:cNvPr id="3" name="Content Placeholder 2"/>
          <p:cNvSpPr>
            <a:spLocks noGrp="1"/>
          </p:cNvSpPr>
          <p:nvPr>
            <p:ph idx="1"/>
          </p:nvPr>
        </p:nvSpPr>
        <p:spPr/>
        <p:txBody>
          <a:bodyPr/>
          <a:lstStyle/>
          <a:p>
            <a:pPr algn="just"/>
            <a:r>
              <a:rPr lang="en-US" dirty="0"/>
              <a:t>Embedded systems can either be domain-specific or task-specific.</a:t>
            </a:r>
          </a:p>
          <a:p>
            <a:pPr algn="just"/>
            <a:r>
              <a:rPr lang="en-US" dirty="0"/>
              <a:t>An embedded system is designated to perform the dedicated task only, it cannot be made to perform several automated functions from different inputs.</a:t>
            </a:r>
          </a:p>
          <a:p>
            <a:endParaRPr lang="en-US" dirty="0"/>
          </a:p>
          <a:p>
            <a:endParaRPr lang="en-US" dirty="0"/>
          </a:p>
          <a:p>
            <a:endParaRPr lang="en-US" dirty="0"/>
          </a:p>
          <a:p>
            <a:endParaRPr lang="en-US" dirty="0"/>
          </a:p>
          <a:p>
            <a:endParaRPr lang="en-IN" dirty="0"/>
          </a:p>
        </p:txBody>
      </p:sp>
      <p:pic>
        <p:nvPicPr>
          <p:cNvPr id="5" name="Picture 4"/>
          <p:cNvPicPr>
            <a:picLocks noChangeAspect="1"/>
          </p:cNvPicPr>
          <p:nvPr/>
        </p:nvPicPr>
        <p:blipFill>
          <a:blip r:embed="rId2"/>
          <a:stretch>
            <a:fillRect/>
          </a:stretch>
        </p:blipFill>
        <p:spPr>
          <a:xfrm>
            <a:off x="6114353" y="3367590"/>
            <a:ext cx="4290060" cy="2684218"/>
          </a:xfrm>
          <a:prstGeom prst="rect">
            <a:avLst/>
          </a:prstGeom>
        </p:spPr>
      </p:pic>
      <p:sp>
        <p:nvSpPr>
          <p:cNvPr id="7" name="Slide Number Placeholder 6"/>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26420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Strict Design Parameters</a:t>
            </a:r>
            <a:endParaRPr lang="en-IN" dirty="0"/>
          </a:p>
        </p:txBody>
      </p:sp>
      <p:sp>
        <p:nvSpPr>
          <p:cNvPr id="3" name="Content Placeholder 2"/>
          <p:cNvSpPr>
            <a:spLocks noGrp="1"/>
          </p:cNvSpPr>
          <p:nvPr>
            <p:ph idx="1"/>
          </p:nvPr>
        </p:nvSpPr>
        <p:spPr/>
        <p:txBody>
          <a:bodyPr/>
          <a:lstStyle/>
          <a:p>
            <a:pPr algn="just"/>
            <a:r>
              <a:rPr lang="en-US" dirty="0"/>
              <a:t>There is very little room for extensions and additions in an embedded because we have to fix everything on a single chip</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68616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Efficiency</a:t>
            </a:r>
            <a:endParaRPr lang="en-IN" dirty="0"/>
          </a:p>
        </p:txBody>
      </p:sp>
      <p:sp>
        <p:nvSpPr>
          <p:cNvPr id="3" name="Content Placeholder 2"/>
          <p:cNvSpPr>
            <a:spLocks noGrp="1"/>
          </p:cNvSpPr>
          <p:nvPr>
            <p:ph idx="1"/>
          </p:nvPr>
        </p:nvSpPr>
        <p:spPr/>
        <p:txBody>
          <a:bodyPr/>
          <a:lstStyle/>
          <a:p>
            <a:pPr algn="just"/>
            <a:r>
              <a:rPr lang="en-US" dirty="0"/>
              <a:t>An embedded system must be efficient enough to react and respond to the real-time environment.</a:t>
            </a:r>
          </a:p>
          <a:p>
            <a:pPr algn="just"/>
            <a:r>
              <a:rPr lang="en-US" dirty="0"/>
              <a:t>In certain real-time embedded systems, a system has to react according to the real-time situation and adjust accordingly such as the </a:t>
            </a:r>
            <a:r>
              <a:rPr lang="en-US" dirty="0">
                <a:solidFill>
                  <a:srgbClr val="FF0000"/>
                </a:solidFill>
              </a:rPr>
              <a:t>air conditioner works on the same principle</a:t>
            </a:r>
            <a:r>
              <a:rPr lang="en-US" dirty="0"/>
              <a:t>.</a:t>
            </a:r>
          </a:p>
          <a:p>
            <a:pPr algn="just"/>
            <a:r>
              <a:rPr lang="en-US" dirty="0"/>
              <a:t>The cruise control of </a:t>
            </a:r>
            <a:r>
              <a:rPr lang="en-US" dirty="0">
                <a:solidFill>
                  <a:srgbClr val="FF0000"/>
                </a:solidFill>
              </a:rPr>
              <a:t>a car also works in a real-time response manner by reacting to the real-time situation hence managing the speed and brakes</a:t>
            </a:r>
            <a:r>
              <a:rPr lang="en-US" dirty="0"/>
              <a:t>.</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68040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5. Exclusive Memory</a:t>
            </a:r>
            <a:endParaRPr lang="en-IN" dirty="0"/>
          </a:p>
        </p:txBody>
      </p:sp>
      <p:sp>
        <p:nvSpPr>
          <p:cNvPr id="3" name="Content Placeholder 2"/>
          <p:cNvSpPr>
            <a:spLocks noGrp="1"/>
          </p:cNvSpPr>
          <p:nvPr>
            <p:ph idx="1"/>
          </p:nvPr>
        </p:nvSpPr>
        <p:spPr/>
        <p:txBody>
          <a:bodyPr/>
          <a:lstStyle/>
          <a:p>
            <a:pPr algn="just"/>
            <a:r>
              <a:rPr lang="en-US" dirty="0"/>
              <a:t>Embedded systems don't have a secondary memory, their memory is present in embedded system in the form of ROM.</a:t>
            </a:r>
          </a:p>
          <a:p>
            <a:pPr algn="just"/>
            <a:r>
              <a:rPr lang="en-US" dirty="0"/>
              <a:t>Embedded systems can't have their memories extended or configured, have you thought why? </a:t>
            </a:r>
          </a:p>
          <a:p>
            <a:pPr marL="0" indent="0" algn="just">
              <a:buNone/>
            </a:pPr>
            <a:endParaRPr lang="en-US" dirty="0"/>
          </a:p>
          <a:p>
            <a:pPr marL="0" indent="0" algn="just">
              <a:buNone/>
            </a:pPr>
            <a:r>
              <a:rPr lang="en-US" i="1" dirty="0">
                <a:highlight>
                  <a:srgbClr val="FFFF00"/>
                </a:highlight>
              </a:rPr>
              <a:t>Let me tell you because they are not general-purpose computers we use normally! They are dedicated systems for special tasks!</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09112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6. Multi-Rate Operational System</a:t>
            </a:r>
            <a:endParaRPr lang="en-IN" dirty="0"/>
          </a:p>
        </p:txBody>
      </p:sp>
      <p:sp>
        <p:nvSpPr>
          <p:cNvPr id="3" name="Content Placeholder 2"/>
          <p:cNvSpPr>
            <a:spLocks noGrp="1"/>
          </p:cNvSpPr>
          <p:nvPr>
            <p:ph idx="1"/>
          </p:nvPr>
        </p:nvSpPr>
        <p:spPr/>
        <p:txBody>
          <a:bodyPr/>
          <a:lstStyle/>
          <a:p>
            <a:pPr algn="just"/>
            <a:r>
              <a:rPr lang="en-US" dirty="0"/>
              <a:t>Some of the large-scale embedded systems are multi-rate operational systems </a:t>
            </a:r>
            <a:r>
              <a:rPr lang="en-US" dirty="0" err="1"/>
              <a:t>i.e</a:t>
            </a:r>
            <a:r>
              <a:rPr lang="en-US" dirty="0"/>
              <a:t> a large number of embedded systems are performing their dedicated functions independently to run a system.</a:t>
            </a:r>
          </a:p>
          <a:p>
            <a:pPr algn="just"/>
            <a:r>
              <a:rPr lang="en-US" dirty="0"/>
              <a:t>All the multi-rate operational, embedded systems are well articulated to work synchronously with each other.</a:t>
            </a:r>
          </a:p>
          <a:p>
            <a:pPr algn="just"/>
            <a:r>
              <a:rPr lang="en-US" dirty="0">
                <a:solidFill>
                  <a:srgbClr val="FF0000"/>
                </a:solidFill>
              </a:rPr>
              <a:t>A car is such an example, many embedded systems work independently to keep a car on road.</a:t>
            </a:r>
            <a:r>
              <a:rPr lang="en-US" dirty="0"/>
              <a:t> </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3672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7. Compact Design</a:t>
            </a:r>
            <a:endParaRPr lang="en-IN" dirty="0"/>
          </a:p>
        </p:txBody>
      </p:sp>
      <p:sp>
        <p:nvSpPr>
          <p:cNvPr id="3" name="Content Placeholder 2"/>
          <p:cNvSpPr>
            <a:spLocks noGrp="1"/>
          </p:cNvSpPr>
          <p:nvPr>
            <p:ph idx="1"/>
          </p:nvPr>
        </p:nvSpPr>
        <p:spPr/>
        <p:txBody>
          <a:bodyPr/>
          <a:lstStyle/>
          <a:p>
            <a:pPr algn="just"/>
            <a:r>
              <a:rPr lang="en-US" dirty="0"/>
              <a:t>An embedded system is designed to compact and lightweight as everything is to be placed on a single chip to perform a task including the microcontroller, timer, I/O parts, and the embedded software as well.</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10369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8. Minimal Power Dissipation</a:t>
            </a:r>
            <a:endParaRPr lang="en-IN" dirty="0"/>
          </a:p>
        </p:txBody>
      </p:sp>
      <p:sp>
        <p:nvSpPr>
          <p:cNvPr id="3" name="Content Placeholder 2"/>
          <p:cNvSpPr>
            <a:spLocks noGrp="1"/>
          </p:cNvSpPr>
          <p:nvPr>
            <p:ph idx="1"/>
          </p:nvPr>
        </p:nvSpPr>
        <p:spPr/>
        <p:txBody>
          <a:bodyPr/>
          <a:lstStyle/>
          <a:p>
            <a:pPr algn="just"/>
            <a:r>
              <a:rPr lang="en-US" dirty="0"/>
              <a:t>Embedded systems are designed in such a way to dissipate power at its minimal.</a:t>
            </a:r>
          </a:p>
          <a:p>
            <a:pPr algn="just"/>
            <a:r>
              <a:rPr lang="en-US" dirty="0"/>
              <a:t>The goal is to conserve power and prevent overheating of the system by adding in heat sinks and cooling fans.</a:t>
            </a:r>
          </a:p>
          <a:p>
            <a:pPr algn="just"/>
            <a:endParaRPr lang="en-IN"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31532717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493</TotalTime>
  <Words>688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Rockwell</vt:lpstr>
      <vt:lpstr>Wingdings</vt:lpstr>
      <vt:lpstr>Atlas</vt:lpstr>
      <vt:lpstr>19CSE303-Introduction to Embedded System</vt:lpstr>
      <vt:lpstr>Characteristics of Embedded Systems</vt:lpstr>
      <vt:lpstr>1. Specificity </vt:lpstr>
      <vt:lpstr>2. Strict Design Parameters</vt:lpstr>
      <vt:lpstr>3. Efficiency</vt:lpstr>
      <vt:lpstr>5. Exclusive Memory</vt:lpstr>
      <vt:lpstr>6. Multi-Rate Operational System</vt:lpstr>
      <vt:lpstr>7. Compact Design</vt:lpstr>
      <vt:lpstr>8. Minimal Power Dissipation</vt:lpstr>
      <vt:lpstr>9. Sophisticated Functionality</vt:lpstr>
      <vt:lpstr>10. Minimal User Interface</vt:lpstr>
      <vt:lpstr>11. Safety Factor</vt:lpstr>
      <vt:lpstr>12. Cost-Effective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19CSE303-Introduction to Embedded System</dc:title>
  <dc:creator>A. BASKAR</dc:creator>
  <cp:lastModifiedBy>Dr. Vishnu S - [CSE]</cp:lastModifiedBy>
  <cp:revision>8</cp:revision>
  <dcterms:created xsi:type="dcterms:W3CDTF">2022-09-19T03:29:36Z</dcterms:created>
  <dcterms:modified xsi:type="dcterms:W3CDTF">2024-07-11T05:05:10Z</dcterms:modified>
</cp:coreProperties>
</file>