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95" r:id="rId3"/>
    <p:sldId id="296" r:id="rId4"/>
    <p:sldId id="297" r:id="rId5"/>
    <p:sldId id="304" r:id="rId6"/>
    <p:sldId id="298" r:id="rId7"/>
    <p:sldId id="299" r:id="rId8"/>
    <p:sldId id="300" r:id="rId9"/>
    <p:sldId id="301" r:id="rId10"/>
    <p:sldId id="302" r:id="rId11"/>
    <p:sldId id="303" r:id="rId12"/>
    <p:sldId id="307" r:id="rId13"/>
    <p:sldId id="305" r:id="rId14"/>
    <p:sldId id="306" r:id="rId15"/>
    <p:sldId id="308" r:id="rId16"/>
    <p:sldId id="30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E266FD-5125-F391-479A-AEEFB37F8893}" v="16" dt="2022-11-24T05:51:52.1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273" autoAdjust="0"/>
  </p:normalViewPr>
  <p:slideViewPr>
    <p:cSldViewPr snapToGrid="0">
      <p:cViewPr varScale="1">
        <p:scale>
          <a:sx n="68" d="100"/>
          <a:sy n="68" d="100"/>
        </p:scale>
        <p:origin x="267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userId="S::urn:spo:anon#41f73b75c7c7fa46a52725864c3d804d779213490d3411bf487f037f30985457::" providerId="AD" clId="Web-{95E266FD-5125-F391-479A-AEEFB37F8893}"/>
    <pc:docChg chg="modSld">
      <pc:chgData name="Guest User" userId="S::urn:spo:anon#41f73b75c7c7fa46a52725864c3d804d779213490d3411bf487f037f30985457::" providerId="AD" clId="Web-{95E266FD-5125-F391-479A-AEEFB37F8893}" dt="2022-11-24T05:51:51.889" v="14" actId="20577"/>
      <pc:docMkLst>
        <pc:docMk/>
      </pc:docMkLst>
      <pc:sldChg chg="modSp">
        <pc:chgData name="Guest User" userId="S::urn:spo:anon#41f73b75c7c7fa46a52725864c3d804d779213490d3411bf487f037f30985457::" providerId="AD" clId="Web-{95E266FD-5125-F391-479A-AEEFB37F8893}" dt="2022-11-24T05:51:51.889" v="14" actId="20577"/>
        <pc:sldMkLst>
          <pc:docMk/>
          <pc:sldMk cId="3078805700" sldId="297"/>
        </pc:sldMkLst>
        <pc:spChg chg="mod">
          <ac:chgData name="Guest User" userId="S::urn:spo:anon#41f73b75c7c7fa46a52725864c3d804d779213490d3411bf487f037f30985457::" providerId="AD" clId="Web-{95E266FD-5125-F391-479A-AEEFB37F8893}" dt="2022-11-24T05:51:51.889" v="14" actId="20577"/>
          <ac:spMkLst>
            <pc:docMk/>
            <pc:sldMk cId="3078805700" sldId="297"/>
            <ac:spMk id="3" creationId="{EAE40059-D746-3F5E-00E2-D9823ABE79E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317359-F4F3-4B13-8B1A-AA28065385C6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F1951C-3BCF-4FAF-8846-20C51B9F5A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6447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1951C-3BCF-4FAF-8846-20C51B9F5AE9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662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1951C-3BCF-4FAF-8846-20C51B9F5AE9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5884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1951C-3BCF-4FAF-8846-20C51B9F5AE9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234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CF3C2FD-72B9-4C90-8792-EFDE089F1A8B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955D6-B0C0-417C-9D05-D64FC306827A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4980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3C2FD-72B9-4C90-8792-EFDE089F1A8B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955D6-B0C0-417C-9D05-D64FC30682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2983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3C2FD-72B9-4C90-8792-EFDE089F1A8B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955D6-B0C0-417C-9D05-D64FC306827A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6031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3C2FD-72B9-4C90-8792-EFDE089F1A8B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955D6-B0C0-417C-9D05-D64FC30682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1527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3C2FD-72B9-4C90-8792-EFDE089F1A8B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955D6-B0C0-417C-9D05-D64FC306827A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3134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3C2FD-72B9-4C90-8792-EFDE089F1A8B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955D6-B0C0-417C-9D05-D64FC30682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6594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3C2FD-72B9-4C90-8792-EFDE089F1A8B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955D6-B0C0-417C-9D05-D64FC30682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6472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3C2FD-72B9-4C90-8792-EFDE089F1A8B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955D6-B0C0-417C-9D05-D64FC30682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0785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3C2FD-72B9-4C90-8792-EFDE089F1A8B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955D6-B0C0-417C-9D05-D64FC30682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0448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3C2FD-72B9-4C90-8792-EFDE089F1A8B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955D6-B0C0-417C-9D05-D64FC30682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9518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3C2FD-72B9-4C90-8792-EFDE089F1A8B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955D6-B0C0-417C-9D05-D64FC306827A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4785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CF3C2FD-72B9-4C90-8792-EFDE089F1A8B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EE955D6-B0C0-417C-9D05-D64FC306827A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814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18F94-0DCC-DAD6-CA53-6FEE9B4101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ARM – assembly language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BA287C-397F-C7BE-9557-D41E5FBE31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58998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E8321-CF61-E85A-89F1-6B916BFCB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 8 – Executing first instruction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508BBC-2A76-E6D1-4C2D-175F99C795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920" y="1652955"/>
            <a:ext cx="8342142" cy="513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770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D69C9-400A-77C5-860B-1E8C94EB8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After finishing the execution – getting stuck at ‘stop b stop’ !!!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17B24C-E228-65E5-4A11-96760BC4DC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6849" y="1906203"/>
            <a:ext cx="8356209" cy="495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796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D0F22-3321-B384-815E-6FE66EE58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257652"/>
          </a:xfrm>
        </p:spPr>
        <p:txBody>
          <a:bodyPr/>
          <a:lstStyle/>
          <a:p>
            <a:r>
              <a:rPr lang="en-IN" dirty="0"/>
              <a:t>Arithmetic operations with multiplication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7BCC4-A8A6-C3F4-B514-80C277222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382" y="1962443"/>
            <a:ext cx="4680321" cy="4023360"/>
          </a:xfrm>
          <a:ln>
            <a:solidFill>
              <a:schemeClr val="accent1"/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pt-BR" dirty="0"/>
              <a:t>	AREA qn1,CODE, READONLY</a:t>
            </a:r>
          </a:p>
          <a:p>
            <a:pPr marL="0" indent="0">
              <a:buNone/>
            </a:pPr>
            <a:r>
              <a:rPr lang="pt-BR" dirty="0"/>
              <a:t>	ENTRY</a:t>
            </a:r>
          </a:p>
          <a:p>
            <a:pPr marL="0" indent="0">
              <a:buNone/>
            </a:pPr>
            <a:r>
              <a:rPr lang="pt-BR" dirty="0"/>
              <a:t>Main	MOV R0, #5 ; R0 = 5</a:t>
            </a:r>
          </a:p>
          <a:p>
            <a:pPr marL="0" indent="0">
              <a:buNone/>
            </a:pPr>
            <a:r>
              <a:rPr lang="pt-BR" dirty="0"/>
              <a:t>	MOV R1, #10; R1 = 10 /0xA</a:t>
            </a:r>
          </a:p>
          <a:p>
            <a:pPr marL="0" indent="0">
              <a:buNone/>
            </a:pPr>
            <a:r>
              <a:rPr lang="pt-BR" dirty="0"/>
              <a:t>	ADD R2, R0,R1; R2 = R0+R1 (0xF)</a:t>
            </a:r>
          </a:p>
          <a:p>
            <a:pPr marL="0" indent="0">
              <a:buNone/>
            </a:pPr>
            <a:r>
              <a:rPr lang="pt-BR" dirty="0"/>
              <a:t>	SUB R3, R0,R1; R3 = R0-R1 (-5)</a:t>
            </a:r>
          </a:p>
          <a:p>
            <a:pPr marL="0" indent="0">
              <a:buNone/>
            </a:pPr>
            <a:r>
              <a:rPr lang="pt-BR" dirty="0"/>
              <a:t>	RSB R4,R0,R1 ; R4 = R1-R0 (5)</a:t>
            </a:r>
          </a:p>
          <a:p>
            <a:pPr marL="0" indent="0">
              <a:buNone/>
            </a:pPr>
            <a:r>
              <a:rPr lang="pt-BR" dirty="0"/>
              <a:t>	SUBS R3, R0,R1 ; See the difference in CPSR</a:t>
            </a:r>
          </a:p>
          <a:p>
            <a:pPr marL="0" indent="0">
              <a:buNone/>
            </a:pPr>
            <a:r>
              <a:rPr lang="pt-BR" dirty="0"/>
              <a:t>	MUL R5,R0,R1 ; R5 = R0 * R1 = 50 (0x32)</a:t>
            </a:r>
          </a:p>
          <a:p>
            <a:pPr marL="0" indent="0">
              <a:buNone/>
            </a:pPr>
            <a:r>
              <a:rPr lang="pt-BR" dirty="0"/>
              <a:t>	MLA R6,R0,R1,R0; R6 = 55 (0x37)</a:t>
            </a:r>
          </a:p>
          <a:p>
            <a:pPr marL="0" indent="0">
              <a:buNone/>
            </a:pPr>
            <a:r>
              <a:rPr lang="pt-BR" dirty="0"/>
              <a:t>Stop	B Stop ; can be repl;aced by SWI &amp;11</a:t>
            </a:r>
          </a:p>
          <a:p>
            <a:pPr marL="0" indent="0">
              <a:buNone/>
            </a:pPr>
            <a:r>
              <a:rPr lang="pt-BR" dirty="0"/>
              <a:t>	END</a:t>
            </a:r>
            <a:endParaRPr lang="en-IN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49428F6-30CF-0576-BC3B-3306E5081EC9}"/>
              </a:ext>
            </a:extLst>
          </p:cNvPr>
          <p:cNvGrpSpPr/>
          <p:nvPr/>
        </p:nvGrpSpPr>
        <p:grpSpPr>
          <a:xfrm>
            <a:off x="5749920" y="1533379"/>
            <a:ext cx="1847000" cy="5324621"/>
            <a:chOff x="5749920" y="1533379"/>
            <a:chExt cx="1847000" cy="532462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59112A7-56B5-829E-D8FD-86835C3309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49920" y="1533379"/>
              <a:ext cx="1847000" cy="492960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5883E4A-266C-0F45-7DCB-B9D16B3B8510}"/>
                </a:ext>
              </a:extLst>
            </p:cNvPr>
            <p:cNvSpPr txBox="1"/>
            <p:nvPr/>
          </p:nvSpPr>
          <p:spPr>
            <a:xfrm>
              <a:off x="5860718" y="6488668"/>
              <a:ext cx="14588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Starting State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4B4E4C4-3311-26D0-F58B-DA535CC3FC13}"/>
              </a:ext>
            </a:extLst>
          </p:cNvPr>
          <p:cNvGrpSpPr/>
          <p:nvPr/>
        </p:nvGrpSpPr>
        <p:grpSpPr>
          <a:xfrm>
            <a:off x="7925137" y="1533379"/>
            <a:ext cx="1795638" cy="5240215"/>
            <a:chOff x="7782468" y="1533379"/>
            <a:chExt cx="1797630" cy="5372528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D0E076D-7BBD-4F6A-11A7-B84EDFD6D4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82468" y="1533379"/>
              <a:ext cx="1797630" cy="5003196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FDA7694-D66F-ADB7-3111-CD6C0C115B31}"/>
                </a:ext>
              </a:extLst>
            </p:cNvPr>
            <p:cNvSpPr txBox="1"/>
            <p:nvPr/>
          </p:nvSpPr>
          <p:spPr>
            <a:xfrm>
              <a:off x="7817637" y="6536575"/>
              <a:ext cx="17272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Before MUL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6497DFE-2B11-FB9D-D547-1B0D44204683}"/>
              </a:ext>
            </a:extLst>
          </p:cNvPr>
          <p:cNvGrpSpPr/>
          <p:nvPr/>
        </p:nvGrpSpPr>
        <p:grpSpPr>
          <a:xfrm>
            <a:off x="9884755" y="1533379"/>
            <a:ext cx="1830271" cy="5324621"/>
            <a:chOff x="9884755" y="1533379"/>
            <a:chExt cx="1830271" cy="5324621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E0C8664-5D9F-E6AC-62D6-2826442FEB8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884755" y="1533379"/>
              <a:ext cx="1718889" cy="4824239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EE12232-3968-23A0-998A-3CF0DD777625}"/>
                </a:ext>
              </a:extLst>
            </p:cNvPr>
            <p:cNvSpPr txBox="1"/>
            <p:nvPr/>
          </p:nvSpPr>
          <p:spPr>
            <a:xfrm>
              <a:off x="10048992" y="6488668"/>
              <a:ext cx="16660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Execution Ended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5533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E6CCC-EC1E-66E6-1890-A2E422E0C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logical operations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2619FD-003A-B9D7-60D6-0B5C8FB34972}"/>
              </a:ext>
            </a:extLst>
          </p:cNvPr>
          <p:cNvSpPr txBox="1"/>
          <p:nvPr/>
        </p:nvSpPr>
        <p:spPr>
          <a:xfrm>
            <a:off x="764246" y="2309506"/>
            <a:ext cx="5798332" cy="3416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IN" dirty="0"/>
              <a:t>		AREA qn1,CODE, READONLY</a:t>
            </a:r>
          </a:p>
          <a:p>
            <a:r>
              <a:rPr lang="en-IN" dirty="0"/>
              <a:t>		ENTRY</a:t>
            </a:r>
          </a:p>
          <a:p>
            <a:r>
              <a:rPr lang="en-IN" dirty="0"/>
              <a:t>Main		MOV R0, #5 </a:t>
            </a:r>
          </a:p>
          <a:p>
            <a:r>
              <a:rPr lang="en-IN" dirty="0"/>
              <a:t>		MOV R1, #11</a:t>
            </a:r>
          </a:p>
          <a:p>
            <a:r>
              <a:rPr lang="en-IN" dirty="0"/>
              <a:t>		AND R2, R0,R1; R2 = 5 &amp; 11 = 1</a:t>
            </a:r>
          </a:p>
          <a:p>
            <a:r>
              <a:rPr lang="en-IN" dirty="0"/>
              <a:t>		EOR R3, R0,R1; R3 = 5 XOR 11 = 0xE</a:t>
            </a:r>
          </a:p>
          <a:p>
            <a:r>
              <a:rPr lang="en-IN" dirty="0"/>
              <a:t>		ORR R4,R0,R1 ; R4 = 5 OR 11 = 0xF</a:t>
            </a:r>
          </a:p>
          <a:p>
            <a:r>
              <a:rPr lang="en-IN" dirty="0"/>
              <a:t>		BIC R5, R0,R1 ; Performs (5) &amp; not(11) = 0x4 </a:t>
            </a:r>
          </a:p>
          <a:p>
            <a:r>
              <a:rPr lang="en-IN" dirty="0"/>
              <a:t>		;(NOT (11) = 0xFFFF FFF4</a:t>
            </a:r>
          </a:p>
          <a:p>
            <a:r>
              <a:rPr lang="en-IN" dirty="0"/>
              <a:t>		; NOT(11) &amp; 5 = 0x0000 0004)</a:t>
            </a:r>
          </a:p>
          <a:p>
            <a:r>
              <a:rPr lang="en-IN" dirty="0"/>
              <a:t>Stop		B Stop ; can be replaced by SWI &amp;11</a:t>
            </a:r>
          </a:p>
          <a:p>
            <a:r>
              <a:rPr lang="en-IN" dirty="0"/>
              <a:t>		END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2C4DD1C-81A8-3961-4FD7-668071A635F1}"/>
              </a:ext>
            </a:extLst>
          </p:cNvPr>
          <p:cNvGrpSpPr/>
          <p:nvPr/>
        </p:nvGrpSpPr>
        <p:grpSpPr>
          <a:xfrm>
            <a:off x="6786533" y="1701115"/>
            <a:ext cx="2000265" cy="5156885"/>
            <a:chOff x="6786533" y="1701115"/>
            <a:chExt cx="2000265" cy="515688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0C6E6E4-252A-3392-EE86-59B4DCCA12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86533" y="1701115"/>
              <a:ext cx="2000265" cy="4781585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865F469-7167-F229-FAE1-7A850EC6A0AD}"/>
                </a:ext>
              </a:extLst>
            </p:cNvPr>
            <p:cNvSpPr txBox="1"/>
            <p:nvPr/>
          </p:nvSpPr>
          <p:spPr>
            <a:xfrm>
              <a:off x="6933514" y="6488668"/>
              <a:ext cx="1706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Before Execution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F114AEE-E050-CE7C-E9A0-8CF59F75C0BB}"/>
              </a:ext>
            </a:extLst>
          </p:cNvPr>
          <p:cNvGrpSpPr/>
          <p:nvPr/>
        </p:nvGrpSpPr>
        <p:grpSpPr>
          <a:xfrm>
            <a:off x="9470352" y="1701115"/>
            <a:ext cx="1957402" cy="5169167"/>
            <a:chOff x="9470352" y="1701115"/>
            <a:chExt cx="1957402" cy="5169167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5C7BB10-DDF7-2C7E-5B6E-4D5C6CDD7C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70352" y="1701115"/>
              <a:ext cx="1957402" cy="4853023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7AA8C95-25FE-6C81-0992-38A40FDA5DE2}"/>
                </a:ext>
              </a:extLst>
            </p:cNvPr>
            <p:cNvSpPr txBox="1"/>
            <p:nvPr/>
          </p:nvSpPr>
          <p:spPr>
            <a:xfrm>
              <a:off x="9721453" y="6500950"/>
              <a:ext cx="15666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After Execution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94930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0ADD9-D8A5-D4D7-9BA9-E7641A15C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Data movement with barrel shifter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932E1-810F-BED4-F048-4E15EC206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642" y="2084832"/>
            <a:ext cx="7747078" cy="4023360"/>
          </a:xfrm>
          <a:ln>
            <a:solidFill>
              <a:schemeClr val="accent1"/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/>
              <a:t>	AREA qn1,CODE, READONLY</a:t>
            </a:r>
          </a:p>
          <a:p>
            <a:pPr marL="0" indent="0">
              <a:buNone/>
            </a:pPr>
            <a:r>
              <a:rPr lang="en-IN" dirty="0"/>
              <a:t>	ENTRY</a:t>
            </a:r>
          </a:p>
          <a:p>
            <a:pPr marL="0" indent="0">
              <a:buNone/>
            </a:pPr>
            <a:r>
              <a:rPr lang="en-IN" dirty="0"/>
              <a:t>Main	MOV R0, #5 ; R0 = 5</a:t>
            </a:r>
          </a:p>
          <a:p>
            <a:pPr marL="0" indent="0">
              <a:buNone/>
            </a:pPr>
            <a:r>
              <a:rPr lang="en-IN" dirty="0"/>
              <a:t>	MVN R1,R0 ; R1 = -(5) in 1's complement form -flipping of bits</a:t>
            </a:r>
          </a:p>
          <a:p>
            <a:pPr marL="0" indent="0">
              <a:buNone/>
            </a:pPr>
            <a:r>
              <a:rPr lang="en-IN" dirty="0"/>
              <a:t>	MOV R2, R0, LSL #2;R2 = R0 * 4 = 20 (Ox14)</a:t>
            </a:r>
          </a:p>
          <a:p>
            <a:pPr marL="0" indent="0">
              <a:buNone/>
            </a:pPr>
            <a:r>
              <a:rPr lang="en-IN" dirty="0"/>
              <a:t>	MOV R3, R2, LSR #2; R3 = R2/4 = 20/4=5</a:t>
            </a:r>
          </a:p>
          <a:p>
            <a:pPr marL="0" indent="0">
              <a:buNone/>
            </a:pPr>
            <a:r>
              <a:rPr lang="en-IN" dirty="0"/>
              <a:t>	MOV R4, R1, LSL #2 ; R4 = R1*4</a:t>
            </a:r>
          </a:p>
          <a:p>
            <a:pPr marL="0" indent="0">
              <a:buNone/>
            </a:pPr>
            <a:r>
              <a:rPr lang="en-IN" dirty="0"/>
              <a:t>	MOV R5, R4, LSR #2 ; MSB filled by 0s</a:t>
            </a:r>
          </a:p>
          <a:p>
            <a:pPr marL="0" indent="0">
              <a:buNone/>
            </a:pPr>
            <a:r>
              <a:rPr lang="en-IN" dirty="0"/>
              <a:t>	MOV R6, R4, ASR #2;MSB filled by sign bit - 0 for +</a:t>
            </a:r>
            <a:r>
              <a:rPr lang="en-IN" dirty="0" err="1"/>
              <a:t>ve</a:t>
            </a:r>
            <a:r>
              <a:rPr lang="en-IN" dirty="0"/>
              <a:t> numbers and 1 for -</a:t>
            </a:r>
            <a:r>
              <a:rPr lang="en-IN" dirty="0" err="1"/>
              <a:t>ve</a:t>
            </a:r>
            <a:r>
              <a:rPr lang="en-IN" dirty="0"/>
              <a:t> numbers</a:t>
            </a:r>
          </a:p>
          <a:p>
            <a:pPr marL="0" indent="0">
              <a:buNone/>
            </a:pPr>
            <a:r>
              <a:rPr lang="en-IN" dirty="0"/>
              <a:t>	MOVS R7, R0, ROR #1;LSb becomes </a:t>
            </a:r>
            <a:r>
              <a:rPr lang="en-IN" dirty="0" err="1"/>
              <a:t>MSb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Stop	B Stop ; can be replaced by SWI &amp;11</a:t>
            </a:r>
          </a:p>
          <a:p>
            <a:pPr marL="0" indent="0">
              <a:buNone/>
            </a:pPr>
            <a:r>
              <a:rPr lang="en-IN" dirty="0"/>
              <a:t>	END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86B3FF5-2139-8B73-35FA-4E89D65FFB05}"/>
              </a:ext>
            </a:extLst>
          </p:cNvPr>
          <p:cNvGrpSpPr/>
          <p:nvPr/>
        </p:nvGrpSpPr>
        <p:grpSpPr>
          <a:xfrm>
            <a:off x="8133383" y="1668937"/>
            <a:ext cx="2024077" cy="5189063"/>
            <a:chOff x="8481309" y="1551148"/>
            <a:chExt cx="2024077" cy="518906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3A7359A-4212-1C71-7A87-CAE872A604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81309" y="1551148"/>
              <a:ext cx="2024077" cy="4786347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6A97AB6-3C49-0C1A-C387-95F82A011106}"/>
                </a:ext>
              </a:extLst>
            </p:cNvPr>
            <p:cNvSpPr txBox="1"/>
            <p:nvPr/>
          </p:nvSpPr>
          <p:spPr>
            <a:xfrm>
              <a:off x="8481309" y="6370879"/>
              <a:ext cx="2024077" cy="369332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IN" dirty="0"/>
                <a:t>Before Execution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D2217A0-2963-D2F9-7931-8C9EAE9ABC16}"/>
              </a:ext>
            </a:extLst>
          </p:cNvPr>
          <p:cNvGrpSpPr/>
          <p:nvPr/>
        </p:nvGrpSpPr>
        <p:grpSpPr>
          <a:xfrm>
            <a:off x="10193933" y="1667680"/>
            <a:ext cx="1947877" cy="5190320"/>
            <a:chOff x="10244123" y="1686018"/>
            <a:chExt cx="1947877" cy="519032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41DDC2F-2331-23AF-BAC4-DF9F939328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244123" y="1686018"/>
              <a:ext cx="1947877" cy="4820988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2E89D78-FB87-D3F0-CECB-058EB8B94166}"/>
                </a:ext>
              </a:extLst>
            </p:cNvPr>
            <p:cNvSpPr txBox="1"/>
            <p:nvPr/>
          </p:nvSpPr>
          <p:spPr>
            <a:xfrm>
              <a:off x="10375246" y="6507006"/>
              <a:ext cx="15666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After Execution</a:t>
              </a: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5BE794D0-2E20-EE5D-0F05-FBD046591D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4901" y="2229335"/>
            <a:ext cx="1233497" cy="1371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786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25571-72A6-2E18-2638-14BE93EBE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830969"/>
            <a:ext cx="9720072" cy="962662"/>
          </a:xfrm>
        </p:spPr>
        <p:txBody>
          <a:bodyPr/>
          <a:lstStyle/>
          <a:p>
            <a:r>
              <a:rPr lang="en-IN" dirty="0"/>
              <a:t>Store data in memory – STR with BRANCH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BAC4D-8A81-C542-38F1-DAD8B7B16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809" y="1849903"/>
            <a:ext cx="6305140" cy="4958860"/>
          </a:xfrm>
        </p:spPr>
        <p:txBody>
          <a:bodyPr>
            <a:normAutofit fontScale="55000" lnSpcReduction="20000"/>
          </a:bodyPr>
          <a:lstStyle/>
          <a:p>
            <a:r>
              <a:rPr lang="en-IN" dirty="0"/>
              <a:t>Qn. Initialize an array of size 5 with numbers from 1 to 5</a:t>
            </a:r>
          </a:p>
          <a:p>
            <a:pPr marL="0" indent="0">
              <a:buNone/>
            </a:pPr>
            <a:r>
              <a:rPr lang="en-US" dirty="0"/>
              <a:t>	AREA qn1,CODE, READONLY</a:t>
            </a:r>
          </a:p>
          <a:p>
            <a:pPr marL="0" indent="0">
              <a:buNone/>
            </a:pPr>
            <a:r>
              <a:rPr lang="en-US" dirty="0"/>
              <a:t>	ENTRY</a:t>
            </a:r>
          </a:p>
          <a:p>
            <a:pPr marL="0" indent="0">
              <a:buNone/>
            </a:pPr>
            <a:r>
              <a:rPr lang="en-US" dirty="0"/>
              <a:t>Main	LDR R1,=0x40000000 </a:t>
            </a:r>
          </a:p>
          <a:p>
            <a:pPr marL="0" indent="0">
              <a:buNone/>
            </a:pPr>
            <a:r>
              <a:rPr lang="en-US" dirty="0"/>
              <a:t>	; Base address of Array 0x4000 0000 is the location from which data can be written</a:t>
            </a:r>
          </a:p>
          <a:p>
            <a:pPr marL="0" indent="0">
              <a:buNone/>
            </a:pPr>
            <a:r>
              <a:rPr lang="en-US" dirty="0"/>
              <a:t>	MOV R2,#0</a:t>
            </a:r>
          </a:p>
          <a:p>
            <a:pPr marL="0" indent="0">
              <a:buNone/>
            </a:pPr>
            <a:r>
              <a:rPr lang="en-US" dirty="0"/>
              <a:t>	MOV R3, #5;Number of elements to be stored/ Size of Array</a:t>
            </a:r>
          </a:p>
          <a:p>
            <a:pPr marL="0" indent="0">
              <a:buNone/>
            </a:pPr>
            <a:r>
              <a:rPr lang="en-US" dirty="0"/>
              <a:t>LOOP	CMP R2,R3	; Checking whether index has reached the limit</a:t>
            </a:r>
          </a:p>
          <a:p>
            <a:pPr marL="0" indent="0">
              <a:buNone/>
            </a:pPr>
            <a:r>
              <a:rPr lang="en-US" dirty="0"/>
              <a:t>	BGE Stop	; if index &gt;= size, stop</a:t>
            </a:r>
          </a:p>
          <a:p>
            <a:pPr marL="0" indent="0">
              <a:buNone/>
            </a:pPr>
            <a:r>
              <a:rPr lang="en-US" dirty="0"/>
              <a:t>	ADD R4, R2,#1 ; R4 = R2+1</a:t>
            </a:r>
          </a:p>
          <a:p>
            <a:pPr marL="0" indent="0">
              <a:buNone/>
            </a:pPr>
            <a:r>
              <a:rPr lang="en-US" dirty="0"/>
              <a:t>	STR R4, [R1],#4 </a:t>
            </a:r>
          </a:p>
          <a:p>
            <a:pPr marL="0" indent="0">
              <a:buNone/>
            </a:pPr>
            <a:r>
              <a:rPr lang="en-US" dirty="0"/>
              <a:t>	; storing R4 value into memory pointed by R1 and update R1 as R1+4</a:t>
            </a:r>
          </a:p>
          <a:p>
            <a:pPr marL="0" indent="0">
              <a:buNone/>
            </a:pPr>
            <a:r>
              <a:rPr lang="en-US" dirty="0"/>
              <a:t>	ADD R2, R2,#1 ; update R2 as R2+1</a:t>
            </a:r>
          </a:p>
          <a:p>
            <a:pPr marL="0" indent="0">
              <a:buNone/>
            </a:pPr>
            <a:r>
              <a:rPr lang="en-US" dirty="0"/>
              <a:t>	BNE LOOP; Repeat search if item is not found yet</a:t>
            </a:r>
          </a:p>
          <a:p>
            <a:pPr marL="0" indent="0">
              <a:buNone/>
            </a:pPr>
            <a:r>
              <a:rPr lang="en-US" dirty="0"/>
              <a:t>Stop	B Stop</a:t>
            </a:r>
          </a:p>
          <a:p>
            <a:pPr marL="0" indent="0">
              <a:buNone/>
            </a:pPr>
            <a:r>
              <a:rPr lang="en-US" dirty="0"/>
              <a:t>	END</a:t>
            </a:r>
            <a:endParaRPr lang="en-IN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8A5E571-2585-6B60-10F4-5CC49134DA08}"/>
              </a:ext>
            </a:extLst>
          </p:cNvPr>
          <p:cNvGrpSpPr/>
          <p:nvPr/>
        </p:nvGrpSpPr>
        <p:grpSpPr>
          <a:xfrm>
            <a:off x="6096000" y="3429000"/>
            <a:ext cx="6059307" cy="1224669"/>
            <a:chOff x="6096000" y="3429000"/>
            <a:chExt cx="6059307" cy="122466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DFF1ED8-F1EC-650C-33E1-EC9BD4ED01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6000" y="3702657"/>
              <a:ext cx="6059307" cy="951012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1D44952-19E2-1803-4650-0E04824614DF}"/>
                </a:ext>
              </a:extLst>
            </p:cNvPr>
            <p:cNvSpPr txBox="1"/>
            <p:nvPr/>
          </p:nvSpPr>
          <p:spPr>
            <a:xfrm>
              <a:off x="7367776" y="3429000"/>
              <a:ext cx="3063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Data Memory before execution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0605DE0-D54C-5AE5-4D49-20D55B854FC5}"/>
              </a:ext>
            </a:extLst>
          </p:cNvPr>
          <p:cNvGrpSpPr/>
          <p:nvPr/>
        </p:nvGrpSpPr>
        <p:grpSpPr>
          <a:xfrm>
            <a:off x="6096000" y="5046825"/>
            <a:ext cx="6059307" cy="1388266"/>
            <a:chOff x="6096000" y="5046825"/>
            <a:chExt cx="6059307" cy="1388266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CA2EEFA-CD1C-993F-3A88-9D31FAD52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96000" y="5401621"/>
              <a:ext cx="6059307" cy="103347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8E6459B-08C9-A0C5-AE1B-F5CE2AF932EA}"/>
                </a:ext>
              </a:extLst>
            </p:cNvPr>
            <p:cNvSpPr txBox="1"/>
            <p:nvPr/>
          </p:nvSpPr>
          <p:spPr>
            <a:xfrm>
              <a:off x="7531476" y="5046825"/>
              <a:ext cx="28998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Data Memory after execution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58443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10A81-132A-18B4-273B-0F9F6C325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787791"/>
            <a:ext cx="5496247" cy="900332"/>
          </a:xfrm>
        </p:spPr>
        <p:txBody>
          <a:bodyPr/>
          <a:lstStyle/>
          <a:p>
            <a:r>
              <a:rPr lang="en-IN" dirty="0"/>
              <a:t>Load data from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1C21F-3218-C294-17BA-28D5DA7F1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214" y="1758462"/>
            <a:ext cx="5869041" cy="5015132"/>
          </a:xfrm>
          <a:ln>
            <a:solidFill>
              <a:schemeClr val="accent1"/>
            </a:solidFill>
          </a:ln>
        </p:spPr>
        <p:txBody>
          <a:bodyPr>
            <a:normAutofit fontScale="70000" lnSpcReduction="20000"/>
          </a:bodyPr>
          <a:lstStyle/>
          <a:p>
            <a:r>
              <a:rPr lang="en-IN" dirty="0"/>
              <a:t>Qn. Find the sum of array elements</a:t>
            </a:r>
          </a:p>
          <a:p>
            <a:pPr marL="0" indent="0">
              <a:buNone/>
            </a:pPr>
            <a:r>
              <a:rPr lang="en-US" dirty="0"/>
              <a:t>	AREA qn1,CODE, READONLY</a:t>
            </a:r>
          </a:p>
          <a:p>
            <a:pPr marL="0" indent="0">
              <a:buNone/>
            </a:pPr>
            <a:r>
              <a:rPr lang="en-US" dirty="0"/>
              <a:t>	ENTRY</a:t>
            </a:r>
          </a:p>
          <a:p>
            <a:pPr marL="0" indent="0">
              <a:buNone/>
            </a:pPr>
            <a:r>
              <a:rPr lang="en-US" dirty="0"/>
              <a:t>Main	LDR R1,=0x40000000 </a:t>
            </a:r>
          </a:p>
          <a:p>
            <a:pPr marL="0" indent="0">
              <a:buNone/>
            </a:pPr>
            <a:r>
              <a:rPr lang="en-US" dirty="0"/>
              <a:t>	MOV R2,#0 ;register for array index</a:t>
            </a:r>
          </a:p>
          <a:p>
            <a:pPr marL="0" indent="0">
              <a:buNone/>
            </a:pPr>
            <a:r>
              <a:rPr lang="en-US" dirty="0"/>
              <a:t>	MOV R3, #5;Number of elements to be stored/ Size of Array</a:t>
            </a:r>
          </a:p>
          <a:p>
            <a:pPr marL="0" indent="0">
              <a:buNone/>
            </a:pPr>
            <a:r>
              <a:rPr lang="en-US" dirty="0"/>
              <a:t>	MOV R5,#0 ;register for array sum</a:t>
            </a:r>
          </a:p>
          <a:p>
            <a:pPr marL="0" indent="0">
              <a:buNone/>
            </a:pPr>
            <a:r>
              <a:rPr lang="en-US" dirty="0"/>
              <a:t>LOOP	CMP R2,R3	; Checking whether index has reached the limit</a:t>
            </a:r>
          </a:p>
          <a:p>
            <a:pPr marL="0" indent="0">
              <a:buNone/>
            </a:pPr>
            <a:r>
              <a:rPr lang="en-US" dirty="0"/>
              <a:t>	BGE Stop	; if index &gt;= size, stop</a:t>
            </a:r>
          </a:p>
          <a:p>
            <a:pPr marL="0" indent="0">
              <a:buNone/>
            </a:pPr>
            <a:r>
              <a:rPr lang="en-US" dirty="0"/>
              <a:t>	LDR R4, [R1],#4 ; Fetch MEM[R1] to R4; update R1 as R1+4</a:t>
            </a:r>
          </a:p>
          <a:p>
            <a:pPr marL="0" indent="0">
              <a:buNone/>
            </a:pPr>
            <a:r>
              <a:rPr lang="en-US" dirty="0"/>
              <a:t>	ADD R5,R5,R4 ; sum of array elements</a:t>
            </a:r>
          </a:p>
          <a:p>
            <a:pPr marL="0" indent="0">
              <a:buNone/>
            </a:pPr>
            <a:r>
              <a:rPr lang="en-US" dirty="0"/>
              <a:t>	ADD R2, R2,#1 ; update R2 as R2+1</a:t>
            </a:r>
          </a:p>
          <a:p>
            <a:pPr marL="0" indent="0">
              <a:buNone/>
            </a:pPr>
            <a:r>
              <a:rPr lang="en-US" dirty="0"/>
              <a:t>	BNE LOOP; Repeat search if item is not found yet</a:t>
            </a:r>
          </a:p>
          <a:p>
            <a:pPr marL="0" indent="0">
              <a:buNone/>
            </a:pPr>
            <a:r>
              <a:rPr lang="en-US" dirty="0"/>
              <a:t>Stop	B Stop</a:t>
            </a:r>
          </a:p>
          <a:p>
            <a:pPr marL="0" indent="0">
              <a:buNone/>
            </a:pPr>
            <a:r>
              <a:rPr lang="en-US" dirty="0"/>
              <a:t>	END</a:t>
            </a:r>
            <a:endParaRPr lang="en-IN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0C82F3E-443C-314C-E82D-97A29B31F395}"/>
              </a:ext>
            </a:extLst>
          </p:cNvPr>
          <p:cNvGrpSpPr/>
          <p:nvPr/>
        </p:nvGrpSpPr>
        <p:grpSpPr>
          <a:xfrm>
            <a:off x="6804213" y="364998"/>
            <a:ext cx="5265846" cy="845585"/>
            <a:chOff x="6783133" y="2525151"/>
            <a:chExt cx="5265846" cy="84558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DF8AAD9-555F-EF2A-F8CC-B5AEDC354E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83133" y="2894483"/>
              <a:ext cx="5265846" cy="476253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7D2D9F5-3D86-8747-E0FD-A9DE0A570D02}"/>
                </a:ext>
              </a:extLst>
            </p:cNvPr>
            <p:cNvSpPr txBox="1"/>
            <p:nvPr/>
          </p:nvSpPr>
          <p:spPr>
            <a:xfrm>
              <a:off x="7498080" y="2525151"/>
              <a:ext cx="30379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Before Execution – Initial Array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7CA6A9C-3543-48E4-815E-668457895734}"/>
              </a:ext>
            </a:extLst>
          </p:cNvPr>
          <p:cNvGrpSpPr/>
          <p:nvPr/>
        </p:nvGrpSpPr>
        <p:grpSpPr>
          <a:xfrm>
            <a:off x="6804213" y="1446011"/>
            <a:ext cx="5265846" cy="1292294"/>
            <a:chOff x="6797200" y="2820572"/>
            <a:chExt cx="5265846" cy="129229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D36360F-F16F-2AE2-DF59-8EBD60B1486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97200" y="3122259"/>
              <a:ext cx="5265846" cy="990607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B16EBDD-CECF-7585-883C-91F89C39BC7D}"/>
                </a:ext>
              </a:extLst>
            </p:cNvPr>
            <p:cNvSpPr txBox="1"/>
            <p:nvPr/>
          </p:nvSpPr>
          <p:spPr>
            <a:xfrm>
              <a:off x="7709095" y="2820572"/>
              <a:ext cx="3786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After Execution – All elements accessed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503BCCD-B118-A022-9EA3-AB7B7896B32B}"/>
              </a:ext>
            </a:extLst>
          </p:cNvPr>
          <p:cNvGrpSpPr/>
          <p:nvPr/>
        </p:nvGrpSpPr>
        <p:grpSpPr>
          <a:xfrm>
            <a:off x="6869800" y="3039992"/>
            <a:ext cx="2301977" cy="3422117"/>
            <a:chOff x="6736157" y="2906088"/>
            <a:chExt cx="2301977" cy="3422117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3F6B846-D803-CD71-0382-9AFCDF63430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902687" y="3275420"/>
              <a:ext cx="1809763" cy="3052785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9EFFE40-65C4-31CE-7AA6-581FD0D9D6F5}"/>
                </a:ext>
              </a:extLst>
            </p:cNvPr>
            <p:cNvSpPr txBox="1"/>
            <p:nvPr/>
          </p:nvSpPr>
          <p:spPr>
            <a:xfrm>
              <a:off x="6736157" y="2906088"/>
              <a:ext cx="23019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Registers –Initial values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191A4BC-30D6-1B04-B70A-19D25B29EEBC}"/>
              </a:ext>
            </a:extLst>
          </p:cNvPr>
          <p:cNvGrpSpPr/>
          <p:nvPr/>
        </p:nvGrpSpPr>
        <p:grpSpPr>
          <a:xfrm>
            <a:off x="9504852" y="3090754"/>
            <a:ext cx="2460548" cy="3480893"/>
            <a:chOff x="9504852" y="3090754"/>
            <a:chExt cx="2460548" cy="3480893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3BCB6283-2430-B14E-5BB5-A8B06758590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674101" y="3409324"/>
              <a:ext cx="1828813" cy="3162323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0B9FFC6-5EB0-7318-6592-2C09B71AF973}"/>
                </a:ext>
              </a:extLst>
            </p:cNvPr>
            <p:cNvSpPr txBox="1"/>
            <p:nvPr/>
          </p:nvSpPr>
          <p:spPr>
            <a:xfrm>
              <a:off x="9504852" y="3090754"/>
              <a:ext cx="24605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Registers – Final Values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72842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DC4B4-DD0C-9BF3-FB39-548CE7C5D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6E9F3-2598-5823-390C-D355C2E87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N" dirty="0"/>
              <a:t>Basic Structure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Assembler Directives in ARM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Sample Programs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0068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F90FD-671B-DC13-F11E-F7714E20C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General structure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7D682F-F80B-719A-0EDB-4E3CDF696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6522" y="1937923"/>
            <a:ext cx="6058955" cy="4234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34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77103-462B-F43D-6D17-830B78752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Assembler directives in arm v4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40059-D746-3F5E-00E2-D9823ABE7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084832"/>
            <a:ext cx="10834937" cy="4224528"/>
          </a:xfrm>
        </p:spPr>
        <p:txBody>
          <a:bodyPr vert="horz" lIns="45720" tIns="45720" rIns="45720" bIns="45720" rtlCol="0" anchor="t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TTL – Stands for title, optional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AREA – Specifies an area</a:t>
            </a:r>
          </a:p>
          <a:p>
            <a:pPr marL="264795" lvl="1">
              <a:buFont typeface="Courier New" panose="02070309020205020404" pitchFamily="49" charset="0"/>
              <a:buChar char="o"/>
            </a:pPr>
            <a:r>
              <a:rPr lang="en-IN" dirty="0"/>
              <a:t>Parameters - a {name}, type {CODE/DATA} and accessibility status [READONLY, READWRITE etc.]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Define Data</a:t>
            </a:r>
          </a:p>
          <a:p>
            <a:pPr marL="264795" lvl="1">
              <a:buFont typeface="Courier New" panose="02070309020205020404" pitchFamily="49" charset="0"/>
              <a:buChar char="o"/>
            </a:pPr>
            <a:r>
              <a:rPr lang="en-IN" dirty="0"/>
              <a:t>DCB – Define Byte</a:t>
            </a:r>
          </a:p>
          <a:p>
            <a:pPr marL="264795" lvl="1">
              <a:buFont typeface="Courier New" panose="02070309020205020404" pitchFamily="49" charset="0"/>
              <a:buChar char="o"/>
            </a:pPr>
            <a:r>
              <a:rPr lang="en-IN" dirty="0"/>
              <a:t>DCW – Define Word</a:t>
            </a:r>
          </a:p>
          <a:p>
            <a:pPr marL="264795" lvl="1">
              <a:buFont typeface="Courier New" panose="02070309020205020404" pitchFamily="49" charset="0"/>
              <a:buChar char="o"/>
            </a:pPr>
            <a:r>
              <a:rPr lang="en-IN" dirty="0"/>
              <a:t>DCD – Define Constant Data (Half-word aligned)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ALIGN – to word –align data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EQU – to equate a name with data/address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ENTRY and END</a:t>
            </a:r>
          </a:p>
        </p:txBody>
      </p:sp>
    </p:spTree>
    <p:extLst>
      <p:ext uri="{BB962C8B-B14F-4D97-AF65-F5344CB8AC3E}">
        <p14:creationId xmlns:p14="http://schemas.microsoft.com/office/powerpoint/2010/main" val="3078805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71BB-F54B-AE38-D6F6-B21FFBFC8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General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611BC-383F-50A9-CE70-79335AF89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10989681" cy="4023360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Every program needs an area for CODE, which is usually READONLY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The executable code is written between ‘ENTRY’ and ‘END’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For a program with single function, the first statement can be prefixed with the label Main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Usually the last statement before ‘END’ will be either ‘STOP B STOP’ or ‘SWI &amp;11’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When you try modifying DCD/DCB/DCW areas, you may get an error as the code area is READONLY.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; represents a comment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# is used to indicate a constant</a:t>
            </a:r>
          </a:p>
          <a:p>
            <a:pPr>
              <a:buFont typeface="Courier New" panose="02070309020205020404" pitchFamily="49" charset="0"/>
              <a:buChar char="o"/>
            </a:pPr>
            <a:endParaRPr lang="en-IN" dirty="0"/>
          </a:p>
          <a:p>
            <a:pPr>
              <a:buFont typeface="Courier New" panose="02070309020205020404" pitchFamily="49" charset="0"/>
              <a:buChar char="o"/>
            </a:pPr>
            <a:endParaRPr lang="en-IN" dirty="0"/>
          </a:p>
          <a:p>
            <a:pPr>
              <a:buFont typeface="Courier New" panose="02070309020205020404" pitchFamily="49" charset="0"/>
              <a:buChar char="o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5178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3A20D-C11A-037A-9DD6-0BB2AD606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Arithmetic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A52FF-9386-6D4C-63A7-B81FCA1BE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9990874" cy="4023360"/>
          </a:xfrm>
        </p:spPr>
        <p:txBody>
          <a:bodyPr>
            <a:normAutofit fontScale="92500" lnSpcReduction="20000"/>
          </a:bodyPr>
          <a:lstStyle/>
          <a:p>
            <a:pPr marL="128016" lvl="1" indent="0">
              <a:buNone/>
            </a:pPr>
            <a:r>
              <a:rPr lang="pt-BR" dirty="0"/>
              <a:t>	</a:t>
            </a:r>
            <a:r>
              <a:rPr lang="pt-BR" sz="2200" dirty="0"/>
              <a:t>AREA qn1,CODE, READONLY</a:t>
            </a:r>
          </a:p>
          <a:p>
            <a:pPr marL="0" indent="0">
              <a:buNone/>
            </a:pPr>
            <a:r>
              <a:rPr lang="pt-BR" dirty="0"/>
              <a:t>	ENTRY</a:t>
            </a:r>
          </a:p>
          <a:p>
            <a:pPr marL="0" indent="0">
              <a:buNone/>
            </a:pPr>
            <a:r>
              <a:rPr lang="pt-BR" dirty="0"/>
              <a:t>Main	MOV R0, #5 ; R0 = 5</a:t>
            </a:r>
          </a:p>
          <a:p>
            <a:pPr marL="0" indent="0">
              <a:buNone/>
            </a:pPr>
            <a:r>
              <a:rPr lang="pt-BR" dirty="0"/>
              <a:t>	MOV R1, #10; R1 = 10 /0xA</a:t>
            </a:r>
          </a:p>
          <a:p>
            <a:pPr marL="0" indent="0">
              <a:buNone/>
            </a:pPr>
            <a:r>
              <a:rPr lang="pt-BR" dirty="0"/>
              <a:t>	ADD R2, R0,R1; R2 = R0+R1 (0xF)</a:t>
            </a:r>
          </a:p>
          <a:p>
            <a:pPr marL="0" indent="0">
              <a:buNone/>
            </a:pPr>
            <a:r>
              <a:rPr lang="pt-BR" dirty="0"/>
              <a:t>	SUB R3, R0,R1; R3 = R0-R1 (-5)</a:t>
            </a:r>
          </a:p>
          <a:p>
            <a:pPr marL="0" indent="0">
              <a:buNone/>
            </a:pPr>
            <a:r>
              <a:rPr lang="pt-BR" dirty="0"/>
              <a:t>	RSB R4,R0,R1 ; R4 = R1-R0 (5)</a:t>
            </a:r>
          </a:p>
          <a:p>
            <a:pPr marL="0" indent="0">
              <a:buNone/>
            </a:pPr>
            <a:r>
              <a:rPr lang="pt-BR" dirty="0"/>
              <a:t>	SUBS R3, R0,R1 ; See the difference in CPSR</a:t>
            </a:r>
          </a:p>
          <a:p>
            <a:pPr marL="0" indent="0">
              <a:buNone/>
            </a:pPr>
            <a:r>
              <a:rPr lang="pt-BR" dirty="0"/>
              <a:t>Stop	B Stop ; can be repl;aced by SWI &amp;11</a:t>
            </a:r>
          </a:p>
          <a:p>
            <a:pPr marL="0" indent="0">
              <a:buNone/>
            </a:pPr>
            <a:r>
              <a:rPr lang="pt-BR" dirty="0"/>
              <a:t>	END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2527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C5584-5248-60A2-19C2-3F1DEB52F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steps to see results using </a:t>
            </a:r>
            <a:r>
              <a:rPr lang="en-IN" dirty="0" err="1"/>
              <a:t>keil</a:t>
            </a:r>
            <a:r>
              <a:rPr lang="en-IN" dirty="0"/>
              <a:t> v4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9E9D3-7BE0-ACFB-E88B-454E42A6B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dirty="0"/>
              <a:t>Create a new project (Project </a:t>
            </a:r>
            <a:r>
              <a:rPr lang="en-IN" dirty="0">
                <a:sym typeface="Wingdings" panose="05000000000000000000" pitchFamily="2" charset="2"/>
              </a:rPr>
              <a:t> New Project  Give name)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>
                <a:sym typeface="Wingdings" panose="05000000000000000000" pitchFamily="2" charset="2"/>
              </a:rPr>
              <a:t>Select device as ‘LPC2148’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>
                <a:sym typeface="Wingdings" panose="05000000000000000000" pitchFamily="2" charset="2"/>
              </a:rPr>
              <a:t>Give ‘No’ for ‘ Copy ‘</a:t>
            </a:r>
            <a:r>
              <a:rPr lang="en-IN" dirty="0" err="1">
                <a:sym typeface="Wingdings" panose="05000000000000000000" pitchFamily="2" charset="2"/>
              </a:rPr>
              <a:t>startup.s</a:t>
            </a:r>
            <a:r>
              <a:rPr lang="en-IN" dirty="0">
                <a:sym typeface="Wingdings" panose="05000000000000000000" pitchFamily="2" charset="2"/>
              </a:rPr>
              <a:t>’ to Project Folder ?’ dialogue box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>
                <a:sym typeface="Wingdings" panose="05000000000000000000" pitchFamily="2" charset="2"/>
              </a:rPr>
              <a:t>Create a new .s file (File  New  Save the file with .s extension (file type should be all files)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>
                <a:sym typeface="Wingdings" panose="05000000000000000000" pitchFamily="2" charset="2"/>
              </a:rPr>
              <a:t>Write the code. Indentation/Spacing is very important. 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>
                <a:sym typeface="Wingdings" panose="05000000000000000000" pitchFamily="2" charset="2"/>
              </a:rPr>
              <a:t>Save all files and Build all files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>
                <a:sym typeface="Wingdings" panose="05000000000000000000" pitchFamily="2" charset="2"/>
              </a:rPr>
              <a:t>Go to debug mode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>
                <a:sym typeface="Wingdings" panose="05000000000000000000" pitchFamily="2" charset="2"/>
              </a:rPr>
              <a:t>Execute – either completely or go step-by-step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6754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A1BD8-A3DF-E7A0-C7EB-FD930E128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After doing till step 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40DFBB-7F07-CF6B-E4D2-5CCCBC3C4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506" y="1719849"/>
            <a:ext cx="10051366" cy="5088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135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E5D06-3B61-9BD4-3244-997FD2E1B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 7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2B33AF-502F-3F23-8DB7-C4409C97B4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625" y="138158"/>
            <a:ext cx="9408736" cy="6403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8354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625</TotalTime>
  <Words>1224</Words>
  <Application>Microsoft Office PowerPoint</Application>
  <PresentationFormat>Widescreen</PresentationFormat>
  <Paragraphs>138</Paragraphs>
  <Slides>16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Integral</vt:lpstr>
      <vt:lpstr>ARM – assembly language programming</vt:lpstr>
      <vt:lpstr>Agenda</vt:lpstr>
      <vt:lpstr>General structure</vt:lpstr>
      <vt:lpstr>Assembler directives in arm v4</vt:lpstr>
      <vt:lpstr>General points</vt:lpstr>
      <vt:lpstr>Arithmetic operations</vt:lpstr>
      <vt:lpstr>steps to see results using keil v4</vt:lpstr>
      <vt:lpstr>After doing till step 6</vt:lpstr>
      <vt:lpstr>Step 7</vt:lpstr>
      <vt:lpstr>Step 8 – Executing first instruction</vt:lpstr>
      <vt:lpstr>After finishing the execution – getting stuck at ‘stop b stop’ !!!</vt:lpstr>
      <vt:lpstr>Arithmetic operations with multiplication</vt:lpstr>
      <vt:lpstr>logical operations</vt:lpstr>
      <vt:lpstr>Data movement with barrel shifter operations</vt:lpstr>
      <vt:lpstr>Store data in memory – STR with BRANCH </vt:lpstr>
      <vt:lpstr>Load data from memory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ARM – Instruction set architecture</dc:title>
  <dc:creator>Dhanya M. Dhanalakshmi (CSE)</dc:creator>
  <cp:lastModifiedBy>Dhanya M. Dhanalakshmi (CSE)</cp:lastModifiedBy>
  <cp:revision>45</cp:revision>
  <dcterms:created xsi:type="dcterms:W3CDTF">2022-09-27T06:15:52Z</dcterms:created>
  <dcterms:modified xsi:type="dcterms:W3CDTF">2022-11-24T05:51:55Z</dcterms:modified>
</cp:coreProperties>
</file>