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74" r:id="rId8"/>
    <p:sldId id="27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2" r:id="rId18"/>
    <p:sldId id="276" r:id="rId19"/>
    <p:sldId id="272" r:id="rId20"/>
    <p:sldId id="273" r:id="rId21"/>
    <p:sldId id="293" r:id="rId22"/>
    <p:sldId id="277" r:id="rId23"/>
    <p:sldId id="278" r:id="rId24"/>
    <p:sldId id="280" r:id="rId25"/>
    <p:sldId id="281" r:id="rId26"/>
    <p:sldId id="282" r:id="rId27"/>
    <p:sldId id="294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6" r:id="rId38"/>
    <p:sldId id="297" r:id="rId39"/>
    <p:sldId id="299" r:id="rId40"/>
    <p:sldId id="298" r:id="rId41"/>
    <p:sldId id="300" r:id="rId42"/>
    <p:sldId id="301" r:id="rId43"/>
    <p:sldId id="302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9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8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8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CCEB6-4555-4884-A202-DCC09C65E24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E8D2F-A095-4A28-AF5B-EFE1A04C4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95410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54" y="1030288"/>
            <a:ext cx="4060971" cy="1655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699" y="5515233"/>
            <a:ext cx="32956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Animation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3739" y="1441622"/>
            <a:ext cx="107668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Click </a:t>
            </a:r>
            <a:r>
              <a:rPr lang="en-US" dirty="0"/>
              <a:t>the </a:t>
            </a:r>
            <a:r>
              <a:rPr lang="en-US" b="1" dirty="0"/>
              <a:t>default </a:t>
            </a:r>
            <a:r>
              <a:rPr lang="en-US" dirty="0"/>
              <a:t>one and rename it to </a:t>
            </a:r>
            <a:r>
              <a:rPr lang="en-US" b="1" dirty="0"/>
              <a:t>run</a:t>
            </a:r>
            <a:r>
              <a:rPr lang="en-US" dirty="0"/>
              <a:t>. Then, click </a:t>
            </a:r>
            <a:r>
              <a:rPr lang="en-US" dirty="0" smtClean="0"/>
              <a:t>the </a:t>
            </a:r>
            <a:r>
              <a:rPr lang="en-US" b="1" dirty="0" smtClean="0"/>
              <a:t>Add </a:t>
            </a:r>
            <a:r>
              <a:rPr lang="en-US" dirty="0"/>
              <a:t>button and create a second animation named </a:t>
            </a:r>
            <a:r>
              <a:rPr lang="en-US" b="1" dirty="0"/>
              <a:t>idle</a:t>
            </a:r>
            <a:r>
              <a:rPr lang="en-US" dirty="0"/>
              <a:t> and a third named </a:t>
            </a:r>
            <a:r>
              <a:rPr lang="en-US" b="1" dirty="0"/>
              <a:t>hurt</a:t>
            </a:r>
            <a:r>
              <a:rPr lang="en-US" dirty="0" smtClean="0"/>
              <a:t>. 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 </a:t>
            </a:r>
            <a:r>
              <a:rPr lang="en-US" b="1" dirty="0" err="1" smtClean="0"/>
              <a:t>FileSystem</a:t>
            </a:r>
            <a:r>
              <a:rPr lang="en-US" b="1" dirty="0" smtClean="0"/>
              <a:t> </a:t>
            </a:r>
            <a:r>
              <a:rPr lang="en-US" dirty="0"/>
              <a:t>dock on the left, find the </a:t>
            </a:r>
            <a:r>
              <a:rPr lang="en-US" b="1" dirty="0"/>
              <a:t>run, idle, and hurt </a:t>
            </a:r>
            <a:r>
              <a:rPr lang="en-US" dirty="0"/>
              <a:t>player images and </a:t>
            </a:r>
            <a:r>
              <a:rPr lang="en-US" dirty="0" smtClean="0"/>
              <a:t>drag them </a:t>
            </a:r>
            <a:r>
              <a:rPr lang="en-US" dirty="0"/>
              <a:t>into the corresponding </a:t>
            </a:r>
            <a:r>
              <a:rPr lang="en-US" dirty="0" smtClean="0"/>
              <a:t>animations:</a:t>
            </a:r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pPr marL="342900" indent="-342900">
              <a:buFont typeface="+mj-lt"/>
              <a:buAutoNum type="arabicPeriod" startAt="8"/>
            </a:pPr>
            <a:r>
              <a:rPr lang="en-US" b="1" dirty="0"/>
              <a:t>Speed (FPS) </a:t>
            </a:r>
            <a:r>
              <a:rPr lang="en-US" dirty="0"/>
              <a:t>setting to </a:t>
            </a:r>
            <a:r>
              <a:rPr lang="en-US" b="1" dirty="0"/>
              <a:t>8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b="1" dirty="0"/>
              <a:t>Playing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Choose </a:t>
            </a:r>
            <a:r>
              <a:rPr lang="en-US" b="1" dirty="0" smtClean="0"/>
              <a:t>Animation</a:t>
            </a:r>
            <a:r>
              <a:rPr lang="en-US" dirty="0" smtClean="0"/>
              <a:t> to see the animations in </a:t>
            </a:r>
            <a:r>
              <a:rPr lang="en-US" dirty="0" smtClean="0"/>
              <a:t>action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dirty="0" smtClean="0"/>
              <a:t>Set </a:t>
            </a:r>
            <a:r>
              <a:rPr lang="en-US" b="1" dirty="0" smtClean="0"/>
              <a:t>Loop -&gt; On</a:t>
            </a:r>
            <a:endParaRPr lang="en-US" b="1" dirty="0" smtClean="0"/>
          </a:p>
          <a:p>
            <a:pPr marL="342900" indent="-342900">
              <a:buFont typeface="+mj-lt"/>
              <a:buAutoNum type="arabicPeriod" startAt="8"/>
            </a:pPr>
            <a:endParaRPr lang="en-US" dirty="0" smtClean="0"/>
          </a:p>
          <a:p>
            <a:r>
              <a:rPr lang="en-US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14" y="2641951"/>
            <a:ext cx="6038336" cy="1954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462" y="4596644"/>
            <a:ext cx="1368462" cy="19434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400432" y="4110681"/>
            <a:ext cx="32952" cy="7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08061" y="5264397"/>
            <a:ext cx="5689401" cy="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652584" y="4596644"/>
            <a:ext cx="49427" cy="8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Collision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Area2D need to have shape, so it can detect the collision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Add a </a:t>
            </a:r>
            <a:r>
              <a:rPr lang="en-US" b="1" dirty="0" smtClean="0"/>
              <a:t>CollisionShape2D</a:t>
            </a:r>
            <a:r>
              <a:rPr lang="en-US" dirty="0" smtClean="0"/>
              <a:t> </a:t>
            </a:r>
            <a:r>
              <a:rPr lang="en-US" dirty="0"/>
              <a:t>as a </a:t>
            </a:r>
            <a:r>
              <a:rPr lang="en-US" dirty="0" smtClean="0"/>
              <a:t>child of player </a:t>
            </a:r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/>
              <a:t>Inspector</a:t>
            </a:r>
            <a:r>
              <a:rPr lang="en-US" dirty="0"/>
              <a:t>, next to </a:t>
            </a:r>
            <a:r>
              <a:rPr lang="en-US" b="1" dirty="0"/>
              <a:t>Shape</a:t>
            </a:r>
            <a:r>
              <a:rPr lang="en-US" dirty="0"/>
              <a:t>, click </a:t>
            </a:r>
            <a:r>
              <a:rPr lang="en-US" b="1" dirty="0"/>
              <a:t>&lt;null&gt; </a:t>
            </a:r>
            <a:r>
              <a:rPr lang="en-US" dirty="0"/>
              <a:t>and choose </a:t>
            </a:r>
            <a:r>
              <a:rPr lang="en-US" b="1" dirty="0" smtClean="0"/>
              <a:t>New RectangleShape2D</a:t>
            </a:r>
          </a:p>
          <a:p>
            <a:pPr marL="342900" indent="-342900">
              <a:buFont typeface="+mj-lt"/>
              <a:buAutoNum type="arabicPeriod" startAt="13"/>
            </a:pPr>
            <a:endParaRPr lang="en-US" b="1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b="1" dirty="0" smtClean="0"/>
              <a:t>Offset </a:t>
            </a:r>
            <a:r>
              <a:rPr lang="en-US" dirty="0"/>
              <a:t>property in the </a:t>
            </a:r>
            <a:r>
              <a:rPr lang="en-US" b="1" dirty="0" smtClean="0"/>
              <a:t>Inspector , </a:t>
            </a:r>
            <a:r>
              <a:rPr lang="en-US" dirty="0"/>
              <a:t>Set it to (0, -5).</a:t>
            </a: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17" y="3835758"/>
            <a:ext cx="2194260" cy="25856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901" y="3835758"/>
            <a:ext cx="30465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Scripting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Scripts allow you to add additional functionality that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isn't provided by the built-in nodes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 smtClean="0"/>
              <a:t>Click the Player node and click the </a:t>
            </a:r>
            <a:r>
              <a:rPr lang="en-US" b="1" dirty="0" smtClean="0"/>
              <a:t>Add Script </a:t>
            </a:r>
            <a:r>
              <a:rPr lang="en-US" dirty="0" smtClean="0"/>
              <a:t>button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 smtClean="0"/>
              <a:t>Click </a:t>
            </a:r>
            <a:r>
              <a:rPr lang="en-US" b="1" dirty="0" smtClean="0"/>
              <a:t>Create </a:t>
            </a:r>
            <a:r>
              <a:rPr lang="en-US" dirty="0" smtClean="0"/>
              <a:t>and you'll be taken to the script window.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r>
              <a:rPr lang="en-US" dirty="0"/>
              <a:t>Click on the Player node and set the </a:t>
            </a:r>
            <a:r>
              <a:rPr lang="en-US" b="1" dirty="0"/>
              <a:t>Speed </a:t>
            </a:r>
            <a:r>
              <a:rPr lang="en-US" dirty="0" smtClean="0"/>
              <a:t>property to </a:t>
            </a:r>
            <a:r>
              <a:rPr lang="en-US" b="1" dirty="0"/>
              <a:t>350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297" y="1400519"/>
            <a:ext cx="3097276" cy="22352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708822" y="2092411"/>
            <a:ext cx="4975654" cy="38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49679" y="3427212"/>
            <a:ext cx="80071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speed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export keyword on the speed variable allows you to set its value in </a:t>
            </a:r>
            <a:r>
              <a:rPr lang="en-US" sz="1200" dirty="0" smtClean="0">
                <a:solidFill>
                  <a:srgbClr val="FF0000"/>
                </a:solidFill>
              </a:rPr>
              <a:t>the Inspector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velocity = Vector2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velocity will contain the character's current movement speed and direction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Vector2(480, 720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FF0000"/>
                </a:solidFill>
              </a:rPr>
              <a:t>screensize</a:t>
            </a:r>
            <a:r>
              <a:rPr lang="en-US" sz="1200" dirty="0">
                <a:solidFill>
                  <a:srgbClr val="FF0000"/>
                </a:solidFill>
              </a:rPr>
              <a:t> will be used to set the limits of the player's movement.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05" y="3956055"/>
            <a:ext cx="2995725" cy="26416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6244281" y="4712216"/>
            <a:ext cx="3451654" cy="1070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7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Moving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7815" y="1441623"/>
            <a:ext cx="109027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>
                <a:solidFill>
                  <a:srgbClr val="0070C0"/>
                </a:solidFill>
              </a:rPr>
              <a:t>You need the player to do three things:</a:t>
            </a:r>
            <a:endParaRPr lang="en-US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	Check for keyboard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	Move </a:t>
            </a:r>
            <a:r>
              <a:rPr lang="en-US" dirty="0">
                <a:solidFill>
                  <a:srgbClr val="0070C0"/>
                </a:solidFill>
              </a:rPr>
              <a:t>in the given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	Play </a:t>
            </a:r>
            <a:r>
              <a:rPr lang="en-US" dirty="0">
                <a:solidFill>
                  <a:srgbClr val="0070C0"/>
                </a:solidFill>
              </a:rPr>
              <a:t>the appropriate animation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check all type of inputs in </a:t>
            </a:r>
            <a:r>
              <a:rPr lang="en-US" b="1" dirty="0" smtClean="0">
                <a:solidFill>
                  <a:srgbClr val="0070C0"/>
                </a:solidFill>
              </a:rPr>
              <a:t>Project Settings </a:t>
            </a:r>
            <a:r>
              <a:rPr lang="en-US" dirty="0" smtClean="0">
                <a:solidFill>
                  <a:srgbClr val="0070C0"/>
                </a:solidFill>
              </a:rPr>
              <a:t>-&gt;</a:t>
            </a:r>
            <a:r>
              <a:rPr lang="en-US" b="1" dirty="0" smtClean="0">
                <a:solidFill>
                  <a:srgbClr val="0070C0"/>
                </a:solidFill>
              </a:rPr>
              <a:t>Input Map 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 smtClean="0"/>
              <a:t>20.  Add following code to player script</a:t>
            </a:r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47815" y="3800034"/>
            <a:ext cx="11038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velocity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ui_left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returns true if the key is held down and false if it is not.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ui_right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Input.is_action_pressed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ui_down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velocity.y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velocity.length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&gt; 0: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velocity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velocity.normalized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*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speed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 smtClean="0">
                <a:solidFill>
                  <a:srgbClr val="FF0000"/>
                </a:solidFill>
              </a:rPr>
              <a:t>if </a:t>
            </a:r>
            <a:r>
              <a:rPr lang="en-US" sz="1200" dirty="0">
                <a:solidFill>
                  <a:srgbClr val="FF0000"/>
                </a:solidFill>
              </a:rPr>
              <a:t>you hold </a:t>
            </a:r>
            <a:r>
              <a:rPr lang="en-US" sz="1200" dirty="0" smtClean="0">
                <a:solidFill>
                  <a:srgbClr val="FF0000"/>
                </a:solidFill>
              </a:rPr>
              <a:t>right and </a:t>
            </a:r>
            <a:r>
              <a:rPr lang="en-US" sz="1200" dirty="0">
                <a:solidFill>
                  <a:srgbClr val="FF0000"/>
                </a:solidFill>
              </a:rPr>
              <a:t>down at the same time, the resulting velocity vector will be (1, 1). </a:t>
            </a:r>
            <a:r>
              <a:rPr lang="en-US" sz="1200" dirty="0" smtClean="0">
                <a:solidFill>
                  <a:srgbClr val="FF0000"/>
                </a:solidFill>
              </a:rPr>
              <a:t>					                    # In </a:t>
            </a:r>
            <a:r>
              <a:rPr lang="en-US" sz="1200" dirty="0">
                <a:solidFill>
                  <a:srgbClr val="FF0000"/>
                </a:solidFill>
              </a:rPr>
              <a:t>this case, </a:t>
            </a:r>
            <a:r>
              <a:rPr lang="en-US" sz="1200" dirty="0" smtClean="0">
                <a:solidFill>
                  <a:srgbClr val="FF0000"/>
                </a:solidFill>
              </a:rPr>
              <a:t>since we’re </a:t>
            </a:r>
            <a:r>
              <a:rPr lang="en-US" sz="1200" dirty="0">
                <a:solidFill>
                  <a:srgbClr val="FF0000"/>
                </a:solidFill>
              </a:rPr>
              <a:t>adding a horizontal and a vertical movement together, the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			                    # player </a:t>
            </a:r>
            <a:r>
              <a:rPr lang="en-US" sz="1200" dirty="0">
                <a:solidFill>
                  <a:srgbClr val="FF0000"/>
                </a:solidFill>
              </a:rPr>
              <a:t>would move </a:t>
            </a:r>
            <a:r>
              <a:rPr lang="en-US" sz="1200" i="1" dirty="0" smtClean="0">
                <a:solidFill>
                  <a:srgbClr val="FF0000"/>
                </a:solidFill>
              </a:rPr>
              <a:t>faster </a:t>
            </a:r>
            <a:r>
              <a:rPr lang="en-US" sz="1200" dirty="0" smtClean="0">
                <a:solidFill>
                  <a:srgbClr val="FF0000"/>
                </a:solidFill>
              </a:rPr>
              <a:t>than </a:t>
            </a:r>
            <a:r>
              <a:rPr lang="en-US" sz="1200" dirty="0">
                <a:solidFill>
                  <a:srgbClr val="FF0000"/>
                </a:solidFill>
              </a:rPr>
              <a:t>if they just moved horizontally</a:t>
            </a:r>
            <a:r>
              <a:rPr lang="en-US" sz="1200" dirty="0" smtClean="0">
                <a:solidFill>
                  <a:srgbClr val="FF0000"/>
                </a:solidFill>
              </a:rPr>
              <a:t>. You </a:t>
            </a:r>
            <a:r>
              <a:rPr lang="en-US" sz="1200" dirty="0">
                <a:solidFill>
                  <a:srgbClr val="FF0000"/>
                </a:solidFill>
              </a:rPr>
              <a:t>can prevent that by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i="1" dirty="0">
                <a:solidFill>
                  <a:srgbClr val="FF0000"/>
                </a:solidFill>
              </a:rPr>
              <a:t>	</a:t>
            </a:r>
            <a:r>
              <a:rPr lang="en-US" sz="1200" i="1" dirty="0" smtClean="0">
                <a:solidFill>
                  <a:srgbClr val="FF0000"/>
                </a:solidFill>
              </a:rPr>
              <a:t>				           normalizing </a:t>
            </a:r>
            <a:r>
              <a:rPr lang="en-US" sz="1200" dirty="0">
                <a:solidFill>
                  <a:srgbClr val="FF0000"/>
                </a:solidFill>
              </a:rPr>
              <a:t>the velocity</a:t>
            </a:r>
            <a:r>
              <a:rPr lang="en-US" sz="1200" dirty="0" smtClean="0">
                <a:solidFill>
                  <a:srgbClr val="FF0000"/>
                </a:solidFill>
              </a:rPr>
              <a:t>, </a:t>
            </a:r>
            <a:r>
              <a:rPr lang="en-US" sz="1200" dirty="0">
                <a:solidFill>
                  <a:srgbClr val="FF0000"/>
                </a:solidFill>
              </a:rPr>
              <a:t>which means setting its </a:t>
            </a:r>
            <a:r>
              <a:rPr lang="en-US" sz="1200" b="1" dirty="0">
                <a:solidFill>
                  <a:srgbClr val="FF0000"/>
                </a:solidFill>
              </a:rPr>
              <a:t>length </a:t>
            </a:r>
            <a:r>
              <a:rPr lang="en-US" sz="1200" dirty="0">
                <a:solidFill>
                  <a:srgbClr val="FF0000"/>
                </a:solidFill>
              </a:rPr>
              <a:t>to </a:t>
            </a:r>
            <a:r>
              <a:rPr lang="en-US" sz="1200" b="1" dirty="0">
                <a:solidFill>
                  <a:srgbClr val="FF0000"/>
                </a:solidFill>
              </a:rPr>
              <a:t>1</a:t>
            </a:r>
            <a:r>
              <a:rPr lang="en-US" sz="1200" dirty="0">
                <a:solidFill>
                  <a:srgbClr val="FF0000"/>
                </a:solidFill>
              </a:rPr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then </a:t>
            </a:r>
            <a:r>
              <a:rPr lang="en-US" sz="1200" dirty="0" err="1" smtClean="0">
                <a:solidFill>
                  <a:srgbClr val="FF0000"/>
                </a:solidFill>
              </a:rPr>
              <a:t>mult</a:t>
            </a:r>
            <a:r>
              <a:rPr lang="en-US" sz="1200" dirty="0" smtClean="0">
                <a:solidFill>
                  <a:srgbClr val="FF0000"/>
                </a:solidFill>
              </a:rPr>
              <a:t> it </a:t>
            </a:r>
            <a:r>
              <a:rPr lang="en-US" sz="1200" dirty="0">
                <a:solidFill>
                  <a:srgbClr val="FF0000"/>
                </a:solidFill>
              </a:rPr>
              <a:t>by the desired speed: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1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Moving 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739" y="1441622"/>
            <a:ext cx="1076685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21.  Next</a:t>
            </a:r>
            <a:r>
              <a:rPr lang="en-US" dirty="0"/>
              <a:t>, you'll use the _process() function to define what the player will do. </a:t>
            </a:r>
            <a:r>
              <a:rPr lang="en-US" b="1" dirty="0" smtClean="0"/>
              <a:t>The _</a:t>
            </a:r>
            <a:r>
              <a:rPr lang="en-US" b="1" dirty="0"/>
              <a:t>process() function is called on every </a:t>
            </a:r>
            <a:r>
              <a:rPr lang="en-US" b="1" dirty="0" smtClean="0"/>
              <a:t>frame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17"/>
            </a:pPr>
            <a:endParaRPr lang="en-US" dirty="0" smtClean="0"/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r>
              <a:rPr lang="en-US" b="1" dirty="0" smtClean="0"/>
              <a:t>			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About </a:t>
            </a:r>
            <a:r>
              <a:rPr lang="en-US" b="1" dirty="0">
                <a:solidFill>
                  <a:srgbClr val="0070C0"/>
                </a:solidFill>
              </a:rPr>
              <a:t>delta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Mostly 60 </a:t>
            </a:r>
            <a:r>
              <a:rPr lang="en-US" dirty="0">
                <a:solidFill>
                  <a:srgbClr val="0070C0"/>
                </a:solidFill>
              </a:rPr>
              <a:t>frames per second</a:t>
            </a:r>
            <a:r>
              <a:rPr lang="en-US" dirty="0" smtClean="0">
                <a:solidFill>
                  <a:srgbClr val="0070C0"/>
                </a:solidFill>
              </a:rPr>
              <a:t>. Elapse (delta) time between frames is 0.016 s. But his totally depends on computer speed.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So we then </a:t>
            </a:r>
            <a:r>
              <a:rPr lang="en-US" dirty="0">
                <a:solidFill>
                  <a:srgbClr val="0070C0"/>
                </a:solidFill>
              </a:rPr>
              <a:t>take your desired speed (600 </a:t>
            </a:r>
            <a:r>
              <a:rPr lang="en-US" dirty="0" err="1">
                <a:solidFill>
                  <a:srgbClr val="0070C0"/>
                </a:solidFill>
              </a:rPr>
              <a:t>px</a:t>
            </a:r>
            <a:r>
              <a:rPr lang="en-US" dirty="0">
                <a:solidFill>
                  <a:srgbClr val="0070C0"/>
                </a:solidFill>
              </a:rPr>
              <a:t>/s) and multiply </a:t>
            </a:r>
            <a:r>
              <a:rPr lang="en-US" dirty="0" smtClean="0">
                <a:solidFill>
                  <a:srgbClr val="0070C0"/>
                </a:solidFill>
              </a:rPr>
              <a:t>by delta</a:t>
            </a:r>
            <a:r>
              <a:rPr lang="en-US" dirty="0">
                <a:solidFill>
                  <a:srgbClr val="0070C0"/>
                </a:solidFill>
              </a:rPr>
              <a:t>, you will get a movement of exactly 10. If, however, the delta increased to 0.3, </a:t>
            </a:r>
            <a:r>
              <a:rPr lang="en-US" dirty="0" smtClean="0">
                <a:solidFill>
                  <a:srgbClr val="0070C0"/>
                </a:solidFill>
              </a:rPr>
              <a:t>then the </a:t>
            </a:r>
            <a:r>
              <a:rPr lang="en-US" dirty="0">
                <a:solidFill>
                  <a:srgbClr val="0070C0"/>
                </a:solidFill>
              </a:rPr>
              <a:t>object will be moved 18 pixels. Overall, the movement speed remains consistent </a:t>
            </a:r>
            <a:r>
              <a:rPr lang="en-US" dirty="0" smtClean="0">
                <a:solidFill>
                  <a:srgbClr val="0070C0"/>
                </a:solidFill>
              </a:rPr>
              <a:t>and independent </a:t>
            </a:r>
            <a:r>
              <a:rPr lang="en-US" dirty="0">
                <a:solidFill>
                  <a:srgbClr val="0070C0"/>
                </a:solidFill>
              </a:rPr>
              <a:t>of the frame rate.</a:t>
            </a:r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741405" y="2197783"/>
            <a:ext cx="9753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_process(delta):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call the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get_input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position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velocity *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delta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change the </a:t>
            </a:r>
            <a:r>
              <a:rPr lang="en-US" sz="1200" dirty="0" smtClean="0">
                <a:solidFill>
                  <a:srgbClr val="FF0000"/>
                </a:solidFill>
              </a:rPr>
              <a:t>player's position </a:t>
            </a:r>
            <a:r>
              <a:rPr lang="en-US" sz="1200" dirty="0">
                <a:solidFill>
                  <a:srgbClr val="FF0000"/>
                </a:solidFill>
              </a:rPr>
              <a:t>by the resulting velocity.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clamp(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clamp(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position.y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To prevent the player from leaving the screen, </a:t>
            </a:r>
            <a:r>
              <a:rPr lang="en-US" sz="1200" dirty="0" smtClean="0">
                <a:solidFill>
                  <a:srgbClr val="FF0000"/>
                </a:solidFill>
              </a:rPr>
              <a:t>you can </a:t>
            </a:r>
            <a:r>
              <a:rPr lang="en-US" sz="1200" dirty="0">
                <a:solidFill>
                  <a:srgbClr val="FF0000"/>
                </a:solidFill>
              </a:rPr>
              <a:t>use the clamp() </a:t>
            </a:r>
            <a:r>
              <a:rPr lang="en-US" sz="1200" dirty="0" smtClean="0">
                <a:solidFill>
                  <a:srgbClr val="FF0000"/>
                </a:solidFill>
              </a:rPr>
              <a:t>					           #function </a:t>
            </a:r>
            <a:r>
              <a:rPr lang="en-US" sz="1200" dirty="0">
                <a:solidFill>
                  <a:srgbClr val="FF0000"/>
                </a:solidFill>
              </a:rPr>
              <a:t>to limit the position to a minimum and maximum value</a:t>
            </a:r>
            <a:r>
              <a:rPr lang="en-US" sz="1200" dirty="0" smtClean="0">
                <a:solidFill>
                  <a:srgbClr val="FF0000"/>
                </a:solidFill>
              </a:rPr>
              <a:t>: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/>
              <a:t>if </a:t>
            </a:r>
            <a:r>
              <a:rPr lang="en-US" sz="1200" dirty="0" err="1"/>
              <a:t>velocity.length</a:t>
            </a:r>
            <a:r>
              <a:rPr lang="en-US" sz="1200" dirty="0"/>
              <a:t>() &gt; 0</a:t>
            </a:r>
            <a:r>
              <a:rPr lang="en-US" sz="1200" dirty="0" smtClean="0"/>
              <a:t>:   </a:t>
            </a:r>
            <a:r>
              <a:rPr lang="en-US" sz="1200" dirty="0" smtClean="0">
                <a:solidFill>
                  <a:srgbClr val="FF0000"/>
                </a:solidFill>
              </a:rPr>
              <a:t># for choosing animation, if there is some value in velocity then the animation is running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	$</a:t>
            </a:r>
            <a:r>
              <a:rPr lang="en-US" sz="1200" dirty="0" err="1"/>
              <a:t>AnimatedSprite.animation</a:t>
            </a:r>
            <a:r>
              <a:rPr lang="en-US" sz="1200" dirty="0"/>
              <a:t> = "run"</a:t>
            </a:r>
          </a:p>
          <a:p>
            <a:r>
              <a:rPr lang="en-US" sz="1200" dirty="0" smtClean="0"/>
              <a:t>		$</a:t>
            </a:r>
            <a:r>
              <a:rPr lang="en-US" sz="1200" dirty="0" err="1" smtClean="0"/>
              <a:t>AnimatedSprite.flip_h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velocity.x</a:t>
            </a:r>
            <a:r>
              <a:rPr lang="en-US" sz="1200" dirty="0"/>
              <a:t> &lt; </a:t>
            </a:r>
            <a:r>
              <a:rPr lang="en-US" sz="1200" dirty="0" smtClean="0"/>
              <a:t>0  </a:t>
            </a:r>
            <a:r>
              <a:rPr lang="en-US" sz="1200" dirty="0" smtClean="0">
                <a:solidFill>
                  <a:srgbClr val="FF0000"/>
                </a:solidFill>
              </a:rPr>
              <a:t># this will flip the animation horizontally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else</a:t>
            </a:r>
            <a:r>
              <a:rPr lang="en-US" sz="1200" dirty="0"/>
              <a:t>:</a:t>
            </a:r>
          </a:p>
          <a:p>
            <a:r>
              <a:rPr lang="en-US" sz="1200" dirty="0" smtClean="0"/>
              <a:t>		$</a:t>
            </a:r>
            <a:r>
              <a:rPr lang="en-US" sz="1200" dirty="0" err="1"/>
              <a:t>AnimatedSprite.animation</a:t>
            </a:r>
            <a:r>
              <a:rPr lang="en-US" sz="1200" dirty="0"/>
              <a:t> = "idle"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2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</a:t>
            </a:r>
            <a:r>
              <a:rPr lang="en-US" b="1" dirty="0" smtClean="0"/>
              <a:t>collisions with Coin &amp;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Signals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70C0"/>
                </a:solidFill>
              </a:rPr>
              <a:t>Player should also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detect </a:t>
            </a:r>
            <a:r>
              <a:rPr lang="en-US" i="1" dirty="0">
                <a:solidFill>
                  <a:srgbClr val="0070C0"/>
                </a:solidFill>
              </a:rPr>
              <a:t>when it hits a coin or an obstacle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Godot's </a:t>
            </a:r>
            <a:r>
              <a:rPr lang="en-US" sz="2800" b="1" i="1" dirty="0">
                <a:solidFill>
                  <a:srgbClr val="0070C0"/>
                </a:solidFill>
              </a:rPr>
              <a:t>signal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smtClean="0">
                <a:solidFill>
                  <a:srgbClr val="0070C0"/>
                </a:solidFill>
              </a:rPr>
              <a:t>functionality - </a:t>
            </a:r>
            <a:r>
              <a:rPr lang="en-US" i="1" dirty="0">
                <a:solidFill>
                  <a:srgbClr val="0070C0"/>
                </a:solidFill>
              </a:rPr>
              <a:t>are a way for nodes to send out </a:t>
            </a: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messages </a:t>
            </a:r>
            <a:r>
              <a:rPr lang="en-US" i="1" dirty="0">
                <a:solidFill>
                  <a:srgbClr val="0070C0"/>
                </a:solidFill>
              </a:rPr>
              <a:t>that other nodes can detect and react to</a:t>
            </a:r>
            <a:r>
              <a:rPr lang="en-US" i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AutoNum type="arabicParenR"/>
            </a:pPr>
            <a:endParaRPr lang="en-US" i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i="1" dirty="0" smtClean="0">
                <a:solidFill>
                  <a:srgbClr val="0070C0"/>
                </a:solidFill>
              </a:rPr>
              <a:t>Custom Signals</a:t>
            </a:r>
          </a:p>
          <a:p>
            <a:pPr marL="342900" indent="-342900">
              <a:buFontTx/>
              <a:buAutoNum type="arabicParenR"/>
            </a:pPr>
            <a:r>
              <a:rPr lang="en-US" i="1" dirty="0">
                <a:solidFill>
                  <a:srgbClr val="0070C0"/>
                </a:solidFill>
              </a:rPr>
              <a:t>Build in Signals</a:t>
            </a:r>
          </a:p>
          <a:p>
            <a:pPr marL="342900" indent="-342900">
              <a:buAutoNum type="arabicParenR"/>
            </a:pPr>
            <a:endParaRPr lang="en-US" i="1" dirty="0" smtClean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</a:rPr>
              <a:t>Signals are used by connecting them to the node(s) that you want to </a:t>
            </a:r>
            <a:r>
              <a:rPr lang="en-US" i="1" dirty="0" smtClean="0">
                <a:solidFill>
                  <a:srgbClr val="0070C0"/>
                </a:solidFill>
              </a:rPr>
              <a:t>listen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and </a:t>
            </a:r>
            <a:r>
              <a:rPr lang="en-US" i="1" dirty="0">
                <a:solidFill>
                  <a:srgbClr val="0070C0"/>
                </a:solidFill>
              </a:rPr>
              <a:t>respond to.</a:t>
            </a:r>
            <a:endParaRPr lang="en-US" i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22. Add </a:t>
            </a:r>
            <a:r>
              <a:rPr lang="en-US" dirty="0"/>
              <a:t>the following to the top of the script (after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  <a:r>
              <a:rPr lang="en-US" dirty="0"/>
              <a:t>):</a:t>
            </a:r>
            <a:endParaRPr lang="en-US" dirty="0" smtClean="0"/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signal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pickup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signal hurt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+mj-lt"/>
              <a:buAutoNum type="arabicPeriod" startAt="17"/>
            </a:pPr>
            <a:endParaRPr lang="en-US" dirty="0"/>
          </a:p>
          <a:p>
            <a:r>
              <a:rPr lang="en-US" dirty="0" smtClean="0"/>
              <a:t>These signals will be send out </a:t>
            </a:r>
            <a:r>
              <a:rPr lang="en-US" dirty="0"/>
              <a:t>when they touch a coin </a:t>
            </a:r>
            <a:r>
              <a:rPr lang="en-US" dirty="0" smtClean="0"/>
              <a:t>or an </a:t>
            </a:r>
            <a:r>
              <a:rPr lang="en-US" dirty="0"/>
              <a:t>obstacle.</a:t>
            </a:r>
            <a:r>
              <a:rPr lang="en-US" b="1" dirty="0" smtClean="0"/>
              <a:t>			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482" y="1441622"/>
            <a:ext cx="3097276" cy="491490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537254" y="3748218"/>
            <a:ext cx="6035990" cy="4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37254" y="2777483"/>
            <a:ext cx="6268995" cy="68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076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Signals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756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23. Select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area_entered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signal -&gt; </a:t>
            </a:r>
            <a:r>
              <a:rPr lang="en-US" dirty="0"/>
              <a:t>click </a:t>
            </a:r>
            <a:r>
              <a:rPr lang="en-US" b="1" dirty="0" smtClean="0"/>
              <a:t>Connect</a:t>
            </a:r>
          </a:p>
          <a:p>
            <a:endParaRPr lang="en-US" dirty="0" smtClean="0"/>
          </a:p>
          <a:p>
            <a:r>
              <a:rPr lang="en-US" dirty="0" smtClean="0"/>
              <a:t>Godot will </a:t>
            </a:r>
            <a:r>
              <a:rPr lang="en-US" dirty="0"/>
              <a:t>automatically create a new function called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on_Player_area_entered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in </a:t>
            </a:r>
            <a:r>
              <a:rPr lang="en-US" dirty="0" smtClean="0"/>
              <a:t>your script.</a:t>
            </a:r>
          </a:p>
          <a:p>
            <a:endParaRPr lang="en-US" dirty="0"/>
          </a:p>
          <a:p>
            <a:r>
              <a:rPr lang="en-US" dirty="0" smtClean="0"/>
              <a:t>24. Add the following code to this new function:</a:t>
            </a:r>
          </a:p>
          <a:p>
            <a:endParaRPr lang="en-US" dirty="0" smtClean="0"/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on_Player_area_entered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area 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("coins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# if another area is detected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area.pickup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    # pickup function will be created in coin scene, and it will define the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behavriour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("pickup")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("obstacles"):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("hurt")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die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2" name="Rectangle 1"/>
          <p:cNvSpPr/>
          <p:nvPr/>
        </p:nvSpPr>
        <p:spPr>
          <a:xfrm>
            <a:off x="4071156" y="5178278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Press f6 to play the player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62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2 – Coin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87" y="344903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2975919" cy="37627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and behavior of a single coin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 smtClean="0"/>
              <a:t>scene will </a:t>
            </a:r>
            <a:r>
              <a:rPr lang="en-US" dirty="0"/>
              <a:t>load the coin scene and create multiple </a:t>
            </a:r>
            <a:r>
              <a:rPr lang="en-US" i="1" dirty="0"/>
              <a:t>instances </a:t>
            </a:r>
            <a:r>
              <a:rPr lang="en-US" dirty="0"/>
              <a:t>(that is, copies) of 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414" y="5182920"/>
            <a:ext cx="1401648" cy="1475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496" y="5000889"/>
            <a:ext cx="1266034" cy="16570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238" y="4621564"/>
            <a:ext cx="1521000" cy="20364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44799" y="4209799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5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9188248" y="379411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8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| New Scene </a:t>
            </a:r>
            <a:r>
              <a:rPr lang="en-US" dirty="0"/>
              <a:t>and add the following nodes</a:t>
            </a:r>
            <a:r>
              <a:rPr lang="en-US" dirty="0" smtClean="0"/>
              <a:t>.</a:t>
            </a:r>
          </a:p>
          <a:p>
            <a:endParaRPr lang="en-US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Area2D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(named Coin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AnimatedSprite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CollisionShape2D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</a:t>
            </a:r>
            <a:r>
              <a:rPr lang="en-US" dirty="0" smtClean="0"/>
              <a:t>scene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time, you only have one animation: a shine/sparkle effect that makes the coin look less flat and boring.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all the frames and set the Speed (FPS) to 12.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images are a little too large, so set the Scale of </a:t>
            </a:r>
            <a:r>
              <a:rPr lang="en-US" dirty="0" err="1"/>
              <a:t>AnimatedSprite</a:t>
            </a:r>
            <a:r>
              <a:rPr lang="en-US" dirty="0"/>
              <a:t> to (0.5, 0.5).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CollisionShape2D, use a CircleShape2D and size it to cover the coin image. Don't forget: never use the scale handles when sizing a collision shape.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circle shape has a single handle that adjusts the circle's radius.</a:t>
            </a:r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5265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742" y="365125"/>
            <a:ext cx="6098058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33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Launch Godot and create a new project</a:t>
            </a:r>
            <a:r>
              <a:rPr lang="en-US" dirty="0"/>
              <a:t>, making sure to use the Create Folder button </a:t>
            </a:r>
            <a:r>
              <a:rPr lang="en-US" dirty="0" smtClean="0"/>
              <a:t>to  ensure </a:t>
            </a:r>
            <a:r>
              <a:rPr lang="en-US" dirty="0"/>
              <a:t>that this project's files will be kept separate from other projects. </a:t>
            </a:r>
            <a:endParaRPr lang="en-US" dirty="0" smtClean="0"/>
          </a:p>
          <a:p>
            <a:r>
              <a:rPr lang="en-US" dirty="0"/>
              <a:t>In this project, you will make three </a:t>
            </a:r>
            <a:r>
              <a:rPr lang="en-US" dirty="0" smtClean="0"/>
              <a:t>independent</a:t>
            </a:r>
            <a:br>
              <a:rPr lang="en-US" dirty="0" smtClean="0"/>
            </a:br>
            <a:r>
              <a:rPr lang="en-US" dirty="0" smtClean="0"/>
              <a:t>scenes</a:t>
            </a:r>
            <a:r>
              <a:rPr lang="en-US" dirty="0"/>
              <a:t>: </a:t>
            </a:r>
            <a:r>
              <a:rPr lang="en-US" b="1" dirty="0"/>
              <a:t>Player</a:t>
            </a:r>
            <a:r>
              <a:rPr lang="en-US" dirty="0"/>
              <a:t>, </a:t>
            </a:r>
            <a:r>
              <a:rPr lang="en-US" b="1" dirty="0"/>
              <a:t>Coin</a:t>
            </a:r>
            <a:r>
              <a:rPr lang="en-US" dirty="0"/>
              <a:t>, and </a:t>
            </a:r>
            <a:r>
              <a:rPr lang="en-US" b="1" dirty="0"/>
              <a:t>HUD</a:t>
            </a:r>
            <a:r>
              <a:rPr lang="en-US" dirty="0"/>
              <a:t>, which </a:t>
            </a:r>
            <a:r>
              <a:rPr lang="en-US" dirty="0" smtClean="0"/>
              <a:t>will all be</a:t>
            </a:r>
            <a:br>
              <a:rPr lang="en-US" dirty="0" smtClean="0"/>
            </a:br>
            <a:r>
              <a:rPr lang="en-US" dirty="0" smtClean="0"/>
              <a:t>combined </a:t>
            </a:r>
            <a:r>
              <a:rPr lang="en-US" dirty="0"/>
              <a:t>into the game's </a:t>
            </a:r>
            <a:r>
              <a:rPr lang="en-US" b="1" dirty="0"/>
              <a:t>Main</a:t>
            </a:r>
            <a:r>
              <a:rPr lang="en-US" dirty="0"/>
              <a:t> scene</a:t>
            </a:r>
            <a:endParaRPr lang="en-US" dirty="0" smtClean="0"/>
          </a:p>
          <a:p>
            <a:r>
              <a:rPr lang="en-US" dirty="0"/>
              <a:t>All resources in your project will be located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relative </a:t>
            </a:r>
            <a:r>
              <a:rPr lang="en-US" dirty="0"/>
              <a:t>to the res:// </a:t>
            </a:r>
            <a:endParaRPr lang="en-US" dirty="0" smtClean="0"/>
          </a:p>
          <a:p>
            <a:r>
              <a:rPr lang="en-US" dirty="0"/>
              <a:t>For example, the images for the coin would </a:t>
            </a:r>
            <a:r>
              <a:rPr lang="en-US" dirty="0" smtClean="0"/>
              <a:t>be</a:t>
            </a:r>
            <a:br>
              <a:rPr lang="en-US" dirty="0" smtClean="0"/>
            </a:br>
            <a:r>
              <a:rPr lang="en-US" dirty="0" smtClean="0"/>
              <a:t>located </a:t>
            </a:r>
            <a:r>
              <a:rPr lang="en-US" dirty="0"/>
              <a:t>in res://assets/coin/. </a:t>
            </a:r>
          </a:p>
          <a:p>
            <a:r>
              <a:rPr lang="en-US" b="1" dirty="0"/>
              <a:t>Copy the assets folder from the projects downloaded</a:t>
            </a:r>
            <a:r>
              <a:rPr lang="en-US" dirty="0" smtClean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867" y="2686565"/>
            <a:ext cx="2995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Coin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Scene – </a:t>
            </a:r>
            <a:r>
              <a:rPr lang="en-US" b="1" dirty="0" smtClean="0"/>
              <a:t>groups &amp; Script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1" y="475172"/>
            <a:ext cx="952500" cy="952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3739" y="1441622"/>
            <a:ext cx="107668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Groups provide a tagging system for nodes, allowing you to identify similar nodes.</a:t>
            </a:r>
            <a:endParaRPr lang="en-US" dirty="0" smtClean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8.  Select coin -&gt; Node -&gt; Groups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AutoNum type="arabicPeriod" startAt="9"/>
            </a:pPr>
            <a:r>
              <a:rPr lang="en-US" dirty="0" smtClean="0"/>
              <a:t>Type </a:t>
            </a:r>
            <a:r>
              <a:rPr lang="en-US" dirty="0"/>
              <a:t>coins in the box and click </a:t>
            </a:r>
            <a:r>
              <a:rPr lang="en-US" b="1" dirty="0" smtClean="0"/>
              <a:t>Add</a:t>
            </a:r>
          </a:p>
          <a:p>
            <a:pPr marL="342900" indent="-342900">
              <a:buAutoNum type="arabicPeriod" startAt="9"/>
            </a:pPr>
            <a:endParaRPr lang="en-US" b="1" dirty="0"/>
          </a:p>
          <a:p>
            <a:pPr marL="342900" indent="-342900">
              <a:buAutoNum type="arabicPeriod" startAt="9"/>
            </a:pPr>
            <a:r>
              <a:rPr lang="en-US" dirty="0"/>
              <a:t>add a script to the Coin node</a:t>
            </a:r>
            <a:r>
              <a:rPr lang="en-US" dirty="0" smtClean="0"/>
              <a:t>.</a:t>
            </a:r>
          </a:p>
          <a:p>
            <a:pPr marL="342900" indent="-342900">
              <a:buAutoNum type="arabicPeriod" startAt="9"/>
            </a:pPr>
            <a:endParaRPr lang="en-US" b="1" dirty="0" smtClean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Area2D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pickup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function is called when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plyaer_area_entered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queue_free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will put the coin object to the removal method</a:t>
            </a:r>
            <a:endParaRPr lang="en-US" sz="12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AutoNum type="arabicPeriod" startAt="9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130" y="2090009"/>
            <a:ext cx="3097276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3 – Main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01" y="3548700"/>
            <a:ext cx="717764" cy="8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5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1979" y="191388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751" y="1777844"/>
            <a:ext cx="2975919" cy="3762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scene is what ties all the pieces of the game </a:t>
            </a:r>
            <a:r>
              <a:rPr lang="en-US" dirty="0" smtClean="0"/>
              <a:t>together</a:t>
            </a:r>
          </a:p>
          <a:p>
            <a:endParaRPr lang="en-US" dirty="0"/>
          </a:p>
          <a:p>
            <a:r>
              <a:rPr lang="en-US" dirty="0"/>
              <a:t>manage the player</a:t>
            </a:r>
            <a:r>
              <a:rPr lang="en-US" dirty="0" smtClean="0"/>
              <a:t>, the </a:t>
            </a:r>
            <a:r>
              <a:rPr lang="en-US" dirty="0"/>
              <a:t>coins, the timer, and the other pieces of the game.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414" y="5182919"/>
            <a:ext cx="1401648" cy="20914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496" y="5000889"/>
            <a:ext cx="1266034" cy="1923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38" y="4621564"/>
            <a:ext cx="1521000" cy="2292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86772" y="413412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4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0" idx="0"/>
          </p:cNvCxnSpPr>
          <p:nvPr/>
        </p:nvCxnSpPr>
        <p:spPr>
          <a:xfrm>
            <a:off x="9188248" y="379411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Node Setup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| New Scene </a:t>
            </a:r>
            <a:r>
              <a:rPr lang="en-US" dirty="0"/>
              <a:t>and add </a:t>
            </a:r>
            <a:r>
              <a:rPr lang="en-US" dirty="0" smtClean="0"/>
              <a:t>node named Main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player to the scene, click instance button and select </a:t>
            </a:r>
            <a:r>
              <a:rPr lang="en-US" dirty="0" err="1" smtClean="0"/>
              <a:t>Player.tscn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following nodes to the main.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TextureRect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(named Background)—for the background image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Node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hold all the coins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Position2D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mark the starting position of</a:t>
            </a:r>
          </a:p>
          <a:p>
            <a:pPr lvl="3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the Player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Timer (named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GameTimer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)—to track the time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limit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the </a:t>
            </a:r>
            <a:r>
              <a:rPr lang="en-US" b="1" dirty="0"/>
              <a:t>grass.png</a:t>
            </a:r>
            <a:r>
              <a:rPr lang="en-US" dirty="0"/>
              <a:t> image from the assets folder into the </a:t>
            </a:r>
            <a:r>
              <a:rPr lang="en-US" b="1" dirty="0"/>
              <a:t>Texture</a:t>
            </a:r>
            <a:r>
              <a:rPr lang="en-US" dirty="0"/>
              <a:t>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the </a:t>
            </a:r>
            <a:r>
              <a:rPr lang="en-US" b="1" dirty="0"/>
              <a:t>Stretch</a:t>
            </a:r>
            <a:r>
              <a:rPr lang="en-US" dirty="0"/>
              <a:t> Mode to </a:t>
            </a:r>
            <a:r>
              <a:rPr lang="en-US" b="1" dirty="0"/>
              <a:t>Tile</a:t>
            </a:r>
            <a:r>
              <a:rPr lang="en-US" dirty="0"/>
              <a:t> and then </a:t>
            </a:r>
            <a:r>
              <a:rPr lang="en-US" b="1" dirty="0"/>
              <a:t>click Layout | Full </a:t>
            </a:r>
            <a:r>
              <a:rPr lang="en-US" b="1" dirty="0" err="1" smtClean="0"/>
              <a:t>Rect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b="1" dirty="0"/>
              <a:t>Position</a:t>
            </a:r>
            <a:r>
              <a:rPr lang="en-US" dirty="0"/>
              <a:t> of the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PlayerStart</a:t>
            </a:r>
            <a:r>
              <a:rPr lang="en-US" dirty="0"/>
              <a:t> node to </a:t>
            </a:r>
            <a:r>
              <a:rPr lang="en-US" b="1" dirty="0"/>
              <a:t>(240, 350).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Your </a:t>
            </a:r>
            <a:r>
              <a:rPr lang="en-US" dirty="0"/>
              <a:t>scene layout should look like this: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151" y="1668075"/>
            <a:ext cx="3097276" cy="1333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381103" y="2191265"/>
            <a:ext cx="1416908" cy="6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107" y="3228028"/>
            <a:ext cx="1537993" cy="308315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7199870" y="3524765"/>
            <a:ext cx="2707237" cy="126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557" y="4702188"/>
            <a:ext cx="1388396" cy="1981833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4744995" y="5424154"/>
            <a:ext cx="3253946" cy="48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9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/>
              <a:t>Add a script to the Main node (use the Empty template) and add the following variables:</a:t>
            </a:r>
            <a:endParaRPr lang="en-US" dirty="0" smtClean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extends Node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PackedScene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Coin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playtime  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Coin and Playtime properties will now appear in the Inspector when you click </a:t>
            </a:r>
            <a:r>
              <a:rPr lang="en-US" sz="1200" dirty="0" smtClean="0">
                <a:solidFill>
                  <a:srgbClr val="FF0000"/>
                </a:solidFill>
              </a:rPr>
              <a:t>on Main</a:t>
            </a:r>
            <a:r>
              <a:rPr lang="en-US" sz="1200" dirty="0">
                <a:solidFill>
                  <a:srgbClr val="FF0000"/>
                </a:solidFill>
              </a:rPr>
              <a:t>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level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score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playing = false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Drag </a:t>
            </a:r>
            <a:r>
              <a:rPr lang="en-US" dirty="0" err="1"/>
              <a:t>Coin.tscn</a:t>
            </a:r>
            <a:r>
              <a:rPr lang="en-US" dirty="0"/>
              <a:t> from the </a:t>
            </a:r>
            <a:r>
              <a:rPr lang="en-US" b="1" dirty="0" err="1"/>
              <a:t>FileSystem</a:t>
            </a:r>
            <a:r>
              <a:rPr lang="en-US" b="1" dirty="0"/>
              <a:t> </a:t>
            </a:r>
            <a:r>
              <a:rPr lang="en-US" dirty="0"/>
              <a:t>panel and drop it in the Coin </a:t>
            </a:r>
            <a:r>
              <a:rPr lang="en-US" dirty="0" smtClean="0"/>
              <a:t>property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Set Playtime to </a:t>
            </a:r>
            <a:r>
              <a:rPr lang="en-US" dirty="0" smtClean="0"/>
              <a:t>30  </a:t>
            </a:r>
            <a:r>
              <a:rPr lang="en-US" dirty="0"/>
              <a:t>(this is the amount of time the game will last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Next, add the _ready() </a:t>
            </a:r>
            <a:r>
              <a:rPr lang="en-US" dirty="0" smtClean="0"/>
              <a:t>function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_ready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lvl="2"/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randomize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get_viewport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get_visible_rect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().size</a:t>
            </a:r>
          </a:p>
          <a:p>
            <a:pPr lvl="2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$ to refer to a particular node by name.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Player.hide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/>
              <a:t>the </a:t>
            </a:r>
            <a:r>
              <a:rPr lang="en-US" dirty="0" err="1"/>
              <a:t>new_game</a:t>
            </a:r>
            <a:r>
              <a:rPr lang="en-US" dirty="0"/>
              <a:t>() function will initialize everything for a new game</a:t>
            </a:r>
            <a:r>
              <a:rPr lang="en-US" dirty="0" smtClean="0"/>
              <a:t>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new_game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 # this function will be called when player click the start button.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playing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true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level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score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playtime             # set all the variables to its starting point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PlayerStart.position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# ensure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it moves to the proper starting location.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Player.show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GameTimer.start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 # game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timer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is started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which will count down the remaining time in the game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 We set it to 30 sec by the fault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spawn_coins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 startAt="13"/>
            </a:pPr>
            <a:r>
              <a:rPr lang="en-US" dirty="0" smtClean="0"/>
              <a:t>Add the function that will create a number of coins.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spawn_coins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for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in range(4 + level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 # depending on the level of the game, number of coins should increase.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Coin.instance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#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create a number of instances of the Coin object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CoinContainer.add_child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# add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it as a child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of the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c.screensize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c.position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 # change the coin position to random location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8575" y="5738665"/>
            <a:ext cx="9321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point, you should see your player and five coins appear on the screen. When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player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touches a coin, it disappears.</a:t>
            </a:r>
          </a:p>
        </p:txBody>
      </p:sp>
    </p:spTree>
    <p:extLst>
      <p:ext uri="{BB962C8B-B14F-4D97-AF65-F5344CB8AC3E}">
        <p14:creationId xmlns:p14="http://schemas.microsoft.com/office/powerpoint/2010/main" val="39110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Main Scene – 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8" y="443036"/>
            <a:ext cx="717764" cy="856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739" y="1441622"/>
            <a:ext cx="107668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2"/>
            </a:pPr>
            <a:r>
              <a:rPr lang="en-US" dirty="0" smtClean="0"/>
              <a:t>Main script needs to detect whether the player has picked up all the coins.</a:t>
            </a:r>
          </a:p>
          <a:p>
            <a:pPr marL="342900" indent="-342900">
              <a:buFont typeface="+mj-lt"/>
              <a:buAutoNum type="arabicPeriod" startAt="12"/>
            </a:pPr>
            <a:endParaRPr lang="en-US" dirty="0"/>
          </a:p>
          <a:p>
            <a:pPr marL="342900" indent="-342900">
              <a:buFont typeface="+mj-lt"/>
              <a:buAutoNum type="arabicPeriod" startAt="12"/>
            </a:pPr>
            <a:endParaRPr lang="en-US" dirty="0" smtClean="0"/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_process(delta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 #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Put this in the _process() function so that it will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be checked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every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frame. Usual frame rate is 0.016 sec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playing and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CoinContainer.get_child_count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== 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#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find out how many coins remain.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level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 #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If no more coins remain, then the player advances to the next level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5 # also for every advance level add some extra time to the total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spawn_coins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4 –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User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495" y="3500859"/>
            <a:ext cx="943542" cy="14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(Head Up Display)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751" y="1526016"/>
            <a:ext cx="3365176" cy="512498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Heads-Up </a:t>
            </a:r>
            <a:r>
              <a:rPr lang="en-US" b="1" dirty="0"/>
              <a:t>Display </a:t>
            </a:r>
            <a:r>
              <a:rPr lang="en-US" dirty="0"/>
              <a:t>(</a:t>
            </a:r>
            <a:r>
              <a:rPr lang="en-US" b="1" dirty="0"/>
              <a:t>HUD</a:t>
            </a:r>
            <a:r>
              <a:rPr lang="en-US" dirty="0"/>
              <a:t>), </a:t>
            </a:r>
            <a:r>
              <a:rPr lang="en-US" dirty="0" smtClean="0"/>
              <a:t>information </a:t>
            </a:r>
            <a:r>
              <a:rPr lang="en-US" dirty="0"/>
              <a:t>appears as an overlay on top of </a:t>
            </a:r>
            <a:r>
              <a:rPr lang="en-US" dirty="0" smtClean="0"/>
              <a:t>the game </a:t>
            </a:r>
            <a:r>
              <a:rPr lang="en-US" dirty="0"/>
              <a:t>view.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HUD will display the following information:</a:t>
            </a:r>
          </a:p>
          <a:p>
            <a:pPr lvl="1"/>
            <a:r>
              <a:rPr lang="en-US" dirty="0"/>
              <a:t>Score</a:t>
            </a:r>
          </a:p>
          <a:p>
            <a:pPr lvl="1"/>
            <a:r>
              <a:rPr lang="en-US" dirty="0"/>
              <a:t>Time remaining</a:t>
            </a:r>
          </a:p>
          <a:p>
            <a:pPr lvl="1"/>
            <a:r>
              <a:rPr lang="en-US" dirty="0"/>
              <a:t>A message, such as Game Over</a:t>
            </a:r>
          </a:p>
          <a:p>
            <a:pPr lvl="1"/>
            <a:r>
              <a:rPr lang="en-US" dirty="0"/>
              <a:t>A start </a:t>
            </a:r>
            <a:r>
              <a:rPr lang="en-US" dirty="0" smtClean="0"/>
              <a:t>button</a:t>
            </a:r>
          </a:p>
          <a:p>
            <a:endParaRPr lang="en-US" dirty="0" smtClean="0"/>
          </a:p>
          <a:p>
            <a:r>
              <a:rPr lang="en-US" dirty="0" smtClean="0"/>
              <a:t>HUD will have all the </a:t>
            </a:r>
            <a:r>
              <a:rPr lang="en-US" b="1" dirty="0" smtClean="0"/>
              <a:t>control</a:t>
            </a:r>
            <a:r>
              <a:rPr lang="en-US" dirty="0" smtClean="0"/>
              <a:t> nodes. They usually have</a:t>
            </a:r>
          </a:p>
          <a:p>
            <a:pPr lvl="1"/>
            <a:r>
              <a:rPr lang="en-US" dirty="0" smtClean="0"/>
              <a:t>Position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Anchors –define origin</a:t>
            </a:r>
          </a:p>
          <a:p>
            <a:pPr lvl="1"/>
            <a:r>
              <a:rPr lang="en-US" dirty="0" smtClean="0"/>
              <a:t>Margin – distance from control node</a:t>
            </a:r>
          </a:p>
          <a:p>
            <a:pPr lvl="1"/>
            <a:r>
              <a:rPr lang="en-US" dirty="0" smtClean="0"/>
              <a:t>Fonts</a:t>
            </a:r>
          </a:p>
          <a:p>
            <a:endParaRPr lang="en-US" dirty="0" smtClean="0"/>
          </a:p>
          <a:p>
            <a:r>
              <a:rPr lang="en-US" dirty="0" smtClean="0"/>
              <a:t>Godot Editor itself is made using these elements</a:t>
            </a:r>
          </a:p>
          <a:p>
            <a:pPr lvl="1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28" y="126514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20" y="5097459"/>
            <a:ext cx="1401648" cy="1760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391" y="131296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2251" y="4990896"/>
            <a:ext cx="1266034" cy="16601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38" y="4621564"/>
            <a:ext cx="1521000" cy="20294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413" y="133632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928680" y="87130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391818" y="474374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836233" y="462156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676223" y="76675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19567" y="4209799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19142" y="87130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388033" y="234147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49299" y="373155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5" idx="2"/>
          </p:cNvCxnSpPr>
          <p:nvPr/>
        </p:nvCxnSpPr>
        <p:spPr>
          <a:xfrm flipH="1">
            <a:off x="8118940" y="454209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9224003" y="3521031"/>
            <a:ext cx="1451265" cy="1469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9196484" y="248104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6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Node Setup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87471" y="1598310"/>
            <a:ext cx="734213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new scene and add a </a:t>
            </a:r>
            <a:r>
              <a:rPr lang="en-US" b="1" dirty="0" err="1"/>
              <a:t>CanvasLayer</a:t>
            </a:r>
            <a:r>
              <a:rPr lang="en-US" dirty="0"/>
              <a:t> node named </a:t>
            </a:r>
            <a:r>
              <a:rPr lang="en-US" b="1" dirty="0"/>
              <a:t>HUD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b="1" dirty="0" smtClean="0"/>
              <a:t>Label</a:t>
            </a:r>
            <a:r>
              <a:rPr lang="en-US" dirty="0" smtClean="0"/>
              <a:t> node to the scene and change its name to </a:t>
            </a:r>
            <a:r>
              <a:rPr lang="en-US" b="1" dirty="0" err="1" smtClean="0"/>
              <a:t>MessasgeLabel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View-&gt;Show Helpers, click on </a:t>
            </a:r>
            <a:r>
              <a:rPr lang="en-US" b="1" dirty="0"/>
              <a:t>Layout </a:t>
            </a:r>
            <a:r>
              <a:rPr lang="en-US" dirty="0"/>
              <a:t>menu and select </a:t>
            </a:r>
            <a:r>
              <a:rPr lang="en-US" b="1" dirty="0" err="1"/>
              <a:t>HCenter</a:t>
            </a:r>
            <a:r>
              <a:rPr lang="en-US" b="1" dirty="0"/>
              <a:t> </a:t>
            </a:r>
            <a:r>
              <a:rPr lang="en-US" b="1" dirty="0" smtClean="0"/>
              <a:t>Wide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The </a:t>
            </a:r>
            <a:r>
              <a:rPr lang="en-US" b="1" dirty="0" smtClean="0"/>
              <a:t>Text </a:t>
            </a:r>
            <a:r>
              <a:rPr lang="en-US" dirty="0" smtClean="0"/>
              <a:t>property in the Inspector, set it to </a:t>
            </a:r>
            <a:r>
              <a:rPr lang="en-US" b="1" dirty="0" smtClean="0"/>
              <a:t>Coin Dash </a:t>
            </a:r>
            <a:r>
              <a:rPr lang="en-US" dirty="0" smtClean="0"/>
              <a:t>!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 smtClean="0"/>
              <a:t>Aligh</a:t>
            </a:r>
            <a:r>
              <a:rPr lang="en-US" dirty="0" smtClean="0"/>
              <a:t> and </a:t>
            </a:r>
            <a:r>
              <a:rPr lang="en-US" b="1" dirty="0" err="1" smtClean="0"/>
              <a:t>Vlign</a:t>
            </a:r>
            <a:r>
              <a:rPr lang="en-US" dirty="0" smtClean="0"/>
              <a:t> to Center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Assign font, Scroll down to </a:t>
            </a:r>
            <a:r>
              <a:rPr lang="en-US" b="1" dirty="0" smtClean="0"/>
              <a:t>Custom Fonts </a:t>
            </a:r>
            <a:r>
              <a:rPr lang="en-US" dirty="0" smtClean="0"/>
              <a:t>and select </a:t>
            </a:r>
            <a:r>
              <a:rPr lang="en-US" b="1" dirty="0" smtClean="0"/>
              <a:t>New </a:t>
            </a:r>
            <a:r>
              <a:rPr lang="en-US" b="1" dirty="0" err="1" smtClean="0"/>
              <a:t>DynamicFonts</a:t>
            </a:r>
            <a:r>
              <a:rPr lang="en-US" b="1" dirty="0" smtClean="0"/>
              <a:t> 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From file system drag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Kenney Bold.ttf </a:t>
            </a:r>
            <a:b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drop it to the </a:t>
            </a:r>
            <a:r>
              <a:rPr lang="en-US" b="1" dirty="0" smtClean="0"/>
              <a:t>Font Data </a:t>
            </a:r>
            <a:r>
              <a:rPr lang="en-US" dirty="0" smtClean="0"/>
              <a:t>property.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b="1" dirty="0" smtClean="0"/>
              <a:t>Size</a:t>
            </a:r>
            <a:r>
              <a:rPr lang="en-US" dirty="0" smtClean="0"/>
              <a:t> to 48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 </a:t>
            </a:r>
            <a:r>
              <a:rPr lang="en-US" b="1" dirty="0" smtClean="0"/>
              <a:t>Timer </a:t>
            </a:r>
            <a:r>
              <a:rPr lang="en-US" dirty="0" smtClean="0"/>
              <a:t>node </a:t>
            </a:r>
            <a:br>
              <a:rPr lang="en-US" dirty="0" smtClean="0"/>
            </a:br>
            <a:r>
              <a:rPr lang="en-US" dirty="0" smtClean="0"/>
              <a:t>change its name to </a:t>
            </a:r>
            <a:br>
              <a:rPr lang="en-US" dirty="0" smtClean="0"/>
            </a:br>
            <a:r>
              <a:rPr lang="en-US" b="1" dirty="0" err="1" smtClean="0"/>
              <a:t>MessageTimer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Wait Time </a:t>
            </a:r>
            <a:r>
              <a:rPr lang="en-US" dirty="0" smtClean="0"/>
              <a:t>to </a:t>
            </a:r>
            <a:r>
              <a:rPr lang="en-US" b="1" dirty="0" smtClean="0"/>
              <a:t>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/>
              <a:t>One Shot </a:t>
            </a:r>
            <a:r>
              <a:rPr lang="en-US" dirty="0" smtClean="0"/>
              <a:t>to </a:t>
            </a:r>
            <a:r>
              <a:rPr lang="en-US" b="1" dirty="0" smtClean="0"/>
              <a:t>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607" y="281435"/>
            <a:ext cx="2615515" cy="399807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842422" y="2084173"/>
            <a:ext cx="1812324" cy="28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9" y="2372497"/>
            <a:ext cx="1267750" cy="4353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804" y="3428523"/>
            <a:ext cx="1869991" cy="3172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702378" y="2372497"/>
            <a:ext cx="387179" cy="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01514" y="3219946"/>
            <a:ext cx="1754659" cy="2439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508" y="4307638"/>
            <a:ext cx="1775608" cy="249284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160108" y="3756454"/>
            <a:ext cx="816989" cy="2561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40692" y="4307638"/>
            <a:ext cx="1781664" cy="116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UI – Project Setting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5459" y="2299730"/>
            <a:ext cx="67138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/>
              <a:t>on the </a:t>
            </a:r>
            <a:r>
              <a:rPr lang="en-US" b="1" dirty="0"/>
              <a:t>Project </a:t>
            </a:r>
            <a:r>
              <a:rPr lang="en-US" dirty="0"/>
              <a:t>menu and select </a:t>
            </a:r>
            <a:r>
              <a:rPr lang="en-US" b="1" dirty="0"/>
              <a:t>Project </a:t>
            </a:r>
            <a:r>
              <a:rPr lang="en-US" b="1" dirty="0" smtClean="0"/>
              <a:t>Settings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Look for the </a:t>
            </a:r>
            <a:r>
              <a:rPr lang="en-US" b="1" dirty="0"/>
              <a:t>Display</a:t>
            </a:r>
            <a:r>
              <a:rPr lang="en-US" dirty="0"/>
              <a:t>/</a:t>
            </a:r>
            <a:r>
              <a:rPr lang="en-US" b="1" dirty="0"/>
              <a:t>Window </a:t>
            </a:r>
            <a:r>
              <a:rPr lang="en-US" dirty="0"/>
              <a:t>section and set </a:t>
            </a:r>
            <a:r>
              <a:rPr lang="en-US" b="1" dirty="0"/>
              <a:t>Width </a:t>
            </a:r>
            <a:r>
              <a:rPr lang="en-US" dirty="0"/>
              <a:t>to 480 and </a:t>
            </a:r>
            <a:r>
              <a:rPr lang="en-US" b="1" dirty="0"/>
              <a:t>Height </a:t>
            </a:r>
            <a:r>
              <a:rPr lang="en-US" dirty="0"/>
              <a:t>to 720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set the </a:t>
            </a:r>
            <a:r>
              <a:rPr lang="en-US" b="1" dirty="0"/>
              <a:t>Stretch</a:t>
            </a:r>
            <a:r>
              <a:rPr lang="en-US" dirty="0"/>
              <a:t>/</a:t>
            </a:r>
            <a:r>
              <a:rPr lang="en-US" b="1" dirty="0"/>
              <a:t>Mode </a:t>
            </a:r>
            <a:r>
              <a:rPr lang="en-US" dirty="0"/>
              <a:t>to 2D and the </a:t>
            </a:r>
            <a:r>
              <a:rPr lang="en-US" b="1" dirty="0"/>
              <a:t>Aspect </a:t>
            </a:r>
            <a:r>
              <a:rPr lang="en-US" dirty="0"/>
              <a:t>to keep</a:t>
            </a:r>
            <a:r>
              <a:rPr lang="en-US" dirty="0" smtClean="0"/>
              <a:t>. – This will ensure that user resize the game window, everything will scale appropriately</a:t>
            </a:r>
          </a:p>
          <a:p>
            <a:r>
              <a:rPr lang="en-US" dirty="0"/>
              <a:t>you can also uncheck the box for </a:t>
            </a:r>
            <a:r>
              <a:rPr lang="en-US" b="1" dirty="0" smtClean="0"/>
              <a:t>Resizable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444" y="1830173"/>
            <a:ext cx="4112776" cy="24892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577016" y="2010032"/>
            <a:ext cx="2301428" cy="29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5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/>
              <a:t>Score and time display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Score and Time both are Label nodes, arranged at opposite sides of the game screen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Container</a:t>
            </a:r>
            <a:r>
              <a:rPr lang="en-US" dirty="0" smtClean="0"/>
              <a:t> node to mange their position . Container nodes are used to mange padding, </a:t>
            </a:r>
            <a:r>
              <a:rPr lang="en-US" dirty="0" err="1" smtClean="0"/>
              <a:t>margines</a:t>
            </a:r>
            <a:r>
              <a:rPr lang="en-US" dirty="0" smtClean="0"/>
              <a:t>, rows and columns.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b="1" dirty="0" err="1"/>
              <a:t>MarginContainer</a:t>
            </a:r>
            <a:r>
              <a:rPr lang="en-US" dirty="0"/>
              <a:t> node to the </a:t>
            </a:r>
            <a:r>
              <a:rPr lang="en-US" dirty="0" smtClean="0"/>
              <a:t>HUD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Layout </a:t>
            </a:r>
            <a:r>
              <a:rPr lang="en-US" dirty="0" smtClean="0"/>
              <a:t>menu, set the anchors to </a:t>
            </a:r>
            <a:r>
              <a:rPr lang="en-US" b="1" dirty="0" smtClean="0"/>
              <a:t>Top Wide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b="1" dirty="0" smtClean="0"/>
              <a:t>Custom Constants </a:t>
            </a:r>
            <a:r>
              <a:rPr lang="en-US" dirty="0" smtClean="0"/>
              <a:t>section, set </a:t>
            </a:r>
            <a:r>
              <a:rPr lang="en-US" b="1" dirty="0" smtClean="0"/>
              <a:t>Margin Right</a:t>
            </a:r>
            <a:r>
              <a:rPr lang="en-US" dirty="0" smtClean="0"/>
              <a:t>, </a:t>
            </a:r>
            <a:r>
              <a:rPr lang="en-US" b="1" dirty="0" smtClean="0"/>
              <a:t>Margin Top </a:t>
            </a:r>
            <a:r>
              <a:rPr lang="en-US" dirty="0" smtClean="0"/>
              <a:t>and </a:t>
            </a:r>
            <a:r>
              <a:rPr lang="en-US" b="1" dirty="0" smtClean="0"/>
              <a:t>Margin Left</a:t>
            </a:r>
            <a:r>
              <a:rPr lang="en-US" dirty="0" smtClean="0"/>
              <a:t> to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on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MessageLabel</a:t>
            </a:r>
            <a:r>
              <a:rPr lang="en-US" dirty="0" smtClean="0"/>
              <a:t>, and press Ctrl +D and create two duplicate labels.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them to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MarginContainer</a:t>
            </a:r>
            <a:r>
              <a:rPr lang="en-US" dirty="0" smtClean="0"/>
              <a:t> to make them its children.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Name one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ScoreLabel</a:t>
            </a:r>
            <a:r>
              <a:rPr lang="en-US" dirty="0" smtClean="0"/>
              <a:t>, and other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TimeLabel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its </a:t>
            </a:r>
            <a:r>
              <a:rPr lang="en-US" b="1" dirty="0" smtClean="0"/>
              <a:t>Text</a:t>
            </a:r>
            <a:r>
              <a:rPr lang="en-US" dirty="0" smtClean="0"/>
              <a:t> property to </a:t>
            </a:r>
            <a:r>
              <a:rPr lang="en-US" b="1" dirty="0" smtClean="0"/>
              <a:t>0 </a:t>
            </a:r>
            <a:r>
              <a:rPr lang="en-US" dirty="0" smtClean="0"/>
              <a:t>for both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b="1" dirty="0" smtClean="0"/>
              <a:t>Align </a:t>
            </a:r>
            <a:r>
              <a:rPr lang="en-US" dirty="0" smtClean="0"/>
              <a:t>to </a:t>
            </a:r>
            <a:r>
              <a:rPr lang="en-US" b="1" dirty="0" smtClean="0"/>
              <a:t>Left </a:t>
            </a:r>
            <a:r>
              <a:rPr lang="en-US" dirty="0" smtClean="0"/>
              <a:t>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ScoreLabel</a:t>
            </a:r>
            <a:r>
              <a:rPr lang="en-US" dirty="0" smtClean="0"/>
              <a:t> and </a:t>
            </a:r>
            <a:r>
              <a:rPr lang="en-US" b="1" dirty="0" smtClean="0"/>
              <a:t>Right</a:t>
            </a:r>
            <a:r>
              <a:rPr lang="en-US" dirty="0" smtClean="0"/>
              <a:t> for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TimeLabel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32625" y="-88839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/>
              <a:t>Updating UI via </a:t>
            </a:r>
            <a:r>
              <a:rPr lang="en-US" b="1" dirty="0" err="1"/>
              <a:t>GDScript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6" y="200453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71211" y="1120515"/>
            <a:ext cx="1029601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a script to the HUD node. This script will update the UI elements when their properties</a:t>
            </a:r>
          </a:p>
          <a:p>
            <a:r>
              <a:rPr lang="en-US" dirty="0"/>
              <a:t>need to change, updating the score text whenever a coin is </a:t>
            </a:r>
            <a:r>
              <a:rPr lang="en-US" dirty="0" smtClean="0"/>
              <a:t>collected</a:t>
            </a:r>
          </a:p>
          <a:p>
            <a:endParaRPr lang="en-US" sz="1200" dirty="0" smtClean="0"/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CanvasLayer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signal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start_game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update_score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main scene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these functions to update the display whenever they collect a coin.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MarginContainer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ScoreLabel.text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update_timer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(value):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MarginContainer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/TimeLabel.txt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(value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For the </a:t>
            </a:r>
            <a:r>
              <a:rPr lang="en-US" dirty="0" err="1"/>
              <a:t>MessageLabel</a:t>
            </a:r>
            <a:r>
              <a:rPr lang="en-US" dirty="0"/>
              <a:t>, you also need a timer to make it disappear after a brief period. </a:t>
            </a: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Add a </a:t>
            </a:r>
            <a:r>
              <a:rPr lang="en-US" b="1" dirty="0" smtClean="0"/>
              <a:t>timer</a:t>
            </a:r>
            <a:r>
              <a:rPr lang="en-US" dirty="0" smtClean="0"/>
              <a:t> node, and change its name to </a:t>
            </a:r>
            <a:r>
              <a:rPr lang="en-US" b="1" dirty="0" err="1" smtClean="0"/>
              <a:t>MessgaeTimer</a:t>
            </a:r>
            <a:r>
              <a:rPr lang="en-US" dirty="0" smtClean="0"/>
              <a:t>. </a:t>
            </a:r>
            <a:r>
              <a:rPr lang="en-US" dirty="0" smtClean="0"/>
              <a:t>We </a:t>
            </a:r>
            <a:r>
              <a:rPr lang="en-US" dirty="0"/>
              <a:t>had set its </a:t>
            </a:r>
            <a:r>
              <a:rPr lang="en-US" b="1" dirty="0" smtClean="0"/>
              <a:t>Wait Time </a:t>
            </a:r>
            <a:r>
              <a:rPr lang="en-US" dirty="0" smtClean="0"/>
              <a:t>to </a:t>
            </a:r>
            <a:r>
              <a:rPr lang="en-US" dirty="0"/>
              <a:t>2.  </a:t>
            </a:r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set </a:t>
            </a:r>
            <a:r>
              <a:rPr lang="en-US" b="1" dirty="0"/>
              <a:t>One Shot </a:t>
            </a:r>
            <a:r>
              <a:rPr lang="en-US" dirty="0"/>
              <a:t>to </a:t>
            </a:r>
            <a:r>
              <a:rPr lang="en-US" b="1" dirty="0" smtClean="0"/>
              <a:t>On. –</a:t>
            </a:r>
            <a:r>
              <a:rPr lang="en-US" dirty="0" smtClean="0"/>
              <a:t> this means the timer will run only once.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/>
              <a:t>Add the following code</a:t>
            </a:r>
            <a:endParaRPr lang="en-US" dirty="0"/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show_message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(text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this function will show the Coin Dash game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start the timer once, which will run for 2 sec.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MessageLabel.text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text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MessageLabel.show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MessageTimer.start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message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start the timer</a:t>
            </a:r>
            <a:endParaRPr lang="en-US" sz="1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To hide the message, connect the </a:t>
            </a:r>
            <a:r>
              <a:rPr lang="en-US" b="1" dirty="0"/>
              <a:t>timeout() </a:t>
            </a:r>
            <a:r>
              <a:rPr lang="en-US" dirty="0"/>
              <a:t>signal of </a:t>
            </a:r>
            <a:r>
              <a:rPr lang="en-US" b="1" dirty="0" err="1"/>
              <a:t>MessageTimer</a:t>
            </a:r>
            <a:r>
              <a:rPr lang="en-US" dirty="0"/>
              <a:t> and add </a:t>
            </a:r>
            <a:r>
              <a:rPr lang="en-US" dirty="0" smtClean="0"/>
              <a:t>this </a:t>
            </a:r>
            <a:endParaRPr lang="en-US" dirty="0"/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on_MessageTimer_timeout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MessageLabel.hide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704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2052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 smtClean="0"/>
              <a:t>Adding Start Button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" y="289292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Start button </a:t>
            </a:r>
            <a:r>
              <a:rPr lang="en-US" dirty="0"/>
              <a:t>will be </a:t>
            </a:r>
            <a:r>
              <a:rPr lang="en-US" dirty="0" smtClean="0"/>
              <a:t>displayed before </a:t>
            </a:r>
            <a:r>
              <a:rPr lang="en-US" dirty="0"/>
              <a:t>the game starts, and when clicked, it will hide itself and send a signal to the </a:t>
            </a:r>
            <a:r>
              <a:rPr lang="en-US" dirty="0" smtClean="0"/>
              <a:t>Main scene </a:t>
            </a:r>
            <a:r>
              <a:rPr lang="en-US" dirty="0"/>
              <a:t>to start the game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b="1" dirty="0"/>
              <a:t>Button</a:t>
            </a:r>
            <a:r>
              <a:rPr lang="en-US" dirty="0"/>
              <a:t> node and change its name to </a:t>
            </a:r>
            <a:r>
              <a:rPr lang="en-US" b="1" dirty="0" err="1"/>
              <a:t>StartButton</a:t>
            </a:r>
            <a:r>
              <a:rPr lang="en-US" b="1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</a:t>
            </a:r>
            <a:r>
              <a:rPr lang="en-US" b="1" dirty="0"/>
              <a:t>Text </a:t>
            </a:r>
            <a:r>
              <a:rPr lang="en-US" dirty="0"/>
              <a:t>property to </a:t>
            </a:r>
            <a:r>
              <a:rPr lang="en-US" b="1" dirty="0" smtClean="0"/>
              <a:t>Start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custom font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err="1"/>
              <a:t>Aligh</a:t>
            </a:r>
            <a:r>
              <a:rPr lang="en-US" dirty="0"/>
              <a:t> and </a:t>
            </a:r>
            <a:r>
              <a:rPr lang="en-US" b="1" dirty="0" err="1"/>
              <a:t>Vlign</a:t>
            </a:r>
            <a:r>
              <a:rPr lang="en-US" dirty="0"/>
              <a:t> to Center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Assign font, Scroll down to </a:t>
            </a:r>
            <a:r>
              <a:rPr lang="en-US" b="1" dirty="0"/>
              <a:t>Custom Fonts </a:t>
            </a:r>
            <a:r>
              <a:rPr lang="en-US" dirty="0"/>
              <a:t>and select </a:t>
            </a:r>
            <a:r>
              <a:rPr lang="en-US" b="1" dirty="0"/>
              <a:t>New </a:t>
            </a:r>
            <a:r>
              <a:rPr lang="en-US" b="1" dirty="0" err="1"/>
              <a:t>DynamicFonts</a:t>
            </a:r>
            <a:r>
              <a:rPr lang="en-US" b="1" dirty="0"/>
              <a:t>  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From file system drag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Kenney Bold.ttf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/>
              <a:t>and drop it to the </a:t>
            </a:r>
            <a:r>
              <a:rPr lang="en-US" b="1" dirty="0"/>
              <a:t>Font Data </a:t>
            </a:r>
            <a:r>
              <a:rPr lang="en-US" dirty="0"/>
              <a:t>property.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b="1" dirty="0"/>
              <a:t>Size</a:t>
            </a:r>
            <a:r>
              <a:rPr lang="en-US" dirty="0"/>
              <a:t> to 48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In the </a:t>
            </a:r>
            <a:r>
              <a:rPr lang="en-US" b="1" dirty="0"/>
              <a:t>Layout </a:t>
            </a:r>
            <a:r>
              <a:rPr lang="en-US" dirty="0"/>
              <a:t>menu, choose </a:t>
            </a:r>
            <a:r>
              <a:rPr lang="en-US" b="1" dirty="0"/>
              <a:t>Center </a:t>
            </a:r>
            <a:r>
              <a:rPr lang="en-US" b="1" dirty="0" smtClean="0"/>
              <a:t>Bottom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Top </a:t>
            </a:r>
            <a:r>
              <a:rPr lang="en-US" dirty="0"/>
              <a:t>to -150 and </a:t>
            </a:r>
            <a:r>
              <a:rPr lang="en-US" b="1" dirty="0"/>
              <a:t>Bottom </a:t>
            </a:r>
            <a:r>
              <a:rPr lang="en-US" dirty="0"/>
              <a:t>to -</a:t>
            </a:r>
            <a:r>
              <a:rPr lang="en-US" dirty="0" smtClean="0"/>
              <a:t>50.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the </a:t>
            </a:r>
            <a:r>
              <a:rPr lang="en-US" dirty="0"/>
              <a:t>pressed() </a:t>
            </a:r>
            <a:r>
              <a:rPr lang="en-US" dirty="0" smtClean="0"/>
              <a:t>signal in the Node tab.</a:t>
            </a:r>
            <a:endParaRPr lang="en-US" dirty="0"/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on_StartButton_pressed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StartButton.hide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MessageLabel.hide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start_game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HUD emits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start_game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signal to notify Main that its time to start a new game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82052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HUD – </a:t>
            </a:r>
            <a:r>
              <a:rPr lang="en-US" b="1" dirty="0" smtClean="0"/>
              <a:t>Game Over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3" y="289292"/>
            <a:ext cx="762311" cy="1135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7427" y="1598310"/>
            <a:ext cx="1029601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final task for UI is to react to the game ending.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show_game_over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show_message</a:t>
            </a:r>
            <a:r>
              <a:rPr lang="en-US" sz="1200" dirty="0"/>
              <a:t>("Game Over</a:t>
            </a:r>
            <a:r>
              <a:rPr lang="en-US" sz="1200" dirty="0" smtClean="0"/>
              <a:t>")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Game Over message to be displayed for two </a:t>
            </a:r>
            <a:r>
              <a:rPr lang="en-US" sz="1200" dirty="0" smtClean="0">
                <a:solidFill>
                  <a:srgbClr val="FF0000"/>
                </a:solidFill>
              </a:rPr>
              <a:t>seconds, </a:t>
            </a:r>
            <a:r>
              <a:rPr lang="en-US" sz="1200" dirty="0" err="1" smtClean="0">
                <a:solidFill>
                  <a:srgbClr val="FF0000"/>
                </a:solidFill>
              </a:rPr>
              <a:t>show_message</a:t>
            </a:r>
            <a:r>
              <a:rPr lang="en-US" sz="1200" dirty="0" smtClean="0">
                <a:solidFill>
                  <a:srgbClr val="FF0000"/>
                </a:solidFill>
              </a:rPr>
              <a:t>() function does that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yield</a:t>
            </a:r>
            <a:r>
              <a:rPr lang="en-US" sz="1200" dirty="0"/>
              <a:t>($</a:t>
            </a:r>
            <a:r>
              <a:rPr lang="en-US" sz="1200" dirty="0" err="1"/>
              <a:t>MessageTimer</a:t>
            </a:r>
            <a:r>
              <a:rPr lang="en-US" sz="1200" dirty="0"/>
              <a:t>, "timeout</a:t>
            </a:r>
            <a:r>
              <a:rPr lang="en-US" sz="1200" dirty="0" smtClean="0"/>
              <a:t>") </a:t>
            </a:r>
            <a:r>
              <a:rPr lang="en-US" sz="1200" dirty="0" smtClean="0">
                <a:solidFill>
                  <a:srgbClr val="FF0000"/>
                </a:solidFill>
              </a:rPr>
              <a:t># Once the message has disappeared, you want to show star button. Yield function helps in that.</a:t>
            </a:r>
          </a:p>
          <a:p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 smtClean="0">
                <a:solidFill>
                  <a:srgbClr val="FF0000"/>
                </a:solidFill>
              </a:rPr>
              <a:t>		       # </a:t>
            </a:r>
            <a:r>
              <a:rPr lang="en-US" sz="1200" dirty="0">
                <a:solidFill>
                  <a:srgbClr val="FF0000"/>
                </a:solidFill>
              </a:rPr>
              <a:t>The yield() function pauses execution </a:t>
            </a:r>
            <a:r>
              <a:rPr lang="en-US" sz="1200" dirty="0" smtClean="0">
                <a:solidFill>
                  <a:srgbClr val="FF0000"/>
                </a:solidFill>
              </a:rPr>
              <a:t>of the </a:t>
            </a:r>
            <a:r>
              <a:rPr lang="en-US" sz="1200" dirty="0">
                <a:solidFill>
                  <a:srgbClr val="FF0000"/>
                </a:solidFill>
              </a:rPr>
              <a:t>function until the given node (</a:t>
            </a:r>
            <a:r>
              <a:rPr lang="en-US" sz="1200" dirty="0" err="1">
                <a:solidFill>
                  <a:srgbClr val="FF0000"/>
                </a:solidFill>
              </a:rPr>
              <a:t>MessageTimer</a:t>
            </a:r>
            <a:r>
              <a:rPr lang="en-US" sz="1200" dirty="0">
                <a:solidFill>
                  <a:srgbClr val="FF0000"/>
                </a:solidFill>
              </a:rPr>
              <a:t>) emits a </a:t>
            </a:r>
            <a:r>
              <a:rPr lang="en-US" sz="1200" dirty="0" smtClean="0">
                <a:solidFill>
                  <a:srgbClr val="FF0000"/>
                </a:solidFill>
              </a:rPr>
              <a:t/>
            </a:r>
            <a:br>
              <a:rPr lang="en-US" sz="1200" dirty="0" smtClean="0">
                <a:solidFill>
                  <a:srgbClr val="FF0000"/>
                </a:solidFill>
              </a:rPr>
            </a:br>
            <a:r>
              <a:rPr lang="en-US" sz="1200" dirty="0" smtClean="0">
                <a:solidFill>
                  <a:srgbClr val="FF0000"/>
                </a:solidFill>
              </a:rPr>
              <a:t>			       # given </a:t>
            </a:r>
            <a:r>
              <a:rPr lang="en-US" sz="1200" dirty="0">
                <a:solidFill>
                  <a:srgbClr val="FF0000"/>
                </a:solidFill>
              </a:rPr>
              <a:t>signal (timeout).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StartButton.show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MessageLabel.text</a:t>
            </a:r>
            <a:r>
              <a:rPr lang="en-US" sz="1200" dirty="0"/>
              <a:t> = "Coin Dash!"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MessageLabel.show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36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9949" y="288059"/>
            <a:ext cx="5767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Adding HUD to Main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40" y="288059"/>
            <a:ext cx="1232170" cy="112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6" y="288059"/>
            <a:ext cx="1358132" cy="1130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427" y="1598310"/>
            <a:ext cx="1029601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 up the communication between Main scene and HUD.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an instance of HUD to the Main scene.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Main scene connect the timeout() signal of </a:t>
            </a:r>
            <a:r>
              <a:rPr lang="en-US" dirty="0" err="1" smtClean="0"/>
              <a:t>GameTimer</a:t>
            </a:r>
            <a:r>
              <a:rPr lang="en-US" dirty="0" smtClean="0"/>
              <a:t> and add the following code</a:t>
            </a:r>
            <a:endParaRPr lang="en-US" dirty="0"/>
          </a:p>
          <a:p>
            <a:r>
              <a:rPr lang="en-US" sz="1200" dirty="0" err="1"/>
              <a:t>func</a:t>
            </a:r>
            <a:r>
              <a:rPr lang="en-US" sz="1200" dirty="0"/>
              <a:t> _</a:t>
            </a:r>
            <a:r>
              <a:rPr lang="en-US" sz="1200" dirty="0" err="1"/>
              <a:t>on_GameTimer_timeout</a:t>
            </a:r>
            <a:r>
              <a:rPr lang="en-US" sz="1200" dirty="0" smtClean="0"/>
              <a:t>():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Every time the </a:t>
            </a:r>
            <a:r>
              <a:rPr lang="en-US" sz="1200" dirty="0" err="1">
                <a:solidFill>
                  <a:srgbClr val="FF0000"/>
                </a:solidFill>
              </a:rPr>
              <a:t>GameTimer</a:t>
            </a:r>
            <a:r>
              <a:rPr lang="en-US" sz="1200" dirty="0">
                <a:solidFill>
                  <a:srgbClr val="FF0000"/>
                </a:solidFill>
              </a:rPr>
              <a:t> times out (every second), the remaining time is reduced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time_left</a:t>
            </a:r>
            <a:r>
              <a:rPr lang="en-US" sz="1200" dirty="0"/>
              <a:t> -= 1</a:t>
            </a:r>
          </a:p>
          <a:p>
            <a:r>
              <a:rPr lang="en-US" sz="1200" dirty="0"/>
              <a:t>	$</a:t>
            </a:r>
            <a:r>
              <a:rPr lang="en-US" sz="1200" dirty="0" err="1"/>
              <a:t>HUD.update_timer</a:t>
            </a:r>
            <a:r>
              <a:rPr lang="en-US" sz="1200" dirty="0"/>
              <a:t>(</a:t>
            </a:r>
            <a:r>
              <a:rPr lang="en-US" sz="1200" dirty="0" err="1"/>
              <a:t>time_left</a:t>
            </a:r>
            <a:r>
              <a:rPr lang="en-US" sz="1200" dirty="0"/>
              <a:t>)</a:t>
            </a:r>
          </a:p>
          <a:p>
            <a:r>
              <a:rPr lang="en-US" sz="1200" dirty="0"/>
              <a:t>	if </a:t>
            </a:r>
            <a:r>
              <a:rPr lang="en-US" sz="1200" dirty="0" err="1"/>
              <a:t>time_left</a:t>
            </a:r>
            <a:r>
              <a:rPr lang="en-US" sz="1200" dirty="0"/>
              <a:t> &lt;= 0: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game_over</a:t>
            </a:r>
            <a:r>
              <a:rPr lang="en-US" sz="1200" dirty="0"/>
              <a:t>()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Next connect </a:t>
            </a:r>
            <a:r>
              <a:rPr lang="en-US" b="1" dirty="0" smtClean="0"/>
              <a:t>pickup() </a:t>
            </a:r>
            <a:r>
              <a:rPr lang="en-US" dirty="0" smtClean="0"/>
              <a:t>and </a:t>
            </a:r>
            <a:r>
              <a:rPr lang="en-US" b="1" dirty="0" smtClean="0"/>
              <a:t>hurt() </a:t>
            </a:r>
            <a:r>
              <a:rPr lang="en-US" dirty="0" smtClean="0"/>
              <a:t>signals of Player. </a:t>
            </a:r>
            <a:endParaRPr lang="en-US" sz="1200" dirty="0" smtClean="0"/>
          </a:p>
          <a:p>
            <a:r>
              <a:rPr lang="en-US" sz="1200" dirty="0" err="1" smtClean="0"/>
              <a:t>func</a:t>
            </a:r>
            <a:r>
              <a:rPr lang="en-US" sz="1200" dirty="0" smtClean="0"/>
              <a:t> </a:t>
            </a:r>
            <a:r>
              <a:rPr lang="en-US" sz="1200" dirty="0"/>
              <a:t>_</a:t>
            </a:r>
            <a:r>
              <a:rPr lang="en-US" sz="1200" dirty="0" err="1"/>
              <a:t>on_Player_pickup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score </a:t>
            </a:r>
            <a:r>
              <a:rPr lang="en-US" sz="1200" dirty="0"/>
              <a:t>+= 1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HUD.update_score</a:t>
            </a:r>
            <a:r>
              <a:rPr lang="en-US" sz="1200" dirty="0"/>
              <a:t>(score)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_</a:t>
            </a:r>
            <a:r>
              <a:rPr lang="en-US" sz="1200" dirty="0" err="1"/>
              <a:t>on_Player_hurt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game_over</a:t>
            </a:r>
            <a:r>
              <a:rPr lang="en-US" sz="1200" dirty="0" smtClean="0"/>
              <a:t>()</a:t>
            </a:r>
          </a:p>
          <a:p>
            <a:endParaRPr lang="en-US" sz="1200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Several things need to happen when the game ends, so add the following function</a:t>
            </a:r>
            <a:r>
              <a:rPr lang="en-US" dirty="0" smtClean="0"/>
              <a:t>:</a:t>
            </a:r>
          </a:p>
          <a:p>
            <a:r>
              <a:rPr lang="en-US" sz="1200" dirty="0" err="1"/>
              <a:t>func</a:t>
            </a:r>
            <a:r>
              <a:rPr lang="en-US" sz="1200" dirty="0"/>
              <a:t> </a:t>
            </a:r>
            <a:r>
              <a:rPr lang="en-US" sz="1200" dirty="0" err="1"/>
              <a:t>game_over</a:t>
            </a:r>
            <a:r>
              <a:rPr lang="en-US" sz="1200" dirty="0" smtClean="0"/>
              <a:t>(): </a:t>
            </a:r>
            <a:r>
              <a:rPr lang="en-US" sz="1200" dirty="0" smtClean="0">
                <a:solidFill>
                  <a:srgbClr val="FF0000"/>
                </a:solidFill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This function halts the game, and also loops through the coins and removes any that </a:t>
            </a:r>
            <a:r>
              <a:rPr lang="en-US" sz="1200" dirty="0" smtClean="0">
                <a:solidFill>
                  <a:srgbClr val="FF0000"/>
                </a:solidFill>
              </a:rPr>
              <a:t>are remaining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	playing </a:t>
            </a:r>
            <a:r>
              <a:rPr lang="en-US" sz="1200" dirty="0"/>
              <a:t>= false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GameTimer.stop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 smtClean="0"/>
              <a:t>	for </a:t>
            </a:r>
            <a:r>
              <a:rPr lang="en-US" sz="1200" dirty="0"/>
              <a:t>coin in $</a:t>
            </a:r>
            <a:r>
              <a:rPr lang="en-US" sz="1200" dirty="0" err="1"/>
              <a:t>CoinContainer.get_children</a:t>
            </a:r>
            <a:r>
              <a:rPr lang="en-US" sz="1200" dirty="0"/>
              <a:t>():</a:t>
            </a:r>
          </a:p>
          <a:p>
            <a:r>
              <a:rPr lang="en-US" sz="1200" dirty="0" smtClean="0"/>
              <a:t>		</a:t>
            </a:r>
            <a:r>
              <a:rPr lang="en-US" sz="1200" dirty="0" err="1" smtClean="0"/>
              <a:t>coin.queue_free</a:t>
            </a:r>
            <a:r>
              <a:rPr lang="en-US" sz="1200" dirty="0"/>
              <a:t>()</a:t>
            </a:r>
          </a:p>
          <a:p>
            <a:r>
              <a:rPr lang="en-US" sz="1200" dirty="0" smtClean="0"/>
              <a:t>	$</a:t>
            </a:r>
            <a:r>
              <a:rPr lang="en-US" sz="1200" dirty="0" err="1"/>
              <a:t>HUD.show_game_over</a:t>
            </a:r>
            <a:r>
              <a:rPr lang="en-US" sz="1200" dirty="0" smtClean="0"/>
              <a:t>()  </a:t>
            </a:r>
            <a:r>
              <a:rPr lang="en-US" sz="1200" dirty="0">
                <a:solidFill>
                  <a:srgbClr val="FF0000"/>
                </a:solidFill>
              </a:rPr>
              <a:t># calls the </a:t>
            </a:r>
            <a:r>
              <a:rPr lang="en-US" sz="1200" dirty="0" err="1">
                <a:solidFill>
                  <a:srgbClr val="FF0000"/>
                </a:solidFill>
              </a:rPr>
              <a:t>show_game_over</a:t>
            </a:r>
            <a:r>
              <a:rPr lang="en-US" sz="1200" dirty="0">
                <a:solidFill>
                  <a:srgbClr val="FF0000"/>
                </a:solidFill>
              </a:rPr>
              <a:t> function which shows the game over </a:t>
            </a:r>
            <a:r>
              <a:rPr lang="en-US" sz="1200" dirty="0" err="1">
                <a:solidFill>
                  <a:srgbClr val="FF0000"/>
                </a:solidFill>
              </a:rPr>
              <a:t>msg</a:t>
            </a:r>
            <a:r>
              <a:rPr lang="en-US" sz="1200" dirty="0">
                <a:solidFill>
                  <a:srgbClr val="FF0000"/>
                </a:solidFill>
              </a:rPr>
              <a:t> and starts new game</a:t>
            </a:r>
            <a:endParaRPr lang="en-US" sz="1200" dirty="0"/>
          </a:p>
          <a:p>
            <a:r>
              <a:rPr lang="en-US" sz="1200" dirty="0" smtClean="0"/>
              <a:t>	$</a:t>
            </a:r>
            <a:r>
              <a:rPr lang="en-US" sz="1200" dirty="0" err="1"/>
              <a:t>Player.die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669949" y="288059"/>
            <a:ext cx="57675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Adding HUD to Main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40" y="288059"/>
            <a:ext cx="1232170" cy="112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6" y="288059"/>
            <a:ext cx="1358132" cy="11309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427" y="1598310"/>
            <a:ext cx="102960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Finally, the </a:t>
            </a:r>
            <a:r>
              <a:rPr lang="en-US" dirty="0" err="1" smtClean="0"/>
              <a:t>StartButton</a:t>
            </a:r>
            <a:r>
              <a:rPr lang="en-US" dirty="0" smtClean="0"/>
              <a:t> needs to activate the </a:t>
            </a:r>
            <a:r>
              <a:rPr lang="en-US" dirty="0" err="1" smtClean="0"/>
              <a:t>new_game</a:t>
            </a:r>
            <a:r>
              <a:rPr lang="en-US" dirty="0" smtClean="0"/>
              <a:t>() function.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</a:t>
            </a:r>
            <a:r>
              <a:rPr lang="en-US" dirty="0" smtClean="0"/>
              <a:t>HUD instance </a:t>
            </a:r>
            <a:r>
              <a:rPr lang="en-US" dirty="0"/>
              <a:t>and select its </a:t>
            </a:r>
            <a:r>
              <a:rPr lang="en-US" dirty="0" err="1"/>
              <a:t>new_game</a:t>
            </a:r>
            <a:r>
              <a:rPr lang="en-US" dirty="0"/>
              <a:t>() signal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the signal connection dialog, click </a:t>
            </a:r>
            <a:r>
              <a:rPr lang="en-US" b="1" dirty="0" smtClean="0"/>
              <a:t>Make Function </a:t>
            </a:r>
            <a:r>
              <a:rPr lang="en-US" dirty="0"/>
              <a:t>to </a:t>
            </a:r>
            <a:r>
              <a:rPr lang="en-US" b="1" dirty="0"/>
              <a:t>Off </a:t>
            </a:r>
            <a:r>
              <a:rPr lang="en-US" dirty="0"/>
              <a:t>and in the </a:t>
            </a:r>
            <a:r>
              <a:rPr lang="en-US" b="1" dirty="0"/>
              <a:t>Method In Node </a:t>
            </a:r>
            <a:r>
              <a:rPr lang="en-US" dirty="0"/>
              <a:t>field, type </a:t>
            </a:r>
            <a:r>
              <a:rPr lang="en-US" dirty="0" err="1" smtClean="0"/>
              <a:t>new_game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Remove </a:t>
            </a:r>
            <a:r>
              <a:rPr lang="en-US" dirty="0" err="1"/>
              <a:t>new_game</a:t>
            </a:r>
            <a:r>
              <a:rPr lang="en-US" dirty="0"/>
              <a:t>() from the _ready</a:t>
            </a:r>
            <a:r>
              <a:rPr lang="en-US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dirty="0"/>
              <a:t>these two lines to </a:t>
            </a:r>
            <a:r>
              <a:rPr lang="en-US" dirty="0" smtClean="0"/>
              <a:t>the </a:t>
            </a:r>
            <a:r>
              <a:rPr lang="en-US" dirty="0" err="1" smtClean="0"/>
              <a:t>new_game</a:t>
            </a:r>
            <a:r>
              <a:rPr lang="en-US" dirty="0" smtClean="0"/>
              <a:t>()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/>
              <a:t>function:</a:t>
            </a:r>
            <a:endParaRPr lang="en-US" dirty="0" smtClean="0"/>
          </a:p>
          <a:p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HUD.update_score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(score)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HUD.update_timer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80" y="2923873"/>
            <a:ext cx="5268469" cy="33568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175" y="4922297"/>
            <a:ext cx="48288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Check scores updating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Time updating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Game Ending 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Game Starting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07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12706" y="120043"/>
            <a:ext cx="78012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Reviewing Game Loop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32625" y="200453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9" name="Straight Arrow Connector 18"/>
          <p:cNvCxnSpPr>
            <a:stCxn id="24" idx="1"/>
          </p:cNvCxnSpPr>
          <p:nvPr/>
        </p:nvCxnSpPr>
        <p:spPr>
          <a:xfrm flipH="1" flipV="1">
            <a:off x="3106798" y="2695368"/>
            <a:ext cx="3607690" cy="169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3" idx="3"/>
            <a:endCxn id="24" idx="2"/>
          </p:cNvCxnSpPr>
          <p:nvPr/>
        </p:nvCxnSpPr>
        <p:spPr>
          <a:xfrm flipV="1">
            <a:off x="5527590" y="4240272"/>
            <a:ext cx="2085652" cy="10371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23" idx="1"/>
          </p:cNvCxnSpPr>
          <p:nvPr/>
        </p:nvCxnSpPr>
        <p:spPr>
          <a:xfrm>
            <a:off x="2242544" y="4275158"/>
            <a:ext cx="1508241" cy="10022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89" y="1628269"/>
            <a:ext cx="1728509" cy="26468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785" y="3918818"/>
            <a:ext cx="1776805" cy="27172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488" y="1489651"/>
            <a:ext cx="1797507" cy="275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1182" y="97123"/>
            <a:ext cx="91817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Signaling works in parallel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698" y="1575965"/>
            <a:ext cx="1592052" cy="240848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63827" y="1550097"/>
            <a:ext cx="2273643" cy="313932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endParaRPr lang="en-US" dirty="0" smtClean="0"/>
          </a:p>
          <a:p>
            <a:r>
              <a:rPr lang="en-US" b="1" dirty="0" smtClean="0"/>
              <a:t>Player</a:t>
            </a:r>
          </a:p>
          <a:p>
            <a:r>
              <a:rPr lang="en-US" b="1" u="sng" dirty="0" smtClean="0"/>
              <a:t>signals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Pickup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Hurt</a:t>
            </a:r>
          </a:p>
          <a:p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Area_enterd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 smtClean="0"/>
              <a:t>_</a:t>
            </a:r>
            <a:r>
              <a:rPr lang="en-US" dirty="0" err="1" smtClean="0"/>
              <a:t>on_Player_area_entered</a:t>
            </a:r>
            <a:r>
              <a:rPr lang="en-US" dirty="0"/>
              <a:t>() will </a:t>
            </a:r>
            <a:r>
              <a:rPr lang="en-US" dirty="0" err="1"/>
              <a:t>emit_signal</a:t>
            </a:r>
            <a:r>
              <a:rPr lang="en-US" dirty="0"/>
              <a:t> (“pickup”)</a:t>
            </a:r>
            <a:br>
              <a:rPr lang="en-US" dirty="0"/>
            </a:br>
            <a:r>
              <a:rPr lang="en-US" dirty="0" err="1"/>
              <a:t>emit_signal</a:t>
            </a:r>
            <a:r>
              <a:rPr lang="en-US" dirty="0"/>
              <a:t>(“hurt”)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32" idx="3"/>
            <a:endCxn id="11" idx="2"/>
          </p:cNvCxnSpPr>
          <p:nvPr/>
        </p:nvCxnSpPr>
        <p:spPr>
          <a:xfrm flipV="1">
            <a:off x="5042050" y="3984454"/>
            <a:ext cx="1432674" cy="16915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68330" y="2777216"/>
            <a:ext cx="26200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5" idx="1"/>
            <a:endCxn id="11" idx="3"/>
          </p:cNvCxnSpPr>
          <p:nvPr/>
        </p:nvCxnSpPr>
        <p:spPr>
          <a:xfrm flipH="1">
            <a:off x="7270750" y="2009324"/>
            <a:ext cx="1492250" cy="770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15"/>
          <p:cNvSpPr/>
          <p:nvPr/>
        </p:nvSpPr>
        <p:spPr>
          <a:xfrm>
            <a:off x="3443534" y="2336526"/>
            <a:ext cx="1998439" cy="9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on_Player_pickup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on_Player_hurt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46201" y="4689418"/>
            <a:ext cx="1795849" cy="1973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/>
              <a:t>GameTimer</a:t>
            </a:r>
            <a:endParaRPr lang="en-US" b="1" dirty="0" smtClean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/>
              <a:t>signals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timeout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GameTimer</a:t>
            </a:r>
            <a:r>
              <a:rPr lang="en-US" dirty="0"/>
              <a:t> timeout every second.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763000" y="1022772"/>
            <a:ext cx="3429000" cy="19731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/>
              <a:t>HUD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/>
              <a:t>signals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timeout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start_game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_</a:t>
            </a:r>
            <a:r>
              <a:rPr lang="en-US" dirty="0" err="1"/>
              <a:t>on_StartButton_pressed</a:t>
            </a:r>
            <a:r>
              <a:rPr lang="en-US" dirty="0"/>
              <a:t>() will </a:t>
            </a:r>
            <a:r>
              <a:rPr lang="en-US" dirty="0" err="1"/>
              <a:t>emit_signal</a:t>
            </a:r>
            <a:r>
              <a:rPr lang="en-US" dirty="0"/>
              <a:t>("</a:t>
            </a:r>
            <a:r>
              <a:rPr lang="en-US" dirty="0" err="1"/>
              <a:t>start_game</a:t>
            </a:r>
            <a:r>
              <a:rPr lang="en-US" dirty="0"/>
              <a:t>") </a:t>
            </a:r>
            <a:endParaRPr lang="en-US" dirty="0"/>
          </a:p>
        </p:txBody>
      </p:sp>
      <p:sp>
        <p:nvSpPr>
          <p:cNvPr id="38" name="직사각형 22"/>
          <p:cNvSpPr/>
          <p:nvPr/>
        </p:nvSpPr>
        <p:spPr>
          <a:xfrm>
            <a:off x="5286158" y="4282023"/>
            <a:ext cx="2377131" cy="609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on_GameTimer_timeout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 called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1" name="직사각형 24"/>
          <p:cNvSpPr/>
          <p:nvPr/>
        </p:nvSpPr>
        <p:spPr>
          <a:xfrm>
            <a:off x="7507475" y="1642629"/>
            <a:ext cx="1148446" cy="7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new_game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is called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557514" y="4502910"/>
            <a:ext cx="1839972" cy="13803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/>
              <a:t>Button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u="sng" dirty="0" smtClean="0"/>
              <a:t>signals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pressed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47" name="Straight Arrow Connector 46"/>
          <p:cNvCxnSpPr>
            <a:stCxn id="45" idx="0"/>
            <a:endCxn id="35" idx="2"/>
          </p:cNvCxnSpPr>
          <p:nvPr/>
        </p:nvCxnSpPr>
        <p:spPr>
          <a:xfrm flipV="1">
            <a:off x="10477500" y="2995876"/>
            <a:ext cx="0" cy="1507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26"/>
          <p:cNvSpPr/>
          <p:nvPr/>
        </p:nvSpPr>
        <p:spPr>
          <a:xfrm>
            <a:off x="9423653" y="3350939"/>
            <a:ext cx="2268710" cy="515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on_StartButton_pressed</a:t>
            </a:r>
            <a: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br>
              <a:rPr lang="en-US" sz="14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is called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832438" y="5188697"/>
            <a:ext cx="3714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1. Game engine is always waiting for signals to be triggered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2. Every frame it executes _process function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380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912" y="3039761"/>
            <a:ext cx="9144000" cy="297051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5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–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Finishing up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Juice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Visual Effect</a:t>
            </a:r>
            <a:b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Sound Effect</a:t>
            </a:r>
            <a:b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Animation Effect</a:t>
            </a:r>
            <a:br>
              <a:rPr lang="en-US" sz="49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49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616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Visual Effect ( Tween 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631" y="875222"/>
            <a:ext cx="102960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Tween – Interpolate the change gradually ( change the value from start to end gradually)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smtClean="0"/>
              <a:t>these line to _ready() function of coin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Tween.interpolate_property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'scale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AnimatedSprite.scale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AnimatedSprite.scale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 3, 0.3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Tween.TRANS_QUAD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Tween.EASE_IN_OUT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Coin growing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larfer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when they are picked up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Tween.interpolate_property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'modulate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 Color(1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1, 1, 1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Color(1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1, 1, 0), 0.3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Tween.TRANS_QUAD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Tween.EASE_IN_OUT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coin change color from 1(opaque) to 0 (transparent)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node to affect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property to 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property's starting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property's ending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duration (in seconds)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to </a:t>
            </a:r>
            <a:r>
              <a:rPr lang="en-US" dirty="0" smtClean="0"/>
              <a:t>use – This can be quadratic, liner, exponential etc.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smtClean="0"/>
              <a:t>direction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Replace </a:t>
            </a:r>
            <a:r>
              <a:rPr lang="en-US" dirty="0" err="1"/>
              <a:t>queue_free</a:t>
            </a:r>
            <a:r>
              <a:rPr lang="en-US" dirty="0" smtClean="0"/>
              <a:t>() in </a:t>
            </a:r>
            <a:r>
              <a:rPr lang="en-US" dirty="0"/>
              <a:t>the pickup() function:</a:t>
            </a:r>
            <a:r>
              <a:rPr lang="en-US" dirty="0" smtClean="0"/>
              <a:t> 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pickup():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monitoring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 # </a:t>
            </a:r>
            <a:r>
              <a:rPr lang="en-US" sz="1200" dirty="0" smtClean="0"/>
              <a:t>to ensure that </a:t>
            </a:r>
            <a:r>
              <a:rPr lang="en-US" sz="1200" dirty="0" err="1" smtClean="0"/>
              <a:t>area_enter</a:t>
            </a:r>
            <a:r>
              <a:rPr lang="en-US" sz="1200" dirty="0"/>
              <a:t>() signal won't be emitted </a:t>
            </a:r>
            <a:r>
              <a:rPr lang="en-US" sz="1200" dirty="0" smtClean="0"/>
              <a:t>if the </a:t>
            </a:r>
            <a:r>
              <a:rPr lang="en-US" sz="1200" dirty="0"/>
              <a:t>player touches the coin during the tween animation.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Tween.start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 </a:t>
            </a:r>
            <a:r>
              <a:rPr lang="en-US" dirty="0" smtClean="0"/>
              <a:t>Connect Tween nodes </a:t>
            </a:r>
            <a:r>
              <a:rPr lang="en-US" dirty="0" err="1" smtClean="0"/>
              <a:t>tween_completed</a:t>
            </a:r>
            <a:r>
              <a:rPr lang="en-US" dirty="0" smtClean="0"/>
              <a:t> signal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on_Tween_tween_completed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(object, key):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queue_free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6" y="17037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9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Vectors and 2D coordinate systems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0" y="353290"/>
            <a:ext cx="4060971" cy="1337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306" y="1924479"/>
            <a:ext cx="65161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Vector math is an essential tool in </a:t>
            </a:r>
            <a:r>
              <a:rPr lang="en-US" dirty="0" smtClean="0"/>
              <a:t>game development</a:t>
            </a:r>
          </a:p>
          <a:p>
            <a:endParaRPr lang="en-US" dirty="0" smtClean="0"/>
          </a:p>
          <a:p>
            <a:r>
              <a:rPr lang="en-US" dirty="0"/>
              <a:t>Cartesian coordinates to </a:t>
            </a:r>
            <a:r>
              <a:rPr lang="en-US" b="1" dirty="0"/>
              <a:t>identify locations </a:t>
            </a:r>
            <a:r>
              <a:rPr lang="en-US" dirty="0"/>
              <a:t>in </a:t>
            </a:r>
            <a:r>
              <a:rPr lang="en-US" dirty="0" smtClean="0"/>
              <a:t>space</a:t>
            </a:r>
          </a:p>
          <a:p>
            <a:endParaRPr lang="en-US" dirty="0" smtClean="0"/>
          </a:p>
          <a:p>
            <a:r>
              <a:rPr lang="en-US" b="1" dirty="0"/>
              <a:t>2D space </a:t>
            </a:r>
            <a:r>
              <a:rPr lang="en-US" dirty="0"/>
              <a:t>is written as a pair of values, such as </a:t>
            </a:r>
            <a:r>
              <a:rPr lang="en-US" b="1" dirty="0"/>
              <a:t>(4,3</a:t>
            </a:r>
            <a:r>
              <a:rPr lang="en-US" b="1" dirty="0" smtClean="0"/>
              <a:t>) </a:t>
            </a:r>
            <a:r>
              <a:rPr lang="en-US" i="1" dirty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 smtClean="0"/>
              <a:t>axes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Y axis is downwards </a:t>
            </a:r>
            <a:r>
              <a:rPr lang="en-US" dirty="0" smtClean="0"/>
              <a:t>and this </a:t>
            </a:r>
            <a:r>
              <a:rPr lang="en-US" dirty="0"/>
              <a:t>orientation is very common </a:t>
            </a:r>
            <a:r>
              <a:rPr lang="en-US" dirty="0" smtClean="0"/>
              <a:t>in computer </a:t>
            </a:r>
            <a:r>
              <a:rPr lang="en-US" dirty="0"/>
              <a:t>graphics applications.</a:t>
            </a:r>
            <a:endParaRPr lang="en-US" b="1" dirty="0"/>
          </a:p>
          <a:p>
            <a:endParaRPr lang="en-US" i="1" dirty="0" smtClean="0"/>
          </a:p>
          <a:p>
            <a:r>
              <a:rPr lang="en-US" b="1" dirty="0"/>
              <a:t>This arrow is a </a:t>
            </a:r>
            <a:r>
              <a:rPr lang="en-US" b="1" i="1" dirty="0" smtClean="0"/>
              <a:t>vector </a:t>
            </a:r>
          </a:p>
          <a:p>
            <a:endParaRPr lang="en-US" b="1" dirty="0" smtClean="0"/>
          </a:p>
          <a:p>
            <a:r>
              <a:rPr lang="en-US" dirty="0"/>
              <a:t>location, </a:t>
            </a:r>
            <a:r>
              <a:rPr lang="en-US" i="1" dirty="0"/>
              <a:t>(4, 3)</a:t>
            </a:r>
            <a:r>
              <a:rPr lang="en-US" dirty="0"/>
              <a:t>, its length, </a:t>
            </a:r>
            <a:r>
              <a:rPr lang="en-US" i="1" dirty="0"/>
              <a:t>m, </a:t>
            </a:r>
            <a:r>
              <a:rPr lang="en-US" dirty="0"/>
              <a:t>and its angle from the </a:t>
            </a:r>
            <a:r>
              <a:rPr lang="en-US" i="1" dirty="0"/>
              <a:t>x</a:t>
            </a:r>
            <a:r>
              <a:rPr lang="en-US" dirty="0"/>
              <a:t>-axis, </a:t>
            </a:r>
            <a:r>
              <a:rPr lang="en-US" i="1" dirty="0"/>
              <a:t>θ</a:t>
            </a:r>
            <a:r>
              <a:rPr lang="en-US" dirty="0"/>
              <a:t>.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984" y="1767960"/>
            <a:ext cx="2726724" cy="23657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236" y="4211020"/>
            <a:ext cx="2894325" cy="232089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046573" y="2561968"/>
            <a:ext cx="2529016" cy="130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75005" y="4646141"/>
            <a:ext cx="6268995" cy="19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8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Sound Effect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6631" y="1570547"/>
            <a:ext cx="1029601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Sound is most important but often neglected piece of game. It can add a huge amount of Juice.</a:t>
            </a:r>
          </a:p>
          <a:p>
            <a:endParaRPr lang="en-US" dirty="0" smtClean="0"/>
          </a:p>
          <a:p>
            <a:r>
              <a:rPr lang="en-US" dirty="0" smtClean="0"/>
              <a:t>For this game we will add Three sound effects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the </a:t>
            </a:r>
            <a:r>
              <a:rPr lang="en-US" b="1" dirty="0" smtClean="0"/>
              <a:t>main</a:t>
            </a:r>
            <a:r>
              <a:rPr lang="en-US" dirty="0" smtClean="0"/>
              <a:t> scene add three </a:t>
            </a:r>
            <a:r>
              <a:rPr lang="en-US" b="1" dirty="0" err="1"/>
              <a:t>AudioStreamPlayer</a:t>
            </a:r>
            <a:r>
              <a:rPr lang="en-US" dirty="0"/>
              <a:t> nodes and name them </a:t>
            </a:r>
            <a:r>
              <a:rPr lang="en-US" b="1" dirty="0" err="1"/>
              <a:t>CoinSound</a:t>
            </a:r>
            <a:r>
              <a:rPr lang="en-US" dirty="0"/>
              <a:t>, </a:t>
            </a:r>
            <a:r>
              <a:rPr lang="en-US" b="1" dirty="0" err="1"/>
              <a:t>LevelSound</a:t>
            </a:r>
            <a:r>
              <a:rPr lang="en-US" dirty="0"/>
              <a:t>, and </a:t>
            </a:r>
            <a:r>
              <a:rPr lang="en-US" b="1" dirty="0" err="1"/>
              <a:t>EndSound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each sound from the audio folder (you can find it under assets in the </a:t>
            </a:r>
            <a:r>
              <a:rPr lang="en-US" b="1" dirty="0" err="1" smtClean="0"/>
              <a:t>FileSystem</a:t>
            </a:r>
            <a:r>
              <a:rPr lang="en-US" b="1" dirty="0" smtClean="0"/>
              <a:t> </a:t>
            </a:r>
            <a:r>
              <a:rPr lang="en-US" dirty="0" smtClean="0"/>
              <a:t>dock</a:t>
            </a:r>
            <a:r>
              <a:rPr lang="en-US" dirty="0"/>
              <a:t>) into the corresponding </a:t>
            </a:r>
            <a:r>
              <a:rPr lang="en-US" b="1" dirty="0"/>
              <a:t>Stream </a:t>
            </a:r>
            <a:r>
              <a:rPr lang="en-US" dirty="0"/>
              <a:t>property of each </a:t>
            </a:r>
            <a:r>
              <a:rPr lang="en-US" dirty="0" smtClean="0"/>
              <a:t>node.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To Play a sound, you can call play() function on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Add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CoinSound.play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</a:t>
            </a:r>
            <a:r>
              <a:rPr lang="en-US" dirty="0" smtClean="0"/>
              <a:t>the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on_Player_pickup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EndSound.play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the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game_over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LevelSound.play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to the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spawn_coins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6" y="17037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animation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56" y="170372"/>
            <a:ext cx="952500" cy="952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0406" y="1627697"/>
            <a:ext cx="10948219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you created the Coin scene, you added an </a:t>
            </a:r>
            <a:r>
              <a:rPr lang="en-US" dirty="0" err="1"/>
              <a:t>AnimatedSprite</a:t>
            </a:r>
            <a:r>
              <a:rPr lang="en-US" dirty="0"/>
              <a:t>, but it isn't playing yet</a:t>
            </a:r>
            <a:r>
              <a:rPr lang="en-US" dirty="0" smtClean="0"/>
              <a:t>. The </a:t>
            </a:r>
            <a:r>
              <a:rPr lang="en-US" dirty="0"/>
              <a:t>coin animation displays a </a:t>
            </a:r>
            <a:r>
              <a:rPr lang="en-US" i="1" dirty="0"/>
              <a:t>shimmer </a:t>
            </a:r>
            <a:r>
              <a:rPr lang="en-US" dirty="0"/>
              <a:t>effect traveling across the face of the coin. If all </a:t>
            </a:r>
            <a:r>
              <a:rPr lang="en-US" dirty="0" smtClean="0"/>
              <a:t>the coins </a:t>
            </a:r>
            <a:r>
              <a:rPr lang="en-US" dirty="0"/>
              <a:t>display this at the same time, it will look too regular, so each coin needs a </a:t>
            </a:r>
            <a:r>
              <a:rPr lang="en-US" dirty="0" smtClean="0"/>
              <a:t>small random </a:t>
            </a:r>
            <a:r>
              <a:rPr lang="en-US" dirty="0"/>
              <a:t>delay in its animation.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on the </a:t>
            </a:r>
            <a:r>
              <a:rPr lang="en-US" dirty="0" err="1"/>
              <a:t>AnimatedSprite</a:t>
            </a:r>
            <a:r>
              <a:rPr lang="en-US" dirty="0"/>
              <a:t> and then on the </a:t>
            </a:r>
            <a:r>
              <a:rPr lang="en-US" i="1" dirty="0"/>
              <a:t>Frames </a:t>
            </a:r>
            <a:r>
              <a:rPr lang="en-US" dirty="0"/>
              <a:t>resource. Make sure </a:t>
            </a:r>
            <a:r>
              <a:rPr lang="en-US" b="1" dirty="0"/>
              <a:t>Loop </a:t>
            </a:r>
            <a:r>
              <a:rPr lang="en-US" dirty="0"/>
              <a:t>is </a:t>
            </a:r>
            <a:r>
              <a:rPr lang="en-US" dirty="0" smtClean="0"/>
              <a:t>set to </a:t>
            </a:r>
            <a:r>
              <a:rPr lang="en-US" b="1" dirty="0"/>
              <a:t>Off </a:t>
            </a:r>
            <a:r>
              <a:rPr lang="en-US" dirty="0"/>
              <a:t>and that </a:t>
            </a:r>
            <a:r>
              <a:rPr lang="en-US" b="1" dirty="0"/>
              <a:t>Speed </a:t>
            </a:r>
            <a:r>
              <a:rPr lang="en-US" dirty="0"/>
              <a:t>is set to </a:t>
            </a:r>
            <a:r>
              <a:rPr lang="en-US" dirty="0" smtClean="0"/>
              <a:t>12.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b="1" dirty="0"/>
              <a:t>Timer</a:t>
            </a:r>
            <a:r>
              <a:rPr lang="en-US" dirty="0"/>
              <a:t> node to the Coin </a:t>
            </a:r>
            <a:r>
              <a:rPr lang="en-US" dirty="0" smtClean="0"/>
              <a:t>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this code to _ready():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Timer.wait_time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(3, 8)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Timer.start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Now</a:t>
            </a:r>
            <a:r>
              <a:rPr lang="en-US" dirty="0"/>
              <a:t>, connect the timeout() signal from the Timer and add this: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on_Timer_timeout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AnimatedSprite.frame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AnimatedSprite.play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924800" y="4760372"/>
            <a:ext cx="3319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Tween effect in disappearing in coin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Check the coin animation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96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Powerups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0406" y="1627697"/>
            <a:ext cx="1094821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Powerup</a:t>
            </a:r>
            <a:r>
              <a:rPr lang="en-US" dirty="0" smtClean="0"/>
              <a:t> gives player a small advantage, </a:t>
            </a:r>
          </a:p>
          <a:p>
            <a:r>
              <a:rPr lang="en-US" dirty="0"/>
              <a:t>	</a:t>
            </a:r>
            <a:r>
              <a:rPr lang="en-US" dirty="0" smtClean="0"/>
              <a:t>1) Time bonus</a:t>
            </a:r>
          </a:p>
          <a:p>
            <a:r>
              <a:rPr lang="en-US" dirty="0" smtClean="0"/>
              <a:t>	2) Appears occasionally for short time and then disappear</a:t>
            </a:r>
            <a:endParaRPr lang="en-US" dirty="0"/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 new scene similar to coin -&gt; go to coin scene, </a:t>
            </a:r>
            <a:r>
              <a:rPr lang="en-US" b="1" dirty="0"/>
              <a:t>Scene </a:t>
            </a:r>
            <a:r>
              <a:rPr lang="en-US" dirty="0"/>
              <a:t>| </a:t>
            </a:r>
            <a:r>
              <a:rPr lang="en-US" b="1" dirty="0"/>
              <a:t>Save Scene As </a:t>
            </a:r>
            <a:r>
              <a:rPr lang="en-US" dirty="0"/>
              <a:t>and save it as </a:t>
            </a:r>
            <a:r>
              <a:rPr lang="en-US" dirty="0" err="1"/>
              <a:t>Powerup.tscn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the name to </a:t>
            </a:r>
            <a:r>
              <a:rPr lang="en-US" b="1" dirty="0" err="1" smtClean="0"/>
              <a:t>Powerup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the script           disconnect </a:t>
            </a:r>
            <a:r>
              <a:rPr lang="en-US" dirty="0" err="1" smtClean="0"/>
              <a:t>area_entered</a:t>
            </a:r>
            <a:r>
              <a:rPr lang="en-US" dirty="0" smtClean="0"/>
              <a:t> signal.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b="1" dirty="0"/>
              <a:t>Groups </a:t>
            </a:r>
            <a:r>
              <a:rPr lang="en-US" dirty="0"/>
              <a:t>tab, remove the </a:t>
            </a:r>
            <a:r>
              <a:rPr lang="en-US" b="1" dirty="0"/>
              <a:t>coins </a:t>
            </a:r>
            <a:r>
              <a:rPr lang="en-US" dirty="0"/>
              <a:t>group </a:t>
            </a:r>
            <a:r>
              <a:rPr lang="en-US" dirty="0" smtClean="0"/>
              <a:t>and add </a:t>
            </a:r>
            <a:r>
              <a:rPr lang="en-US" b="1" dirty="0" err="1" smtClean="0"/>
              <a:t>powerups</a:t>
            </a:r>
            <a:r>
              <a:rPr lang="en-US" dirty="0" smtClean="0"/>
              <a:t> </a:t>
            </a:r>
            <a:r>
              <a:rPr lang="en-US" dirty="0"/>
              <a:t>instead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 err="1"/>
              <a:t>AnimatedSprite</a:t>
            </a:r>
            <a:r>
              <a:rPr lang="en-US" dirty="0"/>
              <a:t>, change the images from the coin to the </a:t>
            </a:r>
            <a:r>
              <a:rPr lang="en-US" b="1" dirty="0" err="1" smtClean="0"/>
              <a:t>powerup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to add a </a:t>
            </a:r>
            <a:r>
              <a:rPr lang="en-US" b="1" dirty="0"/>
              <a:t>new script </a:t>
            </a:r>
            <a:r>
              <a:rPr lang="en-US" dirty="0"/>
              <a:t>and copy the code from the Coin.gd script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on_Coin_area_entered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on_Powerup_area_entered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/>
              <a:t>and connect </a:t>
            </a:r>
            <a:r>
              <a:rPr lang="en-US" dirty="0" err="1" smtClean="0"/>
              <a:t>area_entered</a:t>
            </a:r>
            <a:r>
              <a:rPr lang="en-US" dirty="0" smtClean="0"/>
              <a:t> signal to it again.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Next, add a </a:t>
            </a:r>
            <a:r>
              <a:rPr lang="en-US" b="1" dirty="0"/>
              <a:t>Timer</a:t>
            </a:r>
            <a:r>
              <a:rPr lang="en-US" dirty="0"/>
              <a:t> node named </a:t>
            </a:r>
            <a:r>
              <a:rPr lang="en-US" b="1" dirty="0" smtClean="0"/>
              <a:t>Lifetime.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its </a:t>
            </a:r>
            <a:r>
              <a:rPr lang="en-US" b="1" dirty="0"/>
              <a:t>Wait Time </a:t>
            </a:r>
            <a:r>
              <a:rPr lang="en-US" dirty="0"/>
              <a:t>to </a:t>
            </a:r>
            <a:r>
              <a:rPr lang="en-US" b="1" dirty="0"/>
              <a:t>2</a:t>
            </a:r>
            <a:r>
              <a:rPr lang="en-US" dirty="0"/>
              <a:t> and </a:t>
            </a:r>
            <a:r>
              <a:rPr lang="en-US" b="1" dirty="0"/>
              <a:t>both One Shot</a:t>
            </a:r>
            <a:r>
              <a:rPr lang="en-US" dirty="0"/>
              <a:t> and </a:t>
            </a:r>
            <a:r>
              <a:rPr lang="en-US" b="1" dirty="0" err="1"/>
              <a:t>Autostart</a:t>
            </a:r>
            <a:r>
              <a:rPr lang="en-US" dirty="0"/>
              <a:t> to On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Connect its </a:t>
            </a:r>
            <a:r>
              <a:rPr lang="en-US" b="1" dirty="0"/>
              <a:t>timeout</a:t>
            </a:r>
            <a:r>
              <a:rPr lang="en-US" dirty="0"/>
              <a:t> </a:t>
            </a:r>
            <a:r>
              <a:rPr lang="en-US" dirty="0" smtClean="0"/>
              <a:t>signal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on_Lifetime_timeout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queue_free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5" y="181392"/>
            <a:ext cx="1269841" cy="1295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737" y="3382023"/>
            <a:ext cx="2190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5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Powerups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Main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25" y="1675322"/>
            <a:ext cx="11331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Main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another </a:t>
            </a:r>
            <a:r>
              <a:rPr lang="en-US" b="1" dirty="0"/>
              <a:t>Timer</a:t>
            </a:r>
            <a:r>
              <a:rPr lang="en-US" dirty="0"/>
              <a:t> node called </a:t>
            </a:r>
            <a:r>
              <a:rPr lang="en-US" b="1" dirty="0" err="1"/>
              <a:t>PowerupTimer</a:t>
            </a:r>
            <a:r>
              <a:rPr lang="en-US" dirty="0" smtClean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Set its </a:t>
            </a:r>
            <a:r>
              <a:rPr lang="en-US" b="1" dirty="0" smtClean="0"/>
              <a:t>One </a:t>
            </a:r>
            <a:r>
              <a:rPr lang="en-US" b="1" dirty="0"/>
              <a:t>Shot </a:t>
            </a:r>
            <a:r>
              <a:rPr lang="en-US" dirty="0"/>
              <a:t>property to </a:t>
            </a:r>
            <a:r>
              <a:rPr lang="en-US" b="1" dirty="0"/>
              <a:t>On</a:t>
            </a:r>
            <a:r>
              <a:rPr lang="en-US" dirty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Powerup.wav sound in the audio folder you </a:t>
            </a:r>
            <a:r>
              <a:rPr lang="en-US" dirty="0" smtClean="0"/>
              <a:t>can add </a:t>
            </a:r>
            <a:r>
              <a:rPr lang="en-US" dirty="0"/>
              <a:t>with another </a:t>
            </a:r>
            <a:r>
              <a:rPr lang="en-US" b="1" dirty="0" err="1"/>
              <a:t>AudioStreamPlayer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Connect </a:t>
            </a:r>
            <a:r>
              <a:rPr lang="en-US" dirty="0"/>
              <a:t>the </a:t>
            </a:r>
            <a:r>
              <a:rPr lang="en-US" b="1" dirty="0" smtClean="0"/>
              <a:t>timeout</a:t>
            </a:r>
            <a:r>
              <a:rPr lang="en-US" dirty="0" smtClean="0"/>
              <a:t> signal to spawn </a:t>
            </a:r>
            <a:r>
              <a:rPr lang="en-US" dirty="0" err="1" smtClean="0"/>
              <a:t>Powerup</a:t>
            </a:r>
            <a:endParaRPr lang="en-US" dirty="0"/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on_PowerupTimer_timeout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Powerup.instance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instance of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powerup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add_child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p.screensize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p.position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 smtClean="0"/>
              <a:t>The </a:t>
            </a:r>
            <a:r>
              <a:rPr lang="en-US" dirty="0" err="1"/>
              <a:t>Powerup</a:t>
            </a:r>
            <a:r>
              <a:rPr lang="en-US" dirty="0"/>
              <a:t> scene needs to be linked by adding a variable, then dragging the scene </a:t>
            </a:r>
            <a:r>
              <a:rPr lang="en-US" dirty="0" smtClean="0"/>
              <a:t>into the </a:t>
            </a:r>
            <a:r>
              <a:rPr lang="en-US" dirty="0"/>
              <a:t>property in the </a:t>
            </a:r>
            <a:r>
              <a:rPr lang="en-US" b="1" dirty="0" smtClean="0"/>
              <a:t>Inspector</a:t>
            </a:r>
            <a:endParaRPr lang="en-US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export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PackedScene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Powerup</a:t>
            </a:r>
            <a:endParaRPr lang="en-US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Add </a:t>
            </a:r>
            <a:r>
              <a:rPr lang="en-US" dirty="0"/>
              <a:t>this to the _process() function after </a:t>
            </a:r>
            <a:r>
              <a:rPr lang="en-US" dirty="0" smtClean="0"/>
              <a:t>the new </a:t>
            </a:r>
            <a:r>
              <a:rPr lang="en-US" dirty="0"/>
              <a:t>coins are spawned with </a:t>
            </a:r>
            <a:r>
              <a:rPr lang="en-US" dirty="0" err="1"/>
              <a:t>spawn_coins</a:t>
            </a:r>
            <a:r>
              <a:rPr lang="en-US" dirty="0" smtClean="0"/>
              <a:t>():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PowerupTimer.wait_time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(5, 10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</a:rPr>
              <a:t>The </a:t>
            </a:r>
            <a:r>
              <a:rPr lang="en-US" sz="1200" dirty="0" err="1">
                <a:solidFill>
                  <a:srgbClr val="FF0000"/>
                </a:solidFill>
              </a:rPr>
              <a:t>powerups</a:t>
            </a:r>
            <a:r>
              <a:rPr lang="en-US" sz="1200" dirty="0">
                <a:solidFill>
                  <a:srgbClr val="FF0000"/>
                </a:solidFill>
              </a:rPr>
              <a:t> should appear </a:t>
            </a:r>
            <a:r>
              <a:rPr lang="en-US" sz="1200" dirty="0" smtClean="0">
                <a:solidFill>
                  <a:srgbClr val="FF0000"/>
                </a:solidFill>
              </a:rPr>
              <a:t>unpredictably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PowerupTimer.start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# </a:t>
            </a:r>
            <a:r>
              <a:rPr lang="en-US" sz="1200" dirty="0" smtClean="0">
                <a:solidFill>
                  <a:srgbClr val="FF0000"/>
                </a:solidFill>
              </a:rPr>
              <a:t>so </a:t>
            </a:r>
            <a:r>
              <a:rPr lang="en-US" sz="1200" dirty="0">
                <a:solidFill>
                  <a:srgbClr val="FF0000"/>
                </a:solidFill>
              </a:rPr>
              <a:t>the wait time of the </a:t>
            </a:r>
            <a:r>
              <a:rPr lang="en-US" sz="1200" dirty="0" err="1">
                <a:solidFill>
                  <a:srgbClr val="FF0000"/>
                </a:solidFill>
              </a:rPr>
              <a:t>PowerupTimer</a:t>
            </a:r>
            <a:r>
              <a:rPr lang="en-US" sz="1200" dirty="0">
                <a:solidFill>
                  <a:srgbClr val="FF0000"/>
                </a:solidFill>
              </a:rPr>
              <a:t> needs to be set whenever you begin a new level. </a:t>
            </a:r>
            <a:endParaRPr lang="en-US" sz="1200" dirty="0" smtClean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112967"/>
            <a:ext cx="906059" cy="9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Powerups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to Player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5848" y="1372110"/>
            <a:ext cx="1073234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Player Scene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Change </a:t>
            </a:r>
            <a:r>
              <a:rPr lang="en-US" dirty="0"/>
              <a:t>the code in Player.gd to check for what kind of </a:t>
            </a:r>
            <a:r>
              <a:rPr lang="en-US" dirty="0" smtClean="0"/>
              <a:t>object has </a:t>
            </a:r>
            <a:r>
              <a:rPr lang="en-US" dirty="0"/>
              <a:t>been hit: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on_Player_area_entered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area 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("coins"):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area.pickup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("pickup", "coin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you're emitting the pickup signal with an additional argument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area.pickup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("pickup", 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you're emitting the pickup signal with an additional argument 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("obstacles"):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emit_signal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("hurt")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die()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In </a:t>
            </a:r>
            <a:r>
              <a:rPr lang="en-US" dirty="0" smtClean="0"/>
              <a:t>Main Scene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dirty="0" smtClean="0"/>
              <a:t>The </a:t>
            </a:r>
            <a:r>
              <a:rPr lang="en-US" dirty="0"/>
              <a:t>corresponding function in Main.gd can now be changed to accept </a:t>
            </a:r>
            <a:r>
              <a:rPr lang="en-US" dirty="0" smtClean="0"/>
              <a:t>that argument </a:t>
            </a:r>
            <a:r>
              <a:rPr lang="en-US" dirty="0"/>
              <a:t>and use the match statement to decide what action to take</a:t>
            </a:r>
            <a:r>
              <a:rPr lang="en-US" dirty="0" smtClean="0"/>
              <a:t>: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on_Player_pickup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(type):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match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type: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coin":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score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1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CoinSound.play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HUD.update_score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(score)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"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":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+= 5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PowerupSound.play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$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HUD.update_timer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time_left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112967"/>
            <a:ext cx="906059" cy="9241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24800" y="4760372"/>
            <a:ext cx="3319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At this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point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Sounds play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Time increases by five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86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360164"/>
            <a:ext cx="1155668" cy="1721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84" y="2292899"/>
            <a:ext cx="1187416" cy="17625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230" y="2360164"/>
            <a:ext cx="1148484" cy="1737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108612" y="4147957"/>
            <a:ext cx="345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</a:t>
            </a:r>
            <a:r>
              <a:rPr lang="en-US" dirty="0" err="1" smtClean="0"/>
              <a:t>player_area_enters</a:t>
            </a:r>
            <a:r>
              <a:rPr lang="en-US" dirty="0" smtClean="0"/>
              <a:t>(            )</a:t>
            </a:r>
          </a:p>
          <a:p>
            <a:r>
              <a:rPr lang="en-US" dirty="0"/>
              <a:t> </a:t>
            </a:r>
            <a:r>
              <a:rPr lang="en-US" dirty="0" smtClean="0"/>
              <a:t>Emits pickup signal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58757" y="4240446"/>
            <a:ext cx="29375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err="1"/>
              <a:t>on_Player_pickup</a:t>
            </a:r>
            <a:r>
              <a:rPr lang="en-US" dirty="0"/>
              <a:t>(type</a:t>
            </a:r>
            <a:r>
              <a:rPr lang="en-US" dirty="0"/>
              <a:t>):</a:t>
            </a:r>
          </a:p>
          <a:p>
            <a:r>
              <a:rPr lang="en-US" dirty="0"/>
              <a:t> </a:t>
            </a:r>
            <a:r>
              <a:rPr lang="en-US" dirty="0"/>
              <a:t> This function updates HUD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9" y="4081475"/>
            <a:ext cx="454613" cy="463705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8706547" y="4171589"/>
            <a:ext cx="15733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HUD time and score updated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157812" y="52115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</a:t>
            </a:r>
            <a:r>
              <a:rPr lang="en-US" dirty="0" err="1"/>
              <a:t>player_area_enters</a:t>
            </a:r>
            <a:r>
              <a:rPr lang="en-US" dirty="0"/>
              <a:t>(            )</a:t>
            </a:r>
          </a:p>
          <a:p>
            <a:r>
              <a:rPr lang="en-US" dirty="0"/>
              <a:t> Emits pickup signal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199" y="5119078"/>
            <a:ext cx="517637" cy="517637"/>
          </a:xfrm>
          <a:prstGeom prst="rect">
            <a:avLst/>
          </a:prstGeom>
        </p:spPr>
      </p:pic>
      <p:sp>
        <p:nvSpPr>
          <p:cNvPr id="48" name="Title 1"/>
          <p:cNvSpPr txBox="1">
            <a:spLocks/>
          </p:cNvSpPr>
          <p:nvPr/>
        </p:nvSpPr>
        <p:spPr>
          <a:xfrm>
            <a:off x="451182" y="97123"/>
            <a:ext cx="91817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Understanding the flow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3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61199" y="0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Obstacles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234951"/>
            <a:ext cx="856782" cy="10906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5848" y="1372110"/>
            <a:ext cx="1073234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new scene for the cactus and add the following nodes: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Area2D (named Cactus)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Sprite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CollisionShape2D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Drag </a:t>
            </a:r>
            <a:r>
              <a:rPr lang="en-US" dirty="0"/>
              <a:t>the cactus texture from the </a:t>
            </a:r>
            <a:r>
              <a:rPr lang="en-US" dirty="0" err="1"/>
              <a:t>FileSystem</a:t>
            </a:r>
            <a:r>
              <a:rPr lang="en-US" dirty="0"/>
              <a:t> dock to the </a:t>
            </a:r>
            <a:r>
              <a:rPr lang="en-US" b="1" dirty="0"/>
              <a:t>Texture</a:t>
            </a:r>
            <a:r>
              <a:rPr lang="en-US" dirty="0"/>
              <a:t> property of the </a:t>
            </a:r>
            <a:r>
              <a:rPr lang="en-US" b="1" dirty="0" smtClean="0"/>
              <a:t>Sprite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</a:t>
            </a:r>
            <a:r>
              <a:rPr lang="en-US" b="1" dirty="0"/>
              <a:t>RectangleShape2D</a:t>
            </a:r>
            <a:r>
              <a:rPr lang="en-US" dirty="0"/>
              <a:t> to the collision shape and size it so that it covers the image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the Cactus body to the obstacles </a:t>
            </a:r>
            <a:r>
              <a:rPr lang="en-US" b="1" dirty="0"/>
              <a:t>group</a:t>
            </a:r>
            <a:r>
              <a:rPr lang="en-US" dirty="0"/>
              <a:t> using the </a:t>
            </a:r>
            <a:r>
              <a:rPr lang="en-US" b="1" dirty="0"/>
              <a:t>Node </a:t>
            </a:r>
            <a:r>
              <a:rPr lang="en-US" dirty="0"/>
              <a:t>tab (next to </a:t>
            </a:r>
            <a:r>
              <a:rPr lang="en-US" b="1" dirty="0"/>
              <a:t>Inspector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a Cactus instance to the Main scene and move it to a location in the upper </a:t>
            </a:r>
            <a:r>
              <a:rPr lang="en-US" dirty="0" smtClean="0"/>
              <a:t>half</a:t>
            </a:r>
          </a:p>
          <a:p>
            <a:endParaRPr lang="en-US" dirty="0"/>
          </a:p>
          <a:p>
            <a:r>
              <a:rPr lang="en-US" dirty="0" smtClean="0"/>
              <a:t>In Coin Scene</a:t>
            </a:r>
          </a:p>
          <a:p>
            <a:r>
              <a:rPr lang="en-US" dirty="0" smtClean="0"/>
              <a:t>6.  Connect </a:t>
            </a:r>
            <a:r>
              <a:rPr lang="en-US" dirty="0"/>
              <a:t>the coin's </a:t>
            </a:r>
            <a:r>
              <a:rPr lang="en-US" dirty="0" err="1"/>
              <a:t>area_entered</a:t>
            </a:r>
            <a:r>
              <a:rPr lang="en-US" dirty="0"/>
              <a:t>() signal and add </a:t>
            </a:r>
            <a:r>
              <a:rPr lang="en-US" dirty="0" smtClean="0"/>
              <a:t>the</a:t>
            </a:r>
          </a:p>
          <a:p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on_Coin_area_entered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 area ):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area.is_in_group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("obstacles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"): 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We need this, so coins don’t </a:t>
            </a:r>
            <a:r>
              <a:rPr lang="en-US" sz="1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spown</a:t>
            </a:r>
            <a:r>
              <a:rPr 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behind cactus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position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 Vector2(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screensize.x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rand_range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(0</a:t>
            </a:r>
            <a:r>
              <a:rPr lang="en-US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screensize.y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38700" y="5579522"/>
            <a:ext cx="3319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Play the Project (F5). 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67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Pixel Rendering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1" y="262673"/>
            <a:ext cx="4060971" cy="13373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75" y="1690688"/>
            <a:ext cx="5575125" cy="4693749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13255" y="2626136"/>
            <a:ext cx="42424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Project </a:t>
            </a:r>
            <a:r>
              <a:rPr lang="en-US" i="1" dirty="0"/>
              <a:t>| </a:t>
            </a:r>
            <a:r>
              <a:rPr lang="en-US" b="1" dirty="0"/>
              <a:t>Project Settings </a:t>
            </a:r>
            <a:r>
              <a:rPr lang="en-US" dirty="0"/>
              <a:t>and find the </a:t>
            </a:r>
            <a:r>
              <a:rPr lang="en-US" b="1" dirty="0"/>
              <a:t>Rendering</a:t>
            </a:r>
            <a:r>
              <a:rPr lang="en-US" i="1" dirty="0"/>
              <a:t>/</a:t>
            </a:r>
            <a:r>
              <a:rPr lang="en-US" b="1" dirty="0"/>
              <a:t>Quality </a:t>
            </a:r>
            <a:r>
              <a:rPr lang="en-US" dirty="0"/>
              <a:t>section </a:t>
            </a:r>
            <a:r>
              <a:rPr lang="en-US" dirty="0" smtClean="0"/>
              <a:t>in the </a:t>
            </a:r>
            <a:r>
              <a:rPr lang="en-US" dirty="0"/>
              <a:t>sidebar and enable </a:t>
            </a:r>
            <a:r>
              <a:rPr lang="en-US" b="1" dirty="0"/>
              <a:t>Use Pixel </a:t>
            </a:r>
            <a:r>
              <a:rPr lang="en-US" b="1" dirty="0" smtClean="0"/>
              <a:t>Snap , </a:t>
            </a:r>
            <a:r>
              <a:rPr lang="en-US" dirty="0"/>
              <a:t>Since objects can't be drawn at </a:t>
            </a:r>
            <a:r>
              <a:rPr lang="en-US" dirty="0" smtClean="0"/>
              <a:t>half pixels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5503" y="300614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453" y="1729663"/>
            <a:ext cx="373997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Coin Dash </a:t>
            </a:r>
            <a:r>
              <a:rPr lang="en-US" dirty="0" smtClean="0"/>
              <a:t>game has various scenes. </a:t>
            </a:r>
          </a:p>
          <a:p>
            <a:pPr marL="342900" indent="-342900">
              <a:buAutoNum type="arabicParenR"/>
            </a:pPr>
            <a:r>
              <a:rPr lang="en-US" dirty="0" smtClean="0"/>
              <a:t>Player</a:t>
            </a:r>
          </a:p>
          <a:p>
            <a:pPr marL="342900" indent="-342900">
              <a:buAutoNum type="arabicParenR"/>
            </a:pPr>
            <a:r>
              <a:rPr lang="en-US" dirty="0" smtClean="0"/>
              <a:t>Coin</a:t>
            </a:r>
          </a:p>
          <a:p>
            <a:pPr marL="342900" indent="-342900">
              <a:buAutoNum type="arabicParenR"/>
            </a:pPr>
            <a:r>
              <a:rPr lang="en-US" dirty="0" smtClean="0"/>
              <a:t>HUD</a:t>
            </a:r>
          </a:p>
          <a:p>
            <a:pPr marL="342900" indent="-342900">
              <a:buAutoNum type="arabicParenR"/>
            </a:pPr>
            <a:r>
              <a:rPr lang="en-US" dirty="0" smtClean="0"/>
              <a:t>Main</a:t>
            </a:r>
          </a:p>
          <a:p>
            <a:pPr marL="342900" indent="-342900">
              <a:buAutoNum type="arabicParenR"/>
            </a:pPr>
            <a:r>
              <a:rPr lang="en-US" dirty="0" smtClean="0"/>
              <a:t>Obstacles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Poweups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eparate scenes can be tested independently</a:t>
            </a:r>
          </a:p>
          <a:p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asier </a:t>
            </a:r>
            <a:r>
              <a:rPr lang="en-US" dirty="0"/>
              <a:t>to troubleshoot, modify, and even </a:t>
            </a:r>
            <a:r>
              <a:rPr lang="en-US" dirty="0" smtClean="0"/>
              <a:t>replace entirely </a:t>
            </a:r>
            <a:r>
              <a:rPr lang="en-US" dirty="0"/>
              <a:t>without affecting other parts of the game.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105" y="614355"/>
            <a:ext cx="1697918" cy="25289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91" y="4532129"/>
            <a:ext cx="1401648" cy="20914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68" y="662170"/>
            <a:ext cx="1580642" cy="23462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4673" y="4350099"/>
            <a:ext cx="1266034" cy="19231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415" y="3970774"/>
            <a:ext cx="1521000" cy="2292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590" y="685535"/>
            <a:ext cx="2119071" cy="32057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16857" y="220510"/>
            <a:ext cx="1714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Player Scene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279995" y="4092956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2) Coin Scene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24410" y="397077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3) Power up Scene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564400" y="115966"/>
            <a:ext cx="2525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4) Head up display Scene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196238" y="3516575"/>
            <a:ext cx="1241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5) Obstacle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007319" y="220510"/>
            <a:ext cx="1516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6) Main Scene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276210" y="1690688"/>
            <a:ext cx="6893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437476" y="3080763"/>
            <a:ext cx="1556177" cy="8051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5" idx="2"/>
          </p:cNvCxnSpPr>
          <p:nvPr/>
        </p:nvCxnSpPr>
        <p:spPr>
          <a:xfrm flipH="1">
            <a:off x="8007117" y="3891309"/>
            <a:ext cx="18009" cy="5709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0"/>
          </p:cNvCxnSpPr>
          <p:nvPr/>
        </p:nvCxnSpPr>
        <p:spPr>
          <a:xfrm>
            <a:off x="9076425" y="3143323"/>
            <a:ext cx="1451265" cy="1206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8" idx="1"/>
          </p:cNvCxnSpPr>
          <p:nvPr/>
        </p:nvCxnSpPr>
        <p:spPr>
          <a:xfrm>
            <a:off x="9084661" y="1830256"/>
            <a:ext cx="717444" cy="48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237" y="601361"/>
            <a:ext cx="9144000" cy="2372497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Coin Dash Game</a:t>
            </a:r>
            <a:b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Part 1 – Player Scene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571" y="3435178"/>
            <a:ext cx="1172347" cy="113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8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Player</a:t>
            </a:r>
          </a:p>
          <a:p>
            <a:r>
              <a:rPr lang="en-US" dirty="0" smtClean="0"/>
              <a:t>Add Animation to Player</a:t>
            </a:r>
          </a:p>
          <a:p>
            <a:r>
              <a:rPr lang="en-US" dirty="0" smtClean="0"/>
              <a:t>Prepare Player for Collision</a:t>
            </a:r>
          </a:p>
          <a:p>
            <a:r>
              <a:rPr lang="en-US" dirty="0" smtClean="0"/>
              <a:t>Detect Player movement and direction</a:t>
            </a:r>
          </a:p>
          <a:p>
            <a:r>
              <a:rPr lang="en-US" dirty="0" smtClean="0"/>
              <a:t>Pick up coins when player enter coin area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2984" y="365125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9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255742" y="365125"/>
            <a:ext cx="60980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042984" y="365125"/>
            <a:ext cx="9310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Player Scene 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" y="365125"/>
            <a:ext cx="960209" cy="931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73" y="596556"/>
            <a:ext cx="3148051" cy="3098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0452" y="1729663"/>
            <a:ext cx="74651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Add/Create </a:t>
            </a:r>
            <a:r>
              <a:rPr lang="en-US" dirty="0"/>
              <a:t>a New Node button and selecting an </a:t>
            </a:r>
            <a:r>
              <a:rPr lang="en-US" b="1" dirty="0"/>
              <a:t>Area2D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Rename it o player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</a:t>
            </a:r>
            <a:r>
              <a:rPr lang="en-US" b="1" dirty="0"/>
              <a:t>Scene </a:t>
            </a:r>
            <a:r>
              <a:rPr lang="en-US" dirty="0"/>
              <a:t>| </a:t>
            </a:r>
            <a:r>
              <a:rPr lang="en-US" b="1" dirty="0"/>
              <a:t>Save Scene </a:t>
            </a:r>
            <a:r>
              <a:rPr lang="en-US" dirty="0"/>
              <a:t>to save the scene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Click the icon next to the lock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Player node and add </a:t>
            </a:r>
            <a:r>
              <a:rPr lang="en-US" dirty="0" smtClean="0"/>
              <a:t>an </a:t>
            </a:r>
            <a:r>
              <a:rPr lang="en-US" b="1" dirty="0" err="1" smtClean="0"/>
              <a:t>AnimatedSprite</a:t>
            </a:r>
            <a:r>
              <a:rPr lang="en-US" dirty="0" smtClean="0"/>
              <a:t> as </a:t>
            </a:r>
            <a:r>
              <a:rPr lang="en-US" dirty="0"/>
              <a:t>a </a:t>
            </a:r>
            <a:r>
              <a:rPr lang="en-US" dirty="0" smtClean="0"/>
              <a:t>child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Frame</a:t>
            </a:r>
            <a:r>
              <a:rPr lang="en-US" i="1" dirty="0"/>
              <a:t>s </a:t>
            </a:r>
            <a:r>
              <a:rPr lang="en-US" dirty="0"/>
              <a:t>property in the Inspector and click </a:t>
            </a:r>
            <a:r>
              <a:rPr lang="en-US" b="1" dirty="0"/>
              <a:t>&lt;null&gt; </a:t>
            </a:r>
            <a:r>
              <a:rPr lang="en-US" dirty="0" smtClean="0"/>
              <a:t>|</a:t>
            </a:r>
            <a:r>
              <a:rPr lang="en-US" b="1" dirty="0" smtClean="0"/>
              <a:t>New </a:t>
            </a:r>
            <a:r>
              <a:rPr lang="en-US" b="1" dirty="0" err="1" smtClean="0"/>
              <a:t>SpriteFrames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same location, click </a:t>
            </a:r>
            <a:r>
              <a:rPr lang="en-US" b="1" dirty="0"/>
              <a:t>&lt;</a:t>
            </a:r>
            <a:r>
              <a:rPr lang="en-US" b="1" dirty="0" err="1"/>
              <a:t>SpriteFrames</a:t>
            </a:r>
            <a:r>
              <a:rPr lang="en-US" b="1" dirty="0"/>
              <a:t>&gt; </a:t>
            </a:r>
            <a:r>
              <a:rPr lang="en-US" dirty="0"/>
              <a:t>to open the </a:t>
            </a:r>
            <a:r>
              <a:rPr lang="en-US" b="1" dirty="0" err="1"/>
              <a:t>SpriteFrames</a:t>
            </a:r>
            <a:r>
              <a:rPr lang="en-US" b="1" dirty="0"/>
              <a:t> </a:t>
            </a:r>
            <a:r>
              <a:rPr lang="en-US" dirty="0" smtClean="0"/>
              <a:t>panel</a:t>
            </a:r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03092" y="1227438"/>
            <a:ext cx="1771135" cy="69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87" y="3063446"/>
            <a:ext cx="4622697" cy="60151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553730" y="2800865"/>
            <a:ext cx="41189" cy="26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573" y="3926787"/>
            <a:ext cx="3097276" cy="2895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6870357" y="4399005"/>
            <a:ext cx="2636108" cy="126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87" y="5106827"/>
            <a:ext cx="6960864" cy="164993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4094205" y="4802659"/>
            <a:ext cx="8238" cy="304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2835</Words>
  <Application>Microsoft Office PowerPoint</Application>
  <PresentationFormat>Widescreen</PresentationFormat>
  <Paragraphs>634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Aharoni</vt:lpstr>
      <vt:lpstr>Arial</vt:lpstr>
      <vt:lpstr>Calibri</vt:lpstr>
      <vt:lpstr>Calibri Light</vt:lpstr>
      <vt:lpstr>Consolas</vt:lpstr>
      <vt:lpstr>Times New Roman</vt:lpstr>
      <vt:lpstr>Office Theme</vt:lpstr>
      <vt:lpstr>Coin Dash Game</vt:lpstr>
      <vt:lpstr>Project setup</vt:lpstr>
      <vt:lpstr>PowerPoint Presentation</vt:lpstr>
      <vt:lpstr>PowerPoint Presentation</vt:lpstr>
      <vt:lpstr>PowerPoint Presentation</vt:lpstr>
      <vt:lpstr>PowerPoint Presentation</vt:lpstr>
      <vt:lpstr>Coin Dash Game Part 1 – Player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Dash Game Part 2 – Coin Scene</vt:lpstr>
      <vt:lpstr>PowerPoint Presentation</vt:lpstr>
      <vt:lpstr>PowerPoint Presentation</vt:lpstr>
      <vt:lpstr>PowerPoint Presentation</vt:lpstr>
      <vt:lpstr>Coin Dash Game Part 3 – Main Scene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Dash Game Part 4 –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Coin Dash Game Part 5 – Finishing up Juice Visual Effect Sound Effect Animation Effect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Dash Game</dc:title>
  <dc:creator>admin</dc:creator>
  <cp:lastModifiedBy>admin</cp:lastModifiedBy>
  <cp:revision>167</cp:revision>
  <dcterms:created xsi:type="dcterms:W3CDTF">2018-11-15T06:36:04Z</dcterms:created>
  <dcterms:modified xsi:type="dcterms:W3CDTF">2018-11-28T06:12:39Z</dcterms:modified>
</cp:coreProperties>
</file>