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74" r:id="rId8"/>
    <p:sldId id="27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2" r:id="rId18"/>
    <p:sldId id="276" r:id="rId19"/>
    <p:sldId id="272" r:id="rId20"/>
    <p:sldId id="273" r:id="rId21"/>
    <p:sldId id="293" r:id="rId22"/>
    <p:sldId id="277" r:id="rId23"/>
    <p:sldId id="278" r:id="rId24"/>
    <p:sldId id="280" r:id="rId25"/>
    <p:sldId id="281" r:id="rId26"/>
    <p:sldId id="282" r:id="rId27"/>
    <p:sldId id="294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9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5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8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8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8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3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7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CCEB6-4555-4884-A202-DCC09C65E24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4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95410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Coin Dash Game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54" y="1030288"/>
            <a:ext cx="4060971" cy="1655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699" y="5515233"/>
            <a:ext cx="32956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9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042984" y="365125"/>
            <a:ext cx="9310816" cy="107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Player Scene Animation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2" y="365125"/>
            <a:ext cx="960209" cy="7561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3739" y="1441622"/>
            <a:ext cx="107668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Click </a:t>
            </a:r>
            <a:r>
              <a:rPr lang="en-US" dirty="0"/>
              <a:t>the </a:t>
            </a:r>
            <a:r>
              <a:rPr lang="en-US" b="1" dirty="0"/>
              <a:t>default </a:t>
            </a:r>
            <a:r>
              <a:rPr lang="en-US" dirty="0"/>
              <a:t>one and rename it to </a:t>
            </a:r>
            <a:r>
              <a:rPr lang="en-US" b="1" dirty="0"/>
              <a:t>run</a:t>
            </a:r>
            <a:r>
              <a:rPr lang="en-US" dirty="0"/>
              <a:t>. Then, click </a:t>
            </a:r>
            <a:r>
              <a:rPr lang="en-US" dirty="0" smtClean="0"/>
              <a:t>the </a:t>
            </a:r>
            <a:r>
              <a:rPr lang="en-US" b="1" dirty="0" smtClean="0"/>
              <a:t>Add </a:t>
            </a:r>
            <a:r>
              <a:rPr lang="en-US" dirty="0"/>
              <a:t>button and create a second animation named </a:t>
            </a:r>
            <a:r>
              <a:rPr lang="en-US" b="1" dirty="0"/>
              <a:t>idle</a:t>
            </a:r>
            <a:r>
              <a:rPr lang="en-US" dirty="0"/>
              <a:t> and a third named </a:t>
            </a:r>
            <a:r>
              <a:rPr lang="en-US" b="1" dirty="0"/>
              <a:t>hurt</a:t>
            </a:r>
            <a:r>
              <a:rPr lang="en-US" dirty="0" smtClean="0"/>
              <a:t>. 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 </a:t>
            </a:r>
            <a:r>
              <a:rPr lang="en-US" b="1" dirty="0" err="1" smtClean="0"/>
              <a:t>FileSystem</a:t>
            </a:r>
            <a:r>
              <a:rPr lang="en-US" b="1" dirty="0" smtClean="0"/>
              <a:t> </a:t>
            </a:r>
            <a:r>
              <a:rPr lang="en-US" dirty="0"/>
              <a:t>dock on the left, find the </a:t>
            </a:r>
            <a:r>
              <a:rPr lang="en-US" b="1" dirty="0"/>
              <a:t>run, idle, and hurt </a:t>
            </a:r>
            <a:r>
              <a:rPr lang="en-US" dirty="0"/>
              <a:t>player images and </a:t>
            </a:r>
            <a:r>
              <a:rPr lang="en-US" dirty="0" smtClean="0"/>
              <a:t>drag them </a:t>
            </a:r>
            <a:r>
              <a:rPr lang="en-US" dirty="0"/>
              <a:t>into the corresponding </a:t>
            </a:r>
            <a:r>
              <a:rPr lang="en-US" dirty="0" smtClean="0"/>
              <a:t>animations:</a:t>
            </a:r>
          </a:p>
          <a:p>
            <a:pPr marL="342900" indent="-342900">
              <a:buFont typeface="+mj-lt"/>
              <a:buAutoNum type="arabicPeriod" startAt="8"/>
            </a:pPr>
            <a:endParaRPr lang="en-US" dirty="0"/>
          </a:p>
          <a:p>
            <a:pPr marL="342900" indent="-342900">
              <a:buFont typeface="+mj-lt"/>
              <a:buAutoNum type="arabicPeriod" startAt="8"/>
            </a:pPr>
            <a:endParaRPr lang="en-US" dirty="0" smtClean="0"/>
          </a:p>
          <a:p>
            <a:pPr marL="342900" indent="-342900">
              <a:buFont typeface="+mj-lt"/>
              <a:buAutoNum type="arabicPeriod" startAt="8"/>
            </a:pPr>
            <a:endParaRPr lang="en-US" dirty="0"/>
          </a:p>
          <a:p>
            <a:pPr marL="342900" indent="-342900">
              <a:buFont typeface="+mj-lt"/>
              <a:buAutoNum type="arabicPeriod" startAt="8"/>
            </a:pPr>
            <a:endParaRPr lang="en-US" dirty="0" smtClean="0"/>
          </a:p>
          <a:p>
            <a:pPr marL="342900" indent="-342900">
              <a:buFont typeface="+mj-lt"/>
              <a:buAutoNum type="arabicPeriod" startAt="8"/>
            </a:pPr>
            <a:endParaRPr lang="en-US" dirty="0"/>
          </a:p>
          <a:p>
            <a:pPr marL="342900" indent="-342900">
              <a:buFont typeface="+mj-lt"/>
              <a:buAutoNum type="arabicPeriod" startAt="8"/>
            </a:pPr>
            <a:endParaRPr lang="en-US" dirty="0" smtClean="0"/>
          </a:p>
          <a:p>
            <a:pPr marL="342900" indent="-342900">
              <a:buFont typeface="+mj-lt"/>
              <a:buAutoNum type="arabicPeriod" startAt="8"/>
            </a:pPr>
            <a:endParaRPr lang="en-US" dirty="0"/>
          </a:p>
          <a:p>
            <a:pPr marL="342900" indent="-342900">
              <a:buFont typeface="+mj-lt"/>
              <a:buAutoNum type="arabicPeriod" startAt="8"/>
            </a:pPr>
            <a:endParaRPr lang="en-US" dirty="0" smtClean="0"/>
          </a:p>
          <a:p>
            <a:pPr marL="342900" indent="-342900">
              <a:buFont typeface="+mj-lt"/>
              <a:buAutoNum type="arabicPeriod" startAt="8"/>
            </a:pPr>
            <a:r>
              <a:rPr lang="en-US" b="1" dirty="0"/>
              <a:t>Speed (FPS) </a:t>
            </a:r>
            <a:r>
              <a:rPr lang="en-US" dirty="0"/>
              <a:t>setting to </a:t>
            </a:r>
            <a:r>
              <a:rPr lang="en-US" b="1" dirty="0"/>
              <a:t>8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b="1" dirty="0"/>
              <a:t>Playing </a:t>
            </a:r>
            <a:r>
              <a:rPr lang="en-US" dirty="0" smtClean="0"/>
              <a:t>property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Choose </a:t>
            </a:r>
            <a:r>
              <a:rPr lang="en-US" b="1" dirty="0" smtClean="0"/>
              <a:t>Animation</a:t>
            </a:r>
            <a:r>
              <a:rPr lang="en-US" dirty="0" smtClean="0"/>
              <a:t> to see the animations in action</a:t>
            </a:r>
          </a:p>
          <a:p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14" y="2641951"/>
            <a:ext cx="6038336" cy="1954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462" y="4596644"/>
            <a:ext cx="1368462" cy="194347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400432" y="4110681"/>
            <a:ext cx="32952" cy="79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08061" y="5264397"/>
            <a:ext cx="5689401" cy="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652584" y="4596644"/>
            <a:ext cx="49427" cy="85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042984" y="365125"/>
            <a:ext cx="9310816" cy="107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Player Scene Collision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2" y="365125"/>
            <a:ext cx="960209" cy="7561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3739" y="1441622"/>
            <a:ext cx="107668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dirty="0" smtClean="0"/>
              <a:t>Area2D need to have shape, so it can detect the collision</a:t>
            </a:r>
          </a:p>
          <a:p>
            <a:pPr marL="342900" indent="-342900">
              <a:buFont typeface="+mj-lt"/>
              <a:buAutoNum type="arabicPeriod" startAt="13"/>
            </a:pPr>
            <a:endParaRPr lang="en-US" dirty="0" smtClean="0"/>
          </a:p>
          <a:p>
            <a:pPr marL="342900" indent="-342900">
              <a:buFont typeface="+mj-lt"/>
              <a:buAutoNum type="arabicPeriod" startAt="13"/>
            </a:pPr>
            <a:r>
              <a:rPr lang="en-US" dirty="0" smtClean="0"/>
              <a:t>Add a </a:t>
            </a:r>
            <a:r>
              <a:rPr lang="en-US" b="1" dirty="0" smtClean="0"/>
              <a:t>CollisionShape2D</a:t>
            </a:r>
            <a:r>
              <a:rPr lang="en-US" dirty="0" smtClean="0"/>
              <a:t> </a:t>
            </a:r>
            <a:r>
              <a:rPr lang="en-US" dirty="0"/>
              <a:t>as a </a:t>
            </a:r>
            <a:r>
              <a:rPr lang="en-US" dirty="0" smtClean="0"/>
              <a:t>child of player </a:t>
            </a:r>
          </a:p>
          <a:p>
            <a:pPr marL="342900" indent="-342900">
              <a:buFont typeface="+mj-lt"/>
              <a:buAutoNum type="arabicPeriod" startAt="13"/>
            </a:pPr>
            <a:endParaRPr lang="en-US" dirty="0" smtClean="0"/>
          </a:p>
          <a:p>
            <a:pPr marL="342900" indent="-342900">
              <a:buFont typeface="+mj-lt"/>
              <a:buAutoNum type="arabicPeriod" startAt="13"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b="1" dirty="0"/>
              <a:t>Inspector</a:t>
            </a:r>
            <a:r>
              <a:rPr lang="en-US" dirty="0"/>
              <a:t>, next to </a:t>
            </a:r>
            <a:r>
              <a:rPr lang="en-US" b="1" dirty="0"/>
              <a:t>Shape</a:t>
            </a:r>
            <a:r>
              <a:rPr lang="en-US" dirty="0"/>
              <a:t>, click </a:t>
            </a:r>
            <a:r>
              <a:rPr lang="en-US" b="1" dirty="0"/>
              <a:t>&lt;null&gt; </a:t>
            </a:r>
            <a:r>
              <a:rPr lang="en-US" dirty="0"/>
              <a:t>and choose </a:t>
            </a:r>
            <a:r>
              <a:rPr lang="en-US" b="1" dirty="0" smtClean="0"/>
              <a:t>New RectangleShape2D</a:t>
            </a:r>
          </a:p>
          <a:p>
            <a:pPr marL="342900" indent="-342900">
              <a:buFont typeface="+mj-lt"/>
              <a:buAutoNum type="arabicPeriod" startAt="13"/>
            </a:pPr>
            <a:endParaRPr lang="en-US" b="1" dirty="0" smtClean="0"/>
          </a:p>
          <a:p>
            <a:pPr marL="342900" indent="-342900">
              <a:buFont typeface="+mj-lt"/>
              <a:buAutoNum type="arabicPeriod" startAt="13"/>
            </a:pPr>
            <a:r>
              <a:rPr lang="en-US" b="1" dirty="0" smtClean="0"/>
              <a:t>Offset </a:t>
            </a:r>
            <a:r>
              <a:rPr lang="en-US" dirty="0"/>
              <a:t>property in the </a:t>
            </a:r>
            <a:r>
              <a:rPr lang="en-US" b="1" dirty="0" smtClean="0"/>
              <a:t>Inspector , </a:t>
            </a:r>
            <a:r>
              <a:rPr lang="en-US" dirty="0"/>
              <a:t>Set it to (0, -5).</a:t>
            </a:r>
            <a:endParaRPr lang="en-US" dirty="0" smtClean="0"/>
          </a:p>
          <a:p>
            <a:pPr marL="342900" indent="-342900">
              <a:buFont typeface="+mj-lt"/>
              <a:buAutoNum type="arabicPeriod" startAt="13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317" y="3835758"/>
            <a:ext cx="2194260" cy="25856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901" y="3835758"/>
            <a:ext cx="304650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042984" y="365125"/>
            <a:ext cx="9310816" cy="107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Player Scene Scripting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2" y="365125"/>
            <a:ext cx="960209" cy="7561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3739" y="1441622"/>
            <a:ext cx="107668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Scripts allow you to add additional functionality that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isn't provided by the built-in nodes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 startAt="17"/>
            </a:pPr>
            <a:r>
              <a:rPr lang="en-US" dirty="0" smtClean="0"/>
              <a:t>Click the Player node and click the </a:t>
            </a:r>
            <a:r>
              <a:rPr lang="en-US" b="1" dirty="0" smtClean="0"/>
              <a:t>Add Script </a:t>
            </a:r>
            <a:r>
              <a:rPr lang="en-US" dirty="0" smtClean="0"/>
              <a:t>button</a:t>
            </a:r>
          </a:p>
          <a:p>
            <a:pPr marL="342900" indent="-342900">
              <a:buFont typeface="+mj-lt"/>
              <a:buAutoNum type="arabicPeriod" startAt="17"/>
            </a:pPr>
            <a:endParaRPr lang="en-US" dirty="0" smtClean="0"/>
          </a:p>
          <a:p>
            <a:pPr marL="342900" indent="-342900">
              <a:buFont typeface="+mj-lt"/>
              <a:buAutoNum type="arabicPeriod" startAt="17"/>
            </a:pPr>
            <a:r>
              <a:rPr lang="en-US" dirty="0" smtClean="0"/>
              <a:t>Click </a:t>
            </a:r>
            <a:r>
              <a:rPr lang="en-US" b="1" dirty="0" smtClean="0"/>
              <a:t>Create </a:t>
            </a:r>
            <a:r>
              <a:rPr lang="en-US" dirty="0" smtClean="0"/>
              <a:t>and you'll be taken to the script window.</a:t>
            </a:r>
          </a:p>
          <a:p>
            <a:pPr marL="342900" indent="-342900">
              <a:buFont typeface="+mj-lt"/>
              <a:buAutoNum type="arabicPeriod" startAt="17"/>
            </a:pPr>
            <a:endParaRPr lang="en-US" dirty="0"/>
          </a:p>
          <a:p>
            <a:pPr marL="342900" indent="-342900">
              <a:buFont typeface="+mj-lt"/>
              <a:buAutoNum type="arabicPeriod" startAt="17"/>
            </a:pPr>
            <a:endParaRPr lang="en-US" dirty="0" smtClean="0"/>
          </a:p>
          <a:p>
            <a:pPr marL="342900" indent="-342900">
              <a:buFont typeface="+mj-lt"/>
              <a:buAutoNum type="arabicPeriod" startAt="17"/>
            </a:pPr>
            <a:endParaRPr lang="en-US" dirty="0"/>
          </a:p>
          <a:p>
            <a:pPr marL="342900" indent="-342900">
              <a:buFont typeface="+mj-lt"/>
              <a:buAutoNum type="arabicPeriod" startAt="17"/>
            </a:pPr>
            <a:endParaRPr lang="en-US" dirty="0" smtClean="0"/>
          </a:p>
          <a:p>
            <a:pPr marL="342900" indent="-342900">
              <a:buFont typeface="+mj-lt"/>
              <a:buAutoNum type="arabicPeriod" startAt="17"/>
            </a:pPr>
            <a:endParaRPr lang="en-US" dirty="0" smtClean="0"/>
          </a:p>
          <a:p>
            <a:pPr marL="342900" indent="-342900">
              <a:buFont typeface="+mj-lt"/>
              <a:buAutoNum type="arabicPeriod" startAt="17"/>
            </a:pPr>
            <a:r>
              <a:rPr lang="en-US" dirty="0"/>
              <a:t>Click on the Player node and set the </a:t>
            </a:r>
            <a:r>
              <a:rPr lang="en-US" b="1" dirty="0"/>
              <a:t>Speed </a:t>
            </a:r>
            <a:r>
              <a:rPr lang="en-US" dirty="0" smtClean="0"/>
              <a:t>property to </a:t>
            </a:r>
            <a:r>
              <a:rPr lang="en-US" b="1" dirty="0"/>
              <a:t>350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297" y="1400519"/>
            <a:ext cx="3097276" cy="22352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708822" y="2092411"/>
            <a:ext cx="4975654" cy="38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9679" y="3427212"/>
            <a:ext cx="80071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extends Area2D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speed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export keyword on the speed variable allows you to set its value in </a:t>
            </a:r>
            <a:r>
              <a:rPr lang="en-US" sz="1200" dirty="0" smtClean="0">
                <a:solidFill>
                  <a:srgbClr val="FF0000"/>
                </a:solidFill>
              </a:rPr>
              <a:t>the Inspector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velocity = Vector2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velocity will contain the character's current movement speed and direction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Vector2(480, 720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FF0000"/>
                </a:solidFill>
              </a:rPr>
              <a:t>screensize</a:t>
            </a:r>
            <a:r>
              <a:rPr lang="en-US" sz="1200" dirty="0">
                <a:solidFill>
                  <a:srgbClr val="FF0000"/>
                </a:solidFill>
              </a:rPr>
              <a:t> will be used to set the limits of the player's movement.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505" y="3956055"/>
            <a:ext cx="2995725" cy="26416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244281" y="4712216"/>
            <a:ext cx="3451654" cy="107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7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042984" y="365125"/>
            <a:ext cx="9310816" cy="107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Player Moving 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2" y="365125"/>
            <a:ext cx="960209" cy="756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7815" y="1441623"/>
            <a:ext cx="109027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You need the player to do three things:</a:t>
            </a:r>
            <a:endParaRPr lang="en-US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	Check for keyboard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	Move </a:t>
            </a:r>
            <a:r>
              <a:rPr lang="en-US" dirty="0">
                <a:solidFill>
                  <a:srgbClr val="0070C0"/>
                </a:solidFill>
              </a:rPr>
              <a:t>in the given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	Play </a:t>
            </a:r>
            <a:r>
              <a:rPr lang="en-US" dirty="0">
                <a:solidFill>
                  <a:srgbClr val="0070C0"/>
                </a:solidFill>
              </a:rPr>
              <a:t>the appropriate animation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check all type of inputs in </a:t>
            </a:r>
            <a:r>
              <a:rPr lang="en-US" b="1" dirty="0" smtClean="0">
                <a:solidFill>
                  <a:srgbClr val="0070C0"/>
                </a:solidFill>
              </a:rPr>
              <a:t>Project Settings </a:t>
            </a:r>
            <a:r>
              <a:rPr lang="en-US" dirty="0" smtClean="0">
                <a:solidFill>
                  <a:srgbClr val="0070C0"/>
                </a:solidFill>
              </a:rPr>
              <a:t>-&gt;</a:t>
            </a:r>
            <a:r>
              <a:rPr lang="en-US" b="1" dirty="0" smtClean="0">
                <a:solidFill>
                  <a:srgbClr val="0070C0"/>
                </a:solidFill>
              </a:rPr>
              <a:t>Input Map 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 smtClean="0"/>
              <a:t>20.  Add following code to player script</a:t>
            </a:r>
          </a:p>
          <a:p>
            <a:pPr marL="342900" indent="-342900">
              <a:buFont typeface="+mj-lt"/>
              <a:buAutoNum type="arabicPeriod" startAt="17"/>
            </a:pPr>
            <a:endParaRPr lang="en-US" dirty="0" smtClean="0"/>
          </a:p>
          <a:p>
            <a:pPr marL="800100" lvl="1" indent="-342900">
              <a:buFont typeface="+mj-lt"/>
              <a:buAutoNum type="arabicPeriod" startAt="17"/>
            </a:pPr>
            <a:endParaRPr lang="en-US" dirty="0"/>
          </a:p>
          <a:p>
            <a:pPr marL="342900" indent="-342900">
              <a:buFont typeface="+mj-lt"/>
              <a:buAutoNum type="arabicPeriod" startAt="17"/>
            </a:pPr>
            <a:endParaRPr lang="en-US" dirty="0" smtClean="0"/>
          </a:p>
          <a:p>
            <a:pPr marL="342900" indent="-342900">
              <a:buFont typeface="+mj-lt"/>
              <a:buAutoNum type="arabicPeriod" startAt="17"/>
            </a:pPr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547815" y="3800034"/>
            <a:ext cx="110387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get_input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velocity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Vector2()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Input.is_action_pressed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ui_left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"):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returns true if the key is held down and false if it is not.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velocity.x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-= 1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Input.is_action_pressed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ui_right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velocity.x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+= 1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Input.is_action_pressed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ui_up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velocity.y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-= 1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Input.is_action_pressed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ui_down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velocity.y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+= 1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velocity.length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 0: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velocity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velocity.normalized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speed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 smtClean="0">
                <a:solidFill>
                  <a:srgbClr val="FF0000"/>
                </a:solidFill>
              </a:rPr>
              <a:t>if </a:t>
            </a:r>
            <a:r>
              <a:rPr lang="en-US" sz="1200" dirty="0">
                <a:solidFill>
                  <a:srgbClr val="FF0000"/>
                </a:solidFill>
              </a:rPr>
              <a:t>you hold </a:t>
            </a:r>
            <a:r>
              <a:rPr lang="en-US" sz="1200" dirty="0" smtClean="0">
                <a:solidFill>
                  <a:srgbClr val="FF0000"/>
                </a:solidFill>
              </a:rPr>
              <a:t>right and </a:t>
            </a:r>
            <a:r>
              <a:rPr lang="en-US" sz="1200" dirty="0">
                <a:solidFill>
                  <a:srgbClr val="FF0000"/>
                </a:solidFill>
              </a:rPr>
              <a:t>down at the same time, the resulting velocity vector will be (1, 1). </a:t>
            </a:r>
            <a:r>
              <a:rPr lang="en-US" sz="1200" dirty="0" smtClean="0">
                <a:solidFill>
                  <a:srgbClr val="FF0000"/>
                </a:solidFill>
              </a:rPr>
              <a:t>					                    # In </a:t>
            </a:r>
            <a:r>
              <a:rPr lang="en-US" sz="1200" dirty="0">
                <a:solidFill>
                  <a:srgbClr val="FF0000"/>
                </a:solidFill>
              </a:rPr>
              <a:t>this case, </a:t>
            </a:r>
            <a:r>
              <a:rPr lang="en-US" sz="1200" dirty="0" smtClean="0">
                <a:solidFill>
                  <a:srgbClr val="FF0000"/>
                </a:solidFill>
              </a:rPr>
              <a:t>since we’re </a:t>
            </a:r>
            <a:r>
              <a:rPr lang="en-US" sz="1200" dirty="0">
                <a:solidFill>
                  <a:srgbClr val="FF0000"/>
                </a:solidFill>
              </a:rPr>
              <a:t>adding a horizontal and a vertical movement together, the 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				                    # player </a:t>
            </a:r>
            <a:r>
              <a:rPr lang="en-US" sz="1200" dirty="0">
                <a:solidFill>
                  <a:srgbClr val="FF0000"/>
                </a:solidFill>
              </a:rPr>
              <a:t>would move </a:t>
            </a:r>
            <a:r>
              <a:rPr lang="en-US" sz="1200" i="1" dirty="0" smtClean="0">
                <a:solidFill>
                  <a:srgbClr val="FF0000"/>
                </a:solidFill>
              </a:rPr>
              <a:t>faster </a:t>
            </a:r>
            <a:r>
              <a:rPr lang="en-US" sz="1200" dirty="0" smtClean="0">
                <a:solidFill>
                  <a:srgbClr val="FF0000"/>
                </a:solidFill>
              </a:rPr>
              <a:t>than </a:t>
            </a:r>
            <a:r>
              <a:rPr lang="en-US" sz="1200" dirty="0">
                <a:solidFill>
                  <a:srgbClr val="FF0000"/>
                </a:solidFill>
              </a:rPr>
              <a:t>if they just moved horizontally</a:t>
            </a:r>
            <a:r>
              <a:rPr lang="en-US" sz="1200" dirty="0" smtClean="0">
                <a:solidFill>
                  <a:srgbClr val="FF0000"/>
                </a:solidFill>
              </a:rPr>
              <a:t>. You </a:t>
            </a:r>
            <a:r>
              <a:rPr lang="en-US" sz="1200" dirty="0">
                <a:solidFill>
                  <a:srgbClr val="FF0000"/>
                </a:solidFill>
              </a:rPr>
              <a:t>can prevent that by 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i="1" dirty="0">
                <a:solidFill>
                  <a:srgbClr val="FF0000"/>
                </a:solidFill>
              </a:rPr>
              <a:t>	</a:t>
            </a:r>
            <a:r>
              <a:rPr lang="en-US" sz="1200" i="1" dirty="0" smtClean="0">
                <a:solidFill>
                  <a:srgbClr val="FF0000"/>
                </a:solidFill>
              </a:rPr>
              <a:t>				           normalizing </a:t>
            </a:r>
            <a:r>
              <a:rPr lang="en-US" sz="1200" dirty="0">
                <a:solidFill>
                  <a:srgbClr val="FF0000"/>
                </a:solidFill>
              </a:rPr>
              <a:t>the velocity</a:t>
            </a:r>
            <a:r>
              <a:rPr lang="en-US" sz="1200" dirty="0" smtClean="0">
                <a:solidFill>
                  <a:srgbClr val="FF0000"/>
                </a:solidFill>
              </a:rPr>
              <a:t>, </a:t>
            </a:r>
            <a:r>
              <a:rPr lang="en-US" sz="1200" dirty="0">
                <a:solidFill>
                  <a:srgbClr val="FF0000"/>
                </a:solidFill>
              </a:rPr>
              <a:t>which means setting its </a:t>
            </a:r>
            <a:r>
              <a:rPr lang="en-US" sz="1200" b="1" dirty="0">
                <a:solidFill>
                  <a:srgbClr val="FF0000"/>
                </a:solidFill>
              </a:rPr>
              <a:t>length </a:t>
            </a:r>
            <a:r>
              <a:rPr lang="en-US" sz="1200" dirty="0">
                <a:solidFill>
                  <a:srgbClr val="FF0000"/>
                </a:solidFill>
              </a:rPr>
              <a:t>to </a:t>
            </a:r>
            <a:r>
              <a:rPr lang="en-US" sz="1200" b="1" dirty="0">
                <a:solidFill>
                  <a:srgbClr val="FF0000"/>
                </a:solidFill>
              </a:rPr>
              <a:t>1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dirty="0" smtClean="0">
                <a:solidFill>
                  <a:srgbClr val="FF0000"/>
                </a:solidFill>
              </a:rPr>
              <a:t>then </a:t>
            </a:r>
            <a:r>
              <a:rPr lang="en-US" sz="1200" dirty="0" err="1" smtClean="0">
                <a:solidFill>
                  <a:srgbClr val="FF0000"/>
                </a:solidFill>
              </a:rPr>
              <a:t>mult</a:t>
            </a:r>
            <a:r>
              <a:rPr lang="en-US" sz="1200" dirty="0" smtClean="0">
                <a:solidFill>
                  <a:srgbClr val="FF0000"/>
                </a:solidFill>
              </a:rPr>
              <a:t> it </a:t>
            </a:r>
            <a:r>
              <a:rPr lang="en-US" sz="1200" dirty="0">
                <a:solidFill>
                  <a:srgbClr val="FF0000"/>
                </a:solidFill>
              </a:rPr>
              <a:t>by the desired speed: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1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042984" y="365125"/>
            <a:ext cx="9310816" cy="107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Player Moving 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2" y="365125"/>
            <a:ext cx="960209" cy="7561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3739" y="1441622"/>
            <a:ext cx="1076685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21.  Next</a:t>
            </a:r>
            <a:r>
              <a:rPr lang="en-US" dirty="0"/>
              <a:t>, you'll use the _process() function to define what the player will do. </a:t>
            </a:r>
            <a:r>
              <a:rPr lang="en-US" b="1" dirty="0" smtClean="0"/>
              <a:t>The _</a:t>
            </a:r>
            <a:r>
              <a:rPr lang="en-US" b="1" dirty="0"/>
              <a:t>process() function is called on every </a:t>
            </a:r>
            <a:r>
              <a:rPr lang="en-US" b="1" dirty="0" smtClean="0"/>
              <a:t>frame</a:t>
            </a:r>
            <a:r>
              <a:rPr lang="en-US" dirty="0"/>
              <a:t> </a:t>
            </a: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 startAt="17"/>
            </a:pPr>
            <a:endParaRPr lang="en-US" dirty="0" smtClean="0"/>
          </a:p>
          <a:p>
            <a:pPr marL="800100" lvl="1" indent="-342900">
              <a:buFont typeface="+mj-lt"/>
              <a:buAutoNum type="arabicPeriod" startAt="17"/>
            </a:pPr>
            <a:endParaRPr lang="en-US" dirty="0"/>
          </a:p>
          <a:p>
            <a:r>
              <a:rPr lang="en-US" b="1" dirty="0" smtClean="0"/>
              <a:t>			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About </a:t>
            </a:r>
            <a:r>
              <a:rPr lang="en-US" b="1" dirty="0">
                <a:solidFill>
                  <a:srgbClr val="0070C0"/>
                </a:solidFill>
              </a:rPr>
              <a:t>delta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Mostly 60 </a:t>
            </a:r>
            <a:r>
              <a:rPr lang="en-US" dirty="0">
                <a:solidFill>
                  <a:srgbClr val="0070C0"/>
                </a:solidFill>
              </a:rPr>
              <a:t>frames per second</a:t>
            </a:r>
            <a:r>
              <a:rPr lang="en-US" dirty="0" smtClean="0">
                <a:solidFill>
                  <a:srgbClr val="0070C0"/>
                </a:solidFill>
              </a:rPr>
              <a:t>. Elapse (delta) time between frames is 0.016 s. But his totally depends on computer speed.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So we then </a:t>
            </a:r>
            <a:r>
              <a:rPr lang="en-US" dirty="0">
                <a:solidFill>
                  <a:srgbClr val="0070C0"/>
                </a:solidFill>
              </a:rPr>
              <a:t>take your desired speed (600 </a:t>
            </a:r>
            <a:r>
              <a:rPr lang="en-US" dirty="0" err="1">
                <a:solidFill>
                  <a:srgbClr val="0070C0"/>
                </a:solidFill>
              </a:rPr>
              <a:t>px</a:t>
            </a:r>
            <a:r>
              <a:rPr lang="en-US" dirty="0">
                <a:solidFill>
                  <a:srgbClr val="0070C0"/>
                </a:solidFill>
              </a:rPr>
              <a:t>/s) and multiply </a:t>
            </a:r>
            <a:r>
              <a:rPr lang="en-US" dirty="0" smtClean="0">
                <a:solidFill>
                  <a:srgbClr val="0070C0"/>
                </a:solidFill>
              </a:rPr>
              <a:t>by delta</a:t>
            </a:r>
            <a:r>
              <a:rPr lang="en-US" dirty="0">
                <a:solidFill>
                  <a:srgbClr val="0070C0"/>
                </a:solidFill>
              </a:rPr>
              <a:t>, you will get a movement of exactly 10. If, however, the delta increased to 0.3, </a:t>
            </a:r>
            <a:r>
              <a:rPr lang="en-US" dirty="0" smtClean="0">
                <a:solidFill>
                  <a:srgbClr val="0070C0"/>
                </a:solidFill>
              </a:rPr>
              <a:t>then the </a:t>
            </a:r>
            <a:r>
              <a:rPr lang="en-US" dirty="0">
                <a:solidFill>
                  <a:srgbClr val="0070C0"/>
                </a:solidFill>
              </a:rPr>
              <a:t>object will be moved 18 pixels. Overall, the movement speed remains consistent </a:t>
            </a:r>
            <a:r>
              <a:rPr lang="en-US" dirty="0" smtClean="0">
                <a:solidFill>
                  <a:srgbClr val="0070C0"/>
                </a:solidFill>
              </a:rPr>
              <a:t>and independent </a:t>
            </a:r>
            <a:r>
              <a:rPr lang="en-US" dirty="0">
                <a:solidFill>
                  <a:srgbClr val="0070C0"/>
                </a:solidFill>
              </a:rPr>
              <a:t>of the frame rate.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741405" y="2197783"/>
            <a:ext cx="9753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_process(delta):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get_input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call the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get_input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position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+= velocity *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delta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change the </a:t>
            </a:r>
            <a:r>
              <a:rPr lang="en-US" sz="1200" dirty="0" smtClean="0">
                <a:solidFill>
                  <a:srgbClr val="FF0000"/>
                </a:solidFill>
              </a:rPr>
              <a:t>player's position </a:t>
            </a:r>
            <a:r>
              <a:rPr lang="en-US" sz="1200" dirty="0">
                <a:solidFill>
                  <a:srgbClr val="FF0000"/>
                </a:solidFill>
              </a:rPr>
              <a:t>by the resulting velocity.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position.x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clamp(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position.x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screensize.x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position.y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clamp(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position.y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screensize.y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To prevent the player from leaving the screen, </a:t>
            </a:r>
            <a:r>
              <a:rPr lang="en-US" sz="1200" dirty="0" smtClean="0">
                <a:solidFill>
                  <a:srgbClr val="FF0000"/>
                </a:solidFill>
              </a:rPr>
              <a:t>you can </a:t>
            </a:r>
            <a:r>
              <a:rPr lang="en-US" sz="1200" dirty="0">
                <a:solidFill>
                  <a:srgbClr val="FF0000"/>
                </a:solidFill>
              </a:rPr>
              <a:t>use the clamp() </a:t>
            </a:r>
            <a:r>
              <a:rPr lang="en-US" sz="1200" dirty="0" smtClean="0">
                <a:solidFill>
                  <a:srgbClr val="FF0000"/>
                </a:solidFill>
              </a:rPr>
              <a:t>					           #function </a:t>
            </a:r>
            <a:r>
              <a:rPr lang="en-US" sz="1200" dirty="0">
                <a:solidFill>
                  <a:srgbClr val="FF0000"/>
                </a:solidFill>
              </a:rPr>
              <a:t>to limit the position to a minimum and maximum value</a:t>
            </a:r>
            <a:r>
              <a:rPr lang="en-US" sz="1200" dirty="0" smtClean="0">
                <a:solidFill>
                  <a:srgbClr val="FF0000"/>
                </a:solidFill>
              </a:rPr>
              <a:t>:</a:t>
            </a:r>
          </a:p>
          <a:p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/>
              <a:t>if </a:t>
            </a:r>
            <a:r>
              <a:rPr lang="en-US" sz="1200" dirty="0" err="1"/>
              <a:t>velocity.length</a:t>
            </a:r>
            <a:r>
              <a:rPr lang="en-US" sz="1200" dirty="0"/>
              <a:t>() &gt; 0</a:t>
            </a:r>
            <a:r>
              <a:rPr lang="en-US" sz="1200" dirty="0" smtClean="0"/>
              <a:t>:   </a:t>
            </a:r>
            <a:r>
              <a:rPr lang="en-US" sz="1200" dirty="0" smtClean="0">
                <a:solidFill>
                  <a:srgbClr val="FF0000"/>
                </a:solidFill>
              </a:rPr>
              <a:t># for choosing animation, if there is some value in velocity then the animation is running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/>
              <a:t>		$</a:t>
            </a:r>
            <a:r>
              <a:rPr lang="en-US" sz="1200" dirty="0" err="1"/>
              <a:t>AnimatedSprite.animation</a:t>
            </a:r>
            <a:r>
              <a:rPr lang="en-US" sz="1200" dirty="0"/>
              <a:t> = "run"</a:t>
            </a:r>
          </a:p>
          <a:p>
            <a:r>
              <a:rPr lang="en-US" sz="1200" dirty="0" smtClean="0"/>
              <a:t>		$</a:t>
            </a:r>
            <a:r>
              <a:rPr lang="en-US" sz="1200" dirty="0" err="1" smtClean="0"/>
              <a:t>AnimatedSprite.flip_h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velocity.x</a:t>
            </a:r>
            <a:r>
              <a:rPr lang="en-US" sz="1200" dirty="0"/>
              <a:t> &lt; </a:t>
            </a:r>
            <a:r>
              <a:rPr lang="en-US" sz="1200" dirty="0" smtClean="0"/>
              <a:t>0  </a:t>
            </a:r>
            <a:r>
              <a:rPr lang="en-US" sz="1200" dirty="0" smtClean="0">
                <a:solidFill>
                  <a:srgbClr val="FF0000"/>
                </a:solidFill>
              </a:rPr>
              <a:t># this will flip the animation horizontally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/>
              <a:t>	else</a:t>
            </a:r>
            <a:r>
              <a:rPr lang="en-US" sz="1200" dirty="0"/>
              <a:t>:</a:t>
            </a:r>
          </a:p>
          <a:p>
            <a:r>
              <a:rPr lang="en-US" sz="1200" dirty="0" smtClean="0"/>
              <a:t>		$</a:t>
            </a:r>
            <a:r>
              <a:rPr lang="en-US" sz="1200" dirty="0" err="1"/>
              <a:t>AnimatedSprite.animation</a:t>
            </a:r>
            <a:r>
              <a:rPr lang="en-US" sz="1200" dirty="0"/>
              <a:t> = "idle"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2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042984" y="365125"/>
            <a:ext cx="9310816" cy="107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Player </a:t>
            </a:r>
            <a:r>
              <a:rPr lang="en-US" b="1" dirty="0" smtClean="0"/>
              <a:t>collisions with Coin &amp;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Signals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2" y="365125"/>
            <a:ext cx="960209" cy="756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3739" y="1441622"/>
            <a:ext cx="1076685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Player should also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0070C0"/>
                </a:solidFill>
              </a:rPr>
              <a:t>detect </a:t>
            </a:r>
            <a:r>
              <a:rPr lang="en-US" i="1" dirty="0">
                <a:solidFill>
                  <a:srgbClr val="0070C0"/>
                </a:solidFill>
              </a:rPr>
              <a:t>when it hits a coin or an obstacle</a:t>
            </a:r>
            <a:endParaRPr lang="en-US" i="1" dirty="0" smtClean="0">
              <a:solidFill>
                <a:srgbClr val="0070C0"/>
              </a:solidFill>
            </a:endParaRPr>
          </a:p>
          <a:p>
            <a:endParaRPr lang="en-US" b="1" i="1" dirty="0" smtClean="0">
              <a:solidFill>
                <a:srgbClr val="0070C0"/>
              </a:solidFill>
            </a:endParaRPr>
          </a:p>
          <a:p>
            <a:r>
              <a:rPr lang="en-US" i="1" dirty="0" smtClean="0">
                <a:solidFill>
                  <a:srgbClr val="0070C0"/>
                </a:solidFill>
              </a:rPr>
              <a:t>Godot's </a:t>
            </a:r>
            <a:r>
              <a:rPr lang="en-US" sz="2800" b="1" i="1" dirty="0">
                <a:solidFill>
                  <a:srgbClr val="0070C0"/>
                </a:solidFill>
              </a:rPr>
              <a:t>signal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</a:rPr>
              <a:t>functionality - </a:t>
            </a:r>
            <a:r>
              <a:rPr lang="en-US" i="1" dirty="0">
                <a:solidFill>
                  <a:srgbClr val="0070C0"/>
                </a:solidFill>
              </a:rPr>
              <a:t>are a way for nodes to send out 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i="1" dirty="0" smtClean="0">
                <a:solidFill>
                  <a:srgbClr val="0070C0"/>
                </a:solidFill>
              </a:rPr>
              <a:t>messages </a:t>
            </a:r>
            <a:r>
              <a:rPr lang="en-US" i="1" dirty="0">
                <a:solidFill>
                  <a:srgbClr val="0070C0"/>
                </a:solidFill>
              </a:rPr>
              <a:t>that other nodes can detect and react to</a:t>
            </a:r>
            <a:r>
              <a:rPr lang="en-US" i="1" dirty="0" smtClean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AutoNum type="arabicParenR"/>
            </a:pPr>
            <a:endParaRPr lang="en-US" i="1" dirty="0" smtClean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i="1" dirty="0" smtClean="0">
                <a:solidFill>
                  <a:srgbClr val="0070C0"/>
                </a:solidFill>
              </a:rPr>
              <a:t>Custom Signals</a:t>
            </a:r>
          </a:p>
          <a:p>
            <a:pPr marL="342900" indent="-342900">
              <a:buFontTx/>
              <a:buAutoNum type="arabicParenR"/>
            </a:pPr>
            <a:r>
              <a:rPr lang="en-US" i="1" dirty="0">
                <a:solidFill>
                  <a:srgbClr val="0070C0"/>
                </a:solidFill>
              </a:rPr>
              <a:t>Build in Signals</a:t>
            </a:r>
          </a:p>
          <a:p>
            <a:pPr marL="342900" indent="-342900">
              <a:buAutoNum type="arabicParenR"/>
            </a:pP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i="1" dirty="0">
                <a:solidFill>
                  <a:srgbClr val="0070C0"/>
                </a:solidFill>
              </a:rPr>
              <a:t>Signals are used by connecting them to the node(s) that you want to </a:t>
            </a:r>
            <a:r>
              <a:rPr lang="en-US" i="1" dirty="0" smtClean="0">
                <a:solidFill>
                  <a:srgbClr val="0070C0"/>
                </a:solidFill>
              </a:rPr>
              <a:t>listen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and </a:t>
            </a:r>
            <a:r>
              <a:rPr lang="en-US" i="1" dirty="0">
                <a:solidFill>
                  <a:srgbClr val="0070C0"/>
                </a:solidFill>
              </a:rPr>
              <a:t>respond to.</a:t>
            </a:r>
            <a:endParaRPr lang="en-US" i="1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22. Add </a:t>
            </a:r>
            <a:r>
              <a:rPr lang="en-US" dirty="0"/>
              <a:t>the following to the top of the script (after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extends Area2D</a:t>
            </a:r>
            <a:r>
              <a:rPr lang="en-US" dirty="0"/>
              <a:t>):</a:t>
            </a:r>
            <a:endParaRPr lang="en-US" dirty="0" smtClean="0"/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signal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pickup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signal hurt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 startAt="17"/>
            </a:pPr>
            <a:endParaRPr lang="en-US" dirty="0"/>
          </a:p>
          <a:p>
            <a:r>
              <a:rPr lang="en-US" dirty="0" smtClean="0"/>
              <a:t>These signals will be send out </a:t>
            </a:r>
            <a:r>
              <a:rPr lang="en-US" dirty="0"/>
              <a:t>when they touch a coin </a:t>
            </a:r>
            <a:r>
              <a:rPr lang="en-US" dirty="0" smtClean="0"/>
              <a:t>or an </a:t>
            </a:r>
            <a:r>
              <a:rPr lang="en-US" dirty="0"/>
              <a:t>obstacle.</a:t>
            </a:r>
            <a:r>
              <a:rPr lang="en-US" b="1" dirty="0" smtClean="0"/>
              <a:t>		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482" y="1441622"/>
            <a:ext cx="3097276" cy="491490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537254" y="3748218"/>
            <a:ext cx="6035990" cy="4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37254" y="2777483"/>
            <a:ext cx="6268995" cy="68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042984" y="365125"/>
            <a:ext cx="9310816" cy="107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Player Signals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2" y="365125"/>
            <a:ext cx="960209" cy="756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3739" y="1441622"/>
            <a:ext cx="1076685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23. Select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area_entered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signal -&gt; </a:t>
            </a:r>
            <a:r>
              <a:rPr lang="en-US" dirty="0"/>
              <a:t>click </a:t>
            </a:r>
            <a:r>
              <a:rPr lang="en-US" b="1" dirty="0" smtClean="0"/>
              <a:t>Connect</a:t>
            </a:r>
          </a:p>
          <a:p>
            <a:endParaRPr lang="en-US" dirty="0" smtClean="0"/>
          </a:p>
          <a:p>
            <a:r>
              <a:rPr lang="en-US" dirty="0" smtClean="0"/>
              <a:t>Godot will </a:t>
            </a:r>
            <a:r>
              <a:rPr lang="en-US" dirty="0"/>
              <a:t>automatically create a new function called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on_Player_area_entered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in </a:t>
            </a:r>
            <a:r>
              <a:rPr lang="en-US" dirty="0" smtClean="0"/>
              <a:t>your script.</a:t>
            </a:r>
          </a:p>
          <a:p>
            <a:endParaRPr lang="en-US" dirty="0"/>
          </a:p>
          <a:p>
            <a:r>
              <a:rPr lang="en-US" dirty="0" smtClean="0"/>
              <a:t>24. Add the following code to this new function:</a:t>
            </a:r>
          </a:p>
          <a:p>
            <a:endParaRPr lang="en-US" dirty="0" smtClean="0"/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on_Player_area_entered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 area 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area.is_in_group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("coins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"): # if another area is detected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area.pickup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     # pickup function will be created in coin scene, and it will define the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behavriour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emit_signal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("pickup")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area.is_in_group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("obstacles"):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emit_signal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("hurt")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die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/>
          </a:p>
          <a:p>
            <a:endParaRPr lang="en-US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4071156" y="5178278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Press f6 to play the player scene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62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237" y="601361"/>
            <a:ext cx="9144000" cy="2372497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Coin Dash Game</a:t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Part 2 – Coin Scene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87" y="3449032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2975919" cy="37627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properties and behavior of a single coin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main </a:t>
            </a:r>
            <a:r>
              <a:rPr lang="en-US" dirty="0" smtClean="0"/>
              <a:t>scene will </a:t>
            </a:r>
            <a:r>
              <a:rPr lang="en-US" dirty="0"/>
              <a:t>load the coin scene and create multiple </a:t>
            </a:r>
            <a:r>
              <a:rPr lang="en-US" i="1" dirty="0"/>
              <a:t>instances </a:t>
            </a:r>
            <a:r>
              <a:rPr lang="en-US" dirty="0"/>
              <a:t>(that is, copies) of 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32625" y="200453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Coin Scene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1" y="475172"/>
            <a:ext cx="9525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928" y="1265145"/>
            <a:ext cx="1697918" cy="25289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414" y="5182919"/>
            <a:ext cx="1401648" cy="20914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391" y="1312960"/>
            <a:ext cx="1580642" cy="23462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6496" y="5000889"/>
            <a:ext cx="1266034" cy="19231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6238" y="4621564"/>
            <a:ext cx="1521000" cy="22926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7413" y="1336325"/>
            <a:ext cx="2119071" cy="32057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928680" y="871300"/>
            <a:ext cx="1714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Player Scene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91818" y="4743746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2) Coin Scene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836233" y="4621564"/>
            <a:ext cx="192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3) Power up Scene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676223" y="766756"/>
            <a:ext cx="252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4) Head up display Scene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44799" y="4209799"/>
            <a:ext cx="1241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5) Obstacle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19142" y="871300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6) Main Scene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388033" y="2341478"/>
            <a:ext cx="6893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549299" y="3731553"/>
            <a:ext cx="1556177" cy="805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5" idx="2"/>
          </p:cNvCxnSpPr>
          <p:nvPr/>
        </p:nvCxnSpPr>
        <p:spPr>
          <a:xfrm flipH="1">
            <a:off x="8118940" y="4542099"/>
            <a:ext cx="18009" cy="5709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9188248" y="3794113"/>
            <a:ext cx="1451265" cy="1206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1"/>
          </p:cNvCxnSpPr>
          <p:nvPr/>
        </p:nvCxnSpPr>
        <p:spPr>
          <a:xfrm>
            <a:off x="9196484" y="2481046"/>
            <a:ext cx="717444" cy="485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898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32625" y="200453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Coin Scene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1" y="475172"/>
            <a:ext cx="952500" cy="952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3739" y="1441622"/>
            <a:ext cx="10766855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Scene | New Scene </a:t>
            </a:r>
            <a:r>
              <a:rPr lang="en-US" dirty="0"/>
              <a:t>and add the following nodes</a:t>
            </a:r>
            <a:r>
              <a:rPr lang="en-US" dirty="0" smtClean="0"/>
              <a:t>.</a:t>
            </a:r>
          </a:p>
          <a:p>
            <a:endParaRPr lang="en-US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Area2D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(named Coin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AnimatedSprite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CollisionShape2D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dirty="0"/>
              <a:t>the </a:t>
            </a:r>
            <a:r>
              <a:rPr lang="en-US" dirty="0" smtClean="0"/>
              <a:t>scene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time, you only have one animation: a shine/sparkle effect that makes the coin look less flat and boring.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all the frames and set the Speed (FPS) to 12.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images are a little too large, so set the Scale of </a:t>
            </a:r>
            <a:r>
              <a:rPr lang="en-US" dirty="0" err="1"/>
              <a:t>AnimatedSprite</a:t>
            </a:r>
            <a:r>
              <a:rPr lang="en-US" dirty="0"/>
              <a:t> to (0.5, 0.5).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CollisionShape2D, use a CircleShape2D and size it to cover the coin image. Don't forget: never use the scale handles when sizing a collision shape.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circle shape has a single handle that adjusts the circle's radius.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265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5742" y="365125"/>
            <a:ext cx="6098058" cy="13255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Project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339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Launch Godot and create a new project</a:t>
            </a:r>
            <a:r>
              <a:rPr lang="en-US" dirty="0"/>
              <a:t>, making sure to use the Create Folder button </a:t>
            </a:r>
            <a:r>
              <a:rPr lang="en-US" dirty="0" smtClean="0"/>
              <a:t>to  ensure </a:t>
            </a:r>
            <a:r>
              <a:rPr lang="en-US" dirty="0"/>
              <a:t>that this project's files will be kept separate from other projects. </a:t>
            </a:r>
            <a:endParaRPr lang="en-US" dirty="0" smtClean="0"/>
          </a:p>
          <a:p>
            <a:r>
              <a:rPr lang="en-US" dirty="0"/>
              <a:t>In this project, you will make three </a:t>
            </a:r>
            <a:r>
              <a:rPr lang="en-US" dirty="0" smtClean="0"/>
              <a:t>independent</a:t>
            </a:r>
            <a:br>
              <a:rPr lang="en-US" dirty="0" smtClean="0"/>
            </a:br>
            <a:r>
              <a:rPr lang="en-US" dirty="0" smtClean="0"/>
              <a:t>scenes</a:t>
            </a:r>
            <a:r>
              <a:rPr lang="en-US" dirty="0"/>
              <a:t>: </a:t>
            </a:r>
            <a:r>
              <a:rPr lang="en-US" b="1" dirty="0"/>
              <a:t>Player</a:t>
            </a:r>
            <a:r>
              <a:rPr lang="en-US" dirty="0"/>
              <a:t>, </a:t>
            </a:r>
            <a:r>
              <a:rPr lang="en-US" b="1" dirty="0"/>
              <a:t>Coin</a:t>
            </a:r>
            <a:r>
              <a:rPr lang="en-US" dirty="0"/>
              <a:t>, and </a:t>
            </a:r>
            <a:r>
              <a:rPr lang="en-US" b="1" dirty="0"/>
              <a:t>HUD</a:t>
            </a:r>
            <a:r>
              <a:rPr lang="en-US" dirty="0"/>
              <a:t>, which </a:t>
            </a:r>
            <a:r>
              <a:rPr lang="en-US" dirty="0" smtClean="0"/>
              <a:t>will all be</a:t>
            </a:r>
            <a:br>
              <a:rPr lang="en-US" dirty="0" smtClean="0"/>
            </a:br>
            <a:r>
              <a:rPr lang="en-US" dirty="0" smtClean="0"/>
              <a:t>combined </a:t>
            </a:r>
            <a:r>
              <a:rPr lang="en-US" dirty="0"/>
              <a:t>into the game's </a:t>
            </a:r>
            <a:r>
              <a:rPr lang="en-US" b="1" dirty="0"/>
              <a:t>Main</a:t>
            </a:r>
            <a:r>
              <a:rPr lang="en-US" dirty="0"/>
              <a:t> scene</a:t>
            </a:r>
            <a:endParaRPr lang="en-US" dirty="0" smtClean="0"/>
          </a:p>
          <a:p>
            <a:r>
              <a:rPr lang="en-US" dirty="0"/>
              <a:t>All resources in your project will be located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relative </a:t>
            </a:r>
            <a:r>
              <a:rPr lang="en-US" dirty="0"/>
              <a:t>to the res:// </a:t>
            </a:r>
            <a:endParaRPr lang="en-US" dirty="0" smtClean="0"/>
          </a:p>
          <a:p>
            <a:r>
              <a:rPr lang="en-US" dirty="0"/>
              <a:t>For example, the images for the coin would </a:t>
            </a:r>
            <a:r>
              <a:rPr lang="en-US" dirty="0" smtClean="0"/>
              <a:t>be</a:t>
            </a:r>
            <a:br>
              <a:rPr lang="en-US" dirty="0" smtClean="0"/>
            </a:br>
            <a:r>
              <a:rPr lang="en-US" dirty="0" smtClean="0"/>
              <a:t>located </a:t>
            </a:r>
            <a:r>
              <a:rPr lang="en-US" dirty="0"/>
              <a:t>in res://assets/coin/. </a:t>
            </a:r>
          </a:p>
          <a:p>
            <a:r>
              <a:rPr lang="en-US" b="1" dirty="0"/>
              <a:t>Copy the assets folder from the projects downloaded</a:t>
            </a:r>
            <a:r>
              <a:rPr lang="en-US" dirty="0" smtClean="0"/>
              <a:t>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0" y="353290"/>
            <a:ext cx="4060971" cy="13373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867" y="2686565"/>
            <a:ext cx="2995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32625" y="200453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Coin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Scene – </a:t>
            </a:r>
            <a:r>
              <a:rPr lang="en-US" b="1" dirty="0" smtClean="0"/>
              <a:t>groups &amp; Script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1" y="475172"/>
            <a:ext cx="952500" cy="952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3739" y="1441622"/>
            <a:ext cx="107668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Groups provide a tagging system for nodes, allowing you to identify similar nodes.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8.  Select coin -&gt; Node -&gt; Groups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AutoNum type="arabicPeriod" startAt="9"/>
            </a:pPr>
            <a:r>
              <a:rPr lang="en-US" dirty="0" smtClean="0"/>
              <a:t>Type </a:t>
            </a:r>
            <a:r>
              <a:rPr lang="en-US" dirty="0"/>
              <a:t>coins in the box and click </a:t>
            </a:r>
            <a:r>
              <a:rPr lang="en-US" b="1" dirty="0" smtClean="0"/>
              <a:t>Add</a:t>
            </a:r>
          </a:p>
          <a:p>
            <a:pPr marL="342900" indent="-342900">
              <a:buAutoNum type="arabicPeriod" startAt="9"/>
            </a:pPr>
            <a:endParaRPr lang="en-US" b="1" dirty="0"/>
          </a:p>
          <a:p>
            <a:pPr marL="342900" indent="-342900">
              <a:buAutoNum type="arabicPeriod" startAt="9"/>
            </a:pPr>
            <a:r>
              <a:rPr lang="en-US" dirty="0"/>
              <a:t>add a script to the Coin node</a:t>
            </a:r>
            <a:r>
              <a:rPr lang="en-US" dirty="0" smtClean="0"/>
              <a:t>.</a:t>
            </a:r>
          </a:p>
          <a:p>
            <a:pPr marL="342900" indent="-342900">
              <a:buAutoNum type="arabicPeriod" startAt="9"/>
            </a:pPr>
            <a:endParaRPr lang="en-US" b="1" dirty="0" smtClean="0"/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extends Area2D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pickup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function is called when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plyaer_area_entered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queue_free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will put the coin object to the removal method</a:t>
            </a:r>
            <a:endParaRPr lang="en-US" sz="12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 startAt="9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130" y="2090009"/>
            <a:ext cx="3097276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237" y="601361"/>
            <a:ext cx="9144000" cy="2372497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Coin Dash Game</a:t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Part 3 – Main Scene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01" y="3548700"/>
            <a:ext cx="717764" cy="8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1979" y="191388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Main Scene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8751" y="1777844"/>
            <a:ext cx="2975919" cy="37627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 scene is what ties all the pieces of the game </a:t>
            </a:r>
            <a:r>
              <a:rPr lang="en-US" dirty="0" smtClean="0"/>
              <a:t>together</a:t>
            </a:r>
          </a:p>
          <a:p>
            <a:endParaRPr lang="en-US" dirty="0"/>
          </a:p>
          <a:p>
            <a:r>
              <a:rPr lang="en-US" dirty="0"/>
              <a:t>manage the player</a:t>
            </a:r>
            <a:r>
              <a:rPr lang="en-US" dirty="0" smtClean="0"/>
              <a:t>, the </a:t>
            </a:r>
            <a:r>
              <a:rPr lang="en-US" dirty="0"/>
              <a:t>coins, the timer, and the other pieces of the game.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2625" y="200453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928" y="1265145"/>
            <a:ext cx="1697918" cy="252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414" y="5182919"/>
            <a:ext cx="1401648" cy="20914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391" y="1312960"/>
            <a:ext cx="1580642" cy="23462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6496" y="5000889"/>
            <a:ext cx="1266034" cy="1923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238" y="4621564"/>
            <a:ext cx="1521000" cy="22926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7413" y="1336325"/>
            <a:ext cx="2119071" cy="320577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28680" y="871300"/>
            <a:ext cx="1714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Player Scene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91818" y="4743746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2) Coin Scene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836233" y="4621564"/>
            <a:ext cx="192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3) Power up Scene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676223" y="766756"/>
            <a:ext cx="252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4) Head up display Scene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86772" y="4134125"/>
            <a:ext cx="1241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5) Obstacle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19142" y="871300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6) Main Scene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88033" y="2341478"/>
            <a:ext cx="6893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549299" y="3731553"/>
            <a:ext cx="1556177" cy="805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4" idx="2"/>
          </p:cNvCxnSpPr>
          <p:nvPr/>
        </p:nvCxnSpPr>
        <p:spPr>
          <a:xfrm flipH="1">
            <a:off x="8118940" y="4542099"/>
            <a:ext cx="18009" cy="5709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0"/>
          </p:cNvCxnSpPr>
          <p:nvPr/>
        </p:nvCxnSpPr>
        <p:spPr>
          <a:xfrm>
            <a:off x="9188248" y="3794113"/>
            <a:ext cx="1451265" cy="1206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1"/>
          </p:cNvCxnSpPr>
          <p:nvPr/>
        </p:nvCxnSpPr>
        <p:spPr>
          <a:xfrm>
            <a:off x="9196484" y="2481046"/>
            <a:ext cx="717444" cy="485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228" y="443036"/>
            <a:ext cx="717764" cy="8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32625" y="200453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Main Scene – Node Setup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28" y="443036"/>
            <a:ext cx="717764" cy="8565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739" y="1441622"/>
            <a:ext cx="1076685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Scene | New Scene </a:t>
            </a:r>
            <a:r>
              <a:rPr lang="en-US" dirty="0"/>
              <a:t>and add </a:t>
            </a:r>
            <a:r>
              <a:rPr lang="en-US" dirty="0" smtClean="0"/>
              <a:t>node named Main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player to the scene, click instance button and select </a:t>
            </a:r>
            <a:r>
              <a:rPr lang="en-US" dirty="0" err="1" smtClean="0"/>
              <a:t>Player.tscn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following nodes to the main.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TextureRect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(named Background)—for the background image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Node (named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CoinContainer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)—to hold all the coins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Position2D (named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PlayerStart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)—to mark the starting position of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the Player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Timer (named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GameTimer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)—to track the time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Drag </a:t>
            </a:r>
            <a:r>
              <a:rPr lang="en-US" dirty="0"/>
              <a:t>the </a:t>
            </a:r>
            <a:r>
              <a:rPr lang="en-US" b="1" dirty="0"/>
              <a:t>grass.png</a:t>
            </a:r>
            <a:r>
              <a:rPr lang="en-US" dirty="0"/>
              <a:t> image from the assets folder into the </a:t>
            </a:r>
            <a:r>
              <a:rPr lang="en-US" b="1" dirty="0"/>
              <a:t>Texture</a:t>
            </a:r>
            <a:r>
              <a:rPr lang="en-US" dirty="0"/>
              <a:t> </a:t>
            </a:r>
            <a:r>
              <a:rPr lang="en-US" dirty="0" smtClean="0"/>
              <a:t>property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Change the </a:t>
            </a:r>
            <a:r>
              <a:rPr lang="en-US" b="1" dirty="0"/>
              <a:t>Stretch</a:t>
            </a:r>
            <a:r>
              <a:rPr lang="en-US" dirty="0"/>
              <a:t> Mode to </a:t>
            </a:r>
            <a:r>
              <a:rPr lang="en-US" b="1" dirty="0"/>
              <a:t>Tile</a:t>
            </a:r>
            <a:r>
              <a:rPr lang="en-US" dirty="0"/>
              <a:t> and then </a:t>
            </a:r>
            <a:r>
              <a:rPr lang="en-US" b="1" dirty="0"/>
              <a:t>click Layout | Full </a:t>
            </a:r>
            <a:r>
              <a:rPr lang="en-US" b="1" dirty="0" err="1" smtClean="0"/>
              <a:t>Rect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the </a:t>
            </a:r>
            <a:r>
              <a:rPr lang="en-US" b="1" dirty="0"/>
              <a:t>Position</a:t>
            </a:r>
            <a:r>
              <a:rPr lang="en-US" dirty="0"/>
              <a:t> of the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PlayerStart</a:t>
            </a:r>
            <a:r>
              <a:rPr lang="en-US" dirty="0"/>
              <a:t> node to </a:t>
            </a:r>
            <a:r>
              <a:rPr lang="en-US" b="1" dirty="0"/>
              <a:t>(240, 350).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Your </a:t>
            </a:r>
            <a:r>
              <a:rPr lang="en-US" dirty="0"/>
              <a:t>scene layout should look like this: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151" y="1668075"/>
            <a:ext cx="3097276" cy="1333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381103" y="2191265"/>
            <a:ext cx="1416908" cy="6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107" y="3228028"/>
            <a:ext cx="1537993" cy="308315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7199870" y="3524765"/>
            <a:ext cx="2707237" cy="126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557" y="4702188"/>
            <a:ext cx="1388396" cy="198183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4744995" y="5424154"/>
            <a:ext cx="3253946" cy="48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32625" y="200453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Main Scene – Script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28" y="443036"/>
            <a:ext cx="717764" cy="8565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739" y="1441622"/>
            <a:ext cx="1076685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/>
              <a:t>Add a script to the Main node (use the Empty template) and add the following variables:</a:t>
            </a:r>
            <a:endParaRPr lang="en-US" dirty="0" smtClean="0"/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extends Node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PackedScene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Coin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playtime   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Coin and Playtime properties will now appear in the Inspector when you click </a:t>
            </a:r>
            <a:r>
              <a:rPr lang="en-US" sz="1200" dirty="0" smtClean="0">
                <a:solidFill>
                  <a:srgbClr val="FF0000"/>
                </a:solidFill>
              </a:rPr>
              <a:t>on Main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level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score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time_left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screensize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playing = false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Drag </a:t>
            </a:r>
            <a:r>
              <a:rPr lang="en-US" dirty="0" err="1"/>
              <a:t>Coin.tscn</a:t>
            </a:r>
            <a:r>
              <a:rPr lang="en-US" dirty="0"/>
              <a:t> from the </a:t>
            </a:r>
            <a:r>
              <a:rPr lang="en-US" b="1" dirty="0" err="1"/>
              <a:t>FileSystem</a:t>
            </a:r>
            <a:r>
              <a:rPr lang="en-US" b="1" dirty="0"/>
              <a:t> </a:t>
            </a:r>
            <a:r>
              <a:rPr lang="en-US" dirty="0"/>
              <a:t>panel and drop it in the Coin </a:t>
            </a:r>
            <a:r>
              <a:rPr lang="en-US" dirty="0" smtClean="0"/>
              <a:t>property</a:t>
            </a:r>
          </a:p>
          <a:p>
            <a:pPr marL="342900" indent="-342900">
              <a:buFont typeface="+mj-lt"/>
              <a:buAutoNum type="arabicPeriod" startAt="9"/>
            </a:pPr>
            <a:endParaRPr lang="en-US" dirty="0"/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Set Playtime to </a:t>
            </a:r>
            <a:r>
              <a:rPr lang="en-US" dirty="0" smtClean="0"/>
              <a:t>30  </a:t>
            </a:r>
            <a:r>
              <a:rPr lang="en-US" dirty="0"/>
              <a:t>(this is the amount of time the game will last</a:t>
            </a:r>
            <a:r>
              <a:rPr lang="en-US" dirty="0" smtClean="0"/>
              <a:t>).</a:t>
            </a:r>
          </a:p>
          <a:p>
            <a:pPr marL="342900" indent="-342900">
              <a:buFont typeface="+mj-lt"/>
              <a:buAutoNum type="arabicPeriod" startAt="9"/>
            </a:pPr>
            <a:endParaRPr lang="en-US" dirty="0"/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Next, add the _ready() </a:t>
            </a:r>
            <a:r>
              <a:rPr lang="en-US" dirty="0" smtClean="0"/>
              <a:t>function</a:t>
            </a:r>
          </a:p>
          <a:p>
            <a:pPr marL="342900" indent="-342900">
              <a:buFont typeface="+mj-lt"/>
              <a:buAutoNum type="arabicPeriod" startAt="9"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_ready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lvl="2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randomize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get_viewport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get_visible_rect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().size</a:t>
            </a:r>
          </a:p>
          <a:p>
            <a:pPr lvl="2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Player.screensize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screensize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$ to refer to a particular node by name.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Player.hide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32625" y="200453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Main Scene – Script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28" y="443036"/>
            <a:ext cx="717764" cy="8565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739" y="1441622"/>
            <a:ext cx="107668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dirty="0"/>
              <a:t>the </a:t>
            </a:r>
            <a:r>
              <a:rPr lang="en-US" dirty="0" err="1"/>
              <a:t>new_game</a:t>
            </a:r>
            <a:r>
              <a:rPr lang="en-US" dirty="0"/>
              <a:t>() function will initialize everything for a new game</a:t>
            </a:r>
            <a:r>
              <a:rPr lang="en-US" dirty="0" smtClean="0"/>
              <a:t>:</a:t>
            </a:r>
          </a:p>
          <a:p>
            <a:r>
              <a:rPr lang="en-US" sz="1200" dirty="0" err="1"/>
              <a:t>func</a:t>
            </a:r>
            <a:r>
              <a:rPr lang="en-US" sz="1200" dirty="0"/>
              <a:t> </a:t>
            </a:r>
            <a:r>
              <a:rPr lang="en-US" sz="1200" dirty="0" err="1"/>
              <a:t>new_game</a:t>
            </a:r>
            <a:r>
              <a:rPr lang="en-US" sz="1200" dirty="0" smtClean="0"/>
              <a:t>(): </a:t>
            </a:r>
            <a:r>
              <a:rPr lang="en-US" sz="1200" dirty="0" smtClean="0">
                <a:solidFill>
                  <a:srgbClr val="FF0000"/>
                </a:solidFill>
              </a:rPr>
              <a:t># this function will be called when player click the start button.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playing </a:t>
            </a:r>
            <a:r>
              <a:rPr lang="en-US" sz="1200" dirty="0"/>
              <a:t>= true</a:t>
            </a:r>
          </a:p>
          <a:p>
            <a:r>
              <a:rPr lang="en-US" sz="1200" dirty="0" smtClean="0"/>
              <a:t>	level </a:t>
            </a:r>
            <a:r>
              <a:rPr lang="en-US" sz="1200" dirty="0"/>
              <a:t>= 1</a:t>
            </a:r>
          </a:p>
          <a:p>
            <a:r>
              <a:rPr lang="en-US" sz="1200" dirty="0" smtClean="0"/>
              <a:t>	score </a:t>
            </a:r>
            <a:r>
              <a:rPr lang="en-US" sz="1200" dirty="0"/>
              <a:t>= 0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time_left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smtClean="0"/>
              <a:t>playtime             </a:t>
            </a:r>
            <a:r>
              <a:rPr lang="en-US" sz="1200" dirty="0" smtClean="0">
                <a:solidFill>
                  <a:srgbClr val="FF0000"/>
                </a:solidFill>
              </a:rPr>
              <a:t># set all the variables to its starting point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/>
              <a:t>	$</a:t>
            </a:r>
            <a:r>
              <a:rPr lang="en-US" sz="1200" dirty="0" err="1"/>
              <a:t>Player.start</a:t>
            </a:r>
            <a:r>
              <a:rPr lang="en-US" sz="1200" dirty="0"/>
              <a:t>($</a:t>
            </a:r>
            <a:r>
              <a:rPr lang="en-US" sz="1200" dirty="0" err="1"/>
              <a:t>PlayerStart.position</a:t>
            </a:r>
            <a:r>
              <a:rPr lang="en-US" sz="1200" dirty="0" smtClean="0"/>
              <a:t>) </a:t>
            </a:r>
            <a:r>
              <a:rPr lang="en-US" sz="1200" dirty="0" smtClean="0">
                <a:solidFill>
                  <a:srgbClr val="FF0000"/>
                </a:solidFill>
              </a:rPr>
              <a:t># ensure </a:t>
            </a:r>
            <a:r>
              <a:rPr lang="en-US" sz="1200" dirty="0">
                <a:solidFill>
                  <a:srgbClr val="FF0000"/>
                </a:solidFill>
              </a:rPr>
              <a:t>it moves to the proper starting location.</a:t>
            </a:r>
          </a:p>
          <a:p>
            <a:r>
              <a:rPr lang="en-US" sz="1200" dirty="0" smtClean="0"/>
              <a:t>	$</a:t>
            </a:r>
            <a:r>
              <a:rPr lang="en-US" sz="1200" dirty="0" err="1"/>
              <a:t>Player.show</a:t>
            </a:r>
            <a:r>
              <a:rPr lang="en-US" sz="1200" dirty="0"/>
              <a:t>()</a:t>
            </a:r>
          </a:p>
          <a:p>
            <a:r>
              <a:rPr lang="en-US" sz="1200" dirty="0" smtClean="0"/>
              <a:t>	$</a:t>
            </a:r>
            <a:r>
              <a:rPr lang="en-US" sz="1200" dirty="0" err="1"/>
              <a:t>GameTimer.start</a:t>
            </a:r>
            <a:r>
              <a:rPr lang="en-US" sz="1200" dirty="0" smtClean="0"/>
              <a:t>()  </a:t>
            </a:r>
            <a:r>
              <a:rPr lang="en-US" sz="1200" dirty="0" smtClean="0">
                <a:solidFill>
                  <a:srgbClr val="FF0000"/>
                </a:solidFill>
              </a:rPr>
              <a:t># game </a:t>
            </a:r>
            <a:r>
              <a:rPr lang="en-US" sz="1200" dirty="0">
                <a:solidFill>
                  <a:srgbClr val="FF0000"/>
                </a:solidFill>
              </a:rPr>
              <a:t>timer </a:t>
            </a:r>
            <a:r>
              <a:rPr lang="en-US" sz="1200" dirty="0" smtClean="0">
                <a:solidFill>
                  <a:srgbClr val="FF0000"/>
                </a:solidFill>
              </a:rPr>
              <a:t>is started</a:t>
            </a:r>
            <a:r>
              <a:rPr lang="en-US" sz="1200" dirty="0">
                <a:solidFill>
                  <a:srgbClr val="FF0000"/>
                </a:solidFill>
              </a:rPr>
              <a:t>, which will count down the remaining time in the game</a:t>
            </a:r>
            <a:r>
              <a:rPr lang="en-US" sz="1200" dirty="0" smtClean="0">
                <a:solidFill>
                  <a:srgbClr val="FF0000"/>
                </a:solidFill>
              </a:rPr>
              <a:t>. We set it to 30 sec by the fault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spawn_coins</a:t>
            </a:r>
            <a:r>
              <a:rPr lang="en-US" sz="1200" dirty="0" smtClean="0"/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 startAt="13"/>
            </a:pPr>
            <a:r>
              <a:rPr lang="en-US" dirty="0" smtClean="0"/>
              <a:t>Add the function that will create a number of coins.</a:t>
            </a: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spawn_coins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for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in range(4 + level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depending on the level of the game, number of coins should increase.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Coin.instance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create a number of </a:t>
            </a:r>
            <a:r>
              <a:rPr lang="en-US" sz="1200" i="1" dirty="0">
                <a:solidFill>
                  <a:srgbClr val="FF0000"/>
                </a:solidFill>
              </a:rPr>
              <a:t>instances </a:t>
            </a:r>
            <a:r>
              <a:rPr lang="en-US" sz="1200" dirty="0">
                <a:solidFill>
                  <a:srgbClr val="FF0000"/>
                </a:solidFill>
              </a:rPr>
              <a:t>of the Coin object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CoinContainer.add_child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 smtClean="0">
                <a:solidFill>
                  <a:srgbClr val="FF0000"/>
                </a:solidFill>
              </a:rPr>
              <a:t>add </a:t>
            </a:r>
            <a:r>
              <a:rPr lang="en-US" sz="1200" dirty="0">
                <a:solidFill>
                  <a:srgbClr val="FF0000"/>
                </a:solidFill>
              </a:rPr>
              <a:t>it as a child </a:t>
            </a:r>
            <a:r>
              <a:rPr lang="en-US" sz="1200" dirty="0" smtClean="0">
                <a:solidFill>
                  <a:srgbClr val="FF0000"/>
                </a:solidFill>
              </a:rPr>
              <a:t>of the </a:t>
            </a:r>
            <a:r>
              <a:rPr lang="en-US" sz="1200" dirty="0" err="1">
                <a:solidFill>
                  <a:srgbClr val="FF0000"/>
                </a:solidFill>
              </a:rPr>
              <a:t>CoinContainer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c.screensize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screensize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c.position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Vector2(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rand_range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screensize.x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rand_range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screensize.y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change the coin position to random location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8575" y="5738665"/>
            <a:ext cx="9321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Play the Project (F5). At this point, you should see your player and five coins appear on the screen. When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player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touches a coin, it disappears.</a:t>
            </a:r>
          </a:p>
        </p:txBody>
      </p:sp>
    </p:spTree>
    <p:extLst>
      <p:ext uri="{BB962C8B-B14F-4D97-AF65-F5344CB8AC3E}">
        <p14:creationId xmlns:p14="http://schemas.microsoft.com/office/powerpoint/2010/main" val="39110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32625" y="200453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Main Scene – Script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28" y="443036"/>
            <a:ext cx="717764" cy="8565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739" y="1441622"/>
            <a:ext cx="1076685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dirty="0" smtClean="0"/>
              <a:t>Main script needs to detect whether the player has picked up all the coins.</a:t>
            </a:r>
          </a:p>
          <a:p>
            <a:pPr marL="342900" indent="-342900">
              <a:buFont typeface="+mj-lt"/>
              <a:buAutoNum type="arabicPeriod" startAt="12"/>
            </a:pPr>
            <a:endParaRPr lang="en-US" dirty="0"/>
          </a:p>
          <a:p>
            <a:pPr marL="342900" indent="-342900">
              <a:buFont typeface="+mj-lt"/>
              <a:buAutoNum type="arabicPeriod" startAt="12"/>
            </a:pPr>
            <a:endParaRPr lang="en-US" dirty="0" smtClean="0"/>
          </a:p>
          <a:p>
            <a:r>
              <a:rPr lang="en-US" sz="1200" dirty="0" err="1"/>
              <a:t>func</a:t>
            </a:r>
            <a:r>
              <a:rPr lang="en-US" sz="1200" dirty="0"/>
              <a:t> _process(delta</a:t>
            </a:r>
            <a:r>
              <a:rPr lang="en-US" sz="1200" dirty="0" smtClean="0"/>
              <a:t>): </a:t>
            </a:r>
            <a:r>
              <a:rPr lang="en-US" sz="1200" dirty="0" smtClean="0">
                <a:solidFill>
                  <a:srgbClr val="FF0000"/>
                </a:solidFill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Put this in the _process() function so that it will </a:t>
            </a:r>
            <a:r>
              <a:rPr lang="en-US" sz="1200" dirty="0" smtClean="0">
                <a:solidFill>
                  <a:srgbClr val="FF0000"/>
                </a:solidFill>
              </a:rPr>
              <a:t>be checked </a:t>
            </a:r>
            <a:r>
              <a:rPr lang="en-US" sz="1200" dirty="0">
                <a:solidFill>
                  <a:srgbClr val="FF0000"/>
                </a:solidFill>
              </a:rPr>
              <a:t>every </a:t>
            </a:r>
            <a:r>
              <a:rPr lang="en-US" sz="1200" dirty="0" smtClean="0">
                <a:solidFill>
                  <a:srgbClr val="FF0000"/>
                </a:solidFill>
              </a:rPr>
              <a:t>frame. Usual frame rate is 0.016 sec 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/>
              <a:t>	if </a:t>
            </a:r>
            <a:r>
              <a:rPr lang="en-US" sz="1200" dirty="0"/>
              <a:t>playing and $</a:t>
            </a:r>
            <a:r>
              <a:rPr lang="en-US" sz="1200" dirty="0" err="1"/>
              <a:t>CoinContainer.get_child_count</a:t>
            </a:r>
            <a:r>
              <a:rPr lang="en-US" sz="1200" dirty="0"/>
              <a:t>() == 0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rgbClr val="FF0000"/>
                </a:solidFill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find out how many coins remain.</a:t>
            </a:r>
          </a:p>
          <a:p>
            <a:r>
              <a:rPr lang="en-US" sz="1200" dirty="0" smtClean="0"/>
              <a:t>		level </a:t>
            </a:r>
            <a:r>
              <a:rPr lang="en-US" sz="1200" dirty="0"/>
              <a:t>+= </a:t>
            </a:r>
            <a:r>
              <a:rPr lang="en-US" sz="1200" dirty="0" smtClean="0"/>
              <a:t>1 </a:t>
            </a:r>
            <a:r>
              <a:rPr lang="en-US" sz="1200" dirty="0" smtClean="0">
                <a:solidFill>
                  <a:srgbClr val="FF0000"/>
                </a:solidFill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If no more coins remain, then the player advances to the next level</a:t>
            </a: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time_left</a:t>
            </a:r>
            <a:r>
              <a:rPr lang="en-US" sz="1200" dirty="0" smtClean="0"/>
              <a:t> </a:t>
            </a:r>
            <a:r>
              <a:rPr lang="en-US" sz="1200" dirty="0"/>
              <a:t>+= </a:t>
            </a:r>
            <a:r>
              <a:rPr lang="en-US" sz="1200" dirty="0" smtClean="0"/>
              <a:t>5</a:t>
            </a:r>
            <a:r>
              <a:rPr lang="en-US" sz="1200" dirty="0" smtClean="0">
                <a:solidFill>
                  <a:srgbClr val="FF0000"/>
                </a:solidFill>
              </a:rPr>
              <a:t> # also for every advance level add some extra time to the total </a:t>
            </a:r>
            <a:r>
              <a:rPr lang="en-US" sz="1200" dirty="0" err="1" smtClean="0">
                <a:solidFill>
                  <a:srgbClr val="FF0000"/>
                </a:solidFill>
              </a:rPr>
              <a:t>time_left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spawn_coins</a:t>
            </a:r>
            <a:r>
              <a:rPr lang="en-US" sz="1200" dirty="0" smtClean="0"/>
              <a:t>()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218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237" y="601361"/>
            <a:ext cx="9144000" cy="2372497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Coin Dash Game</a:t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Part 4 –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User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495" y="3500859"/>
            <a:ext cx="943542" cy="140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32625" y="-88839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HUD (Head Up Display)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16" y="200453"/>
            <a:ext cx="762311" cy="11354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8751" y="1526016"/>
            <a:ext cx="3365176" cy="512498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Heads-Up </a:t>
            </a:r>
            <a:r>
              <a:rPr lang="en-US" b="1" dirty="0"/>
              <a:t>Display </a:t>
            </a:r>
            <a:r>
              <a:rPr lang="en-US" dirty="0"/>
              <a:t>(</a:t>
            </a:r>
            <a:r>
              <a:rPr lang="en-US" b="1" dirty="0"/>
              <a:t>HUD</a:t>
            </a:r>
            <a:r>
              <a:rPr lang="en-US" dirty="0"/>
              <a:t>), </a:t>
            </a:r>
            <a:r>
              <a:rPr lang="en-US" dirty="0" smtClean="0"/>
              <a:t>information </a:t>
            </a:r>
            <a:r>
              <a:rPr lang="en-US" dirty="0"/>
              <a:t>appears as an overlay on top of </a:t>
            </a:r>
            <a:r>
              <a:rPr lang="en-US" dirty="0" smtClean="0"/>
              <a:t>the game </a:t>
            </a:r>
            <a:r>
              <a:rPr lang="en-US" dirty="0"/>
              <a:t>view.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HUD will display the following information:</a:t>
            </a:r>
          </a:p>
          <a:p>
            <a:pPr lvl="1"/>
            <a:r>
              <a:rPr lang="en-US" dirty="0"/>
              <a:t>Score</a:t>
            </a:r>
          </a:p>
          <a:p>
            <a:pPr lvl="1"/>
            <a:r>
              <a:rPr lang="en-US" dirty="0"/>
              <a:t>Time remaining</a:t>
            </a:r>
          </a:p>
          <a:p>
            <a:pPr lvl="1"/>
            <a:r>
              <a:rPr lang="en-US" dirty="0"/>
              <a:t>A message, such as Game Over</a:t>
            </a:r>
          </a:p>
          <a:p>
            <a:pPr lvl="1"/>
            <a:r>
              <a:rPr lang="en-US" dirty="0"/>
              <a:t>A start </a:t>
            </a:r>
            <a:r>
              <a:rPr lang="en-US" dirty="0" smtClean="0"/>
              <a:t>button</a:t>
            </a:r>
          </a:p>
          <a:p>
            <a:endParaRPr lang="en-US" dirty="0" smtClean="0"/>
          </a:p>
          <a:p>
            <a:r>
              <a:rPr lang="en-US" dirty="0" smtClean="0"/>
              <a:t>HUD will have all the </a:t>
            </a:r>
            <a:r>
              <a:rPr lang="en-US" b="1" dirty="0" smtClean="0"/>
              <a:t>control</a:t>
            </a:r>
            <a:r>
              <a:rPr lang="en-US" dirty="0" smtClean="0"/>
              <a:t> nodes. They usually have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Anchors –define origin</a:t>
            </a:r>
          </a:p>
          <a:p>
            <a:pPr lvl="1"/>
            <a:r>
              <a:rPr lang="en-US" dirty="0" smtClean="0"/>
              <a:t>Margin – distance from control node</a:t>
            </a:r>
          </a:p>
          <a:p>
            <a:pPr lvl="1"/>
            <a:r>
              <a:rPr lang="en-US" dirty="0" smtClean="0"/>
              <a:t>Fonts</a:t>
            </a:r>
          </a:p>
          <a:p>
            <a:endParaRPr lang="en-US" dirty="0" smtClean="0"/>
          </a:p>
          <a:p>
            <a:r>
              <a:rPr lang="en-US" dirty="0" smtClean="0"/>
              <a:t>Godot Editor itself is made using these elements</a:t>
            </a:r>
          </a:p>
          <a:p>
            <a:pPr lvl="1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32625" y="200453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928" y="1265145"/>
            <a:ext cx="1697918" cy="25289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120" y="5097459"/>
            <a:ext cx="1401648" cy="17605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391" y="1312960"/>
            <a:ext cx="1580642" cy="23462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2251" y="4990896"/>
            <a:ext cx="1266034" cy="16601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238" y="4621564"/>
            <a:ext cx="1521000" cy="20294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7413" y="1336325"/>
            <a:ext cx="2119071" cy="32057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928680" y="871300"/>
            <a:ext cx="1714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Player Scene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91818" y="4743746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2) Coin Scene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836233" y="4621564"/>
            <a:ext cx="192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3) Power up Scene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676223" y="766756"/>
            <a:ext cx="252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4) Head up display Scene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19567" y="4209799"/>
            <a:ext cx="1241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5) Obstacle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19142" y="871300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6) Main Scene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388033" y="2341478"/>
            <a:ext cx="6893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549299" y="3731553"/>
            <a:ext cx="1556177" cy="805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5" idx="2"/>
          </p:cNvCxnSpPr>
          <p:nvPr/>
        </p:nvCxnSpPr>
        <p:spPr>
          <a:xfrm flipH="1">
            <a:off x="8118940" y="4542099"/>
            <a:ext cx="18009" cy="5709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9224003" y="3521031"/>
            <a:ext cx="1451265" cy="1469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1"/>
          </p:cNvCxnSpPr>
          <p:nvPr/>
        </p:nvCxnSpPr>
        <p:spPr>
          <a:xfrm>
            <a:off x="9196484" y="2481046"/>
            <a:ext cx="717444" cy="485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6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32625" y="-88839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HUD – Node Setup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16" y="200453"/>
            <a:ext cx="762311" cy="1135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7471" y="1598310"/>
            <a:ext cx="734213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new scene and add a </a:t>
            </a:r>
            <a:r>
              <a:rPr lang="en-US" b="1" dirty="0" err="1"/>
              <a:t>CanvasLayer</a:t>
            </a:r>
            <a:r>
              <a:rPr lang="en-US" dirty="0"/>
              <a:t> node named </a:t>
            </a:r>
            <a:r>
              <a:rPr lang="en-US" b="1" dirty="0"/>
              <a:t>HUD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a </a:t>
            </a:r>
            <a:r>
              <a:rPr lang="en-US" b="1" dirty="0" smtClean="0"/>
              <a:t>Label</a:t>
            </a:r>
            <a:r>
              <a:rPr lang="en-US" dirty="0" smtClean="0"/>
              <a:t> node to the scene and change its name to </a:t>
            </a:r>
            <a:r>
              <a:rPr lang="en-US" b="1" dirty="0" err="1" smtClean="0"/>
              <a:t>MessasgeLabel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View-&gt;Show Helpers, click on </a:t>
            </a:r>
            <a:r>
              <a:rPr lang="en-US" b="1" dirty="0"/>
              <a:t>Layout </a:t>
            </a:r>
            <a:r>
              <a:rPr lang="en-US" dirty="0"/>
              <a:t>menu and select </a:t>
            </a:r>
            <a:r>
              <a:rPr lang="en-US" b="1" dirty="0" err="1"/>
              <a:t>HCenter</a:t>
            </a:r>
            <a:r>
              <a:rPr lang="en-US" b="1" dirty="0"/>
              <a:t> </a:t>
            </a:r>
            <a:r>
              <a:rPr lang="en-US" b="1" dirty="0" smtClean="0"/>
              <a:t>Wide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The </a:t>
            </a:r>
            <a:r>
              <a:rPr lang="en-US" b="1" dirty="0" smtClean="0"/>
              <a:t>Text </a:t>
            </a:r>
            <a:r>
              <a:rPr lang="en-US" dirty="0" smtClean="0"/>
              <a:t>property in the Inspector, set it to </a:t>
            </a:r>
            <a:r>
              <a:rPr lang="en-US" b="1" dirty="0" smtClean="0"/>
              <a:t>Coin Dash </a:t>
            </a:r>
            <a:r>
              <a:rPr lang="en-US" dirty="0" smtClean="0"/>
              <a:t>!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 smtClean="0"/>
              <a:t>Aligh</a:t>
            </a:r>
            <a:r>
              <a:rPr lang="en-US" dirty="0" smtClean="0"/>
              <a:t> and </a:t>
            </a:r>
            <a:r>
              <a:rPr lang="en-US" b="1" dirty="0" err="1" smtClean="0"/>
              <a:t>Vlign</a:t>
            </a:r>
            <a:r>
              <a:rPr lang="en-US" dirty="0" smtClean="0"/>
              <a:t> to Center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Assign font, Scroll down to </a:t>
            </a:r>
            <a:r>
              <a:rPr lang="en-US" b="1" dirty="0" smtClean="0"/>
              <a:t>Custom Fonts </a:t>
            </a:r>
            <a:r>
              <a:rPr lang="en-US" dirty="0" smtClean="0"/>
              <a:t>and select </a:t>
            </a:r>
            <a:r>
              <a:rPr lang="en-US" b="1" dirty="0" smtClean="0"/>
              <a:t>New </a:t>
            </a:r>
            <a:r>
              <a:rPr lang="en-US" b="1" dirty="0" err="1" smtClean="0"/>
              <a:t>DynamicFonts</a:t>
            </a:r>
            <a:r>
              <a:rPr lang="en-US" b="1" dirty="0" smtClean="0"/>
              <a:t> 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From file system drag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Kenney Bold.ttf 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drop it to the </a:t>
            </a:r>
            <a:r>
              <a:rPr lang="en-US" b="1" dirty="0" smtClean="0"/>
              <a:t>Font Data </a:t>
            </a:r>
            <a:r>
              <a:rPr lang="en-US" dirty="0" smtClean="0"/>
              <a:t>property.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b="1" dirty="0" smtClean="0"/>
              <a:t>Size</a:t>
            </a:r>
            <a:r>
              <a:rPr lang="en-US" dirty="0" smtClean="0"/>
              <a:t> to 48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a </a:t>
            </a:r>
            <a:r>
              <a:rPr lang="en-US" b="1" dirty="0" smtClean="0"/>
              <a:t>Timer </a:t>
            </a:r>
            <a:r>
              <a:rPr lang="en-US" dirty="0" smtClean="0"/>
              <a:t>node </a:t>
            </a:r>
            <a:br>
              <a:rPr lang="en-US" dirty="0" smtClean="0"/>
            </a:br>
            <a:r>
              <a:rPr lang="en-US" dirty="0" smtClean="0"/>
              <a:t>change its name to </a:t>
            </a:r>
            <a:br>
              <a:rPr lang="en-US" dirty="0" smtClean="0"/>
            </a:br>
            <a:r>
              <a:rPr lang="en-US" b="1" dirty="0" err="1" smtClean="0"/>
              <a:t>MessageTimer</a:t>
            </a:r>
            <a:endParaRPr lang="en-US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Wait Time </a:t>
            </a:r>
            <a:r>
              <a:rPr lang="en-US" dirty="0" smtClean="0"/>
              <a:t>to </a:t>
            </a:r>
            <a:r>
              <a:rPr lang="en-US" b="1" dirty="0" smtClean="0"/>
              <a:t>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One Shot </a:t>
            </a:r>
            <a:r>
              <a:rPr lang="en-US" dirty="0" smtClean="0"/>
              <a:t>to </a:t>
            </a:r>
            <a:r>
              <a:rPr lang="en-US" b="1" dirty="0" smtClean="0"/>
              <a:t>On</a:t>
            </a:r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607" y="281435"/>
            <a:ext cx="2615515" cy="399807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842422" y="2084173"/>
            <a:ext cx="1812324" cy="28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229" y="2372497"/>
            <a:ext cx="1267750" cy="43536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804" y="3428523"/>
            <a:ext cx="1869991" cy="317275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702378" y="2372497"/>
            <a:ext cx="387179" cy="9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01514" y="3219946"/>
            <a:ext cx="1754659" cy="243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508" y="4307638"/>
            <a:ext cx="1775608" cy="249284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4160108" y="3756454"/>
            <a:ext cx="816989" cy="256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40692" y="4307638"/>
            <a:ext cx="1781664" cy="116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55742" y="365125"/>
            <a:ext cx="60980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UI – Project Setting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0" y="353290"/>
            <a:ext cx="4060971" cy="13373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5459" y="2299730"/>
            <a:ext cx="67138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</a:t>
            </a:r>
            <a:r>
              <a:rPr lang="en-US" dirty="0"/>
              <a:t>on the </a:t>
            </a:r>
            <a:r>
              <a:rPr lang="en-US" b="1" dirty="0"/>
              <a:t>Project </a:t>
            </a:r>
            <a:r>
              <a:rPr lang="en-US" dirty="0"/>
              <a:t>menu and select </a:t>
            </a:r>
            <a:r>
              <a:rPr lang="en-US" b="1" dirty="0"/>
              <a:t>Project </a:t>
            </a:r>
            <a:r>
              <a:rPr lang="en-US" b="1" dirty="0" smtClean="0"/>
              <a:t>Settings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Look for the </a:t>
            </a:r>
            <a:r>
              <a:rPr lang="en-US" b="1" dirty="0"/>
              <a:t>Display</a:t>
            </a:r>
            <a:r>
              <a:rPr lang="en-US" dirty="0"/>
              <a:t>/</a:t>
            </a:r>
            <a:r>
              <a:rPr lang="en-US" b="1" dirty="0"/>
              <a:t>Window </a:t>
            </a:r>
            <a:r>
              <a:rPr lang="en-US" dirty="0"/>
              <a:t>section and set </a:t>
            </a:r>
            <a:r>
              <a:rPr lang="en-US" b="1" dirty="0"/>
              <a:t>Width </a:t>
            </a:r>
            <a:r>
              <a:rPr lang="en-US" dirty="0"/>
              <a:t>to 480 and </a:t>
            </a:r>
            <a:r>
              <a:rPr lang="en-US" b="1" dirty="0"/>
              <a:t>Height </a:t>
            </a:r>
            <a:r>
              <a:rPr lang="en-US" dirty="0"/>
              <a:t>to 720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set the </a:t>
            </a:r>
            <a:r>
              <a:rPr lang="en-US" b="1" dirty="0"/>
              <a:t>Stretch</a:t>
            </a:r>
            <a:r>
              <a:rPr lang="en-US" dirty="0"/>
              <a:t>/</a:t>
            </a:r>
            <a:r>
              <a:rPr lang="en-US" b="1" dirty="0"/>
              <a:t>Mode </a:t>
            </a:r>
            <a:r>
              <a:rPr lang="en-US" dirty="0"/>
              <a:t>to 2D and the </a:t>
            </a:r>
            <a:r>
              <a:rPr lang="en-US" b="1" dirty="0"/>
              <a:t>Aspect </a:t>
            </a:r>
            <a:r>
              <a:rPr lang="en-US" dirty="0"/>
              <a:t>to keep</a:t>
            </a:r>
            <a:r>
              <a:rPr lang="en-US" dirty="0" smtClean="0"/>
              <a:t>. – This will ensure that user resize the game window, everything will scale appropriately</a:t>
            </a:r>
          </a:p>
          <a:p>
            <a:r>
              <a:rPr lang="en-US" dirty="0"/>
              <a:t>you can also uncheck the box for </a:t>
            </a:r>
            <a:r>
              <a:rPr lang="en-US" b="1" dirty="0" smtClean="0"/>
              <a:t>Resizable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444" y="1830173"/>
            <a:ext cx="4112776" cy="24892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577016" y="2010032"/>
            <a:ext cx="2301428" cy="29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5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32625" y="-88839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HUD – </a:t>
            </a:r>
            <a:r>
              <a:rPr lang="en-US" b="1" dirty="0"/>
              <a:t>Score and time display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16" y="200453"/>
            <a:ext cx="762311" cy="1135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7427" y="1598310"/>
            <a:ext cx="1029601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Score and Time both are Label nodes, arranged at opposite sides of the game screen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Container</a:t>
            </a:r>
            <a:r>
              <a:rPr lang="en-US" dirty="0" smtClean="0"/>
              <a:t> node to mange their position . Container nodes are used to mange padding, </a:t>
            </a:r>
            <a:r>
              <a:rPr lang="en-US" dirty="0" err="1" smtClean="0"/>
              <a:t>margines</a:t>
            </a:r>
            <a:r>
              <a:rPr lang="en-US" dirty="0" smtClean="0"/>
              <a:t>, rows and columns.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 </a:t>
            </a:r>
            <a:r>
              <a:rPr lang="en-US" b="1" dirty="0" err="1"/>
              <a:t>MarginContainer</a:t>
            </a:r>
            <a:r>
              <a:rPr lang="en-US" dirty="0"/>
              <a:t> node to the </a:t>
            </a:r>
            <a:r>
              <a:rPr lang="en-US" dirty="0" smtClean="0"/>
              <a:t>HUD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Layout </a:t>
            </a:r>
            <a:r>
              <a:rPr lang="en-US" dirty="0" smtClean="0"/>
              <a:t>menu, set the anchors to </a:t>
            </a:r>
            <a:r>
              <a:rPr lang="en-US" b="1" dirty="0" smtClean="0"/>
              <a:t>Top Wide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b="1" dirty="0" smtClean="0"/>
              <a:t>Custom Constants </a:t>
            </a:r>
            <a:r>
              <a:rPr lang="en-US" dirty="0" smtClean="0"/>
              <a:t>section, set </a:t>
            </a:r>
            <a:r>
              <a:rPr lang="en-US" b="1" dirty="0" smtClean="0"/>
              <a:t>Margin Right</a:t>
            </a:r>
            <a:r>
              <a:rPr lang="en-US" dirty="0" smtClean="0"/>
              <a:t>, </a:t>
            </a:r>
            <a:r>
              <a:rPr lang="en-US" b="1" dirty="0" smtClean="0"/>
              <a:t>Margin Top </a:t>
            </a:r>
            <a:r>
              <a:rPr lang="en-US" dirty="0" smtClean="0"/>
              <a:t>and </a:t>
            </a:r>
            <a:r>
              <a:rPr lang="en-US" b="1" dirty="0" smtClean="0"/>
              <a:t>Margin Left</a:t>
            </a:r>
            <a:r>
              <a:rPr lang="en-US" dirty="0" smtClean="0"/>
              <a:t> to 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on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MessageLabel</a:t>
            </a:r>
            <a:r>
              <a:rPr lang="en-US" dirty="0" smtClean="0"/>
              <a:t>, and press Ctrl +D and create two duplicate labels.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Drag them to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MarginContainer</a:t>
            </a:r>
            <a:r>
              <a:rPr lang="en-US" dirty="0" smtClean="0"/>
              <a:t> to make them its children.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Name one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ScoreLabel</a:t>
            </a:r>
            <a:r>
              <a:rPr lang="en-US" dirty="0" smtClean="0"/>
              <a:t>, and other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TimeLabel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its </a:t>
            </a:r>
            <a:r>
              <a:rPr lang="en-US" b="1" dirty="0" smtClean="0"/>
              <a:t>Text</a:t>
            </a:r>
            <a:r>
              <a:rPr lang="en-US" dirty="0" smtClean="0"/>
              <a:t> property to </a:t>
            </a:r>
            <a:r>
              <a:rPr lang="en-US" b="1" dirty="0" smtClean="0"/>
              <a:t>0 </a:t>
            </a:r>
            <a:r>
              <a:rPr lang="en-US" dirty="0" smtClean="0"/>
              <a:t>for both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b="1" dirty="0" smtClean="0"/>
              <a:t>Align </a:t>
            </a:r>
            <a:r>
              <a:rPr lang="en-US" dirty="0" smtClean="0"/>
              <a:t>to </a:t>
            </a:r>
            <a:r>
              <a:rPr lang="en-US" b="1" dirty="0" smtClean="0"/>
              <a:t>Left </a:t>
            </a:r>
            <a:r>
              <a:rPr lang="en-US" dirty="0" smtClean="0"/>
              <a:t>for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ScoreLabel</a:t>
            </a:r>
            <a:r>
              <a:rPr lang="en-US" dirty="0" smtClean="0"/>
              <a:t> and </a:t>
            </a:r>
            <a:r>
              <a:rPr lang="en-US" b="1" dirty="0" smtClean="0"/>
              <a:t>Right</a:t>
            </a:r>
            <a:r>
              <a:rPr lang="en-US" dirty="0" smtClean="0"/>
              <a:t> for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TimeLabel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32625" y="-88839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HUD – </a:t>
            </a:r>
            <a:r>
              <a:rPr lang="en-US" b="1" dirty="0"/>
              <a:t>Updating UI via </a:t>
            </a:r>
            <a:r>
              <a:rPr lang="en-US" b="1" dirty="0" err="1"/>
              <a:t>GDScript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16" y="200453"/>
            <a:ext cx="762311" cy="1135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7427" y="1598310"/>
            <a:ext cx="102960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 a script to the HUD node. This script will update the UI elements when their properties</a:t>
            </a:r>
          </a:p>
          <a:p>
            <a:r>
              <a:rPr lang="en-US" dirty="0"/>
              <a:t>need to change, updating the score text whenever a coin is </a:t>
            </a:r>
            <a:r>
              <a:rPr lang="en-US" dirty="0" smtClean="0"/>
              <a:t>collected</a:t>
            </a:r>
          </a:p>
          <a:p>
            <a:endParaRPr lang="en-US" sz="1200" dirty="0" smtClean="0"/>
          </a:p>
          <a:p>
            <a:r>
              <a:rPr lang="en-US" sz="1200" dirty="0" smtClean="0"/>
              <a:t>extends </a:t>
            </a:r>
            <a:r>
              <a:rPr lang="en-US" sz="1200" dirty="0" err="1"/>
              <a:t>CanvasLayer</a:t>
            </a:r>
            <a:endParaRPr lang="en-US" sz="1200" dirty="0"/>
          </a:p>
          <a:p>
            <a:r>
              <a:rPr lang="en-US" sz="1200" dirty="0"/>
              <a:t>signal </a:t>
            </a:r>
            <a:r>
              <a:rPr lang="en-US" sz="1200" dirty="0" err="1"/>
              <a:t>start_game</a:t>
            </a:r>
            <a:endParaRPr lang="en-US" sz="1200" dirty="0"/>
          </a:p>
          <a:p>
            <a:r>
              <a:rPr lang="en-US" sz="1200" dirty="0" err="1"/>
              <a:t>func</a:t>
            </a:r>
            <a:r>
              <a:rPr lang="en-US" sz="1200" dirty="0"/>
              <a:t> </a:t>
            </a:r>
            <a:r>
              <a:rPr lang="en-US" sz="1200" dirty="0" err="1"/>
              <a:t>update_score</a:t>
            </a:r>
            <a:r>
              <a:rPr lang="en-US" sz="1200" dirty="0"/>
              <a:t>(value</a:t>
            </a:r>
            <a:r>
              <a:rPr lang="en-US" sz="1200" dirty="0" smtClean="0"/>
              <a:t>): </a:t>
            </a:r>
            <a:r>
              <a:rPr lang="en-US" sz="1200" dirty="0" smtClean="0">
                <a:solidFill>
                  <a:srgbClr val="FF0000"/>
                </a:solidFill>
              </a:rPr>
              <a:t># main scene </a:t>
            </a:r>
            <a:r>
              <a:rPr lang="en-US" sz="1200" dirty="0" err="1" smtClean="0">
                <a:solidFill>
                  <a:srgbClr val="FF0000"/>
                </a:solidFill>
              </a:rPr>
              <a:t>scene</a:t>
            </a:r>
            <a:r>
              <a:rPr lang="en-US" sz="1200" dirty="0" smtClean="0">
                <a:solidFill>
                  <a:srgbClr val="FF0000"/>
                </a:solidFill>
              </a:rPr>
              <a:t> will call these functions to update the display whenever they collect a coin.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/>
              <a:t>	$</a:t>
            </a:r>
            <a:r>
              <a:rPr lang="en-US" sz="1200" dirty="0" err="1"/>
              <a:t>MarginContainer</a:t>
            </a:r>
            <a:r>
              <a:rPr lang="en-US" sz="1200" dirty="0"/>
              <a:t>/</a:t>
            </a:r>
            <a:r>
              <a:rPr lang="en-US" sz="1200" dirty="0" err="1"/>
              <a:t>ScoreLabel.text</a:t>
            </a:r>
            <a:r>
              <a:rPr lang="en-US" sz="1200" dirty="0"/>
              <a:t> = </a:t>
            </a:r>
            <a:r>
              <a:rPr lang="en-US" sz="1200" dirty="0" err="1"/>
              <a:t>str</a:t>
            </a:r>
            <a:r>
              <a:rPr lang="en-US" sz="1200" dirty="0"/>
              <a:t>(value)</a:t>
            </a:r>
          </a:p>
          <a:p>
            <a:r>
              <a:rPr lang="en-US" sz="1200" dirty="0" err="1"/>
              <a:t>func</a:t>
            </a:r>
            <a:r>
              <a:rPr lang="en-US" sz="1200" dirty="0"/>
              <a:t> </a:t>
            </a:r>
            <a:r>
              <a:rPr lang="en-US" sz="1200" dirty="0" err="1"/>
              <a:t>update_timer</a:t>
            </a:r>
            <a:r>
              <a:rPr lang="en-US" sz="1200" dirty="0"/>
              <a:t>(value):</a:t>
            </a:r>
          </a:p>
          <a:p>
            <a:r>
              <a:rPr lang="en-US" sz="1200" dirty="0" smtClean="0"/>
              <a:t>	$</a:t>
            </a:r>
            <a:r>
              <a:rPr lang="en-US" sz="1200" dirty="0" err="1"/>
              <a:t>MarginContainer</a:t>
            </a:r>
            <a:r>
              <a:rPr lang="en-US" sz="1200" dirty="0"/>
              <a:t>/TimeLabel.txt = </a:t>
            </a:r>
            <a:r>
              <a:rPr lang="en-US" sz="1200" dirty="0" err="1"/>
              <a:t>str</a:t>
            </a:r>
            <a:r>
              <a:rPr lang="en-US" sz="1200" dirty="0"/>
              <a:t>(value</a:t>
            </a:r>
            <a:r>
              <a:rPr lang="en-US" sz="1200" dirty="0" smtClean="0"/>
              <a:t>)</a:t>
            </a:r>
          </a:p>
          <a:p>
            <a:endParaRPr lang="en-US" sz="1200" dirty="0" smtClean="0"/>
          </a:p>
          <a:p>
            <a:r>
              <a:rPr lang="en-US" dirty="0"/>
              <a:t>For the </a:t>
            </a:r>
            <a:r>
              <a:rPr lang="en-US" dirty="0" err="1"/>
              <a:t>MessageLabel</a:t>
            </a:r>
            <a:r>
              <a:rPr lang="en-US" dirty="0"/>
              <a:t>, you also need a timer to make it disappear after </a:t>
            </a:r>
            <a:r>
              <a:rPr lang="en-US" dirty="0"/>
              <a:t>a brief </a:t>
            </a:r>
            <a:r>
              <a:rPr lang="en-US" dirty="0"/>
              <a:t>period</a:t>
            </a:r>
            <a:r>
              <a:rPr lang="en-US" dirty="0"/>
              <a:t>. We had set its </a:t>
            </a:r>
            <a:r>
              <a:rPr lang="en-US" dirty="0" err="1"/>
              <a:t>waite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to 2. </a:t>
            </a:r>
            <a:r>
              <a:rPr lang="en-US" dirty="0"/>
              <a:t> </a:t>
            </a:r>
            <a:endParaRPr lang="en-US" dirty="0"/>
          </a:p>
          <a:p>
            <a:endParaRPr lang="en-US" sz="1200" dirty="0" smtClean="0"/>
          </a:p>
          <a:p>
            <a:r>
              <a:rPr lang="en-US" sz="1200" dirty="0" err="1" smtClean="0"/>
              <a:t>func</a:t>
            </a:r>
            <a:r>
              <a:rPr lang="en-US" sz="1200" dirty="0" smtClean="0"/>
              <a:t> </a:t>
            </a:r>
            <a:r>
              <a:rPr lang="en-US" sz="1200" dirty="0" err="1"/>
              <a:t>show_message</a:t>
            </a:r>
            <a:r>
              <a:rPr lang="en-US" sz="1200" dirty="0"/>
              <a:t>(text</a:t>
            </a:r>
            <a:r>
              <a:rPr lang="en-US" sz="1200" dirty="0" smtClean="0"/>
              <a:t>): </a:t>
            </a:r>
            <a:r>
              <a:rPr lang="en-US" sz="1200" dirty="0" smtClean="0">
                <a:solidFill>
                  <a:srgbClr val="FF0000"/>
                </a:solidFill>
              </a:rPr>
              <a:t># this function will show the Coin Dash game </a:t>
            </a:r>
            <a:r>
              <a:rPr lang="en-US" sz="1200" dirty="0" err="1" smtClean="0">
                <a:solidFill>
                  <a:srgbClr val="FF0000"/>
                </a:solidFill>
              </a:rPr>
              <a:t>msg</a:t>
            </a:r>
            <a:r>
              <a:rPr lang="en-US" sz="1200" dirty="0" smtClean="0">
                <a:solidFill>
                  <a:srgbClr val="FF0000"/>
                </a:solidFill>
              </a:rPr>
              <a:t> and start the timer once, which will run for 2 sec.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/>
              <a:t>	$</a:t>
            </a:r>
            <a:r>
              <a:rPr lang="en-US" sz="1200" dirty="0" err="1"/>
              <a:t>MessageLabel.text</a:t>
            </a:r>
            <a:r>
              <a:rPr lang="en-US" sz="1200" dirty="0"/>
              <a:t> = text</a:t>
            </a:r>
          </a:p>
          <a:p>
            <a:r>
              <a:rPr lang="en-US" sz="1200" dirty="0" smtClean="0"/>
              <a:t>	$</a:t>
            </a:r>
            <a:r>
              <a:rPr lang="en-US" sz="1200" dirty="0" err="1"/>
              <a:t>MessageLabel.show</a:t>
            </a:r>
            <a:r>
              <a:rPr lang="en-US" sz="1200" dirty="0"/>
              <a:t>()</a:t>
            </a:r>
          </a:p>
          <a:p>
            <a:r>
              <a:rPr lang="en-US" sz="1200" dirty="0" smtClean="0"/>
              <a:t>	$</a:t>
            </a:r>
            <a:r>
              <a:rPr lang="en-US" sz="1200" dirty="0" err="1"/>
              <a:t>MessageTimer.start</a:t>
            </a:r>
            <a:r>
              <a:rPr lang="en-US" sz="1200" dirty="0" smtClean="0"/>
              <a:t>()  </a:t>
            </a:r>
            <a:r>
              <a:rPr lang="en-US" sz="1200" dirty="0" smtClean="0">
                <a:solidFill>
                  <a:srgbClr val="FF0000"/>
                </a:solidFill>
              </a:rPr>
              <a:t># message </a:t>
            </a:r>
            <a:r>
              <a:rPr lang="en-US" sz="1200" dirty="0">
                <a:solidFill>
                  <a:srgbClr val="FF0000"/>
                </a:solidFill>
              </a:rPr>
              <a:t>and start the timer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To hide the message, </a:t>
            </a:r>
            <a:r>
              <a:rPr lang="en-US" dirty="0"/>
              <a:t>connect the </a:t>
            </a:r>
            <a:r>
              <a:rPr lang="en-US" b="1" dirty="0"/>
              <a:t>timeout() </a:t>
            </a:r>
            <a:r>
              <a:rPr lang="en-US" dirty="0"/>
              <a:t>signal of </a:t>
            </a:r>
            <a:r>
              <a:rPr lang="en-US" b="1" dirty="0" err="1"/>
              <a:t>MessageTimer</a:t>
            </a:r>
            <a:r>
              <a:rPr lang="en-US" dirty="0"/>
              <a:t> and add </a:t>
            </a:r>
            <a:r>
              <a:rPr lang="en-US" dirty="0" smtClean="0"/>
              <a:t>this </a:t>
            </a:r>
            <a:endParaRPr lang="en-US" dirty="0"/>
          </a:p>
          <a:p>
            <a:endParaRPr lang="en-US" sz="1200" dirty="0" smtClean="0"/>
          </a:p>
          <a:p>
            <a:r>
              <a:rPr lang="en-US" sz="1200" dirty="0" err="1" smtClean="0"/>
              <a:t>func</a:t>
            </a:r>
            <a:r>
              <a:rPr lang="en-US" sz="1200" dirty="0" smtClean="0"/>
              <a:t> </a:t>
            </a:r>
            <a:r>
              <a:rPr lang="en-US" sz="1200" dirty="0"/>
              <a:t>_</a:t>
            </a:r>
            <a:r>
              <a:rPr lang="en-US" sz="1200" dirty="0" err="1"/>
              <a:t>on_MessageTimer_timeout</a:t>
            </a:r>
            <a:r>
              <a:rPr lang="en-US" sz="1200" dirty="0"/>
              <a:t>():</a:t>
            </a:r>
          </a:p>
          <a:p>
            <a:r>
              <a:rPr lang="en-US" sz="1200" dirty="0" smtClean="0"/>
              <a:t>	$</a:t>
            </a:r>
            <a:r>
              <a:rPr lang="en-US" sz="1200" dirty="0" err="1"/>
              <a:t>MessageLabel.hide</a:t>
            </a:r>
            <a:r>
              <a:rPr lang="en-US" sz="1200" dirty="0" smtClean="0"/>
              <a:t>()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704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82052" y="0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HUD – </a:t>
            </a:r>
            <a:r>
              <a:rPr lang="en-US" b="1" dirty="0" smtClean="0"/>
              <a:t>Adding Start Button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43" y="289292"/>
            <a:ext cx="762311" cy="1135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7427" y="1598310"/>
            <a:ext cx="102960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Start button </a:t>
            </a:r>
            <a:r>
              <a:rPr lang="en-US" dirty="0"/>
              <a:t>will be </a:t>
            </a:r>
            <a:r>
              <a:rPr lang="en-US" dirty="0" smtClean="0"/>
              <a:t>displayed before </a:t>
            </a:r>
            <a:r>
              <a:rPr lang="en-US" dirty="0"/>
              <a:t>the game starts, and when clicked, it will hide itself and send a signal to the </a:t>
            </a:r>
            <a:r>
              <a:rPr lang="en-US" dirty="0" smtClean="0"/>
              <a:t>Main scene </a:t>
            </a:r>
            <a:r>
              <a:rPr lang="en-US" dirty="0"/>
              <a:t>to start the game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 </a:t>
            </a:r>
            <a:r>
              <a:rPr lang="en-US" b="1" dirty="0"/>
              <a:t>Button</a:t>
            </a:r>
            <a:r>
              <a:rPr lang="en-US" dirty="0"/>
              <a:t> node and change its name to </a:t>
            </a:r>
            <a:r>
              <a:rPr lang="en-US" b="1" dirty="0" err="1"/>
              <a:t>StartButton</a:t>
            </a:r>
            <a:r>
              <a:rPr lang="en-US" b="1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the </a:t>
            </a:r>
            <a:r>
              <a:rPr lang="en-US" b="1" dirty="0"/>
              <a:t>Text </a:t>
            </a:r>
            <a:r>
              <a:rPr lang="en-US" dirty="0"/>
              <a:t>property to </a:t>
            </a:r>
            <a:r>
              <a:rPr lang="en-US" b="1" dirty="0" smtClean="0"/>
              <a:t>Start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Change the custom font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/>
              <a:t>Aligh</a:t>
            </a:r>
            <a:r>
              <a:rPr lang="en-US" dirty="0"/>
              <a:t> and </a:t>
            </a:r>
            <a:r>
              <a:rPr lang="en-US" b="1" dirty="0" err="1"/>
              <a:t>Vlign</a:t>
            </a:r>
            <a:r>
              <a:rPr lang="en-US" dirty="0"/>
              <a:t> to Center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Assign font, Scroll down to </a:t>
            </a:r>
            <a:r>
              <a:rPr lang="en-US" b="1" dirty="0"/>
              <a:t>Custom Fonts </a:t>
            </a:r>
            <a:r>
              <a:rPr lang="en-US" dirty="0"/>
              <a:t>and select </a:t>
            </a:r>
            <a:r>
              <a:rPr lang="en-US" b="1" dirty="0"/>
              <a:t>New </a:t>
            </a:r>
            <a:r>
              <a:rPr lang="en-US" b="1" dirty="0" err="1"/>
              <a:t>DynamicFonts</a:t>
            </a:r>
            <a:r>
              <a:rPr lang="en-US" b="1" dirty="0"/>
              <a:t>  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From file system drag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Kenney Bold.ttf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>and drop it to the </a:t>
            </a:r>
            <a:r>
              <a:rPr lang="en-US" b="1" dirty="0"/>
              <a:t>Font Data </a:t>
            </a:r>
            <a:r>
              <a:rPr lang="en-US" dirty="0"/>
              <a:t>property.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b="1" dirty="0"/>
              <a:t>Size</a:t>
            </a:r>
            <a:r>
              <a:rPr lang="en-US" dirty="0"/>
              <a:t> to 48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In the </a:t>
            </a:r>
            <a:r>
              <a:rPr lang="en-US" b="1" dirty="0"/>
              <a:t>Layout </a:t>
            </a:r>
            <a:r>
              <a:rPr lang="en-US" dirty="0"/>
              <a:t>menu, choose </a:t>
            </a:r>
            <a:r>
              <a:rPr lang="en-US" b="1" dirty="0"/>
              <a:t>Center </a:t>
            </a:r>
            <a:r>
              <a:rPr lang="en-US" b="1" dirty="0" smtClean="0"/>
              <a:t>Bottom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Top </a:t>
            </a:r>
            <a:r>
              <a:rPr lang="en-US" dirty="0"/>
              <a:t>to -150 and </a:t>
            </a:r>
            <a:r>
              <a:rPr lang="en-US" b="1" dirty="0"/>
              <a:t>Bottom </a:t>
            </a:r>
            <a:r>
              <a:rPr lang="en-US" dirty="0"/>
              <a:t>to -</a:t>
            </a:r>
            <a:r>
              <a:rPr lang="en-US" dirty="0" smtClean="0"/>
              <a:t>50.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Connect the </a:t>
            </a:r>
            <a:r>
              <a:rPr lang="en-US" dirty="0"/>
              <a:t>pressed() </a:t>
            </a:r>
            <a:r>
              <a:rPr lang="en-US" dirty="0" smtClean="0"/>
              <a:t>signal in the Node tab.</a:t>
            </a:r>
            <a:endParaRPr lang="en-US" dirty="0"/>
          </a:p>
          <a:p>
            <a:r>
              <a:rPr lang="en-US" sz="1200" dirty="0" err="1"/>
              <a:t>func</a:t>
            </a:r>
            <a:r>
              <a:rPr lang="en-US" sz="1200" dirty="0"/>
              <a:t> _</a:t>
            </a:r>
            <a:r>
              <a:rPr lang="en-US" sz="1200" dirty="0" err="1"/>
              <a:t>on_StartButton_pressed</a:t>
            </a:r>
            <a:r>
              <a:rPr lang="en-US" sz="1200" dirty="0" smtClean="0"/>
              <a:t>(): </a:t>
            </a:r>
            <a:endParaRPr lang="en-US" sz="1200" dirty="0"/>
          </a:p>
          <a:p>
            <a:r>
              <a:rPr lang="en-US" sz="1200" dirty="0" smtClean="0"/>
              <a:t>	$</a:t>
            </a:r>
            <a:r>
              <a:rPr lang="en-US" sz="1200" dirty="0" err="1"/>
              <a:t>StartButton.hide</a:t>
            </a:r>
            <a:r>
              <a:rPr lang="en-US" sz="1200" dirty="0"/>
              <a:t>()</a:t>
            </a:r>
          </a:p>
          <a:p>
            <a:r>
              <a:rPr lang="en-US" sz="1200" dirty="0" smtClean="0"/>
              <a:t>	$</a:t>
            </a:r>
            <a:r>
              <a:rPr lang="en-US" sz="1200" dirty="0" err="1"/>
              <a:t>MessageLabel.hide</a:t>
            </a:r>
            <a:r>
              <a:rPr lang="en-US" sz="1200" dirty="0"/>
              <a:t>()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emit_signal</a:t>
            </a:r>
            <a:r>
              <a:rPr lang="en-US" sz="1200" dirty="0"/>
              <a:t>("</a:t>
            </a:r>
            <a:r>
              <a:rPr lang="en-US" sz="1200" dirty="0" err="1"/>
              <a:t>start_game</a:t>
            </a:r>
            <a:r>
              <a:rPr lang="en-US" sz="1200" dirty="0" smtClean="0"/>
              <a:t>") # HUD emits </a:t>
            </a:r>
            <a:r>
              <a:rPr lang="en-US" sz="1200" dirty="0" err="1" smtClean="0"/>
              <a:t>start_game</a:t>
            </a:r>
            <a:r>
              <a:rPr lang="en-US" sz="1200" dirty="0" smtClean="0"/>
              <a:t> signal to notify Main that its time to start a new game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82052" y="0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HUD – </a:t>
            </a:r>
            <a:r>
              <a:rPr lang="en-US" b="1" dirty="0" smtClean="0"/>
              <a:t>Game Over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43" y="289292"/>
            <a:ext cx="762311" cy="1135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7427" y="1598310"/>
            <a:ext cx="1029601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final task for UI is to react to the game ending.</a:t>
            </a:r>
          </a:p>
          <a:p>
            <a:r>
              <a:rPr lang="en-US" sz="1200" dirty="0" err="1"/>
              <a:t>func</a:t>
            </a:r>
            <a:r>
              <a:rPr lang="en-US" sz="1200" dirty="0"/>
              <a:t> </a:t>
            </a:r>
            <a:r>
              <a:rPr lang="en-US" sz="1200" dirty="0" err="1"/>
              <a:t>show_game_over</a:t>
            </a:r>
            <a:r>
              <a:rPr lang="en-US" sz="1200" dirty="0"/>
              <a:t>():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show_message</a:t>
            </a:r>
            <a:r>
              <a:rPr lang="en-US" sz="1200" dirty="0"/>
              <a:t>("Game Over</a:t>
            </a:r>
            <a:r>
              <a:rPr lang="en-US" sz="1200" dirty="0" smtClean="0"/>
              <a:t>") </a:t>
            </a:r>
            <a:r>
              <a:rPr lang="en-US" sz="1200" dirty="0" smtClean="0">
                <a:solidFill>
                  <a:srgbClr val="FF0000"/>
                </a:solidFill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Game Over message to be displayed for two </a:t>
            </a:r>
            <a:r>
              <a:rPr lang="en-US" sz="1200" dirty="0" smtClean="0">
                <a:solidFill>
                  <a:srgbClr val="FF0000"/>
                </a:solidFill>
              </a:rPr>
              <a:t>seconds, </a:t>
            </a:r>
            <a:r>
              <a:rPr lang="en-US" sz="1200" dirty="0" err="1" smtClean="0">
                <a:solidFill>
                  <a:srgbClr val="FF0000"/>
                </a:solidFill>
              </a:rPr>
              <a:t>show_message</a:t>
            </a:r>
            <a:r>
              <a:rPr lang="en-US" sz="1200" dirty="0" smtClean="0">
                <a:solidFill>
                  <a:srgbClr val="FF0000"/>
                </a:solidFill>
              </a:rPr>
              <a:t>() function does that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/>
              <a:t>	yield</a:t>
            </a:r>
            <a:r>
              <a:rPr lang="en-US" sz="1200" dirty="0"/>
              <a:t>($</a:t>
            </a:r>
            <a:r>
              <a:rPr lang="en-US" sz="1200" dirty="0" err="1"/>
              <a:t>MessageTimer</a:t>
            </a:r>
            <a:r>
              <a:rPr lang="en-US" sz="1200" dirty="0"/>
              <a:t>, "timeout</a:t>
            </a:r>
            <a:r>
              <a:rPr lang="en-US" sz="1200" dirty="0" smtClean="0"/>
              <a:t>") </a:t>
            </a:r>
            <a:r>
              <a:rPr lang="en-US" sz="1200" dirty="0" smtClean="0">
                <a:solidFill>
                  <a:srgbClr val="FF0000"/>
                </a:solidFill>
              </a:rPr>
              <a:t># Once the message has disappeared, you want to show star button. Yield function helps in that.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		       # </a:t>
            </a:r>
            <a:r>
              <a:rPr lang="en-US" sz="1200" dirty="0">
                <a:solidFill>
                  <a:srgbClr val="FF0000"/>
                </a:solidFill>
              </a:rPr>
              <a:t>The yield() function pauses execution </a:t>
            </a:r>
            <a:r>
              <a:rPr lang="en-US" sz="1200" dirty="0" smtClean="0">
                <a:solidFill>
                  <a:srgbClr val="FF0000"/>
                </a:solidFill>
              </a:rPr>
              <a:t>of the </a:t>
            </a:r>
            <a:r>
              <a:rPr lang="en-US" sz="1200" dirty="0">
                <a:solidFill>
                  <a:srgbClr val="FF0000"/>
                </a:solidFill>
              </a:rPr>
              <a:t>function until the given node (</a:t>
            </a:r>
            <a:r>
              <a:rPr lang="en-US" sz="1200" dirty="0" err="1">
                <a:solidFill>
                  <a:srgbClr val="FF0000"/>
                </a:solidFill>
              </a:rPr>
              <a:t>MessageTimer</a:t>
            </a:r>
            <a:r>
              <a:rPr lang="en-US" sz="1200" dirty="0">
                <a:solidFill>
                  <a:srgbClr val="FF0000"/>
                </a:solidFill>
              </a:rPr>
              <a:t>) emits a </a:t>
            </a:r>
            <a:r>
              <a:rPr lang="en-US" sz="1200" dirty="0" smtClean="0">
                <a:solidFill>
                  <a:srgbClr val="FF0000"/>
                </a:solidFill>
              </a:rPr>
              <a:t/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			       # given </a:t>
            </a:r>
            <a:r>
              <a:rPr lang="en-US" sz="1200" dirty="0">
                <a:solidFill>
                  <a:srgbClr val="FF0000"/>
                </a:solidFill>
              </a:rPr>
              <a:t>signal (timeout).</a:t>
            </a:r>
          </a:p>
          <a:p>
            <a:r>
              <a:rPr lang="en-US" sz="1200" dirty="0" smtClean="0"/>
              <a:t>	$</a:t>
            </a:r>
            <a:r>
              <a:rPr lang="en-US" sz="1200" dirty="0" err="1"/>
              <a:t>StartButton.show</a:t>
            </a:r>
            <a:r>
              <a:rPr lang="en-US" sz="1200" dirty="0"/>
              <a:t>()</a:t>
            </a:r>
          </a:p>
          <a:p>
            <a:r>
              <a:rPr lang="en-US" sz="1200" dirty="0" smtClean="0"/>
              <a:t>	$</a:t>
            </a:r>
            <a:r>
              <a:rPr lang="en-US" sz="1200" dirty="0" err="1"/>
              <a:t>MessageLabel.text</a:t>
            </a:r>
            <a:r>
              <a:rPr lang="en-US" sz="1200" dirty="0"/>
              <a:t> = "Coin Dash!"</a:t>
            </a:r>
          </a:p>
          <a:p>
            <a:r>
              <a:rPr lang="en-US" sz="1200" dirty="0" smtClean="0"/>
              <a:t>	$</a:t>
            </a:r>
            <a:r>
              <a:rPr lang="en-US" sz="1200" dirty="0" err="1"/>
              <a:t>MessageLabel.show</a:t>
            </a:r>
            <a:r>
              <a:rPr lang="en-US" sz="1200" dirty="0" smtClean="0"/>
              <a:t>()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36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69949" y="288059"/>
            <a:ext cx="57675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Adding HUD to Main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640" y="288059"/>
            <a:ext cx="1232170" cy="11282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36" y="288059"/>
            <a:ext cx="1358132" cy="11309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7427" y="1598310"/>
            <a:ext cx="1029601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Set up the communication between Main scene and HUD.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an instance of HUD to the Main scene.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Main scene connect the timeout() signal of </a:t>
            </a:r>
            <a:r>
              <a:rPr lang="en-US" dirty="0" err="1" smtClean="0"/>
              <a:t>GameTimer</a:t>
            </a:r>
            <a:r>
              <a:rPr lang="en-US" dirty="0" smtClean="0"/>
              <a:t> and add the following code</a:t>
            </a:r>
            <a:endParaRPr lang="en-US" dirty="0"/>
          </a:p>
          <a:p>
            <a:r>
              <a:rPr lang="en-US" sz="1200" dirty="0" err="1"/>
              <a:t>func</a:t>
            </a:r>
            <a:r>
              <a:rPr lang="en-US" sz="1200" dirty="0"/>
              <a:t> _</a:t>
            </a:r>
            <a:r>
              <a:rPr lang="en-US" sz="1200" dirty="0" err="1"/>
              <a:t>on_GameTimer_timeout</a:t>
            </a:r>
            <a:r>
              <a:rPr lang="en-US" sz="1200" dirty="0" smtClean="0"/>
              <a:t>(): </a:t>
            </a:r>
            <a:r>
              <a:rPr lang="en-US" sz="1200" dirty="0" smtClean="0">
                <a:solidFill>
                  <a:srgbClr val="FF0000"/>
                </a:solidFill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Every time the </a:t>
            </a:r>
            <a:r>
              <a:rPr lang="en-US" sz="1200" dirty="0" err="1">
                <a:solidFill>
                  <a:srgbClr val="FF0000"/>
                </a:solidFill>
              </a:rPr>
              <a:t>GameTimer</a:t>
            </a:r>
            <a:r>
              <a:rPr lang="en-US" sz="1200" dirty="0">
                <a:solidFill>
                  <a:srgbClr val="FF0000"/>
                </a:solidFill>
              </a:rPr>
              <a:t> times out (every second), the remaining time is reduced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time_left</a:t>
            </a:r>
            <a:r>
              <a:rPr lang="en-US" sz="1200" dirty="0"/>
              <a:t> </a:t>
            </a:r>
            <a:r>
              <a:rPr lang="en-US" sz="1200" dirty="0"/>
              <a:t>-= 1</a:t>
            </a:r>
          </a:p>
          <a:p>
            <a:r>
              <a:rPr lang="en-US" sz="1200" dirty="0"/>
              <a:t>	$</a:t>
            </a:r>
            <a:r>
              <a:rPr lang="en-US" sz="1200" dirty="0" err="1"/>
              <a:t>HUD.update_timer</a:t>
            </a:r>
            <a:r>
              <a:rPr lang="en-US" sz="1200" dirty="0"/>
              <a:t>(</a:t>
            </a:r>
            <a:r>
              <a:rPr lang="en-US" sz="1200" dirty="0" err="1"/>
              <a:t>time_left</a:t>
            </a:r>
            <a:r>
              <a:rPr lang="en-US" sz="1200" dirty="0"/>
              <a:t>)</a:t>
            </a:r>
          </a:p>
          <a:p>
            <a:r>
              <a:rPr lang="en-US" sz="1200" dirty="0"/>
              <a:t>	if </a:t>
            </a:r>
            <a:r>
              <a:rPr lang="en-US" sz="1200" dirty="0" err="1"/>
              <a:t>time_left</a:t>
            </a:r>
            <a:r>
              <a:rPr lang="en-US" sz="1200" dirty="0"/>
              <a:t> &lt;= 0: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game_over</a:t>
            </a:r>
            <a:r>
              <a:rPr lang="en-US" sz="1200" dirty="0"/>
              <a:t>()</a:t>
            </a:r>
            <a:endParaRPr lang="en-US" sz="1200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Next connect </a:t>
            </a:r>
            <a:r>
              <a:rPr lang="en-US" b="1" dirty="0" smtClean="0"/>
              <a:t>pickup() </a:t>
            </a:r>
            <a:r>
              <a:rPr lang="en-US" dirty="0" smtClean="0"/>
              <a:t>and </a:t>
            </a:r>
            <a:r>
              <a:rPr lang="en-US" b="1" dirty="0" smtClean="0"/>
              <a:t>hurt() </a:t>
            </a:r>
            <a:r>
              <a:rPr lang="en-US" dirty="0" smtClean="0"/>
              <a:t>signals of Player. </a:t>
            </a:r>
            <a:endParaRPr lang="en-US" sz="1200" dirty="0" smtClean="0"/>
          </a:p>
          <a:p>
            <a:r>
              <a:rPr lang="en-US" sz="1200" dirty="0" err="1" smtClean="0"/>
              <a:t>func</a:t>
            </a:r>
            <a:r>
              <a:rPr lang="en-US" sz="1200" dirty="0" smtClean="0"/>
              <a:t> </a:t>
            </a:r>
            <a:r>
              <a:rPr lang="en-US" sz="1200" dirty="0"/>
              <a:t>_</a:t>
            </a:r>
            <a:r>
              <a:rPr lang="en-US" sz="1200" dirty="0" err="1"/>
              <a:t>on_Player_pickup</a:t>
            </a:r>
            <a:r>
              <a:rPr lang="en-US" sz="1200" dirty="0"/>
              <a:t>():</a:t>
            </a:r>
          </a:p>
          <a:p>
            <a:r>
              <a:rPr lang="en-US" sz="1200" dirty="0" smtClean="0"/>
              <a:t>	score </a:t>
            </a:r>
            <a:r>
              <a:rPr lang="en-US" sz="1200" dirty="0"/>
              <a:t>+= 1</a:t>
            </a:r>
          </a:p>
          <a:p>
            <a:r>
              <a:rPr lang="en-US" sz="1200" dirty="0" smtClean="0"/>
              <a:t>	$</a:t>
            </a:r>
            <a:r>
              <a:rPr lang="en-US" sz="1200" dirty="0" err="1"/>
              <a:t>HUD.update_score</a:t>
            </a:r>
            <a:r>
              <a:rPr lang="en-US" sz="1200" dirty="0"/>
              <a:t>(score)</a:t>
            </a:r>
          </a:p>
          <a:p>
            <a:r>
              <a:rPr lang="en-US" sz="1200" dirty="0" err="1"/>
              <a:t>func</a:t>
            </a:r>
            <a:r>
              <a:rPr lang="en-US" sz="1200" dirty="0"/>
              <a:t> _</a:t>
            </a:r>
            <a:r>
              <a:rPr lang="en-US" sz="1200" dirty="0" err="1"/>
              <a:t>on_Player_hurt</a:t>
            </a:r>
            <a:r>
              <a:rPr lang="en-US" sz="1200" dirty="0"/>
              <a:t>():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game_over</a:t>
            </a:r>
            <a:r>
              <a:rPr lang="en-US" sz="1200" dirty="0" smtClean="0"/>
              <a:t>()</a:t>
            </a:r>
          </a:p>
          <a:p>
            <a:endParaRPr lang="en-US" sz="1200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en-US" dirty="0"/>
              <a:t>Several things need to happen when the game ends, so add the following function</a:t>
            </a:r>
            <a:r>
              <a:rPr lang="en-US" dirty="0" smtClean="0"/>
              <a:t>:</a:t>
            </a:r>
          </a:p>
          <a:p>
            <a:r>
              <a:rPr lang="en-US" sz="1200" dirty="0" err="1"/>
              <a:t>func</a:t>
            </a:r>
            <a:r>
              <a:rPr lang="en-US" sz="1200" dirty="0"/>
              <a:t> </a:t>
            </a:r>
            <a:r>
              <a:rPr lang="en-US" sz="1200" dirty="0" err="1"/>
              <a:t>game_over</a:t>
            </a:r>
            <a:r>
              <a:rPr lang="en-US" sz="1200" dirty="0" smtClean="0"/>
              <a:t>(): </a:t>
            </a:r>
            <a:r>
              <a:rPr lang="en-US" sz="1200" dirty="0" smtClean="0">
                <a:solidFill>
                  <a:srgbClr val="FF0000"/>
                </a:solidFill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This function halts the game, and also loops through the coins and removes any that </a:t>
            </a:r>
            <a:r>
              <a:rPr lang="en-US" sz="1200" dirty="0" smtClean="0">
                <a:solidFill>
                  <a:srgbClr val="FF0000"/>
                </a:solidFill>
              </a:rPr>
              <a:t>are remaining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/>
              <a:t>	playing </a:t>
            </a:r>
            <a:r>
              <a:rPr lang="en-US" sz="1200" dirty="0"/>
              <a:t>= false</a:t>
            </a:r>
          </a:p>
          <a:p>
            <a:r>
              <a:rPr lang="en-US" sz="1200" dirty="0" smtClean="0"/>
              <a:t>	$</a:t>
            </a:r>
            <a:r>
              <a:rPr lang="en-US" sz="1200" dirty="0" err="1"/>
              <a:t>GameTimer.stop</a:t>
            </a:r>
            <a:r>
              <a:rPr lang="en-US" sz="1200" dirty="0" smtClean="0"/>
              <a:t>()</a:t>
            </a:r>
            <a:endParaRPr lang="en-US" sz="1200" dirty="0"/>
          </a:p>
          <a:p>
            <a:r>
              <a:rPr lang="en-US" sz="1200" dirty="0" smtClean="0"/>
              <a:t>	for </a:t>
            </a:r>
            <a:r>
              <a:rPr lang="en-US" sz="1200" dirty="0"/>
              <a:t>coin in $</a:t>
            </a:r>
            <a:r>
              <a:rPr lang="en-US" sz="1200" dirty="0" err="1"/>
              <a:t>CoinContainer.get_children</a:t>
            </a:r>
            <a:r>
              <a:rPr lang="en-US" sz="1200" dirty="0"/>
              <a:t>():</a:t>
            </a: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coin.queue_free</a:t>
            </a:r>
            <a:r>
              <a:rPr lang="en-US" sz="1200" dirty="0"/>
              <a:t>()</a:t>
            </a:r>
          </a:p>
          <a:p>
            <a:r>
              <a:rPr lang="en-US" sz="1200" dirty="0" smtClean="0"/>
              <a:t>	$</a:t>
            </a:r>
            <a:r>
              <a:rPr lang="en-US" sz="1200" dirty="0" err="1"/>
              <a:t>HUD.show_game_over</a:t>
            </a:r>
            <a:r>
              <a:rPr lang="en-US" sz="1200" dirty="0" smtClean="0"/>
              <a:t>()  </a:t>
            </a:r>
            <a:r>
              <a:rPr lang="en-US" sz="1200" dirty="0">
                <a:solidFill>
                  <a:srgbClr val="FF0000"/>
                </a:solidFill>
              </a:rPr>
              <a:t># calls the </a:t>
            </a:r>
            <a:r>
              <a:rPr lang="en-US" sz="1200" dirty="0" err="1">
                <a:solidFill>
                  <a:srgbClr val="FF0000"/>
                </a:solidFill>
              </a:rPr>
              <a:t>show_game_over</a:t>
            </a:r>
            <a:r>
              <a:rPr lang="en-US" sz="1200" dirty="0">
                <a:solidFill>
                  <a:srgbClr val="FF0000"/>
                </a:solidFill>
              </a:rPr>
              <a:t> function which shows the game over </a:t>
            </a:r>
            <a:r>
              <a:rPr lang="en-US" sz="1200" dirty="0" err="1">
                <a:solidFill>
                  <a:srgbClr val="FF0000"/>
                </a:solidFill>
              </a:rPr>
              <a:t>msg</a:t>
            </a:r>
            <a:r>
              <a:rPr lang="en-US" sz="1200" dirty="0">
                <a:solidFill>
                  <a:srgbClr val="FF0000"/>
                </a:solidFill>
              </a:rPr>
              <a:t> and starts new game</a:t>
            </a:r>
            <a:endParaRPr lang="en-US" sz="1200" dirty="0"/>
          </a:p>
          <a:p>
            <a:r>
              <a:rPr lang="en-US" sz="1200" dirty="0" smtClean="0"/>
              <a:t>	$</a:t>
            </a:r>
            <a:r>
              <a:rPr lang="en-US" sz="1200" dirty="0" err="1"/>
              <a:t>Player.die</a:t>
            </a:r>
            <a:r>
              <a:rPr lang="en-US" sz="12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69949" y="288059"/>
            <a:ext cx="57675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Adding HUD to Main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640" y="288059"/>
            <a:ext cx="1232170" cy="11282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36" y="288059"/>
            <a:ext cx="1358132" cy="11309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7427" y="1598310"/>
            <a:ext cx="102960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Finally, the </a:t>
            </a:r>
            <a:r>
              <a:rPr lang="en-US" dirty="0" err="1" smtClean="0"/>
              <a:t>StartButton</a:t>
            </a:r>
            <a:r>
              <a:rPr lang="en-US" dirty="0" smtClean="0"/>
              <a:t> needs to activate the </a:t>
            </a:r>
            <a:r>
              <a:rPr lang="en-US" dirty="0" err="1" smtClean="0"/>
              <a:t>new_game</a:t>
            </a:r>
            <a:r>
              <a:rPr lang="en-US" dirty="0" smtClean="0"/>
              <a:t>() function.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on the </a:t>
            </a:r>
            <a:r>
              <a:rPr lang="en-US" dirty="0" smtClean="0"/>
              <a:t>HUD instance </a:t>
            </a:r>
            <a:r>
              <a:rPr lang="en-US" dirty="0"/>
              <a:t>and select its </a:t>
            </a:r>
            <a:r>
              <a:rPr lang="en-US" dirty="0" err="1"/>
              <a:t>new_game</a:t>
            </a:r>
            <a:r>
              <a:rPr lang="en-US" dirty="0"/>
              <a:t>() signal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signal connection dialog, click </a:t>
            </a:r>
            <a:r>
              <a:rPr lang="en-US" b="1" dirty="0" smtClean="0"/>
              <a:t>Make Function </a:t>
            </a:r>
            <a:r>
              <a:rPr lang="en-US" dirty="0"/>
              <a:t>to </a:t>
            </a:r>
            <a:r>
              <a:rPr lang="en-US" b="1" dirty="0"/>
              <a:t>Off </a:t>
            </a:r>
            <a:r>
              <a:rPr lang="en-US" dirty="0"/>
              <a:t>and in the </a:t>
            </a:r>
            <a:r>
              <a:rPr lang="en-US" b="1" dirty="0"/>
              <a:t>Method In Node </a:t>
            </a:r>
            <a:r>
              <a:rPr lang="en-US" dirty="0"/>
              <a:t>field, type </a:t>
            </a:r>
            <a:r>
              <a:rPr lang="en-US" dirty="0" err="1" smtClean="0"/>
              <a:t>new_game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Remove </a:t>
            </a:r>
            <a:r>
              <a:rPr lang="en-US" dirty="0" err="1"/>
              <a:t>new_game</a:t>
            </a:r>
            <a:r>
              <a:rPr lang="en-US" dirty="0"/>
              <a:t>() from the _ready</a:t>
            </a:r>
            <a:r>
              <a:rPr lang="en-US" dirty="0" smtClean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add </a:t>
            </a:r>
            <a:r>
              <a:rPr lang="en-US" dirty="0"/>
              <a:t>these two lines to </a:t>
            </a:r>
            <a:r>
              <a:rPr lang="en-US" dirty="0" smtClean="0"/>
              <a:t>the </a:t>
            </a:r>
            <a:r>
              <a:rPr lang="en-US" dirty="0" err="1" smtClean="0"/>
              <a:t>new_game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function:</a:t>
            </a:r>
            <a:endParaRPr lang="en-US" dirty="0" smtClean="0"/>
          </a:p>
          <a:p>
            <a:endParaRPr lang="en-US" sz="1200" dirty="0" smtClean="0"/>
          </a:p>
          <a:p>
            <a:r>
              <a:rPr lang="en-US" sz="1200" dirty="0"/>
              <a:t>$</a:t>
            </a:r>
            <a:r>
              <a:rPr lang="en-US" sz="1200" dirty="0" err="1"/>
              <a:t>HUD.update_score</a:t>
            </a:r>
            <a:r>
              <a:rPr lang="en-US" sz="1200" dirty="0"/>
              <a:t>(score)</a:t>
            </a:r>
          </a:p>
          <a:p>
            <a:r>
              <a:rPr lang="en-US" sz="1200" dirty="0"/>
              <a:t>$</a:t>
            </a:r>
            <a:r>
              <a:rPr lang="en-US" sz="1200" dirty="0" err="1"/>
              <a:t>HUD.update_timer</a:t>
            </a:r>
            <a:r>
              <a:rPr lang="en-US" sz="1200" dirty="0"/>
              <a:t>(</a:t>
            </a:r>
            <a:r>
              <a:rPr lang="en-US" sz="1200" dirty="0" err="1"/>
              <a:t>time_left</a:t>
            </a:r>
            <a:r>
              <a:rPr lang="en-US" sz="1200" dirty="0"/>
              <a:t>) </a:t>
            </a:r>
            <a:endParaRPr lang="en-US" sz="1200" dirty="0" smtClean="0"/>
          </a:p>
          <a:p>
            <a:endParaRPr lang="en-US" sz="12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180" y="2923873"/>
            <a:ext cx="5268469" cy="33568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4175" y="4922297"/>
            <a:ext cx="48288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Play the Project (F5). At this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point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Check scores updating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Time updating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Game Ending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Game Starting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07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95253" y="235373"/>
            <a:ext cx="7801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Reviewing Game Loop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2625" y="200453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818" y="1346841"/>
            <a:ext cx="1697918" cy="25289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960" y="4928413"/>
            <a:ext cx="1401648" cy="17789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220" y="1526016"/>
            <a:ext cx="1580642" cy="23462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270" y="4784124"/>
            <a:ext cx="1266034" cy="19231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052" y="4415296"/>
            <a:ext cx="1521000" cy="22926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6801" y="1358739"/>
            <a:ext cx="2119071" cy="320577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928680" y="871300"/>
            <a:ext cx="1714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Player Scene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91818" y="4743746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2) Coin Scene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836233" y="4621564"/>
            <a:ext cx="192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3) Power up Scene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676223" y="766756"/>
            <a:ext cx="252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4) Head up display Scene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86772" y="4134125"/>
            <a:ext cx="1241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5) Obstacle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19142" y="871300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6) Main Scene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388033" y="2341478"/>
            <a:ext cx="6893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49299" y="3731553"/>
            <a:ext cx="1556177" cy="805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3" idx="2"/>
          </p:cNvCxnSpPr>
          <p:nvPr/>
        </p:nvCxnSpPr>
        <p:spPr>
          <a:xfrm>
            <a:off x="5156337" y="4564513"/>
            <a:ext cx="2962603" cy="548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0"/>
          </p:cNvCxnSpPr>
          <p:nvPr/>
        </p:nvCxnSpPr>
        <p:spPr>
          <a:xfrm>
            <a:off x="7703022" y="3577348"/>
            <a:ext cx="1451265" cy="1206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" idx="1"/>
          </p:cNvCxnSpPr>
          <p:nvPr/>
        </p:nvCxnSpPr>
        <p:spPr>
          <a:xfrm>
            <a:off x="6674374" y="2562742"/>
            <a:ext cx="717444" cy="485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07741" y="304535"/>
            <a:ext cx="7801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Reviewing Game Signaling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직사각형 8"/>
          <p:cNvSpPr/>
          <p:nvPr/>
        </p:nvSpPr>
        <p:spPr>
          <a:xfrm>
            <a:off x="2791961" y="2004520"/>
            <a:ext cx="6014085" cy="5114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직사각형 9"/>
          <p:cNvSpPr>
            <a:spLocks noChangeArrowheads="1"/>
          </p:cNvSpPr>
          <p:nvPr/>
        </p:nvSpPr>
        <p:spPr bwMode="auto">
          <a:xfrm>
            <a:off x="1963286" y="1282525"/>
            <a:ext cx="1809750" cy="1447800"/>
          </a:xfrm>
          <a:prstGeom prst="rect">
            <a:avLst/>
          </a:prstGeom>
          <a:solidFill>
            <a:srgbClr val="ED7D31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area_enterd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E74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pickup 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E74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E74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hurt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E74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D9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_on_Player_area_entered() will emit_signal (“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E74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pickup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D9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”)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D9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D9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emit_signal(“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E74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D9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”) 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11"/>
          <p:cNvSpPr>
            <a:spLocks noChangeArrowheads="1"/>
          </p:cNvSpPr>
          <p:nvPr/>
        </p:nvSpPr>
        <p:spPr bwMode="auto">
          <a:xfrm>
            <a:off x="6563861" y="1320625"/>
            <a:ext cx="1052513" cy="342900"/>
          </a:xfrm>
          <a:prstGeom prst="rect">
            <a:avLst/>
          </a:prstGeom>
          <a:solidFill>
            <a:srgbClr val="ED7D31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Coin Container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12"/>
          <p:cNvSpPr>
            <a:spLocks noChangeArrowheads="1"/>
          </p:cNvSpPr>
          <p:nvPr/>
        </p:nvSpPr>
        <p:spPr bwMode="auto">
          <a:xfrm>
            <a:off x="2112511" y="4482925"/>
            <a:ext cx="1549400" cy="803275"/>
          </a:xfrm>
          <a:prstGeom prst="rect">
            <a:avLst/>
          </a:prstGeom>
          <a:solidFill>
            <a:srgbClr val="ED7D31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GameTimer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timeout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E74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E74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D9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GameTimer timeout every second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13"/>
          <p:cNvSpPr>
            <a:spLocks noChangeArrowheads="1"/>
          </p:cNvSpPr>
          <p:nvPr/>
        </p:nvSpPr>
        <p:spPr bwMode="auto">
          <a:xfrm>
            <a:off x="7906886" y="4179713"/>
            <a:ext cx="2089150" cy="962025"/>
          </a:xfrm>
          <a:prstGeom prst="rect">
            <a:avLst/>
          </a:prstGeom>
          <a:solidFill>
            <a:srgbClr val="ED7D31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HUD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start_game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D9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_on_StartButton_pressed() will emit_signal("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E74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start_game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D9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직선 화살표 연결선 14"/>
          <p:cNvCxnSpPr/>
          <p:nvPr/>
        </p:nvCxnSpPr>
        <p:spPr>
          <a:xfrm>
            <a:off x="4696961" y="2566495"/>
            <a:ext cx="953135" cy="1419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8"/>
          <p:cNvSpPr>
            <a:spLocks noChangeArrowheads="1"/>
          </p:cNvSpPr>
          <p:nvPr/>
        </p:nvSpPr>
        <p:spPr bwMode="auto">
          <a:xfrm>
            <a:off x="6570211" y="1739725"/>
            <a:ext cx="1141413" cy="1323975"/>
          </a:xfrm>
          <a:prstGeom prst="rect">
            <a:avLst/>
          </a:prstGeom>
          <a:solidFill>
            <a:srgbClr val="ED7D31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variable (PackedScene ) Coin 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Coin.instance() to make multiple instance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20"/>
          <p:cNvSpPr>
            <a:spLocks noChangeArrowheads="1"/>
          </p:cNvSpPr>
          <p:nvPr/>
        </p:nvSpPr>
        <p:spPr bwMode="auto">
          <a:xfrm>
            <a:off x="6573386" y="3170063"/>
            <a:ext cx="1131888" cy="446087"/>
          </a:xfrm>
          <a:prstGeom prst="rect">
            <a:avLst/>
          </a:prstGeom>
          <a:solidFill>
            <a:srgbClr val="ED7D31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playtime, level, score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직선 화살표 연결선 21"/>
          <p:cNvCxnSpPr/>
          <p:nvPr/>
        </p:nvCxnSpPr>
        <p:spPr>
          <a:xfrm flipV="1">
            <a:off x="4582661" y="4308935"/>
            <a:ext cx="1057275" cy="139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22"/>
          <p:cNvSpPr>
            <a:spLocks noChangeArrowheads="1"/>
          </p:cNvSpPr>
          <p:nvPr/>
        </p:nvSpPr>
        <p:spPr bwMode="auto">
          <a:xfrm>
            <a:off x="2968174" y="3814588"/>
            <a:ext cx="1762125" cy="34290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_on_GameTimer_timeout()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직선 화살표 연결선 23"/>
          <p:cNvCxnSpPr/>
          <p:nvPr/>
        </p:nvCxnSpPr>
        <p:spPr>
          <a:xfrm flipH="1" flipV="1">
            <a:off x="6240011" y="4300045"/>
            <a:ext cx="323850" cy="1257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24"/>
          <p:cNvSpPr>
            <a:spLocks noChangeArrowheads="1"/>
          </p:cNvSpPr>
          <p:nvPr/>
        </p:nvSpPr>
        <p:spPr bwMode="auto">
          <a:xfrm>
            <a:off x="4938261" y="3741563"/>
            <a:ext cx="1762125" cy="350837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new_game() is called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직선 화살표 연결선 10"/>
          <p:cNvCxnSpPr/>
          <p:nvPr/>
        </p:nvCxnSpPr>
        <p:spPr>
          <a:xfrm flipH="1">
            <a:off x="6220961" y="2375995"/>
            <a:ext cx="1257300" cy="162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5"/>
          <p:cNvSpPr>
            <a:spLocks noChangeArrowheads="1"/>
          </p:cNvSpPr>
          <p:nvPr/>
        </p:nvSpPr>
        <p:spPr bwMode="auto">
          <a:xfrm>
            <a:off x="3831774" y="2195338"/>
            <a:ext cx="1714500" cy="46355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_on_Player_pickup()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on_Player_hurt()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직사각형 17"/>
          <p:cNvSpPr>
            <a:spLocks noChangeArrowheads="1"/>
          </p:cNvSpPr>
          <p:nvPr/>
        </p:nvSpPr>
        <p:spPr bwMode="auto">
          <a:xfrm>
            <a:off x="6176511" y="5746575"/>
            <a:ext cx="1165225" cy="457200"/>
          </a:xfrm>
          <a:prstGeom prst="rect">
            <a:avLst/>
          </a:prstGeom>
          <a:solidFill>
            <a:srgbClr val="ED7D31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 (Start)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pressed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7610976" y="6024070"/>
            <a:ext cx="4508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6"/>
          <p:cNvSpPr>
            <a:spLocks noChangeArrowheads="1"/>
          </p:cNvSpPr>
          <p:nvPr/>
        </p:nvSpPr>
        <p:spPr bwMode="auto">
          <a:xfrm>
            <a:off x="7905299" y="5352875"/>
            <a:ext cx="1762125" cy="238125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_on_StartButton_pressed()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직사각형 28"/>
          <p:cNvSpPr>
            <a:spLocks noChangeArrowheads="1"/>
          </p:cNvSpPr>
          <p:nvPr/>
        </p:nvSpPr>
        <p:spPr bwMode="auto">
          <a:xfrm>
            <a:off x="4706486" y="3170063"/>
            <a:ext cx="609600" cy="276225"/>
          </a:xfrm>
          <a:prstGeom prst="rect">
            <a:avLst/>
          </a:prstGeom>
          <a:solidFill>
            <a:srgbClr val="ED7D31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구부러진 연결선 29"/>
          <p:cNvCxnSpPr/>
          <p:nvPr/>
        </p:nvCxnSpPr>
        <p:spPr>
          <a:xfrm flipH="1">
            <a:off x="2997066" y="2433145"/>
            <a:ext cx="365760" cy="579755"/>
          </a:xfrm>
          <a:prstGeom prst="curvedConnector3">
            <a:avLst>
              <a:gd name="adj1" fmla="val 1231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1820411" y="704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Signaling -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1820411" y="1161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E74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pickup, hurt and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start_game  - User defined signals. And has to be explicitly emitted, using emit_signal() function. 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area_enterd and timeout pressed – are system defined signals. These are emitted whenever the event happen. For ex: area_enterd - when the node’s area is entered by another node, timeout – Every one second. We can change it by changing wait time in the inspector.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Ex: When you click start button -&gt; it emits 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pressed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signal. 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pressed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signal is connected to HUD 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on_StartButton_pressed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function, so on the emission of 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pressed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signal the function 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on_StartButton_pressed()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be called. -&gt; on_StartButton_pressed() 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unction will emit_signals(“start_gam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”) -&gt; on emission of 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start_game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new_game()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be called.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signals can be emitted only by the scene it belongs too. However it can be connected to the other scene. For ex: Main can connect to the pickup signal using function on_Player_pickup(). As Player is instance of the Main scene. This is how main scene can help interact scenes together, through the process of signaling.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9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55742" y="365125"/>
            <a:ext cx="60980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Vectors and 2D coordinate systems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0" y="353290"/>
            <a:ext cx="4060971" cy="1337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7306" y="1924479"/>
            <a:ext cx="65161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Vector math is an essential tool in </a:t>
            </a:r>
            <a:r>
              <a:rPr lang="en-US" dirty="0" smtClean="0"/>
              <a:t>game development</a:t>
            </a:r>
          </a:p>
          <a:p>
            <a:endParaRPr lang="en-US" dirty="0" smtClean="0"/>
          </a:p>
          <a:p>
            <a:r>
              <a:rPr lang="en-US" dirty="0"/>
              <a:t>Cartesian coordinates to </a:t>
            </a:r>
            <a:r>
              <a:rPr lang="en-US" b="1" dirty="0"/>
              <a:t>identify locations </a:t>
            </a:r>
            <a:r>
              <a:rPr lang="en-US" dirty="0"/>
              <a:t>in </a:t>
            </a:r>
            <a:r>
              <a:rPr lang="en-US" dirty="0" smtClean="0"/>
              <a:t>space</a:t>
            </a:r>
          </a:p>
          <a:p>
            <a:endParaRPr lang="en-US" dirty="0" smtClean="0"/>
          </a:p>
          <a:p>
            <a:r>
              <a:rPr lang="en-US" b="1" dirty="0"/>
              <a:t>2D space </a:t>
            </a:r>
            <a:r>
              <a:rPr lang="en-US" dirty="0"/>
              <a:t>is written as a pair of values, such as </a:t>
            </a:r>
            <a:r>
              <a:rPr lang="en-US" b="1" dirty="0"/>
              <a:t>(4,3</a:t>
            </a:r>
            <a:r>
              <a:rPr lang="en-US" b="1" dirty="0" smtClean="0"/>
              <a:t>)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 smtClean="0"/>
              <a:t>axes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Y axis is downwards </a:t>
            </a:r>
            <a:r>
              <a:rPr lang="en-US" dirty="0" smtClean="0"/>
              <a:t>and this </a:t>
            </a:r>
            <a:r>
              <a:rPr lang="en-US" dirty="0"/>
              <a:t>orientation is very common </a:t>
            </a:r>
            <a:r>
              <a:rPr lang="en-US" dirty="0" smtClean="0"/>
              <a:t>in computer </a:t>
            </a:r>
            <a:r>
              <a:rPr lang="en-US" dirty="0"/>
              <a:t>graphics applications.</a:t>
            </a:r>
            <a:endParaRPr lang="en-US" b="1" dirty="0"/>
          </a:p>
          <a:p>
            <a:endParaRPr lang="en-US" i="1" dirty="0" smtClean="0"/>
          </a:p>
          <a:p>
            <a:r>
              <a:rPr lang="en-US" b="1" dirty="0"/>
              <a:t>This arrow is a </a:t>
            </a:r>
            <a:r>
              <a:rPr lang="en-US" b="1" i="1" dirty="0" smtClean="0"/>
              <a:t>vector </a:t>
            </a:r>
          </a:p>
          <a:p>
            <a:endParaRPr lang="en-US" b="1" dirty="0" smtClean="0"/>
          </a:p>
          <a:p>
            <a:r>
              <a:rPr lang="en-US" dirty="0"/>
              <a:t>location, </a:t>
            </a:r>
            <a:r>
              <a:rPr lang="en-US" i="1" dirty="0"/>
              <a:t>(4, 3)</a:t>
            </a:r>
            <a:r>
              <a:rPr lang="en-US" dirty="0"/>
              <a:t>, its length, </a:t>
            </a:r>
            <a:r>
              <a:rPr lang="en-US" i="1" dirty="0"/>
              <a:t>m, </a:t>
            </a:r>
            <a:r>
              <a:rPr lang="en-US" dirty="0"/>
              <a:t>and its angle from the </a:t>
            </a:r>
            <a:r>
              <a:rPr lang="en-US" i="1" dirty="0"/>
              <a:t>x</a:t>
            </a:r>
            <a:r>
              <a:rPr lang="en-US" dirty="0"/>
              <a:t>-axis, </a:t>
            </a:r>
            <a:r>
              <a:rPr lang="en-US" i="1" dirty="0"/>
              <a:t>θ</a:t>
            </a:r>
            <a:r>
              <a:rPr lang="en-US" dirty="0"/>
              <a:t>.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984" y="1767960"/>
            <a:ext cx="2726724" cy="2365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236" y="4211020"/>
            <a:ext cx="2894325" cy="232089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6046573" y="2561968"/>
            <a:ext cx="2529016" cy="130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75005" y="4646141"/>
            <a:ext cx="6268995" cy="19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8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55742" y="365125"/>
            <a:ext cx="60980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Pixel Rendering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1" y="262673"/>
            <a:ext cx="4060971" cy="13373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675" y="1690688"/>
            <a:ext cx="5575125" cy="469374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013255" y="2626136"/>
            <a:ext cx="4242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Project </a:t>
            </a:r>
            <a:r>
              <a:rPr lang="en-US" i="1" dirty="0"/>
              <a:t>| </a:t>
            </a:r>
            <a:r>
              <a:rPr lang="en-US" b="1" dirty="0"/>
              <a:t>Project Settings </a:t>
            </a:r>
            <a:r>
              <a:rPr lang="en-US" dirty="0"/>
              <a:t>and find the </a:t>
            </a:r>
            <a:r>
              <a:rPr lang="en-US" b="1" dirty="0"/>
              <a:t>Rendering</a:t>
            </a:r>
            <a:r>
              <a:rPr lang="en-US" i="1" dirty="0"/>
              <a:t>/</a:t>
            </a:r>
            <a:r>
              <a:rPr lang="en-US" b="1" dirty="0"/>
              <a:t>Quality </a:t>
            </a:r>
            <a:r>
              <a:rPr lang="en-US" dirty="0"/>
              <a:t>section </a:t>
            </a:r>
            <a:r>
              <a:rPr lang="en-US" dirty="0" smtClean="0"/>
              <a:t>in the </a:t>
            </a:r>
            <a:r>
              <a:rPr lang="en-US" dirty="0"/>
              <a:t>sidebar and enable </a:t>
            </a:r>
            <a:r>
              <a:rPr lang="en-US" b="1" dirty="0"/>
              <a:t>Use Pixel </a:t>
            </a:r>
            <a:r>
              <a:rPr lang="en-US" b="1" dirty="0" smtClean="0"/>
              <a:t>Snap , </a:t>
            </a:r>
            <a:r>
              <a:rPr lang="en-US" dirty="0"/>
              <a:t>Since objects can't be drawn at </a:t>
            </a:r>
            <a:r>
              <a:rPr lang="en-US" dirty="0" smtClean="0"/>
              <a:t>half pixels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5503" y="300614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Scene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0453" y="1729663"/>
            <a:ext cx="373997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Coin Dash </a:t>
            </a:r>
            <a:r>
              <a:rPr lang="en-US" dirty="0" smtClean="0"/>
              <a:t>game has various scenes. </a:t>
            </a:r>
          </a:p>
          <a:p>
            <a:pPr marL="342900" indent="-342900">
              <a:buAutoNum type="arabicParenR"/>
            </a:pPr>
            <a:r>
              <a:rPr lang="en-US" dirty="0" smtClean="0"/>
              <a:t>Player</a:t>
            </a:r>
          </a:p>
          <a:p>
            <a:pPr marL="342900" indent="-342900">
              <a:buAutoNum type="arabicParenR"/>
            </a:pPr>
            <a:r>
              <a:rPr lang="en-US" dirty="0" smtClean="0"/>
              <a:t>Coin</a:t>
            </a:r>
          </a:p>
          <a:p>
            <a:pPr marL="342900" indent="-342900">
              <a:buAutoNum type="arabicParenR"/>
            </a:pPr>
            <a:r>
              <a:rPr lang="en-US" dirty="0" smtClean="0"/>
              <a:t>HUD</a:t>
            </a:r>
          </a:p>
          <a:p>
            <a:pPr marL="342900" indent="-342900">
              <a:buAutoNum type="arabicParenR"/>
            </a:pPr>
            <a:r>
              <a:rPr lang="en-US" dirty="0" smtClean="0"/>
              <a:t>Main</a:t>
            </a:r>
          </a:p>
          <a:p>
            <a:pPr marL="342900" indent="-342900">
              <a:buAutoNum type="arabicParenR"/>
            </a:pPr>
            <a:r>
              <a:rPr lang="en-US" dirty="0" smtClean="0"/>
              <a:t>Obstacles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Poweups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eparate scenes can be tested independently</a:t>
            </a:r>
          </a:p>
          <a:p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asier </a:t>
            </a:r>
            <a:r>
              <a:rPr lang="en-US" dirty="0"/>
              <a:t>to troubleshoot, modify, and even </a:t>
            </a:r>
            <a:r>
              <a:rPr lang="en-US" dirty="0" smtClean="0"/>
              <a:t>replace entirely </a:t>
            </a:r>
            <a:r>
              <a:rPr lang="en-US" dirty="0"/>
              <a:t>without affecting other parts of the game.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105" y="614355"/>
            <a:ext cx="1697918" cy="25289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591" y="4532129"/>
            <a:ext cx="1401648" cy="20914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568" y="662170"/>
            <a:ext cx="1580642" cy="23462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4673" y="4350099"/>
            <a:ext cx="1266034" cy="19231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4415" y="3970774"/>
            <a:ext cx="1521000" cy="22926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5590" y="685535"/>
            <a:ext cx="2119071" cy="32057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816857" y="220510"/>
            <a:ext cx="1714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Player Scene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79995" y="4092956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2) Coin Scene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724410" y="3970774"/>
            <a:ext cx="192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3) Power up Scene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564400" y="115966"/>
            <a:ext cx="252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4) Head up display Scene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96238" y="3516575"/>
            <a:ext cx="1241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5) Obstacle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07319" y="220510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6) Main Scene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276210" y="1690688"/>
            <a:ext cx="6893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437476" y="3080763"/>
            <a:ext cx="1556177" cy="805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5" idx="2"/>
          </p:cNvCxnSpPr>
          <p:nvPr/>
        </p:nvCxnSpPr>
        <p:spPr>
          <a:xfrm flipH="1">
            <a:off x="8007117" y="3891309"/>
            <a:ext cx="18009" cy="5709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1" idx="0"/>
          </p:cNvCxnSpPr>
          <p:nvPr/>
        </p:nvCxnSpPr>
        <p:spPr>
          <a:xfrm>
            <a:off x="9076425" y="3143323"/>
            <a:ext cx="1451265" cy="1206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8" idx="1"/>
          </p:cNvCxnSpPr>
          <p:nvPr/>
        </p:nvCxnSpPr>
        <p:spPr>
          <a:xfrm>
            <a:off x="9084661" y="1830256"/>
            <a:ext cx="717444" cy="485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237" y="601361"/>
            <a:ext cx="9144000" cy="2372497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Coin Dash Game</a:t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Part 1 – Player Scene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571" y="3435178"/>
            <a:ext cx="1172347" cy="113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Player</a:t>
            </a:r>
          </a:p>
          <a:p>
            <a:r>
              <a:rPr lang="en-US" dirty="0" smtClean="0"/>
              <a:t>Add Animation to Player</a:t>
            </a:r>
          </a:p>
          <a:p>
            <a:r>
              <a:rPr lang="en-US" dirty="0" smtClean="0"/>
              <a:t>Prepare Player for Collision</a:t>
            </a:r>
          </a:p>
          <a:p>
            <a:r>
              <a:rPr lang="en-US" dirty="0" smtClean="0"/>
              <a:t>Detect Player movement and direction</a:t>
            </a:r>
          </a:p>
          <a:p>
            <a:r>
              <a:rPr lang="en-US" dirty="0" smtClean="0"/>
              <a:t>Pick up coins when player enter coin area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42984" y="365125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Player Scene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2" y="365125"/>
            <a:ext cx="960209" cy="93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55742" y="365125"/>
            <a:ext cx="60980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42984" y="365125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Player Scene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2" y="365125"/>
            <a:ext cx="960209" cy="931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573" y="596556"/>
            <a:ext cx="3148051" cy="309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0452" y="1729663"/>
            <a:ext cx="74651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Add/Create </a:t>
            </a:r>
            <a:r>
              <a:rPr lang="en-US" dirty="0"/>
              <a:t>a New Node button and selecting an </a:t>
            </a:r>
            <a:r>
              <a:rPr lang="en-US" b="1" dirty="0"/>
              <a:t>Area2D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Rename it o player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Scene </a:t>
            </a:r>
            <a:r>
              <a:rPr lang="en-US" dirty="0"/>
              <a:t>| </a:t>
            </a:r>
            <a:r>
              <a:rPr lang="en-US" b="1" dirty="0"/>
              <a:t>Save Scene </a:t>
            </a:r>
            <a:r>
              <a:rPr lang="en-US" dirty="0"/>
              <a:t>to save the scene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the icon next to the lock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on the Player node and add </a:t>
            </a:r>
            <a:r>
              <a:rPr lang="en-US" dirty="0" smtClean="0"/>
              <a:t>an </a:t>
            </a:r>
            <a:r>
              <a:rPr lang="en-US" b="1" dirty="0" err="1" smtClean="0"/>
              <a:t>AnimatedSprite</a:t>
            </a:r>
            <a:r>
              <a:rPr lang="en-US" dirty="0" smtClean="0"/>
              <a:t> as </a:t>
            </a:r>
            <a:r>
              <a:rPr lang="en-US" dirty="0"/>
              <a:t>a </a:t>
            </a:r>
            <a:r>
              <a:rPr lang="en-US" dirty="0" smtClean="0"/>
              <a:t>child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Frame</a:t>
            </a:r>
            <a:r>
              <a:rPr lang="en-US" i="1" dirty="0"/>
              <a:t>s </a:t>
            </a:r>
            <a:r>
              <a:rPr lang="en-US" dirty="0"/>
              <a:t>property in the Inspector and click </a:t>
            </a:r>
            <a:r>
              <a:rPr lang="en-US" b="1" dirty="0"/>
              <a:t>&lt;null&gt; </a:t>
            </a:r>
            <a:r>
              <a:rPr lang="en-US" dirty="0" smtClean="0"/>
              <a:t>|</a:t>
            </a:r>
            <a:r>
              <a:rPr lang="en-US" b="1" dirty="0" smtClean="0"/>
              <a:t>New </a:t>
            </a:r>
            <a:r>
              <a:rPr lang="en-US" b="1" dirty="0" err="1" smtClean="0"/>
              <a:t>SpriteFrames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the same location, click </a:t>
            </a:r>
            <a:r>
              <a:rPr lang="en-US" b="1" dirty="0"/>
              <a:t>&lt;</a:t>
            </a:r>
            <a:r>
              <a:rPr lang="en-US" b="1" dirty="0" err="1"/>
              <a:t>SpriteFrames</a:t>
            </a:r>
            <a:r>
              <a:rPr lang="en-US" b="1" dirty="0"/>
              <a:t>&gt; </a:t>
            </a:r>
            <a:r>
              <a:rPr lang="en-US" dirty="0"/>
              <a:t>to open the </a:t>
            </a:r>
            <a:r>
              <a:rPr lang="en-US" b="1" dirty="0" err="1"/>
              <a:t>SpriteFrames</a:t>
            </a:r>
            <a:r>
              <a:rPr lang="en-US" b="1" dirty="0"/>
              <a:t> </a:t>
            </a:r>
            <a:r>
              <a:rPr lang="en-US" dirty="0" smtClean="0"/>
              <a:t>panel</a:t>
            </a:r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03092" y="1227438"/>
            <a:ext cx="1771135" cy="69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7" y="3063446"/>
            <a:ext cx="4622697" cy="60151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553730" y="2800865"/>
            <a:ext cx="41189" cy="26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573" y="3926787"/>
            <a:ext cx="3097276" cy="28956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6870357" y="4399005"/>
            <a:ext cx="2636108" cy="126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87" y="5106827"/>
            <a:ext cx="6960864" cy="1649938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4094205" y="4802659"/>
            <a:ext cx="8238" cy="30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7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2177</Words>
  <Application>Microsoft Office PowerPoint</Application>
  <PresentationFormat>Widescreen</PresentationFormat>
  <Paragraphs>499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맑은 고딕</vt:lpstr>
      <vt:lpstr>Aharoni</vt:lpstr>
      <vt:lpstr>Arial</vt:lpstr>
      <vt:lpstr>Calibri</vt:lpstr>
      <vt:lpstr>Calibri Light</vt:lpstr>
      <vt:lpstr>Consolas</vt:lpstr>
      <vt:lpstr>Times New Roman</vt:lpstr>
      <vt:lpstr>Office Theme</vt:lpstr>
      <vt:lpstr>Coin Dash Game</vt:lpstr>
      <vt:lpstr>Project setup</vt:lpstr>
      <vt:lpstr>PowerPoint Presentation</vt:lpstr>
      <vt:lpstr>PowerPoint Presentation</vt:lpstr>
      <vt:lpstr>PowerPoint Presentation</vt:lpstr>
      <vt:lpstr>PowerPoint Presentation</vt:lpstr>
      <vt:lpstr>Coin Dash Game Part 1 – Player Scene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Coin Dash Game Part 2 – Coin Scene</vt:lpstr>
      <vt:lpstr>PowerPoint Presentation</vt:lpstr>
      <vt:lpstr>PowerPoint Presentation</vt:lpstr>
      <vt:lpstr>PowerPoint Presentation</vt:lpstr>
      <vt:lpstr>Coin Dash Game Part 3 – Main Scene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Coin Dash Game Part 4 – 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 Dash Game</dc:title>
  <dc:creator>admin</dc:creator>
  <cp:lastModifiedBy>admin</cp:lastModifiedBy>
  <cp:revision>119</cp:revision>
  <dcterms:created xsi:type="dcterms:W3CDTF">2018-11-15T06:36:04Z</dcterms:created>
  <dcterms:modified xsi:type="dcterms:W3CDTF">2018-11-25T07:46:41Z</dcterms:modified>
</cp:coreProperties>
</file>