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3" autoAdjust="0"/>
    <p:restoredTop sz="94660"/>
  </p:normalViewPr>
  <p:slideViewPr>
    <p:cSldViewPr>
      <p:cViewPr>
        <p:scale>
          <a:sx n="75" d="100"/>
          <a:sy n="75" d="100"/>
        </p:scale>
        <p:origin x="821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42559774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1973436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4866037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4137162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863796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85477255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45391780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13296548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65577417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1586898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6856668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2001673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164953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5338408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03719139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6347232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55339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6726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hyperlink" Target="https://slidehunter.com/powerpoint-templates/project-plan-powerpoint-templat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press.usask.ca/introtoappliedstatsforpsych/chapter/2-3-spss-lesson-1-getting-started-with-sps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57200" y="2527917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STUDENT NAME</a:t>
            </a:r>
            <a:r>
              <a:rPr lang="en-US" sz="2400" dirty="0"/>
              <a:t>: SUMAN 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REGISTER NO</a:t>
            </a:r>
            <a:r>
              <a:rPr lang="en-US" sz="2400" dirty="0"/>
              <a:t>: 312215939, D4085ADEBBEE5A8A5504F9343FDDDB55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DEPARTMENT</a:t>
            </a:r>
            <a:r>
              <a:rPr lang="en-US" sz="2400" dirty="0"/>
              <a:t>: B.COM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COLLEGE</a:t>
            </a:r>
            <a:r>
              <a:rPr lang="en-US" sz="2400" dirty="0"/>
              <a:t>: SHRI SHANKARLAL SUNDARBAI SHASUN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1391F-4BF0-7DE5-A980-C9620D21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0182-1CEA-B92E-2DA6-8BE57AC9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893002" cy="48005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1. DATA COLLECTION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data has been collected from KAGGLE.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2. FEATRURE COLLECTION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listed 10 features were taken for the analysis of data.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3. DATA COLLECTION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Identifying the missing values.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Filtering of those missing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4. CALCUATION OF PERFORMACE LEVEL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By considering the current employee rating. I found the performance level using the formula.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5. SUMMARY OF THE PIVOT TABLE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Segregating of certain features of row, columns, heading and so 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000FBF-529F-5CFB-C63E-CCB8DE4BC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346335"/>
            <a:ext cx="7318446" cy="401624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2798-881E-A011-4AA3-4F3A0E94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Hence, the data performance analysis is very useful for the employees.</a:t>
            </a:r>
          </a:p>
          <a:p>
            <a:r>
              <a:rPr lang="en-US" dirty="0"/>
              <a:t>It is used to get the information easily.</a:t>
            </a:r>
          </a:p>
          <a:p>
            <a:r>
              <a:rPr lang="en-US" dirty="0"/>
              <a:t>It is easy to access.</a:t>
            </a:r>
          </a:p>
          <a:p>
            <a:r>
              <a:rPr lang="en-US" dirty="0"/>
              <a:t>It is easy to understand.</a:t>
            </a:r>
          </a:p>
          <a:p>
            <a:r>
              <a:rPr lang="en-US" dirty="0"/>
              <a:t>Helpful for the management to know about the employees immediately.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7" name="Picture 26" descr="Magnifying glass showing decling performance">
            <a:extLst>
              <a:ext uri="{FF2B5EF4-FFF2-40B4-BE49-F238E27FC236}">
                <a16:creationId xmlns:a16="http://schemas.microsoft.com/office/drawing/2014/main" id="{EF2CF19F-DFEF-FAFF-1C7B-7AF267D1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63" r="39026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014001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IN"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4F5ABC-4C34-3B4B-0D07-EEAB117A8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A well-defined  PROBLEM STATEMENT is one of the key element of a rigorously designed research project. </a:t>
            </a:r>
          </a:p>
          <a:p>
            <a:r>
              <a:rPr lang="en-IN" dirty="0"/>
              <a:t>It is based on your literature review and informs your study design a manner that facilitates the creation of a proposed solution through the data analysis.</a:t>
            </a:r>
          </a:p>
          <a:p>
            <a:r>
              <a:rPr lang="en-IN" dirty="0"/>
              <a:t>An effective problem statement includes evidence to support any unbiased claims.</a:t>
            </a:r>
          </a:p>
          <a:p>
            <a:r>
              <a:rPr lang="en-IN" dirty="0"/>
              <a:t>It demonstrate the scope of the problem such as the loss It’s causing, a decrease in activity, staff attribution or other specific and measurable problems it is causing.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67800" y="3252736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36FEEB-E6E8-F005-150A-0324FB2760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Provide context for the analysis.</a:t>
            </a:r>
          </a:p>
          <a:p>
            <a:r>
              <a:rPr lang="en-IN" dirty="0"/>
              <a:t>Outline of the employees data.</a:t>
            </a:r>
          </a:p>
          <a:p>
            <a:r>
              <a:rPr lang="en-IN" dirty="0"/>
              <a:t>Graphical representation of the performance level.</a:t>
            </a:r>
          </a:p>
          <a:p>
            <a:r>
              <a:rPr lang="en-IN" dirty="0"/>
              <a:t>Exit dates have been filtered.</a:t>
            </a:r>
          </a:p>
          <a:p>
            <a:r>
              <a:rPr lang="en-IN" dirty="0"/>
              <a:t>Ratings shown in the form of pivot table.</a:t>
            </a:r>
          </a:p>
        </p:txBody>
      </p:sp>
      <p:pic>
        <p:nvPicPr>
          <p:cNvPr id="14" name="Content Placeholder 13" descr="A powerpoint presentation with arrows pointing up&#10;&#10;Description automatically generated">
            <a:extLst>
              <a:ext uri="{FF2B5EF4-FFF2-40B4-BE49-F238E27FC236}">
                <a16:creationId xmlns:a16="http://schemas.microsoft.com/office/drawing/2014/main" id="{79447CC6-E96F-0A31-3ED8-7221E30BBC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626100" y="1893529"/>
            <a:ext cx="4184650" cy="3136818"/>
          </a:xfrm>
        </p:spPr>
      </p:pic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149F76-0B6B-AC43-24CA-7408AE17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END USERS ARE THE PEOPLE OF THE COMPANY. </a:t>
            </a:r>
          </a:p>
          <a:p>
            <a:r>
              <a:rPr lang="en-IN" dirty="0"/>
              <a:t>THE PEOPLE CAN ACCESS THEIR DATA EASILY .</a:t>
            </a:r>
          </a:p>
          <a:p>
            <a:r>
              <a:rPr lang="en-IN" dirty="0"/>
              <a:t>IT HAS ALL THE INFORMATION THAT THEY NEED IN DAILY ROUTINE.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THE PURPOSE OF ANALYTICS IS</a:t>
            </a:r>
            <a:r>
              <a:rPr lang="en-US" b="0" i="0" dirty="0">
                <a:solidFill>
                  <a:schemeClr val="tx1"/>
                </a:solidFill>
                <a:effectLst/>
              </a:rPr>
              <a:t> </a:t>
            </a:r>
            <a:r>
              <a:rPr lang="en-US" b="0" i="0" dirty="0">
                <a:solidFill>
                  <a:srgbClr val="040C28"/>
                </a:solidFill>
                <a:effectLst/>
              </a:rPr>
              <a:t>TO MAKE INTELLIGENT INSIGHTS FROM THE DATA GENERATED, TO PUT INTO </a:t>
            </a:r>
            <a:r>
              <a:rPr lang="en-US" b="0" i="0" dirty="0">
                <a:solidFill>
                  <a:schemeClr val="tx1"/>
                </a:solidFill>
                <a:effectLst/>
              </a:rPr>
              <a:t>ACTIONABLE</a:t>
            </a:r>
            <a:r>
              <a:rPr lang="en-US" b="0" i="0" dirty="0">
                <a:solidFill>
                  <a:srgbClr val="040C28"/>
                </a:solidFill>
                <a:effectLst/>
              </a:rPr>
              <a:t> USE</a:t>
            </a:r>
            <a:r>
              <a:rPr lang="en-US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</a:p>
          <a:p>
            <a:r>
              <a:rPr lang="en-IN" dirty="0"/>
              <a:t>EMPLOYEE’S DATA IS VERY HELPFUL IF IT IS ALREADY EXTRACTED AND FILTERED.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B8FF675-6204-8FC8-B61E-7B031AA5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spc="10" dirty="0"/>
              <a:t>O</a:t>
            </a:r>
            <a:r>
              <a:rPr lang="en-US" spc="25" dirty="0"/>
              <a:t>U</a:t>
            </a:r>
            <a:r>
              <a:rPr lang="en-US" dirty="0"/>
              <a:t>R</a:t>
            </a:r>
            <a:r>
              <a:rPr lang="en-US" spc="5" dirty="0"/>
              <a:t> </a:t>
            </a:r>
            <a:r>
              <a:rPr lang="en-US" spc="25" dirty="0"/>
              <a:t>S</a:t>
            </a:r>
            <a:r>
              <a:rPr lang="en-US" spc="10" dirty="0"/>
              <a:t>O</a:t>
            </a:r>
            <a:r>
              <a:rPr lang="en-US" spc="25" dirty="0"/>
              <a:t>LU</a:t>
            </a:r>
            <a:r>
              <a:rPr lang="en-US" spc="-35" dirty="0"/>
              <a:t>T</a:t>
            </a:r>
            <a:r>
              <a:rPr lang="en-US" spc="-30" dirty="0"/>
              <a:t>I</a:t>
            </a:r>
            <a:r>
              <a:rPr lang="en-US" spc="10" dirty="0"/>
              <a:t>O</a:t>
            </a:r>
            <a:r>
              <a:rPr lang="en-US" dirty="0"/>
              <a:t>N </a:t>
            </a:r>
            <a:r>
              <a:rPr lang="en-US" spc="-35" dirty="0"/>
              <a:t>A</a:t>
            </a:r>
            <a:r>
              <a:rPr lang="en-US" spc="-5" dirty="0"/>
              <a:t>N</a:t>
            </a:r>
            <a:r>
              <a:rPr lang="en-US" dirty="0"/>
              <a:t>D</a:t>
            </a:r>
            <a:r>
              <a:rPr lang="en-US" spc="35" dirty="0"/>
              <a:t> I</a:t>
            </a:r>
            <a:r>
              <a:rPr lang="en-US" spc="-35" dirty="0"/>
              <a:t>T</a:t>
            </a:r>
            <a:r>
              <a:rPr lang="en-US" dirty="0"/>
              <a:t>S</a:t>
            </a:r>
            <a:r>
              <a:rPr lang="en-US" spc="60" dirty="0"/>
              <a:t> </a:t>
            </a:r>
            <a:r>
              <a:rPr lang="en-US" spc="-295" dirty="0"/>
              <a:t>V</a:t>
            </a:r>
            <a:r>
              <a:rPr lang="en-US" spc="-35" dirty="0"/>
              <a:t>A</a:t>
            </a:r>
            <a:r>
              <a:rPr lang="en-US" spc="25" dirty="0"/>
              <a:t>LU</a:t>
            </a:r>
            <a:r>
              <a:rPr lang="en-US" dirty="0"/>
              <a:t>E</a:t>
            </a:r>
            <a:r>
              <a:rPr lang="en-US" spc="-65" dirty="0"/>
              <a:t> </a:t>
            </a:r>
            <a:r>
              <a:rPr lang="en-US" spc="-15" dirty="0"/>
              <a:t>P</a:t>
            </a:r>
            <a:r>
              <a:rPr lang="en-US" spc="-30" dirty="0"/>
              <a:t>R</a:t>
            </a:r>
            <a:r>
              <a:rPr lang="en-US" spc="10" dirty="0"/>
              <a:t>O</a:t>
            </a:r>
            <a:r>
              <a:rPr lang="en-US" spc="-15" dirty="0"/>
              <a:t>P</a:t>
            </a:r>
            <a:r>
              <a:rPr lang="en-US" spc="10" dirty="0"/>
              <a:t>O</a:t>
            </a:r>
            <a:r>
              <a:rPr lang="en-US" spc="25" dirty="0"/>
              <a:t>S</a:t>
            </a:r>
            <a:r>
              <a:rPr lang="en-US" spc="-30" dirty="0"/>
              <a:t>I</a:t>
            </a:r>
            <a:r>
              <a:rPr lang="en-US" spc="-35" dirty="0"/>
              <a:t>T</a:t>
            </a:r>
            <a:r>
              <a:rPr lang="en-US" spc="-30" dirty="0"/>
              <a:t>I</a:t>
            </a:r>
            <a:r>
              <a:rPr lang="en-US" spc="10" dirty="0"/>
              <a:t>O</a:t>
            </a:r>
            <a:r>
              <a:rPr lang="en-US" dirty="0"/>
              <a:t>N</a:t>
            </a:r>
            <a:endParaRPr lang="en-IN" dirty="0"/>
          </a:p>
        </p:txBody>
      </p:sp>
      <p:pic>
        <p:nvPicPr>
          <p:cNvPr id="12" name="object 2">
            <a:extLst>
              <a:ext uri="{FF2B5EF4-FFF2-40B4-BE49-F238E27FC236}">
                <a16:creationId xmlns:a16="http://schemas.microsoft.com/office/drawing/2014/main" id="{4491FB80-1143-FD19-188A-420D27D00E3A}"/>
              </a:ext>
            </a:extLst>
          </p:cNvPr>
          <p:cNvPicPr>
            <a:picLocks/>
          </p:cNvPicPr>
          <p:nvPr/>
        </p:nvPicPr>
        <p:blipFill>
          <a:blip r:embed="rId2" cstate="print"/>
          <a:srcRect l="34716" r="21687" b="9090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282B44E-E2E4-18E7-2BC5-A04B25A36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n-IN" dirty="0"/>
              <a:t>CONDITIONAL FORMATTING – MISSING.</a:t>
            </a:r>
          </a:p>
          <a:p>
            <a:r>
              <a:rPr lang="en-IN" dirty="0"/>
              <a:t>FILTER – REMOVE AND FILL COLOR IN NULL CELLS.</a:t>
            </a:r>
          </a:p>
          <a:p>
            <a:r>
              <a:rPr lang="en-IN" dirty="0"/>
              <a:t>FORMULA – PERFORMANCE LEVEL, CURRENT EMPLOYEE RATING., </a:t>
            </a:r>
          </a:p>
          <a:p>
            <a:r>
              <a:rPr lang="en-IN" dirty="0"/>
              <a:t>PIVOT – EMPLOYEE DATA</a:t>
            </a:r>
          </a:p>
          <a:p>
            <a:r>
              <a:rPr lang="en-IN" dirty="0"/>
              <a:t>GRAPH – NO. OF EMPLOYEES, EMPLOYEE TYPE.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1997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dirty="0"/>
              <a:t>Dataset Description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B86319-2B91-6C31-06A1-480749D104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200" y="2160589"/>
            <a:ext cx="4403725" cy="3116629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A00042-7472-FD85-5CCA-5C69A9AE9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739830" cy="3880773"/>
          </a:xfrm>
        </p:spPr>
        <p:txBody>
          <a:bodyPr/>
          <a:lstStyle/>
          <a:p>
            <a:r>
              <a:rPr lang="en-US" dirty="0"/>
              <a:t>EMPLOYEE DATA SET- KAGGLE</a:t>
            </a:r>
          </a:p>
          <a:p>
            <a:r>
              <a:rPr lang="en-US" dirty="0"/>
              <a:t>26 FEATURES</a:t>
            </a:r>
          </a:p>
          <a:p>
            <a:r>
              <a:rPr lang="en-US" dirty="0"/>
              <a:t>9 FEATURES</a:t>
            </a:r>
          </a:p>
          <a:p>
            <a:r>
              <a:rPr lang="en-US" dirty="0"/>
              <a:t>EMPLOYEES ID – Number</a:t>
            </a:r>
          </a:p>
          <a:p>
            <a:r>
              <a:rPr lang="en-US" dirty="0"/>
              <a:t>NAME – Text</a:t>
            </a:r>
          </a:p>
          <a:p>
            <a:r>
              <a:rPr lang="en-US" dirty="0"/>
              <a:t>EMPLOYEE TYPE – Part time or Full time</a:t>
            </a:r>
          </a:p>
          <a:p>
            <a:r>
              <a:rPr lang="en-US" dirty="0"/>
              <a:t>Performance level – Ratings</a:t>
            </a:r>
          </a:p>
          <a:p>
            <a:r>
              <a:rPr lang="en-IN" dirty="0"/>
              <a:t>Gender – Male or Female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47" y="3217863"/>
            <a:ext cx="2466975" cy="3419475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833C1EC-C444-2751-36B6-3BC4C63E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formula for PERFORMANCE RATING as PERFORMANCE LEVEL</a:t>
            </a:r>
          </a:p>
          <a:p>
            <a:r>
              <a:rPr lang="en-US" dirty="0"/>
              <a:t>(=IFS(Z2&gt;=5,”VERY HIGH”,Z2&gt;=4,”HIGH”,Z2&gt;3,”MEDIUM”,TRUE,”LOW”)</a:t>
            </a:r>
          </a:p>
          <a:p>
            <a:r>
              <a:rPr lang="en-IN" dirty="0"/>
              <a:t>Conditional formatting and filter the data</a:t>
            </a:r>
          </a:p>
          <a:p>
            <a:r>
              <a:rPr lang="en-IN" dirty="0"/>
              <a:t>Graphical representation of the Employees data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538</TotalTime>
  <Words>532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Google Sans</vt:lpstr>
      <vt:lpstr>Roboto</vt:lpstr>
      <vt:lpstr>Times New Roman</vt:lpstr>
      <vt:lpstr>Trebuchet MS</vt:lpstr>
      <vt:lpstr>Wingdings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suman G</cp:lastModifiedBy>
  <cp:revision>16</cp:revision>
  <dcterms:created xsi:type="dcterms:W3CDTF">2024-03-29T15:07:22Z</dcterms:created>
  <dcterms:modified xsi:type="dcterms:W3CDTF">2024-08-31T08:27:05Z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