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Montserrat"/>
      <p:regular r:id="rId29"/>
      <p:bold r:id="rId30"/>
      <p:italic r:id="rId31"/>
      <p:boldItalic r:id="rId32"/>
    </p:embeddedFont>
    <p:embeddedFont>
      <p:font typeface="La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81BA213-88C7-4F26-BEBE-4C0C36DCA829}">
  <a:tblStyle styleId="{E81BA213-88C7-4F26-BEBE-4C0C36DCA829}"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ontserrat-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italic.fntdata"/><Relationship Id="rId30" Type="http://schemas.openxmlformats.org/officeDocument/2006/relationships/font" Target="fonts/Montserrat-bold.fntdata"/><Relationship Id="rId11" Type="http://schemas.openxmlformats.org/officeDocument/2006/relationships/slide" Target="slides/slide5.xml"/><Relationship Id="rId33" Type="http://schemas.openxmlformats.org/officeDocument/2006/relationships/font" Target="fonts/Lato-regular.fntdata"/><Relationship Id="rId10" Type="http://schemas.openxmlformats.org/officeDocument/2006/relationships/slide" Target="slides/slide4.xml"/><Relationship Id="rId32" Type="http://schemas.openxmlformats.org/officeDocument/2006/relationships/font" Target="fonts/Montserrat-boldItalic.fntdata"/><Relationship Id="rId13" Type="http://schemas.openxmlformats.org/officeDocument/2006/relationships/slide" Target="slides/slide7.xml"/><Relationship Id="rId35" Type="http://schemas.openxmlformats.org/officeDocument/2006/relationships/font" Target="fonts/Lato-italic.fntdata"/><Relationship Id="rId12" Type="http://schemas.openxmlformats.org/officeDocument/2006/relationships/slide" Target="slides/slide6.xml"/><Relationship Id="rId34" Type="http://schemas.openxmlformats.org/officeDocument/2006/relationships/font" Target="fonts/Lato-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Lato-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c8eefc333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c8eefc333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c8eefc333f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c8eefc333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c8eefc333f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c8eefc333f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c8eefc333f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c8eefc333f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c8eefc333f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c8eefc333f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c8eefc333f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c8eefc333f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c8eefc333f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c8eefc333f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c8eefc333f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c8eefc333f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c8eefc333f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c8eefc333f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c8eefc333f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c8eefc333f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8eefc333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8eefc333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c8eefc333f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c8eefc333f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c8eefc333f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c8eefc333f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c8eefc333f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c8eefc333f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8eefc333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c8eefc333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c8eefc333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c8eefc333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c8eefc333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c8eefc333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c8eefc333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c8eefc333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c8eefc333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c8eefc333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c8eefc333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c8eefc333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c8eefc333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c8eefc333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jpg"/><Relationship Id="rId4" Type="http://schemas.openxmlformats.org/officeDocument/2006/relationships/image" Target="../media/image1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jpg"/><Relationship Id="rId4" Type="http://schemas.openxmlformats.org/officeDocument/2006/relationships/image" Target="../media/image1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jpg"/><Relationship Id="rId4"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6.jpg"/><Relationship Id="rId4" Type="http://schemas.openxmlformats.org/officeDocument/2006/relationships/image" Target="../media/image10.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image" Target="../media/image1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jpg"/><Relationship Id="rId4"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Online Inter College Event Management System</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688"/>
              <a:buNone/>
            </a:pPr>
            <a:r>
              <a:rPr lang="en" sz="1212">
                <a:latin typeface="Montserrat"/>
                <a:ea typeface="Montserrat"/>
                <a:cs typeface="Montserrat"/>
                <a:sym typeface="Montserrat"/>
              </a:rPr>
              <a:t>By </a:t>
            </a:r>
            <a:r>
              <a:rPr lang="en" sz="1212">
                <a:latin typeface="Montserrat"/>
                <a:ea typeface="Montserrat"/>
                <a:cs typeface="Montserrat"/>
                <a:sym typeface="Montserrat"/>
              </a:rPr>
              <a:t>Darshan Tank  (CE 135 ) &amp;</a:t>
            </a:r>
            <a:endParaRPr sz="1212">
              <a:latin typeface="Montserrat"/>
              <a:ea typeface="Montserrat"/>
              <a:cs typeface="Montserrat"/>
              <a:sym typeface="Montserrat"/>
            </a:endParaRPr>
          </a:p>
          <a:p>
            <a:pPr indent="0" lvl="0" marL="0" rtl="0" algn="l">
              <a:lnSpc>
                <a:spcPct val="80000"/>
              </a:lnSpc>
              <a:spcBef>
                <a:spcPts val="0"/>
              </a:spcBef>
              <a:spcAft>
                <a:spcPts val="0"/>
              </a:spcAft>
              <a:buSzPts val="688"/>
              <a:buNone/>
            </a:pPr>
            <a:r>
              <a:rPr lang="en" sz="1212">
                <a:latin typeface="Montserrat"/>
                <a:ea typeface="Montserrat"/>
                <a:cs typeface="Montserrat"/>
                <a:sym typeface="Montserrat"/>
              </a:rPr>
              <a:t>      Suman Vadhel (CE 138) </a:t>
            </a:r>
            <a:endParaRPr sz="1212">
              <a:latin typeface="Montserrat"/>
              <a:ea typeface="Montserrat"/>
              <a:cs typeface="Montserrat"/>
              <a:sym typeface="Montserrat"/>
            </a:endParaRPr>
          </a:p>
          <a:p>
            <a:pPr indent="0" lvl="0" marL="0" rtl="0" algn="l">
              <a:lnSpc>
                <a:spcPct val="80000"/>
              </a:lnSpc>
              <a:spcBef>
                <a:spcPts val="0"/>
              </a:spcBef>
              <a:spcAft>
                <a:spcPts val="0"/>
              </a:spcAft>
              <a:buSzPts val="688"/>
              <a:buNone/>
            </a:pPr>
            <a:r>
              <a:rPr lang="en" sz="1212">
                <a:latin typeface="Montserrat"/>
                <a:ea typeface="Montserrat"/>
                <a:cs typeface="Montserrat"/>
                <a:sym typeface="Montserrat"/>
              </a:rPr>
              <a:t>       </a:t>
            </a:r>
            <a:endParaRPr sz="1212">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Database Design (For User)</a:t>
            </a:r>
            <a:endParaRPr/>
          </a:p>
        </p:txBody>
      </p:sp>
      <p:graphicFrame>
        <p:nvGraphicFramePr>
          <p:cNvPr id="193" name="Google Shape;193;p22"/>
          <p:cNvGraphicFramePr/>
          <p:nvPr/>
        </p:nvGraphicFramePr>
        <p:xfrm>
          <a:off x="1600200" y="1363250"/>
          <a:ext cx="3000000" cy="3000000"/>
        </p:xfrm>
        <a:graphic>
          <a:graphicData uri="http://schemas.openxmlformats.org/drawingml/2006/table">
            <a:tbl>
              <a:tblPr>
                <a:noFill/>
                <a:tableStyleId>{E81BA213-88C7-4F26-BEBE-4C0C36DCA829}</a:tableStyleId>
              </a:tblPr>
              <a:tblGrid>
                <a:gridCol w="990600"/>
                <a:gridCol w="990600"/>
                <a:gridCol w="990600"/>
                <a:gridCol w="990600"/>
                <a:gridCol w="990600"/>
                <a:gridCol w="990600"/>
              </a:tblGrid>
              <a:tr h="12700">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Sr. No</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Field name</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Datatype</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Size</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Required</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PK/F</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1</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Username</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CharField</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20</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Yes</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Yes</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2</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Email</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EmailField </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20</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Yes</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No</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3</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First Name</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CharField</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20</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Yes</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No</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342250">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4</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Last Name</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CharField</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20</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Yes</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No</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5</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Password</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Password</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20</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Yes</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No</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6</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Profile</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ImageField</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Yes</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No</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7</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Idcard</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ImageField</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 -</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Yes</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No</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8</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Id Number</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CharField</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20</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Yes</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No</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9</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About</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TextField</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100</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Yes</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No</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Event Booking</a:t>
            </a:r>
            <a:endParaRPr/>
          </a:p>
        </p:txBody>
      </p:sp>
      <p:graphicFrame>
        <p:nvGraphicFramePr>
          <p:cNvPr id="199" name="Google Shape;199;p23"/>
          <p:cNvGraphicFramePr/>
          <p:nvPr/>
        </p:nvGraphicFramePr>
        <p:xfrm>
          <a:off x="1877600" y="1577575"/>
          <a:ext cx="3000000" cy="3000000"/>
        </p:xfrm>
        <a:graphic>
          <a:graphicData uri="http://schemas.openxmlformats.org/drawingml/2006/table">
            <a:tbl>
              <a:tblPr>
                <a:noFill/>
                <a:tableStyleId>{E81BA213-88C7-4F26-BEBE-4C0C36DCA829}</a:tableStyleId>
              </a:tblPr>
              <a:tblGrid>
                <a:gridCol w="990600"/>
                <a:gridCol w="990600"/>
                <a:gridCol w="1143000"/>
                <a:gridCol w="590550"/>
                <a:gridCol w="790575"/>
                <a:gridCol w="600075"/>
              </a:tblGrid>
              <a:tr h="12700">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Sr. No</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Field name</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Datatype</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Size</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Required</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PK/F</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1</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userid</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CharField</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100</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Yes</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Yes</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2</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eventid</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CharField</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100</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Yes</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Yes</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3</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booking</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BooleanField</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Yes</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No</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4</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booking_</a:t>
                      </a:r>
                      <a:endParaRPr sz="13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confirmed</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BooleanField</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Yes</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No</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5</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attended</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BooleanField</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Yes</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No</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6</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certificate</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BooleanField</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Yes</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No</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EventList</a:t>
            </a:r>
            <a:endParaRPr/>
          </a:p>
        </p:txBody>
      </p:sp>
      <p:graphicFrame>
        <p:nvGraphicFramePr>
          <p:cNvPr id="205" name="Google Shape;205;p24"/>
          <p:cNvGraphicFramePr/>
          <p:nvPr/>
        </p:nvGraphicFramePr>
        <p:xfrm>
          <a:off x="1674025" y="1307850"/>
          <a:ext cx="3000000" cy="3000000"/>
        </p:xfrm>
        <a:graphic>
          <a:graphicData uri="http://schemas.openxmlformats.org/drawingml/2006/table">
            <a:tbl>
              <a:tblPr>
                <a:noFill/>
                <a:tableStyleId>{E81BA213-88C7-4F26-BEBE-4C0C36DCA829}</a:tableStyleId>
              </a:tblPr>
              <a:tblGrid>
                <a:gridCol w="990600"/>
                <a:gridCol w="1114425"/>
                <a:gridCol w="1257300"/>
                <a:gridCol w="676275"/>
                <a:gridCol w="857250"/>
                <a:gridCol w="676275"/>
              </a:tblGrid>
              <a:tr h="12700">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Sr. No</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Field name</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Datatype</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Size</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Required</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PK/F</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1</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postby</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CharField</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20</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Yes</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Yes</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2</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thumbnail</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ImageField</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Yes</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No</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3</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title</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CharField</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100</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Yes</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No</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4</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description</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TextField</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5000</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Yes</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No</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5</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organizer</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CharField</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20</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Yes</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No</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6</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joining fees</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CharField</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10</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Yes</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No</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7</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pricemoney</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CharField</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10</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Yes</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No</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8</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members</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CharField</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5</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Yes</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No</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graphicFrame>
        <p:nvGraphicFramePr>
          <p:cNvPr id="210" name="Google Shape;210;p25"/>
          <p:cNvGraphicFramePr/>
          <p:nvPr/>
        </p:nvGraphicFramePr>
        <p:xfrm>
          <a:off x="1674025" y="1634875"/>
          <a:ext cx="3000000" cy="3000000"/>
        </p:xfrm>
        <a:graphic>
          <a:graphicData uri="http://schemas.openxmlformats.org/drawingml/2006/table">
            <a:tbl>
              <a:tblPr>
                <a:noFill/>
                <a:tableStyleId>{E81BA213-88C7-4F26-BEBE-4C0C36DCA829}</a:tableStyleId>
              </a:tblPr>
              <a:tblGrid>
                <a:gridCol w="990600"/>
                <a:gridCol w="1114425"/>
                <a:gridCol w="1257300"/>
                <a:gridCol w="676275"/>
                <a:gridCol w="857250"/>
                <a:gridCol w="676275"/>
              </a:tblGrid>
              <a:tr h="313675">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9</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link</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CharField</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100</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Yes</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No</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10</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Eventtime</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CharField</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10</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Yes</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No</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11</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venue</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TextField</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1000</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Yes</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No</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12</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Starting Date</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DateTimeField</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Yes</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No</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13</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Ending Date</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DateTimeField</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Yes</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No</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14</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Category</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CharField</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100</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Yes</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No</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15</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number of seats</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CharField</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10</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Yes</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No</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bl>
          </a:graphicData>
        </a:graphic>
      </p:graphicFrame>
      <p:graphicFrame>
        <p:nvGraphicFramePr>
          <p:cNvPr id="211" name="Google Shape;211;p25"/>
          <p:cNvGraphicFramePr/>
          <p:nvPr/>
        </p:nvGraphicFramePr>
        <p:xfrm>
          <a:off x="1674025" y="1307850"/>
          <a:ext cx="3000000" cy="3000000"/>
        </p:xfrm>
        <a:graphic>
          <a:graphicData uri="http://schemas.openxmlformats.org/drawingml/2006/table">
            <a:tbl>
              <a:tblPr>
                <a:noFill/>
                <a:tableStyleId>{E81BA213-88C7-4F26-BEBE-4C0C36DCA829}</a:tableStyleId>
              </a:tblPr>
              <a:tblGrid>
                <a:gridCol w="990600"/>
                <a:gridCol w="1114425"/>
                <a:gridCol w="1257300"/>
                <a:gridCol w="676275"/>
                <a:gridCol w="857250"/>
                <a:gridCol w="676275"/>
              </a:tblGrid>
              <a:tr h="12700">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Sr. No</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Field name</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Datatype</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Size</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Required</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FFFFFF"/>
                          </a:solidFill>
                          <a:latin typeface="Times New Roman"/>
                          <a:ea typeface="Times New Roman"/>
                          <a:cs typeface="Times New Roman"/>
                          <a:sym typeface="Times New Roman"/>
                        </a:rPr>
                        <a:t>PK/F</a:t>
                      </a:r>
                      <a:endParaRPr sz="13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Overview of Implementation details</a:t>
            </a:r>
            <a:endParaRPr/>
          </a:p>
        </p:txBody>
      </p:sp>
      <p:sp>
        <p:nvSpPr>
          <p:cNvPr id="217" name="Google Shape;217;p26"/>
          <p:cNvSpPr txBox="1"/>
          <p:nvPr>
            <p:ph idx="1" type="body"/>
          </p:nvPr>
        </p:nvSpPr>
        <p:spPr>
          <a:xfrm>
            <a:off x="1126050" y="988900"/>
            <a:ext cx="7038900" cy="2911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lang="en" sz="1210"/>
              <a:t>Our project is developed in Django which works on MVT- Model, View, Template</a:t>
            </a:r>
            <a:endParaRPr sz="1210"/>
          </a:p>
          <a:p>
            <a:pPr indent="0" lvl="0" marL="0" rtl="0" algn="l">
              <a:lnSpc>
                <a:spcPct val="95000"/>
              </a:lnSpc>
              <a:spcBef>
                <a:spcPts val="1200"/>
              </a:spcBef>
              <a:spcAft>
                <a:spcPts val="0"/>
              </a:spcAft>
              <a:buSzPts val="770"/>
              <a:buNone/>
            </a:pPr>
            <a:r>
              <a:rPr lang="en" sz="1210"/>
              <a:t>→ Model: Models define the structure of stored data, including the field types and possibly also their maximum size, default values, selection list options, help text for documentation, label text for forms, etc.</a:t>
            </a:r>
            <a:endParaRPr sz="1210"/>
          </a:p>
          <a:p>
            <a:pPr indent="0" lvl="0" marL="0" rtl="0" algn="l">
              <a:lnSpc>
                <a:spcPct val="95000"/>
              </a:lnSpc>
              <a:spcBef>
                <a:spcPts val="1200"/>
              </a:spcBef>
              <a:spcAft>
                <a:spcPts val="0"/>
              </a:spcAft>
              <a:buSzPts val="770"/>
              <a:buNone/>
            </a:pPr>
            <a:r>
              <a:rPr lang="en" sz="1210"/>
              <a:t>→ View: A view is a callable that takes a request and returns a response.</a:t>
            </a:r>
            <a:endParaRPr sz="1210"/>
          </a:p>
          <a:p>
            <a:pPr indent="0" lvl="0" marL="0" rtl="0" algn="l">
              <a:lnSpc>
                <a:spcPct val="95000"/>
              </a:lnSpc>
              <a:spcBef>
                <a:spcPts val="1200"/>
              </a:spcBef>
              <a:spcAft>
                <a:spcPts val="0"/>
              </a:spcAft>
              <a:buSzPts val="770"/>
              <a:buNone/>
            </a:pPr>
            <a:r>
              <a:rPr lang="en" sz="1210"/>
              <a:t>→ Template: A template consists of static parts of the desired HTML output as well as some special syntax describing how dynamic content will be inserted.</a:t>
            </a:r>
            <a:endParaRPr sz="1210"/>
          </a:p>
          <a:p>
            <a:pPr indent="0" lvl="0" marL="0" rtl="0" algn="l">
              <a:lnSpc>
                <a:spcPct val="95000"/>
              </a:lnSpc>
              <a:spcBef>
                <a:spcPts val="1200"/>
              </a:spcBef>
              <a:spcAft>
                <a:spcPts val="0"/>
              </a:spcAft>
              <a:buSzPts val="770"/>
              <a:buNone/>
            </a:pPr>
            <a:r>
              <a:rPr lang="en" sz="1210"/>
              <a:t>In this Django project, we have created 2 apps</a:t>
            </a:r>
            <a:endParaRPr sz="1210"/>
          </a:p>
          <a:p>
            <a:pPr indent="0" lvl="0" marL="0" rtl="0" algn="l">
              <a:lnSpc>
                <a:spcPct val="95000"/>
              </a:lnSpc>
              <a:spcBef>
                <a:spcPts val="1200"/>
              </a:spcBef>
              <a:spcAft>
                <a:spcPts val="0"/>
              </a:spcAft>
              <a:buSzPts val="770"/>
              <a:buNone/>
            </a:pPr>
            <a:r>
              <a:rPr lang="en" sz="1210"/>
              <a:t>1.)User</a:t>
            </a:r>
            <a:endParaRPr sz="1210"/>
          </a:p>
          <a:p>
            <a:pPr indent="0" lvl="0" marL="0" rtl="0" algn="l">
              <a:lnSpc>
                <a:spcPct val="95000"/>
              </a:lnSpc>
              <a:spcBef>
                <a:spcPts val="1200"/>
              </a:spcBef>
              <a:spcAft>
                <a:spcPts val="0"/>
              </a:spcAft>
              <a:buSzPts val="770"/>
              <a:buNone/>
            </a:pPr>
            <a:r>
              <a:rPr lang="en" sz="1210"/>
              <a:t>2.)Event</a:t>
            </a:r>
            <a:endParaRPr sz="1210"/>
          </a:p>
          <a:p>
            <a:pPr indent="0" lvl="0" marL="0" rtl="0" algn="l">
              <a:lnSpc>
                <a:spcPct val="95000"/>
              </a:lnSpc>
              <a:spcBef>
                <a:spcPts val="1200"/>
              </a:spcBef>
              <a:spcAft>
                <a:spcPts val="1200"/>
              </a:spcAft>
              <a:buSzPts val="770"/>
              <a:buNone/>
            </a:pPr>
            <a:r>
              <a:t/>
            </a:r>
            <a:endParaRPr sz="121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7"/>
          <p:cNvSpPr txBox="1"/>
          <p:nvPr>
            <p:ph idx="1" type="body"/>
          </p:nvPr>
        </p:nvSpPr>
        <p:spPr>
          <a:xfrm>
            <a:off x="1052550" y="571000"/>
            <a:ext cx="7038900" cy="29112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523"/>
              <a:buNone/>
            </a:pPr>
            <a:r>
              <a:rPr lang="en" sz="1217"/>
              <a:t>1.)U</a:t>
            </a:r>
            <a:r>
              <a:rPr lang="en" sz="1217"/>
              <a:t>ser</a:t>
            </a:r>
            <a:endParaRPr sz="1217"/>
          </a:p>
          <a:p>
            <a:pPr indent="0" lvl="0" marL="0" rtl="0" algn="l">
              <a:lnSpc>
                <a:spcPct val="105000"/>
              </a:lnSpc>
              <a:spcBef>
                <a:spcPts val="1200"/>
              </a:spcBef>
              <a:spcAft>
                <a:spcPts val="0"/>
              </a:spcAft>
              <a:buSzPts val="523"/>
              <a:buNone/>
            </a:pPr>
            <a:r>
              <a:rPr lang="en" sz="1217"/>
              <a:t>This app basically contains details about users.</a:t>
            </a:r>
            <a:endParaRPr sz="1217"/>
          </a:p>
          <a:p>
            <a:pPr indent="0" lvl="0" marL="0" rtl="0" algn="l">
              <a:lnSpc>
                <a:spcPct val="105000"/>
              </a:lnSpc>
              <a:spcBef>
                <a:spcPts val="1200"/>
              </a:spcBef>
              <a:spcAft>
                <a:spcPts val="0"/>
              </a:spcAft>
              <a:buSzPts val="523"/>
              <a:buNone/>
            </a:pPr>
            <a:r>
              <a:rPr lang="en" sz="1217"/>
              <a:t>→ In this app, we have a profile section, Registration section, login section as well as logout section</a:t>
            </a:r>
            <a:endParaRPr sz="1217"/>
          </a:p>
          <a:p>
            <a:pPr indent="0" lvl="0" marL="0" rtl="0" algn="l">
              <a:lnSpc>
                <a:spcPct val="105000"/>
              </a:lnSpc>
              <a:spcBef>
                <a:spcPts val="1200"/>
              </a:spcBef>
              <a:spcAft>
                <a:spcPts val="0"/>
              </a:spcAft>
              <a:buSzPts val="523"/>
              <a:buNone/>
            </a:pPr>
            <a:r>
              <a:rPr lang="en" sz="1217"/>
              <a:t>profile section contains user details like college icard, id number. a profile is in a one-to-one relationship with the user. so, When a new user is created his profile section will also be created and once the user gets remove, the profile section will automatically get removed.</a:t>
            </a:r>
            <a:endParaRPr sz="1217"/>
          </a:p>
          <a:p>
            <a:pPr indent="0" lvl="0" marL="0" rtl="0" algn="l">
              <a:lnSpc>
                <a:spcPct val="105000"/>
              </a:lnSpc>
              <a:spcBef>
                <a:spcPts val="1200"/>
              </a:spcBef>
              <a:spcAft>
                <a:spcPts val="0"/>
              </a:spcAft>
              <a:buSzPts val="523"/>
              <a:buNone/>
            </a:pPr>
            <a:r>
              <a:rPr lang="en" sz="1217"/>
              <a:t>→ For user registration, we have created a function in views.py of the user app.</a:t>
            </a:r>
            <a:endParaRPr sz="1217"/>
          </a:p>
          <a:p>
            <a:pPr indent="0" lvl="0" marL="0" rtl="0" algn="l">
              <a:lnSpc>
                <a:spcPct val="105000"/>
              </a:lnSpc>
              <a:spcBef>
                <a:spcPts val="1200"/>
              </a:spcBef>
              <a:spcAft>
                <a:spcPts val="0"/>
              </a:spcAft>
              <a:buSzPts val="523"/>
              <a:buNone/>
            </a:pPr>
            <a:r>
              <a:rPr lang="en" sz="1217"/>
              <a:t>→ For login and logout we have used Django's default authentication system.</a:t>
            </a:r>
            <a:endParaRPr sz="1217"/>
          </a:p>
          <a:p>
            <a:pPr indent="0" lvl="0" marL="0" rtl="0" algn="l">
              <a:lnSpc>
                <a:spcPct val="105000"/>
              </a:lnSpc>
              <a:spcBef>
                <a:spcPts val="1200"/>
              </a:spcBef>
              <a:spcAft>
                <a:spcPts val="0"/>
              </a:spcAft>
              <a:buSzPts val="523"/>
              <a:buNone/>
            </a:pPr>
            <a:r>
              <a:t/>
            </a:r>
            <a:endParaRPr sz="1217"/>
          </a:p>
          <a:p>
            <a:pPr indent="0" lvl="0" marL="0" rtl="0" algn="l">
              <a:lnSpc>
                <a:spcPct val="105000"/>
              </a:lnSpc>
              <a:spcBef>
                <a:spcPts val="1200"/>
              </a:spcBef>
              <a:spcAft>
                <a:spcPts val="0"/>
              </a:spcAft>
              <a:buSzPts val="523"/>
              <a:buNone/>
            </a:pPr>
            <a:r>
              <a:rPr lang="en" sz="1217"/>
              <a:t>2.)Event</a:t>
            </a:r>
            <a:endParaRPr sz="1217"/>
          </a:p>
          <a:p>
            <a:pPr indent="0" lvl="0" marL="0" rtl="0" algn="l">
              <a:lnSpc>
                <a:spcPct val="105000"/>
              </a:lnSpc>
              <a:spcBef>
                <a:spcPts val="1200"/>
              </a:spcBef>
              <a:spcAft>
                <a:spcPts val="0"/>
              </a:spcAft>
              <a:buSzPts val="523"/>
              <a:buNone/>
            </a:pPr>
            <a:r>
              <a:rPr lang="en" sz="1217"/>
              <a:t>→ In this app all the remain functionality of the system is implemented like CRUD on Event, Booking of Event, Keep track of booked and attended events, certifications.</a:t>
            </a:r>
            <a:endParaRPr sz="1217"/>
          </a:p>
          <a:p>
            <a:pPr indent="0" lvl="0" marL="0" rtl="0" algn="l">
              <a:lnSpc>
                <a:spcPct val="105000"/>
              </a:lnSpc>
              <a:spcBef>
                <a:spcPts val="1200"/>
              </a:spcBef>
              <a:spcAft>
                <a:spcPts val="0"/>
              </a:spcAft>
              <a:buSzPts val="523"/>
              <a:buNone/>
            </a:pPr>
            <a:r>
              <a:rPr lang="en" sz="1217"/>
              <a:t>→ This app has two model class: Eventlist-contains details of event and EventBook-user's event booking details   </a:t>
            </a:r>
            <a:endParaRPr sz="1217"/>
          </a:p>
          <a:p>
            <a:pPr indent="0" lvl="0" marL="0" rtl="0" algn="l">
              <a:lnSpc>
                <a:spcPct val="105000"/>
              </a:lnSpc>
              <a:spcBef>
                <a:spcPts val="1200"/>
              </a:spcBef>
              <a:spcAft>
                <a:spcPts val="1200"/>
              </a:spcAft>
              <a:buSzPts val="523"/>
              <a:buNone/>
            </a:pPr>
            <a:r>
              <a:t/>
            </a:r>
            <a:endParaRPr sz="1217"/>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Testing (BlackBox)</a:t>
            </a:r>
            <a:endParaRPr/>
          </a:p>
        </p:txBody>
      </p:sp>
      <p:graphicFrame>
        <p:nvGraphicFramePr>
          <p:cNvPr id="228" name="Google Shape;228;p28"/>
          <p:cNvGraphicFramePr/>
          <p:nvPr/>
        </p:nvGraphicFramePr>
        <p:xfrm>
          <a:off x="1716900" y="966775"/>
          <a:ext cx="3000000" cy="3000000"/>
        </p:xfrm>
        <a:graphic>
          <a:graphicData uri="http://schemas.openxmlformats.org/drawingml/2006/table">
            <a:tbl>
              <a:tblPr>
                <a:noFill/>
                <a:tableStyleId>{E81BA213-88C7-4F26-BEBE-4C0C36DCA829}</a:tableStyleId>
              </a:tblPr>
              <a:tblGrid>
                <a:gridCol w="1485900"/>
                <a:gridCol w="1485900"/>
                <a:gridCol w="1485900"/>
                <a:gridCol w="1485900"/>
              </a:tblGrid>
              <a:tr h="12700">
                <a:tc>
                  <a:txBody>
                    <a:bodyPr/>
                    <a:lstStyle/>
                    <a:p>
                      <a:pPr indent="0" lvl="0" marL="0" rtl="0" algn="l">
                        <a:spcBef>
                          <a:spcPts val="0"/>
                        </a:spcBef>
                        <a:spcAft>
                          <a:spcPts val="0"/>
                        </a:spcAft>
                        <a:buNone/>
                      </a:pPr>
                      <a:r>
                        <a:rPr b="1" lang="en" sz="1200">
                          <a:solidFill>
                            <a:srgbClr val="FFFFFF"/>
                          </a:solidFill>
                          <a:latin typeface="Times New Roman"/>
                          <a:ea typeface="Times New Roman"/>
                          <a:cs typeface="Times New Roman"/>
                          <a:sym typeface="Times New Roman"/>
                        </a:rPr>
                        <a:t>Module name </a:t>
                      </a:r>
                      <a:endParaRPr b="1" sz="12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b="1" lang="en" sz="1200">
                          <a:solidFill>
                            <a:srgbClr val="FFFFFF"/>
                          </a:solidFill>
                          <a:latin typeface="Times New Roman"/>
                          <a:ea typeface="Times New Roman"/>
                          <a:cs typeface="Times New Roman"/>
                          <a:sym typeface="Times New Roman"/>
                        </a:rPr>
                        <a:t>Field Input</a:t>
                      </a:r>
                      <a:endParaRPr b="1" sz="12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b="1" lang="en" sz="1200">
                          <a:solidFill>
                            <a:srgbClr val="FFFFFF"/>
                          </a:solidFill>
                          <a:latin typeface="Times New Roman"/>
                          <a:ea typeface="Times New Roman"/>
                          <a:cs typeface="Times New Roman"/>
                          <a:sym typeface="Times New Roman"/>
                        </a:rPr>
                        <a:t>Expected output</a:t>
                      </a:r>
                      <a:endParaRPr b="1" sz="12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b="1" lang="en" sz="1200">
                          <a:solidFill>
                            <a:srgbClr val="FFFFFF"/>
                          </a:solidFill>
                          <a:latin typeface="Times New Roman"/>
                          <a:ea typeface="Times New Roman"/>
                          <a:cs typeface="Times New Roman"/>
                          <a:sym typeface="Times New Roman"/>
                        </a:rPr>
                        <a:t>Actual output</a:t>
                      </a:r>
                      <a:endParaRPr b="1" sz="12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1200">
                          <a:solidFill>
                            <a:srgbClr val="FFFFFF"/>
                          </a:solidFill>
                          <a:latin typeface="Times New Roman"/>
                          <a:ea typeface="Times New Roman"/>
                          <a:cs typeface="Times New Roman"/>
                          <a:sym typeface="Times New Roman"/>
                        </a:rPr>
                        <a:t>Login</a:t>
                      </a:r>
                      <a:endParaRPr sz="12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FFFFFF"/>
                          </a:solidFill>
                          <a:latin typeface="Times New Roman"/>
                          <a:ea typeface="Times New Roman"/>
                          <a:cs typeface="Times New Roman"/>
                          <a:sym typeface="Times New Roman"/>
                        </a:rPr>
                        <a:t>Username &amp; Password (true input)</a:t>
                      </a:r>
                      <a:endParaRPr sz="12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FFFFFF"/>
                          </a:solidFill>
                          <a:latin typeface="Times New Roman"/>
                          <a:ea typeface="Times New Roman"/>
                          <a:cs typeface="Times New Roman"/>
                          <a:sym typeface="Times New Roman"/>
                        </a:rPr>
                        <a:t>Redirect to Home page</a:t>
                      </a:r>
                      <a:endParaRPr sz="12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FFFFFF"/>
                          </a:solidFill>
                          <a:latin typeface="Times New Roman"/>
                          <a:ea typeface="Times New Roman"/>
                          <a:cs typeface="Times New Roman"/>
                          <a:sym typeface="Times New Roman"/>
                        </a:rPr>
                        <a:t>Redirect to Home page </a:t>
                      </a:r>
                      <a:endParaRPr sz="12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89550">
                <a:tc>
                  <a:txBody>
                    <a:bodyPr/>
                    <a:lstStyle/>
                    <a:p>
                      <a:pPr indent="0" lvl="0" marL="0" rtl="0" algn="l">
                        <a:spcBef>
                          <a:spcPts val="0"/>
                        </a:spcBef>
                        <a:spcAft>
                          <a:spcPts val="0"/>
                        </a:spcAft>
                        <a:buNone/>
                      </a:pPr>
                      <a:r>
                        <a:rPr lang="en" sz="1200">
                          <a:solidFill>
                            <a:srgbClr val="FFFFFF"/>
                          </a:solidFill>
                          <a:latin typeface="Times New Roman"/>
                          <a:ea typeface="Times New Roman"/>
                          <a:cs typeface="Times New Roman"/>
                          <a:sym typeface="Times New Roman"/>
                        </a:rPr>
                        <a:t>User Registration</a:t>
                      </a:r>
                      <a:endParaRPr sz="12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FFFFFF"/>
                          </a:solidFill>
                          <a:latin typeface="Times New Roman"/>
                          <a:ea typeface="Times New Roman"/>
                          <a:cs typeface="Times New Roman"/>
                          <a:sym typeface="Times New Roman"/>
                        </a:rPr>
                        <a:t>User Details</a:t>
                      </a:r>
                      <a:endParaRPr sz="12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FFFFFF"/>
                          </a:solidFill>
                          <a:latin typeface="Times New Roman"/>
                          <a:ea typeface="Times New Roman"/>
                          <a:cs typeface="Times New Roman"/>
                          <a:sym typeface="Times New Roman"/>
                        </a:rPr>
                        <a:t>Warning message &amp; SuccessFully Registered</a:t>
                      </a:r>
                      <a:endParaRPr sz="12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FFFFFF"/>
                          </a:solidFill>
                          <a:latin typeface="Times New Roman"/>
                          <a:ea typeface="Times New Roman"/>
                          <a:cs typeface="Times New Roman"/>
                          <a:sym typeface="Times New Roman"/>
                        </a:rPr>
                        <a:t>Warning message &amp; SuccessFully Registered</a:t>
                      </a:r>
                      <a:endParaRPr sz="12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1200">
                          <a:solidFill>
                            <a:srgbClr val="FFFFFF"/>
                          </a:solidFill>
                          <a:latin typeface="Times New Roman"/>
                          <a:ea typeface="Times New Roman"/>
                          <a:cs typeface="Times New Roman"/>
                          <a:sym typeface="Times New Roman"/>
                        </a:rPr>
                        <a:t>Add Event Module</a:t>
                      </a:r>
                      <a:endParaRPr sz="12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FFFFFF"/>
                          </a:solidFill>
                          <a:latin typeface="Times New Roman"/>
                          <a:ea typeface="Times New Roman"/>
                          <a:cs typeface="Times New Roman"/>
                          <a:sym typeface="Times New Roman"/>
                        </a:rPr>
                        <a:t>Details of Event</a:t>
                      </a:r>
                      <a:endParaRPr sz="12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FFFFFF"/>
                          </a:solidFill>
                          <a:latin typeface="Times New Roman"/>
                          <a:ea typeface="Times New Roman"/>
                          <a:cs typeface="Times New Roman"/>
                          <a:sym typeface="Times New Roman"/>
                        </a:rPr>
                        <a:t>Event Created is appear on screen</a:t>
                      </a:r>
                      <a:endParaRPr sz="12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FFFFFF"/>
                          </a:solidFill>
                          <a:latin typeface="Times New Roman"/>
                          <a:ea typeface="Times New Roman"/>
                          <a:cs typeface="Times New Roman"/>
                          <a:sym typeface="Times New Roman"/>
                        </a:rPr>
                        <a:t>Event Created is appear on screen</a:t>
                      </a:r>
                      <a:endParaRPr sz="12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1200">
                          <a:solidFill>
                            <a:srgbClr val="FFFFFF"/>
                          </a:solidFill>
                          <a:latin typeface="Times New Roman"/>
                          <a:ea typeface="Times New Roman"/>
                          <a:cs typeface="Times New Roman"/>
                          <a:sym typeface="Times New Roman"/>
                        </a:rPr>
                        <a:t>Event Booking Module</a:t>
                      </a:r>
                      <a:endParaRPr sz="12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FFFFFF"/>
                          </a:solidFill>
                          <a:latin typeface="Times New Roman"/>
                          <a:ea typeface="Times New Roman"/>
                          <a:cs typeface="Times New Roman"/>
                          <a:sym typeface="Times New Roman"/>
                        </a:rPr>
                        <a:t>Event Selection</a:t>
                      </a:r>
                      <a:endParaRPr sz="12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FFFFFF"/>
                          </a:solidFill>
                          <a:latin typeface="Times New Roman"/>
                          <a:ea typeface="Times New Roman"/>
                          <a:cs typeface="Times New Roman"/>
                          <a:sym typeface="Times New Roman"/>
                        </a:rPr>
                        <a:t>Registration Link</a:t>
                      </a:r>
                      <a:endParaRPr sz="12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FFFFFF"/>
                          </a:solidFill>
                          <a:latin typeface="Times New Roman"/>
                          <a:ea typeface="Times New Roman"/>
                          <a:cs typeface="Times New Roman"/>
                          <a:sym typeface="Times New Roman"/>
                        </a:rPr>
                        <a:t>Registration Link</a:t>
                      </a:r>
                      <a:endParaRPr sz="12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1200">
                          <a:solidFill>
                            <a:srgbClr val="FFFFFF"/>
                          </a:solidFill>
                          <a:latin typeface="Times New Roman"/>
                          <a:ea typeface="Times New Roman"/>
                          <a:cs typeface="Times New Roman"/>
                          <a:sym typeface="Times New Roman"/>
                        </a:rPr>
                        <a:t>Profile Module</a:t>
                      </a:r>
                      <a:endParaRPr sz="12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FFFFFF"/>
                          </a:solidFill>
                          <a:latin typeface="Times New Roman"/>
                          <a:ea typeface="Times New Roman"/>
                          <a:cs typeface="Times New Roman"/>
                          <a:sym typeface="Times New Roman"/>
                        </a:rPr>
                        <a:t>Tabular fields in which all details are present</a:t>
                      </a:r>
                      <a:endParaRPr sz="12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FFFFFF"/>
                          </a:solidFill>
                          <a:latin typeface="Times New Roman"/>
                          <a:ea typeface="Times New Roman"/>
                          <a:cs typeface="Times New Roman"/>
                          <a:sym typeface="Times New Roman"/>
                        </a:rPr>
                        <a:t>Details Updated &amp;</a:t>
                      </a:r>
                      <a:endParaRPr sz="12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FFFFFF"/>
                          </a:solidFill>
                          <a:latin typeface="Times New Roman"/>
                          <a:ea typeface="Times New Roman"/>
                          <a:cs typeface="Times New Roman"/>
                          <a:sym typeface="Times New Roman"/>
                        </a:rPr>
                        <a:t>Warning Message</a:t>
                      </a:r>
                      <a:endParaRPr sz="12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FFFFFF"/>
                          </a:solidFill>
                          <a:latin typeface="Times New Roman"/>
                          <a:ea typeface="Times New Roman"/>
                          <a:cs typeface="Times New Roman"/>
                          <a:sym typeface="Times New Roman"/>
                        </a:rPr>
                        <a:t>Details Updated &amp;</a:t>
                      </a:r>
                      <a:endParaRPr sz="12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FFFFFF"/>
                          </a:solidFill>
                          <a:latin typeface="Times New Roman"/>
                          <a:ea typeface="Times New Roman"/>
                          <a:cs typeface="Times New Roman"/>
                          <a:sym typeface="Times New Roman"/>
                        </a:rPr>
                        <a:t>Warning Message</a:t>
                      </a:r>
                      <a:endParaRPr sz="12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1200">
                          <a:solidFill>
                            <a:srgbClr val="FFFFFF"/>
                          </a:solidFill>
                          <a:latin typeface="Times New Roman"/>
                          <a:ea typeface="Times New Roman"/>
                          <a:cs typeface="Times New Roman"/>
                          <a:sym typeface="Times New Roman"/>
                        </a:rPr>
                        <a:t>User Confirmation Module</a:t>
                      </a:r>
                      <a:endParaRPr sz="12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FFFFFF"/>
                          </a:solidFill>
                          <a:latin typeface="Times New Roman"/>
                          <a:ea typeface="Times New Roman"/>
                          <a:cs typeface="Times New Roman"/>
                          <a:sym typeface="Times New Roman"/>
                        </a:rPr>
                        <a:t>User Selection</a:t>
                      </a:r>
                      <a:endParaRPr sz="12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FFFFFF"/>
                          </a:solidFill>
                          <a:latin typeface="Times New Roman"/>
                          <a:ea typeface="Times New Roman"/>
                          <a:cs typeface="Times New Roman"/>
                          <a:sym typeface="Times New Roman"/>
                        </a:rPr>
                        <a:t>Tabular fields in which all details are present</a:t>
                      </a:r>
                      <a:endParaRPr sz="12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FFFFFF"/>
                          </a:solidFill>
                          <a:latin typeface="Times New Roman"/>
                          <a:ea typeface="Times New Roman"/>
                          <a:cs typeface="Times New Roman"/>
                          <a:sym typeface="Times New Roman"/>
                        </a:rPr>
                        <a:t>Tabular fields in which all details are present</a:t>
                      </a:r>
                      <a:endParaRPr sz="1200">
                        <a:solidFill>
                          <a:srgbClr val="FFFFFF"/>
                        </a:solidFill>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Screenshots</a:t>
            </a:r>
            <a:endParaRPr/>
          </a:p>
        </p:txBody>
      </p:sp>
      <p:pic>
        <p:nvPicPr>
          <p:cNvPr id="234" name="Google Shape;234;p29"/>
          <p:cNvPicPr preferRelativeResize="0"/>
          <p:nvPr/>
        </p:nvPicPr>
        <p:blipFill>
          <a:blip r:embed="rId3">
            <a:alphaModFix/>
          </a:blip>
          <a:stretch>
            <a:fillRect/>
          </a:stretch>
        </p:blipFill>
        <p:spPr>
          <a:xfrm>
            <a:off x="152400" y="1460250"/>
            <a:ext cx="4348175" cy="3233200"/>
          </a:xfrm>
          <a:prstGeom prst="rect">
            <a:avLst/>
          </a:prstGeom>
          <a:noFill/>
          <a:ln>
            <a:noFill/>
          </a:ln>
        </p:spPr>
      </p:pic>
      <p:pic>
        <p:nvPicPr>
          <p:cNvPr id="235" name="Google Shape;235;p29"/>
          <p:cNvPicPr preferRelativeResize="0"/>
          <p:nvPr/>
        </p:nvPicPr>
        <p:blipFill>
          <a:blip r:embed="rId4">
            <a:alphaModFix/>
          </a:blip>
          <a:stretch>
            <a:fillRect/>
          </a:stretch>
        </p:blipFill>
        <p:spPr>
          <a:xfrm>
            <a:off x="4652975" y="1460250"/>
            <a:ext cx="4338624" cy="3233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id="240" name="Google Shape;240;p30"/>
          <p:cNvPicPr preferRelativeResize="0"/>
          <p:nvPr/>
        </p:nvPicPr>
        <p:blipFill>
          <a:blip r:embed="rId3">
            <a:alphaModFix/>
          </a:blip>
          <a:stretch>
            <a:fillRect/>
          </a:stretch>
        </p:blipFill>
        <p:spPr>
          <a:xfrm>
            <a:off x="4757724" y="152400"/>
            <a:ext cx="3646900" cy="4838701"/>
          </a:xfrm>
          <a:prstGeom prst="rect">
            <a:avLst/>
          </a:prstGeom>
          <a:noFill/>
          <a:ln>
            <a:noFill/>
          </a:ln>
        </p:spPr>
      </p:pic>
      <p:pic>
        <p:nvPicPr>
          <p:cNvPr id="241" name="Google Shape;241;p30"/>
          <p:cNvPicPr preferRelativeResize="0"/>
          <p:nvPr/>
        </p:nvPicPr>
        <p:blipFill>
          <a:blip r:embed="rId4">
            <a:alphaModFix/>
          </a:blip>
          <a:stretch>
            <a:fillRect/>
          </a:stretch>
        </p:blipFill>
        <p:spPr>
          <a:xfrm>
            <a:off x="945350" y="170813"/>
            <a:ext cx="3298026" cy="4801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pic>
        <p:nvPicPr>
          <p:cNvPr id="246" name="Google Shape;246;p31"/>
          <p:cNvPicPr preferRelativeResize="0"/>
          <p:nvPr/>
        </p:nvPicPr>
        <p:blipFill>
          <a:blip r:embed="rId3">
            <a:alphaModFix/>
          </a:blip>
          <a:stretch>
            <a:fillRect/>
          </a:stretch>
        </p:blipFill>
        <p:spPr>
          <a:xfrm>
            <a:off x="801288" y="257175"/>
            <a:ext cx="7541426" cy="2314575"/>
          </a:xfrm>
          <a:prstGeom prst="rect">
            <a:avLst/>
          </a:prstGeom>
          <a:noFill/>
          <a:ln>
            <a:noFill/>
          </a:ln>
        </p:spPr>
      </p:pic>
      <p:pic>
        <p:nvPicPr>
          <p:cNvPr id="247" name="Google Shape;247;p31"/>
          <p:cNvPicPr preferRelativeResize="0"/>
          <p:nvPr/>
        </p:nvPicPr>
        <p:blipFill>
          <a:blip r:embed="rId4">
            <a:alphaModFix/>
          </a:blip>
          <a:stretch>
            <a:fillRect/>
          </a:stretch>
        </p:blipFill>
        <p:spPr>
          <a:xfrm>
            <a:off x="801300" y="2627700"/>
            <a:ext cx="7541424" cy="22669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Definition</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The Online Event Management System will provide the platform for all the colleges to promote their events and help students to participate in the particular event.This system will help to manage the events ,participants, easy to get e-certification. </a:t>
            </a:r>
            <a:endParaRPr/>
          </a:p>
          <a:p>
            <a:pPr indent="0" lvl="0" marL="0" rtl="0" algn="l">
              <a:spcBef>
                <a:spcPts val="1200"/>
              </a:spcBef>
              <a:spcAft>
                <a:spcPts val="0"/>
              </a:spcAft>
              <a:buClr>
                <a:schemeClr val="dk1"/>
              </a:buClr>
              <a:buSzPts val="1100"/>
              <a:buFont typeface="Arial"/>
              <a:buNone/>
            </a:pPr>
            <a:r>
              <a:rPr lang="en"/>
              <a:t>The main objective is to efficiently evaluate the candidate thoroughly through a fully automated system that not only saves a lot of time but also gives fast results. Candidates can Register Own self in different events and evaluate their own self and make a good career in Good organizations.</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pic>
        <p:nvPicPr>
          <p:cNvPr id="252" name="Google Shape;252;p32"/>
          <p:cNvPicPr preferRelativeResize="0"/>
          <p:nvPr/>
        </p:nvPicPr>
        <p:blipFill>
          <a:blip r:embed="rId3">
            <a:alphaModFix/>
          </a:blip>
          <a:stretch>
            <a:fillRect/>
          </a:stretch>
        </p:blipFill>
        <p:spPr>
          <a:xfrm>
            <a:off x="2006200" y="302425"/>
            <a:ext cx="5285950" cy="2215750"/>
          </a:xfrm>
          <a:prstGeom prst="rect">
            <a:avLst/>
          </a:prstGeom>
          <a:noFill/>
          <a:ln>
            <a:noFill/>
          </a:ln>
        </p:spPr>
      </p:pic>
      <p:pic>
        <p:nvPicPr>
          <p:cNvPr id="253" name="Google Shape;253;p32"/>
          <p:cNvPicPr preferRelativeResize="0"/>
          <p:nvPr/>
        </p:nvPicPr>
        <p:blipFill>
          <a:blip r:embed="rId4">
            <a:alphaModFix/>
          </a:blip>
          <a:stretch>
            <a:fillRect/>
          </a:stretch>
        </p:blipFill>
        <p:spPr>
          <a:xfrm>
            <a:off x="2006200" y="2571750"/>
            <a:ext cx="5285949" cy="232052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pic>
        <p:nvPicPr>
          <p:cNvPr id="258" name="Google Shape;258;p33"/>
          <p:cNvPicPr preferRelativeResize="0"/>
          <p:nvPr/>
        </p:nvPicPr>
        <p:blipFill>
          <a:blip r:embed="rId3">
            <a:alphaModFix/>
          </a:blip>
          <a:stretch>
            <a:fillRect/>
          </a:stretch>
        </p:blipFill>
        <p:spPr>
          <a:xfrm>
            <a:off x="55950" y="1395425"/>
            <a:ext cx="8839199" cy="314148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4"/>
          <p:cNvSpPr txBox="1"/>
          <p:nvPr>
            <p:ph type="title"/>
          </p:nvPr>
        </p:nvSpPr>
        <p:spPr>
          <a:xfrm>
            <a:off x="1297500" y="393750"/>
            <a:ext cx="7038900" cy="65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264" name="Google Shape;264;p34"/>
          <p:cNvSpPr txBox="1"/>
          <p:nvPr>
            <p:ph idx="1" type="body"/>
          </p:nvPr>
        </p:nvSpPr>
        <p:spPr>
          <a:xfrm>
            <a:off x="1297500" y="985850"/>
            <a:ext cx="7038900" cy="38040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275"/>
              <a:buNone/>
            </a:pPr>
            <a:r>
              <a:rPr lang="en" sz="1125">
                <a:latin typeface="Montserrat"/>
                <a:ea typeface="Montserrat"/>
                <a:cs typeface="Montserrat"/>
                <a:sym typeface="Montserrat"/>
              </a:rPr>
              <a:t>The functionalities implemented in the system after understanding all the system modules according to the requirements.</a:t>
            </a:r>
            <a:endParaRPr sz="1125">
              <a:latin typeface="Montserrat"/>
              <a:ea typeface="Montserrat"/>
              <a:cs typeface="Montserrat"/>
              <a:sym typeface="Montserrat"/>
            </a:endParaRPr>
          </a:p>
          <a:p>
            <a:pPr indent="0" lvl="0" marL="0" rtl="0" algn="l">
              <a:lnSpc>
                <a:spcPct val="105000"/>
              </a:lnSpc>
              <a:spcBef>
                <a:spcPts val="1200"/>
              </a:spcBef>
              <a:spcAft>
                <a:spcPts val="0"/>
              </a:spcAft>
              <a:buSzPts val="275"/>
              <a:buNone/>
            </a:pPr>
            <a:r>
              <a:rPr lang="en" sz="1125">
                <a:latin typeface="Montserrat"/>
                <a:ea typeface="Montserrat"/>
                <a:cs typeface="Montserrat"/>
                <a:sym typeface="Montserrat"/>
              </a:rPr>
              <a:t>Functionalities That are successfully implemented in the system are :</a:t>
            </a:r>
            <a:endParaRPr sz="1125">
              <a:latin typeface="Montserrat"/>
              <a:ea typeface="Montserrat"/>
              <a:cs typeface="Montserrat"/>
              <a:sym typeface="Montserrat"/>
            </a:endParaRPr>
          </a:p>
          <a:p>
            <a:pPr indent="0" lvl="0" marL="0" rtl="0" algn="l">
              <a:lnSpc>
                <a:spcPct val="105000"/>
              </a:lnSpc>
              <a:spcBef>
                <a:spcPts val="1200"/>
              </a:spcBef>
              <a:spcAft>
                <a:spcPts val="0"/>
              </a:spcAft>
              <a:buSzPts val="275"/>
              <a:buNone/>
            </a:pPr>
            <a:r>
              <a:rPr lang="en" sz="1125">
                <a:latin typeface="Montserrat"/>
                <a:ea typeface="Montserrat"/>
                <a:cs typeface="Montserrat"/>
                <a:sym typeface="Montserrat"/>
              </a:rPr>
              <a:t> 	→ User registration containing all the necessary validation on field </a:t>
            </a:r>
            <a:endParaRPr sz="1125">
              <a:latin typeface="Montserrat"/>
              <a:ea typeface="Montserrat"/>
              <a:cs typeface="Montserrat"/>
              <a:sym typeface="Montserrat"/>
            </a:endParaRPr>
          </a:p>
          <a:p>
            <a:pPr indent="457200" lvl="0" marL="0" rtl="0" algn="l">
              <a:lnSpc>
                <a:spcPct val="105000"/>
              </a:lnSpc>
              <a:spcBef>
                <a:spcPts val="1200"/>
              </a:spcBef>
              <a:spcAft>
                <a:spcPts val="0"/>
              </a:spcAft>
              <a:buSzPts val="275"/>
              <a:buNone/>
            </a:pPr>
            <a:r>
              <a:rPr lang="en" sz="1125">
                <a:latin typeface="Montserrat"/>
                <a:ea typeface="Montserrat"/>
                <a:cs typeface="Montserrat"/>
                <a:sym typeface="Montserrat"/>
              </a:rPr>
              <a:t>→ Login </a:t>
            </a:r>
            <a:endParaRPr sz="1125">
              <a:latin typeface="Montserrat"/>
              <a:ea typeface="Montserrat"/>
              <a:cs typeface="Montserrat"/>
              <a:sym typeface="Montserrat"/>
            </a:endParaRPr>
          </a:p>
          <a:p>
            <a:pPr indent="457200" lvl="0" marL="0" rtl="0" algn="l">
              <a:lnSpc>
                <a:spcPct val="105000"/>
              </a:lnSpc>
              <a:spcBef>
                <a:spcPts val="1200"/>
              </a:spcBef>
              <a:spcAft>
                <a:spcPts val="0"/>
              </a:spcAft>
              <a:buSzPts val="275"/>
              <a:buNone/>
            </a:pPr>
            <a:r>
              <a:rPr lang="en" sz="1125">
                <a:latin typeface="Montserrat"/>
                <a:ea typeface="Montserrat"/>
                <a:cs typeface="Montserrat"/>
                <a:sym typeface="Montserrat"/>
              </a:rPr>
              <a:t>→ User authentication </a:t>
            </a:r>
            <a:endParaRPr sz="1125">
              <a:latin typeface="Montserrat"/>
              <a:ea typeface="Montserrat"/>
              <a:cs typeface="Montserrat"/>
              <a:sym typeface="Montserrat"/>
            </a:endParaRPr>
          </a:p>
          <a:p>
            <a:pPr indent="457200" lvl="0" marL="0" rtl="0" algn="l">
              <a:lnSpc>
                <a:spcPct val="105000"/>
              </a:lnSpc>
              <a:spcBef>
                <a:spcPts val="1200"/>
              </a:spcBef>
              <a:spcAft>
                <a:spcPts val="0"/>
              </a:spcAft>
              <a:buSzPts val="275"/>
              <a:buNone/>
            </a:pPr>
            <a:r>
              <a:rPr lang="en" sz="1125">
                <a:latin typeface="Montserrat"/>
                <a:ea typeface="Montserrat"/>
                <a:cs typeface="Montserrat"/>
                <a:sym typeface="Montserrat"/>
              </a:rPr>
              <a:t>→ Logout </a:t>
            </a:r>
            <a:endParaRPr sz="1125">
              <a:latin typeface="Montserrat"/>
              <a:ea typeface="Montserrat"/>
              <a:cs typeface="Montserrat"/>
              <a:sym typeface="Montserrat"/>
            </a:endParaRPr>
          </a:p>
          <a:p>
            <a:pPr indent="0" lvl="0" marL="457200" rtl="0" algn="l">
              <a:lnSpc>
                <a:spcPct val="105000"/>
              </a:lnSpc>
              <a:spcBef>
                <a:spcPts val="1200"/>
              </a:spcBef>
              <a:spcAft>
                <a:spcPts val="0"/>
              </a:spcAft>
              <a:buSzPts val="275"/>
              <a:buNone/>
            </a:pPr>
            <a:r>
              <a:rPr lang="en" sz="1125">
                <a:latin typeface="Montserrat"/>
                <a:ea typeface="Montserrat"/>
                <a:cs typeface="Montserrat"/>
                <a:sym typeface="Montserrat"/>
              </a:rPr>
              <a:t>→ Event Can be successfully Created With Valid Event Details that are Uploaded By Organizer.</a:t>
            </a:r>
            <a:endParaRPr sz="1125">
              <a:latin typeface="Montserrat"/>
              <a:ea typeface="Montserrat"/>
              <a:cs typeface="Montserrat"/>
              <a:sym typeface="Montserrat"/>
            </a:endParaRPr>
          </a:p>
          <a:p>
            <a:pPr indent="0" lvl="0" marL="457200" rtl="0" algn="l">
              <a:lnSpc>
                <a:spcPct val="105000"/>
              </a:lnSpc>
              <a:spcBef>
                <a:spcPts val="1200"/>
              </a:spcBef>
              <a:spcAft>
                <a:spcPts val="0"/>
              </a:spcAft>
              <a:buSzPts val="275"/>
              <a:buNone/>
            </a:pPr>
            <a:r>
              <a:rPr lang="en" sz="1125">
                <a:latin typeface="Montserrat"/>
                <a:ea typeface="Montserrat"/>
                <a:cs typeface="Montserrat"/>
                <a:sym typeface="Montserrat"/>
              </a:rPr>
              <a:t>→ Students can successfully Book the event and can download the certificate of that event at any time. </a:t>
            </a:r>
            <a:endParaRPr sz="1125">
              <a:latin typeface="Montserrat"/>
              <a:ea typeface="Montserrat"/>
              <a:cs typeface="Montserrat"/>
              <a:sym typeface="Montserrat"/>
            </a:endParaRPr>
          </a:p>
          <a:p>
            <a:pPr indent="0" lvl="0" marL="457200" rtl="0" algn="l">
              <a:lnSpc>
                <a:spcPct val="105000"/>
              </a:lnSpc>
              <a:spcBef>
                <a:spcPts val="1200"/>
              </a:spcBef>
              <a:spcAft>
                <a:spcPts val="0"/>
              </a:spcAft>
              <a:buSzPts val="275"/>
              <a:buNone/>
            </a:pPr>
            <a:r>
              <a:rPr lang="en" sz="1125">
                <a:latin typeface="Montserrat"/>
                <a:ea typeface="Montserrat"/>
                <a:cs typeface="Montserrat"/>
                <a:sym typeface="Montserrat"/>
              </a:rPr>
              <a:t>→ Admin side management </a:t>
            </a:r>
            <a:endParaRPr sz="1125">
              <a:latin typeface="Montserrat"/>
              <a:ea typeface="Montserrat"/>
              <a:cs typeface="Montserrat"/>
              <a:sym typeface="Montserrat"/>
            </a:endParaRPr>
          </a:p>
          <a:p>
            <a:pPr indent="0" lvl="0" marL="0" rtl="0" algn="l">
              <a:lnSpc>
                <a:spcPct val="105000"/>
              </a:lnSpc>
              <a:spcBef>
                <a:spcPts val="1200"/>
              </a:spcBef>
              <a:spcAft>
                <a:spcPts val="0"/>
              </a:spcAft>
              <a:buSzPts val="275"/>
              <a:buNone/>
            </a:pPr>
            <a:r>
              <a:rPr lang="en" sz="1125">
                <a:latin typeface="Montserrat"/>
                <a:ea typeface="Montserrat"/>
                <a:cs typeface="Montserrat"/>
                <a:sym typeface="Montserrat"/>
              </a:rPr>
              <a:t>After the implementation and coding of system comprehensive testing was performed on the system to determine the errors and possible flaws in the system.</a:t>
            </a:r>
            <a:endParaRPr sz="1125">
              <a:latin typeface="Montserrat"/>
              <a:ea typeface="Montserrat"/>
              <a:cs typeface="Montserrat"/>
              <a:sym typeface="Montserrat"/>
            </a:endParaRPr>
          </a:p>
          <a:p>
            <a:pPr indent="0" lvl="0" marL="0" rtl="0" algn="l">
              <a:lnSpc>
                <a:spcPct val="105000"/>
              </a:lnSpc>
              <a:spcBef>
                <a:spcPts val="1200"/>
              </a:spcBef>
              <a:spcAft>
                <a:spcPts val="0"/>
              </a:spcAft>
              <a:buSzPts val="275"/>
              <a:buNone/>
            </a:pPr>
            <a:r>
              <a:t/>
            </a:r>
            <a:endParaRPr sz="1125">
              <a:latin typeface="Montserrat"/>
              <a:ea typeface="Montserrat"/>
              <a:cs typeface="Montserrat"/>
              <a:sym typeface="Montserrat"/>
            </a:endParaRPr>
          </a:p>
          <a:p>
            <a:pPr indent="0" lvl="0" marL="0" rtl="0" algn="l">
              <a:lnSpc>
                <a:spcPct val="105000"/>
              </a:lnSpc>
              <a:spcBef>
                <a:spcPts val="1200"/>
              </a:spcBef>
              <a:spcAft>
                <a:spcPts val="1200"/>
              </a:spcAft>
              <a:buSzPts val="275"/>
              <a:buNone/>
            </a:pPr>
            <a:r>
              <a:t/>
            </a:r>
            <a:endParaRPr sz="1125">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Requirements overview</a:t>
            </a:r>
            <a:endParaRPr/>
          </a:p>
        </p:txBody>
      </p:sp>
      <p:sp>
        <p:nvSpPr>
          <p:cNvPr id="147" name="Google Shape;147;p15"/>
          <p:cNvSpPr txBox="1"/>
          <p:nvPr>
            <p:ph idx="1" type="body"/>
          </p:nvPr>
        </p:nvSpPr>
        <p:spPr>
          <a:xfrm>
            <a:off x="1136775" y="988925"/>
            <a:ext cx="7038900" cy="2911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523"/>
              <a:buNone/>
            </a:pPr>
            <a:r>
              <a:rPr lang="en" sz="1217"/>
              <a:t>→ Login Module:  The admin/Organizer and the normal users can login to their profiles , by giving the authenticated credentials on the login page. After the login is successful , the users (admin and normal users)will be redirected to their respective homepage.</a:t>
            </a:r>
            <a:endParaRPr sz="1217"/>
          </a:p>
          <a:p>
            <a:pPr indent="0" lvl="0" marL="0" rtl="0" algn="l">
              <a:lnSpc>
                <a:spcPct val="95000"/>
              </a:lnSpc>
              <a:spcBef>
                <a:spcPts val="1200"/>
              </a:spcBef>
              <a:spcAft>
                <a:spcPts val="0"/>
              </a:spcAft>
              <a:buSzPts val="523"/>
              <a:buNone/>
            </a:pPr>
            <a:r>
              <a:t/>
            </a:r>
            <a:endParaRPr sz="1217"/>
          </a:p>
          <a:p>
            <a:pPr indent="0" lvl="0" marL="0" rtl="0" algn="l">
              <a:lnSpc>
                <a:spcPct val="95000"/>
              </a:lnSpc>
              <a:spcBef>
                <a:spcPts val="1200"/>
              </a:spcBef>
              <a:spcAft>
                <a:spcPts val="0"/>
              </a:spcAft>
              <a:buSzPts val="523"/>
              <a:buNone/>
            </a:pPr>
            <a:r>
              <a:rPr lang="en" sz="1217"/>
              <a:t>→ </a:t>
            </a:r>
            <a:r>
              <a:rPr lang="en" sz="1217"/>
              <a:t>Registration Module:  When the users use the software for the first time (the normal user) , they will have to provide their details like Username, email, password, etc.</a:t>
            </a:r>
            <a:endParaRPr sz="1217"/>
          </a:p>
          <a:p>
            <a:pPr indent="0" lvl="0" marL="0" rtl="0" algn="l">
              <a:lnSpc>
                <a:spcPct val="95000"/>
              </a:lnSpc>
              <a:spcBef>
                <a:spcPts val="1200"/>
              </a:spcBef>
              <a:spcAft>
                <a:spcPts val="0"/>
              </a:spcAft>
              <a:buSzPts val="523"/>
              <a:buNone/>
            </a:pPr>
            <a:r>
              <a:t/>
            </a:r>
            <a:endParaRPr sz="1217"/>
          </a:p>
          <a:p>
            <a:pPr indent="0" lvl="0" marL="0" rtl="0" algn="l">
              <a:lnSpc>
                <a:spcPct val="95000"/>
              </a:lnSpc>
              <a:spcBef>
                <a:spcPts val="1200"/>
              </a:spcBef>
              <a:spcAft>
                <a:spcPts val="0"/>
              </a:spcAft>
              <a:buSzPts val="523"/>
              <a:buNone/>
            </a:pPr>
            <a:r>
              <a:rPr lang="en" sz="1217"/>
              <a:t>→ </a:t>
            </a:r>
            <a:r>
              <a:rPr lang="en" sz="1217"/>
              <a:t>Profile Module:  Personal Details like Username, Password, email, etc.(user can update)</a:t>
            </a:r>
            <a:endParaRPr sz="1217"/>
          </a:p>
          <a:p>
            <a:pPr indent="0" lvl="0" marL="0" rtl="0" algn="l">
              <a:lnSpc>
                <a:spcPct val="95000"/>
              </a:lnSpc>
              <a:spcBef>
                <a:spcPts val="1200"/>
              </a:spcBef>
              <a:spcAft>
                <a:spcPts val="0"/>
              </a:spcAft>
              <a:buSzPts val="523"/>
              <a:buNone/>
            </a:pPr>
            <a:r>
              <a:t/>
            </a:r>
            <a:endParaRPr sz="1217"/>
          </a:p>
          <a:p>
            <a:pPr indent="0" lvl="0" marL="0" rtl="0" algn="l">
              <a:lnSpc>
                <a:spcPct val="95000"/>
              </a:lnSpc>
              <a:spcBef>
                <a:spcPts val="1200"/>
              </a:spcBef>
              <a:spcAft>
                <a:spcPts val="0"/>
              </a:spcAft>
              <a:buSzPts val="523"/>
              <a:buNone/>
            </a:pPr>
            <a:r>
              <a:rPr lang="en" sz="1217"/>
              <a:t>→ </a:t>
            </a:r>
            <a:r>
              <a:rPr lang="en" sz="1217"/>
              <a:t>Event Module:  Organizer can perform all the CRUD operation for Event like adding, updating, deleting.After the completion of event Organizer can declare the winners for the particular event and add the E-certificate to the winner's profile.</a:t>
            </a:r>
            <a:endParaRPr sz="1217"/>
          </a:p>
          <a:p>
            <a:pPr indent="0" lvl="0" marL="0" rtl="0" algn="l">
              <a:lnSpc>
                <a:spcPct val="95000"/>
              </a:lnSpc>
              <a:spcBef>
                <a:spcPts val="1200"/>
              </a:spcBef>
              <a:spcAft>
                <a:spcPts val="0"/>
              </a:spcAft>
              <a:buSzPts val="523"/>
              <a:buNone/>
            </a:pPr>
            <a:r>
              <a:t/>
            </a:r>
            <a:endParaRPr sz="1217"/>
          </a:p>
          <a:p>
            <a:pPr indent="0" lvl="0" marL="0" rtl="0" algn="l">
              <a:lnSpc>
                <a:spcPct val="95000"/>
              </a:lnSpc>
              <a:spcBef>
                <a:spcPts val="1200"/>
              </a:spcBef>
              <a:spcAft>
                <a:spcPts val="0"/>
              </a:spcAft>
              <a:buSzPts val="523"/>
              <a:buNone/>
            </a:pPr>
            <a:r>
              <a:rPr lang="en" sz="1217"/>
              <a:t>→ Booking Module: User can book the </a:t>
            </a:r>
            <a:r>
              <a:rPr lang="en" sz="1217"/>
              <a:t>particular</a:t>
            </a:r>
            <a:r>
              <a:rPr lang="en" sz="1217"/>
              <a:t> event by pressing “Book Now”  button and providing other </a:t>
            </a:r>
            <a:r>
              <a:rPr lang="en" sz="1217"/>
              <a:t>detail</a:t>
            </a:r>
            <a:r>
              <a:rPr lang="en" sz="1217"/>
              <a:t> via </a:t>
            </a:r>
            <a:r>
              <a:rPr lang="en" sz="1217"/>
              <a:t>registration</a:t>
            </a:r>
            <a:r>
              <a:rPr lang="en" sz="1217"/>
              <a:t> link.</a:t>
            </a:r>
            <a:endParaRPr sz="1217"/>
          </a:p>
          <a:p>
            <a:pPr indent="0" lvl="0" marL="0" rtl="0" algn="l">
              <a:lnSpc>
                <a:spcPct val="95000"/>
              </a:lnSpc>
              <a:spcBef>
                <a:spcPts val="1200"/>
              </a:spcBef>
              <a:spcAft>
                <a:spcPts val="0"/>
              </a:spcAft>
              <a:buSzPts val="523"/>
              <a:buNone/>
            </a:pPr>
            <a:r>
              <a:t/>
            </a:r>
            <a:endParaRPr sz="1217"/>
          </a:p>
          <a:p>
            <a:pPr indent="0" lvl="0" marL="0" rtl="0" algn="l">
              <a:lnSpc>
                <a:spcPct val="95000"/>
              </a:lnSpc>
              <a:spcBef>
                <a:spcPts val="1200"/>
              </a:spcBef>
              <a:spcAft>
                <a:spcPts val="0"/>
              </a:spcAft>
              <a:buSzPts val="523"/>
              <a:buNone/>
            </a:pPr>
            <a:r>
              <a:t/>
            </a:r>
            <a:endParaRPr sz="1217"/>
          </a:p>
          <a:p>
            <a:pPr indent="0" lvl="0" marL="0" rtl="0" algn="l">
              <a:lnSpc>
                <a:spcPct val="95000"/>
              </a:lnSpc>
              <a:spcBef>
                <a:spcPts val="1200"/>
              </a:spcBef>
              <a:spcAft>
                <a:spcPts val="0"/>
              </a:spcAft>
              <a:buSzPts val="523"/>
              <a:buNone/>
            </a:pPr>
            <a:r>
              <a:t/>
            </a:r>
            <a:endParaRPr sz="1217"/>
          </a:p>
          <a:p>
            <a:pPr indent="0" lvl="0" marL="0" rtl="0" algn="l">
              <a:lnSpc>
                <a:spcPct val="95000"/>
              </a:lnSpc>
              <a:spcBef>
                <a:spcPts val="1200"/>
              </a:spcBef>
              <a:spcAft>
                <a:spcPts val="1200"/>
              </a:spcAft>
              <a:buSzPts val="523"/>
              <a:buNone/>
            </a:pPr>
            <a:r>
              <a:t/>
            </a:r>
            <a:endParaRPr sz="1217"/>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Diagrams</a:t>
            </a:r>
            <a:endParaRPr/>
          </a:p>
        </p:txBody>
      </p:sp>
      <p:pic>
        <p:nvPicPr>
          <p:cNvPr id="153" name="Google Shape;153;p16"/>
          <p:cNvPicPr preferRelativeResize="0"/>
          <p:nvPr/>
        </p:nvPicPr>
        <p:blipFill>
          <a:blip r:embed="rId3">
            <a:alphaModFix/>
          </a:blip>
          <a:stretch>
            <a:fillRect/>
          </a:stretch>
        </p:blipFill>
        <p:spPr>
          <a:xfrm>
            <a:off x="2316950" y="1307850"/>
            <a:ext cx="3999953" cy="3530849"/>
          </a:xfrm>
          <a:prstGeom prst="rect">
            <a:avLst/>
          </a:prstGeom>
          <a:noFill/>
          <a:ln>
            <a:noFill/>
          </a:ln>
        </p:spPr>
      </p:pic>
      <p:sp>
        <p:nvSpPr>
          <p:cNvPr id="154" name="Google Shape;154;p16"/>
          <p:cNvSpPr txBox="1"/>
          <p:nvPr/>
        </p:nvSpPr>
        <p:spPr>
          <a:xfrm>
            <a:off x="1650200" y="2357450"/>
            <a:ext cx="6172200" cy="72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55" name="Google Shape;155;p16"/>
          <p:cNvSpPr txBox="1"/>
          <p:nvPr/>
        </p:nvSpPr>
        <p:spPr>
          <a:xfrm>
            <a:off x="1421600" y="814375"/>
            <a:ext cx="61722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FFFFF"/>
              </a:buClr>
              <a:buSzPts val="1400"/>
              <a:buFont typeface="Lato"/>
              <a:buAutoNum type="arabicParenR"/>
            </a:pPr>
            <a:r>
              <a:rPr lang="en">
                <a:solidFill>
                  <a:srgbClr val="FFFFFF"/>
                </a:solidFill>
                <a:latin typeface="Lato"/>
                <a:ea typeface="Lato"/>
                <a:cs typeface="Lato"/>
                <a:sym typeface="Lato"/>
              </a:rPr>
              <a:t>Use case Diagram</a:t>
            </a:r>
            <a:endParaRPr>
              <a:solidFill>
                <a:srgbClr val="FFFFFF"/>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2) Class Diagram</a:t>
            </a:r>
            <a:endParaRPr/>
          </a:p>
        </p:txBody>
      </p:sp>
      <p:pic>
        <p:nvPicPr>
          <p:cNvPr id="161" name="Google Shape;161;p17"/>
          <p:cNvPicPr preferRelativeResize="0"/>
          <p:nvPr/>
        </p:nvPicPr>
        <p:blipFill>
          <a:blip r:embed="rId3">
            <a:alphaModFix/>
          </a:blip>
          <a:stretch>
            <a:fillRect/>
          </a:stretch>
        </p:blipFill>
        <p:spPr>
          <a:xfrm>
            <a:off x="1952625" y="1307850"/>
            <a:ext cx="4934238" cy="353084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3) ER Diagram</a:t>
            </a:r>
            <a:endParaRPr/>
          </a:p>
        </p:txBody>
      </p:sp>
      <p:pic>
        <p:nvPicPr>
          <p:cNvPr id="167" name="Google Shape;167;p18"/>
          <p:cNvPicPr preferRelativeResize="0"/>
          <p:nvPr/>
        </p:nvPicPr>
        <p:blipFill>
          <a:blip r:embed="rId3">
            <a:alphaModFix/>
          </a:blip>
          <a:stretch>
            <a:fillRect/>
          </a:stretch>
        </p:blipFill>
        <p:spPr>
          <a:xfrm>
            <a:off x="1866900" y="1203075"/>
            <a:ext cx="5040621" cy="3530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4) </a:t>
            </a:r>
            <a:r>
              <a:rPr lang="en"/>
              <a:t>Collaboration Diagram</a:t>
            </a:r>
            <a:endParaRPr/>
          </a:p>
        </p:txBody>
      </p:sp>
      <p:pic>
        <p:nvPicPr>
          <p:cNvPr id="173" name="Google Shape;173;p19"/>
          <p:cNvPicPr preferRelativeResize="0"/>
          <p:nvPr/>
        </p:nvPicPr>
        <p:blipFill>
          <a:blip r:embed="rId3">
            <a:alphaModFix/>
          </a:blip>
          <a:stretch>
            <a:fillRect/>
          </a:stretch>
        </p:blipFill>
        <p:spPr>
          <a:xfrm>
            <a:off x="152400" y="1460250"/>
            <a:ext cx="4240000" cy="3366646"/>
          </a:xfrm>
          <a:prstGeom prst="rect">
            <a:avLst/>
          </a:prstGeom>
          <a:noFill/>
          <a:ln>
            <a:noFill/>
          </a:ln>
        </p:spPr>
      </p:pic>
      <p:pic>
        <p:nvPicPr>
          <p:cNvPr id="174" name="Google Shape;174;p19"/>
          <p:cNvPicPr preferRelativeResize="0"/>
          <p:nvPr/>
        </p:nvPicPr>
        <p:blipFill>
          <a:blip r:embed="rId4">
            <a:alphaModFix/>
          </a:blip>
          <a:stretch>
            <a:fillRect/>
          </a:stretch>
        </p:blipFill>
        <p:spPr>
          <a:xfrm>
            <a:off x="4751602" y="1460250"/>
            <a:ext cx="4239997" cy="331982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5) Sequence Diagram (For Admin)</a:t>
            </a:r>
            <a:endParaRPr/>
          </a:p>
        </p:txBody>
      </p:sp>
      <p:pic>
        <p:nvPicPr>
          <p:cNvPr id="180" name="Google Shape;180;p20"/>
          <p:cNvPicPr preferRelativeResize="0"/>
          <p:nvPr/>
        </p:nvPicPr>
        <p:blipFill>
          <a:blip r:embed="rId3">
            <a:alphaModFix/>
          </a:blip>
          <a:stretch>
            <a:fillRect/>
          </a:stretch>
        </p:blipFill>
        <p:spPr>
          <a:xfrm>
            <a:off x="2412801" y="1192350"/>
            <a:ext cx="4318400" cy="3530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Organizer                                  For Student</a:t>
            </a:r>
            <a:endParaRPr/>
          </a:p>
        </p:txBody>
      </p:sp>
      <p:pic>
        <p:nvPicPr>
          <p:cNvPr id="186" name="Google Shape;186;p21"/>
          <p:cNvPicPr preferRelativeResize="0"/>
          <p:nvPr/>
        </p:nvPicPr>
        <p:blipFill>
          <a:blip r:embed="rId3">
            <a:alphaModFix/>
          </a:blip>
          <a:stretch>
            <a:fillRect/>
          </a:stretch>
        </p:blipFill>
        <p:spPr>
          <a:xfrm>
            <a:off x="675075" y="1213800"/>
            <a:ext cx="3600449" cy="3530849"/>
          </a:xfrm>
          <a:prstGeom prst="rect">
            <a:avLst/>
          </a:prstGeom>
          <a:noFill/>
          <a:ln>
            <a:noFill/>
          </a:ln>
        </p:spPr>
      </p:pic>
      <p:pic>
        <p:nvPicPr>
          <p:cNvPr id="187" name="Google Shape;187;p21"/>
          <p:cNvPicPr preferRelativeResize="0"/>
          <p:nvPr/>
        </p:nvPicPr>
        <p:blipFill>
          <a:blip r:embed="rId4">
            <a:alphaModFix/>
          </a:blip>
          <a:stretch>
            <a:fillRect/>
          </a:stretch>
        </p:blipFill>
        <p:spPr>
          <a:xfrm>
            <a:off x="5122075" y="1213800"/>
            <a:ext cx="3729075" cy="35308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