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7" r:id="rId4"/>
  </p:sldMasterIdLst>
  <p:notesMasterIdLst>
    <p:notesMasterId r:id="rId33"/>
  </p:notesMasterIdLst>
  <p:handoutMasterIdLst>
    <p:handoutMasterId r:id="rId34"/>
  </p:handoutMasterIdLst>
  <p:sldIdLst>
    <p:sldId id="1865" r:id="rId5"/>
    <p:sldId id="1866" r:id="rId6"/>
    <p:sldId id="1867" r:id="rId7"/>
    <p:sldId id="1869" r:id="rId8"/>
    <p:sldId id="1870" r:id="rId9"/>
    <p:sldId id="1871" r:id="rId10"/>
    <p:sldId id="1872" r:id="rId11"/>
    <p:sldId id="1877" r:id="rId12"/>
    <p:sldId id="1878" r:id="rId13"/>
    <p:sldId id="1879" r:id="rId14"/>
    <p:sldId id="1880" r:id="rId15"/>
    <p:sldId id="1881" r:id="rId16"/>
    <p:sldId id="1882" r:id="rId17"/>
    <p:sldId id="1883" r:id="rId18"/>
    <p:sldId id="1884" r:id="rId19"/>
    <p:sldId id="1885" r:id="rId20"/>
    <p:sldId id="1886" r:id="rId21"/>
    <p:sldId id="1887" r:id="rId22"/>
    <p:sldId id="1888" r:id="rId23"/>
    <p:sldId id="1889" r:id="rId24"/>
    <p:sldId id="1890" r:id="rId25"/>
    <p:sldId id="1891" r:id="rId26"/>
    <p:sldId id="1892" r:id="rId27"/>
    <p:sldId id="1893" r:id="rId28"/>
    <p:sldId id="1894" r:id="rId29"/>
    <p:sldId id="1895" r:id="rId30"/>
    <p:sldId id="1874" r:id="rId31"/>
    <p:sldId id="1875" r:id="rId3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t 1" id="{1CA46CF7-019E-4A07-AEE4-E178E9B912FC}">
          <p14:sldIdLst>
            <p14:sldId id="1865"/>
            <p14:sldId id="1866"/>
            <p14:sldId id="1867"/>
            <p14:sldId id="1869"/>
            <p14:sldId id="1870"/>
            <p14:sldId id="1871"/>
            <p14:sldId id="1872"/>
            <p14:sldId id="1877"/>
            <p14:sldId id="1878"/>
            <p14:sldId id="1879"/>
            <p14:sldId id="1880"/>
            <p14:sldId id="1881"/>
            <p14:sldId id="1882"/>
            <p14:sldId id="1883"/>
            <p14:sldId id="1884"/>
            <p14:sldId id="1885"/>
            <p14:sldId id="1886"/>
            <p14:sldId id="1887"/>
            <p14:sldId id="1888"/>
            <p14:sldId id="1889"/>
            <p14:sldId id="1890"/>
            <p14:sldId id="1891"/>
            <p14:sldId id="1892"/>
            <p14:sldId id="1893"/>
            <p14:sldId id="1894"/>
            <p14:sldId id="1895"/>
            <p14:sldId id="1874"/>
            <p14:sldId id="18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552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25"/>
    <a:srgbClr val="007788"/>
    <a:srgbClr val="297C2A"/>
    <a:srgbClr val="FE4387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3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1008" y="62"/>
      </p:cViewPr>
      <p:guideLst>
        <p:guide orient="horz" pos="2184"/>
        <p:guide pos="552"/>
        <p:guide pos="7200"/>
        <p:guide pos="4368"/>
      </p:guideLst>
    </p:cSldViewPr>
  </p:slideViewPr>
  <p:outlineViewPr>
    <p:cViewPr>
      <p:scale>
        <a:sx n="33" d="100"/>
        <a:sy n="33" d="100"/>
      </p:scale>
      <p:origin x="0" y="-24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684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0E63EFB-A45E-45D2-917C-2262C9B2BC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B3576-EAA7-4886-8787-F094B8D8EE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40A2C-D4F8-447C-8646-65B623846323}" type="datetimeFigureOut">
              <a:rPr lang="en-US" smtClean="0"/>
              <a:t>6/5/2023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69D18-8FB0-418D-B70C-328BCC8125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3EAB1-782C-4544-A059-833371A45B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E8B11-E9E4-46BC-B69D-DFCBD15173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814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386699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350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9392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1259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9389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1826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651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7283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62292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383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96239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491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06722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90303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9430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63995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2127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4237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3910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7737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4878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441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1195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5578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1963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2627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FA415FA-D077-4CB7-8CBC-8F39C7C517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0480" y="2770632"/>
            <a:ext cx="7443216" cy="1325563"/>
          </a:xfrm>
        </p:spPr>
        <p:txBody>
          <a:bodyPr anchor="ctr">
            <a:normAutofit/>
          </a:bodyPr>
          <a:lstStyle>
            <a:lvl1pPr algn="ctr">
              <a:defRPr sz="4800" b="1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484D66F-7657-44F5-BAE9-F676B76CBA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0"/>
            <a:ext cx="3800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30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75104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Text Here</a:t>
            </a:r>
          </a:p>
        </p:txBody>
      </p:sp>
      <p:pic>
        <p:nvPicPr>
          <p:cNvPr id="6" name="Graphic 5" hidden="1">
            <a:extLst>
              <a:ext uri="{FF2B5EF4-FFF2-40B4-BE49-F238E27FC236}">
                <a16:creationId xmlns:a16="http://schemas.microsoft.com/office/drawing/2014/main" id="{1979441F-BDF5-41C8-933A-7E284F6703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52905"/>
            <a:ext cx="12192000" cy="857250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E4C7544D-BD57-4504-AC5A-951E353C248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833855"/>
            <a:ext cx="121920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3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text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066358F-3531-4B96-B041-02BD18401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33855"/>
            <a:ext cx="121920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0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7E4664-9EEE-4A2F-B223-5F295C6B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4"/>
            <a:ext cx="10667999" cy="646332"/>
          </a:xfrm>
        </p:spPr>
        <p:txBody>
          <a:bodyPr vert="horz" lIns="0" tIns="45720" rIns="91440" bIns="45720" rtlCol="0">
            <a:normAutofit/>
          </a:bodyPr>
          <a:lstStyle>
            <a:lvl1pPr>
              <a:defRPr lang="en-US" sz="4000" dirty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5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6/5/2023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2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02624" y="715962"/>
            <a:ext cx="4227375" cy="4727907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4D0D78-72DF-43BD-8B4F-DE52DA013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AFD71A9-C105-43A7-88DA-9FFC5174CC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000750"/>
            <a:ext cx="12192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5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>
        <p15:guide id="1" pos="4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74AC9B3-247D-45E3-9C91-C248ADAFBA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000750"/>
            <a:ext cx="12192000" cy="85725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B8295CA-882D-4533-80DA-6D6EA0125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9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8" name="Graphic 7" hidden="1">
            <a:extLst>
              <a:ext uri="{FF2B5EF4-FFF2-40B4-BE49-F238E27FC236}">
                <a16:creationId xmlns:a16="http://schemas.microsoft.com/office/drawing/2014/main" id="{606CCDFE-8488-471E-A2E2-3C7504F25F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3874" y="0"/>
            <a:ext cx="3558126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A7A9776-2781-49A6-AD44-CE45C0543F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0"/>
            <a:ext cx="3810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2FE0FB-930A-4056-8430-A6353A5D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8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Yellow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8" name="Graphic 7" hidden="1">
            <a:extLst>
              <a:ext uri="{FF2B5EF4-FFF2-40B4-BE49-F238E27FC236}">
                <a16:creationId xmlns:a16="http://schemas.microsoft.com/office/drawing/2014/main" id="{606CCDFE-8488-471E-A2E2-3C7504F25F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3874" y="0"/>
            <a:ext cx="3558126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A7A9776-2781-49A6-AD44-CE45C0543F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0"/>
            <a:ext cx="3810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2FE0FB-930A-4056-8430-A6353A5D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49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33900" y="1905000"/>
            <a:ext cx="6955734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3" name="Graphic 12" hidden="1">
            <a:extLst>
              <a:ext uri="{FF2B5EF4-FFF2-40B4-BE49-F238E27FC236}">
                <a16:creationId xmlns:a16="http://schemas.microsoft.com/office/drawing/2014/main" id="{8393C3A4-D09E-47EB-B9F0-C1DDDEB3B1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0"/>
            <a:ext cx="3810000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829B5F1-1C12-4A1B-A83C-BFE17D26D9C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3810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62E947-C679-46EB-896A-20E35578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898" y="715961"/>
            <a:ext cx="6955735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i="0" cap="none" spc="-50" baseline="0">
                <a:ln w="3175">
                  <a:noFill/>
                </a:ln>
                <a:solidFill>
                  <a:schemeClr val="tx1"/>
                </a:solidFill>
                <a:effectLst/>
                <a:ea typeface="+mn-ea"/>
                <a:cs typeface="Segoe UI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19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56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Yellow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33900" y="1905000"/>
            <a:ext cx="6955734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3" name="Graphic 12" hidden="1">
            <a:extLst>
              <a:ext uri="{FF2B5EF4-FFF2-40B4-BE49-F238E27FC236}">
                <a16:creationId xmlns:a16="http://schemas.microsoft.com/office/drawing/2014/main" id="{8393C3A4-D09E-47EB-B9F0-C1DDDEB3B1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0"/>
            <a:ext cx="3810000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829B5F1-1C12-4A1B-A83C-BFE17D26D9C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3810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62E947-C679-46EB-896A-20E35578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898" y="715961"/>
            <a:ext cx="6955735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i="0" cap="none" spc="-50" baseline="0">
                <a:ln w="3175">
                  <a:noFill/>
                </a:ln>
                <a:solidFill>
                  <a:schemeClr val="accent1"/>
                </a:solidFill>
                <a:effectLst/>
                <a:ea typeface="+mn-ea"/>
                <a:cs typeface="Segoe UI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9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56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75104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3"/>
                </a:solidFill>
                <a:effectLst/>
                <a:latin typeface="+mn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EE98737-74D2-46C7-8655-74871A4203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31248"/>
            <a:ext cx="12192000" cy="42862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7146B861-BC3C-4898-95DE-944AB08755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40659"/>
            <a:ext cx="121920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4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>
        <p15:guide id="1" orient="horz" pos="4104" userDrawn="1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16" userDrawn="1">
          <p15:clr>
            <a:srgbClr val="5ACBF0"/>
          </p15:clr>
        </p15:guide>
        <p15:guide id="4" orient="horz" pos="1560" userDrawn="1">
          <p15:clr>
            <a:srgbClr val="5ACBF0"/>
          </p15:clr>
        </p15:guide>
        <p15:guide id="5" orient="horz" pos="393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75104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4FBE5B2-2D6A-4DC6-9944-CF3D7EC50A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31248"/>
            <a:ext cx="12192000" cy="4286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9407BD0-C2EE-44A7-8749-433953FD1F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40659"/>
            <a:ext cx="121920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5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>
        <p15:guide id="1" orient="horz" pos="384" userDrawn="1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16" userDrawn="1">
          <p15:clr>
            <a:srgbClr val="5ACBF0"/>
          </p15:clr>
        </p15:guide>
        <p15:guide id="4" orient="horz" pos="4128" userDrawn="1">
          <p15:clr>
            <a:srgbClr val="5ACBF0"/>
          </p15:clr>
        </p15:guide>
        <p15:guide id="5" orient="horz" pos="393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6/5/2023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5586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9" r:id="rId5"/>
    <p:sldLayoutId id="2147483730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CA7E8EA-FF4D-4A68-97F9-3EBE97F7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210" y="944880"/>
            <a:ext cx="9008882" cy="1325563"/>
          </a:xfrm>
        </p:spPr>
        <p:txBody>
          <a:bodyPr>
            <a:noAutofit/>
          </a:bodyPr>
          <a:lstStyle/>
          <a:p>
            <a:pPr algn="ctr"/>
            <a:r>
              <a:rPr lang="en-US" sz="6600" dirty="0">
                <a:solidFill>
                  <a:schemeClr val="accent3"/>
                </a:solidFill>
              </a:rPr>
              <a:t>Bank</a:t>
            </a:r>
            <a:r>
              <a:rPr lang="en-US" sz="6600" dirty="0"/>
              <a:t> </a:t>
            </a:r>
            <a:r>
              <a:rPr lang="en-US" sz="6600" dirty="0">
                <a:solidFill>
                  <a:schemeClr val="accent2"/>
                </a:solidFill>
              </a:rPr>
              <a:t>Management</a:t>
            </a:r>
            <a:r>
              <a:rPr lang="en-US" sz="6600" dirty="0"/>
              <a:t> </a:t>
            </a:r>
            <a:r>
              <a:rPr lang="en-US" sz="6600" dirty="0">
                <a:solidFill>
                  <a:schemeClr val="accent5"/>
                </a:solidFill>
              </a:rPr>
              <a:t>System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88577" y="2965205"/>
            <a:ext cx="455980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Supervised by </a:t>
            </a:r>
          </a:p>
          <a:p>
            <a:pPr algn="ctr"/>
            <a:endParaRPr lang="en-US" b="1" dirty="0">
              <a:solidFill>
                <a:schemeClr val="tx1">
                  <a:lumMod val="85000"/>
                </a:schemeClr>
              </a:solidFill>
              <a:latin typeface="+mn-lt"/>
            </a:endParaRPr>
          </a:p>
          <a:p>
            <a:pPr algn="ctr"/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 Smt. Swagata Saha </a:t>
            </a:r>
          </a:p>
          <a:p>
            <a:pPr algn="ctr"/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(Assistant Professor)</a:t>
            </a:r>
          </a:p>
          <a:p>
            <a:pPr algn="ctr"/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(Head of the Department)</a:t>
            </a:r>
          </a:p>
          <a:p>
            <a:pPr algn="ctr"/>
            <a:endParaRPr lang="en-US" b="1" dirty="0">
              <a:solidFill>
                <a:schemeClr val="tx1">
                  <a:lumMod val="85000"/>
                </a:schemeClr>
              </a:solidFill>
              <a:latin typeface="+mn-lt"/>
            </a:endParaRPr>
          </a:p>
          <a:p>
            <a:pPr algn="ctr"/>
            <a:endParaRPr lang="en-US" b="1" dirty="0">
              <a:solidFill>
                <a:schemeClr val="tx1">
                  <a:lumMod val="85000"/>
                </a:schemeClr>
              </a:solidFill>
              <a:latin typeface="+mn-lt"/>
            </a:endParaRPr>
          </a:p>
          <a:p>
            <a:pPr algn="ctr"/>
            <a:r>
              <a:rPr lang="en-US" b="1" dirty="0">
                <a:solidFill>
                  <a:schemeClr val="tx1">
                    <a:lumMod val="85000"/>
                  </a:schemeClr>
                </a:solidFill>
              </a:rPr>
              <a:t>Project by </a:t>
            </a:r>
          </a:p>
          <a:p>
            <a:pPr algn="ctr"/>
            <a:endParaRPr lang="en-US" b="1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tx1">
                    <a:lumMod val="85000"/>
                  </a:schemeClr>
                </a:solidFill>
              </a:rPr>
              <a:t> Suman Debnath</a:t>
            </a:r>
          </a:p>
          <a:p>
            <a:pPr algn="ctr"/>
            <a:r>
              <a:rPr lang="en-US" sz="1600" b="1" dirty="0">
                <a:solidFill>
                  <a:schemeClr val="tx1">
                    <a:lumMod val="85000"/>
                  </a:schemeClr>
                </a:solidFill>
              </a:rPr>
              <a:t>Roll No. 183513-21-0026</a:t>
            </a:r>
          </a:p>
          <a:p>
            <a:pPr algn="ctr"/>
            <a:r>
              <a:rPr lang="en-US" sz="1600" b="1" dirty="0">
                <a:solidFill>
                  <a:schemeClr val="tx1">
                    <a:lumMod val="85000"/>
                  </a:schemeClr>
                </a:solidFill>
              </a:rPr>
              <a:t>Reg. No. 513-1111-0077-18</a:t>
            </a:r>
          </a:p>
        </p:txBody>
      </p:sp>
    </p:spTree>
    <p:extLst>
      <p:ext uri="{BB962C8B-B14F-4D97-AF65-F5344CB8AC3E}">
        <p14:creationId xmlns:p14="http://schemas.microsoft.com/office/powerpoint/2010/main" val="264752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75286" y="420082"/>
            <a:ext cx="3833651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Transfer Fund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1" t="18089" r="7343" b="953"/>
          <a:stretch/>
        </p:blipFill>
        <p:spPr>
          <a:xfrm>
            <a:off x="1364776" y="1560785"/>
            <a:ext cx="9444251" cy="402020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21595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75287" y="420082"/>
            <a:ext cx="6277306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Fund Transfer Successful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9" r="4428" b="25432"/>
          <a:stretch/>
        </p:blipFill>
        <p:spPr>
          <a:xfrm>
            <a:off x="1536699" y="1502325"/>
            <a:ext cx="9199179" cy="40856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29214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388551"/>
            <a:ext cx="4574630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Transaction History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902" r="1722"/>
          <a:stretch/>
        </p:blipFill>
        <p:spPr>
          <a:xfrm>
            <a:off x="1405555" y="1397000"/>
            <a:ext cx="9321586" cy="434106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85452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86101" y="404316"/>
            <a:ext cx="5600800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Employee Dashboard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108" y="1446591"/>
            <a:ext cx="9444750" cy="450539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81229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75287" y="420082"/>
            <a:ext cx="4984534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 Client Details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9" t="8225" r="10754"/>
          <a:stretch/>
        </p:blipFill>
        <p:spPr>
          <a:xfrm>
            <a:off x="1272771" y="1309480"/>
            <a:ext cx="9680028" cy="51432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21608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75287" y="420082"/>
            <a:ext cx="3045374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Client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6" t="9889" r="10387"/>
          <a:stretch/>
        </p:blipFill>
        <p:spPr>
          <a:xfrm>
            <a:off x="1196062" y="1321006"/>
            <a:ext cx="9680027" cy="508248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12858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75286" y="420082"/>
            <a:ext cx="6694505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 Added Successfully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3" r="23966" b="72618"/>
          <a:stretch/>
        </p:blipFill>
        <p:spPr>
          <a:xfrm>
            <a:off x="1403129" y="1300631"/>
            <a:ext cx="8781393" cy="221206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95" r="27328"/>
          <a:stretch/>
        </p:blipFill>
        <p:spPr>
          <a:xfrm>
            <a:off x="1403129" y="3910689"/>
            <a:ext cx="8781393" cy="217124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Down Arrow 2"/>
          <p:cNvSpPr/>
          <p:nvPr/>
        </p:nvSpPr>
        <p:spPr>
          <a:xfrm>
            <a:off x="5390866" y="3512697"/>
            <a:ext cx="395785" cy="3979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4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96460" y="420082"/>
            <a:ext cx="3825415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Credit Funds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4" t="24401" r="9483" b="32832"/>
          <a:stretch/>
        </p:blipFill>
        <p:spPr>
          <a:xfrm>
            <a:off x="1056290" y="3922468"/>
            <a:ext cx="9900746" cy="241009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0" t="27929" r="9483" b="34218"/>
          <a:stretch/>
        </p:blipFill>
        <p:spPr>
          <a:xfrm>
            <a:off x="1056290" y="1426135"/>
            <a:ext cx="9900746" cy="213661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Down Arrow 1"/>
          <p:cNvSpPr/>
          <p:nvPr/>
        </p:nvSpPr>
        <p:spPr>
          <a:xfrm>
            <a:off x="5849714" y="3562746"/>
            <a:ext cx="313898" cy="3597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3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06817" y="420082"/>
            <a:ext cx="6088121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Fund Credit Successful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8" r="8766" b="66639"/>
          <a:stretch/>
        </p:blipFill>
        <p:spPr>
          <a:xfrm>
            <a:off x="1023581" y="1437283"/>
            <a:ext cx="9894627" cy="197557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0" t="28066" r="9483" b="33297"/>
          <a:stretch/>
        </p:blipFill>
        <p:spPr>
          <a:xfrm>
            <a:off x="1023581" y="3783723"/>
            <a:ext cx="9900746" cy="217037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Down Arrow 3"/>
          <p:cNvSpPr/>
          <p:nvPr/>
        </p:nvSpPr>
        <p:spPr>
          <a:xfrm>
            <a:off x="5779825" y="3412853"/>
            <a:ext cx="382137" cy="3708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3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75287" y="420082"/>
            <a:ext cx="4046838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Debit Funds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8" t="23839" r="9354" b="31488"/>
          <a:stretch/>
        </p:blipFill>
        <p:spPr>
          <a:xfrm>
            <a:off x="1119351" y="1345130"/>
            <a:ext cx="9869214" cy="251718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1" t="-1" r="10000" b="70402"/>
          <a:stretch/>
        </p:blipFill>
        <p:spPr>
          <a:xfrm>
            <a:off x="1135117" y="4335518"/>
            <a:ext cx="9853448" cy="175138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Down Arrow 3"/>
          <p:cNvSpPr/>
          <p:nvPr/>
        </p:nvSpPr>
        <p:spPr>
          <a:xfrm>
            <a:off x="5850300" y="3862316"/>
            <a:ext cx="423081" cy="4732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4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302849-2A9A-47A4-A0EB-5A3FA8BE7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874" y="770257"/>
            <a:ext cx="8434316" cy="1189038"/>
          </a:xfrm>
        </p:spPr>
        <p:txBody>
          <a:bodyPr>
            <a:normAutofit/>
          </a:bodyPr>
          <a:lstStyle/>
          <a:p>
            <a:r>
              <a:rPr lang="en-US" sz="3600" dirty="0"/>
              <a:t>What is a Bank Management System?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0931" y="1651379"/>
            <a:ext cx="7370064" cy="481584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Provides financial services using electronic communication and computation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Automation of various activities and functions of any bank through 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Digitization of money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Effortless account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Time saving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5190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75287" y="420082"/>
            <a:ext cx="5384319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Fund Debit Successful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0" t="28649" r="9612" b="32277"/>
          <a:stretch/>
        </p:blipFill>
        <p:spPr>
          <a:xfrm>
            <a:off x="1124997" y="1447885"/>
            <a:ext cx="9869215" cy="220717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85" t="19766" r="18405" b="44845"/>
          <a:stretch/>
        </p:blipFill>
        <p:spPr>
          <a:xfrm>
            <a:off x="2291647" y="4036529"/>
            <a:ext cx="7535917" cy="200222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Down Arrow 3"/>
          <p:cNvSpPr/>
          <p:nvPr/>
        </p:nvSpPr>
        <p:spPr>
          <a:xfrm>
            <a:off x="5854887" y="3655057"/>
            <a:ext cx="409433" cy="381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0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67559" y="293958"/>
            <a:ext cx="5014375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Manager Dashboard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5" y="1287581"/>
            <a:ext cx="9359663" cy="451354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17072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75287" y="420082"/>
            <a:ext cx="3869417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 Employee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4" t="12593" r="9094" b="1825"/>
          <a:stretch/>
        </p:blipFill>
        <p:spPr>
          <a:xfrm>
            <a:off x="1168764" y="1352542"/>
            <a:ext cx="9821919" cy="488731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452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75287" y="420082"/>
            <a:ext cx="3991306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Employee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0" t="11335" r="9612" b="7706"/>
          <a:stretch/>
        </p:blipFill>
        <p:spPr>
          <a:xfrm>
            <a:off x="1160294" y="1390424"/>
            <a:ext cx="9869215" cy="457200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40612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75287" y="625034"/>
            <a:ext cx="7226768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Employee Added to Database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91" b="15307"/>
          <a:stretch/>
        </p:blipFill>
        <p:spPr>
          <a:xfrm>
            <a:off x="770821" y="1787621"/>
            <a:ext cx="10752083" cy="371224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67905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75287" y="420082"/>
            <a:ext cx="3350804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 Client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0" r="9354" b="23793"/>
          <a:stretch/>
        </p:blipFill>
        <p:spPr>
          <a:xfrm>
            <a:off x="1119351" y="1447340"/>
            <a:ext cx="9900746" cy="446990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84078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3396" y="593503"/>
            <a:ext cx="6850043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 Deleted from Database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8" t="586" r="4957" b="24497"/>
          <a:stretch/>
        </p:blipFill>
        <p:spPr>
          <a:xfrm>
            <a:off x="930166" y="1709971"/>
            <a:ext cx="10377905" cy="397291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65151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808455"/>
            <a:ext cx="9141397" cy="615553"/>
          </a:xfrm>
        </p:spPr>
        <p:txBody>
          <a:bodyPr>
            <a:noAutofit/>
          </a:bodyPr>
          <a:lstStyle/>
          <a:p>
            <a:pPr algn="ctr"/>
            <a:r>
              <a:rPr lang="en-US" sz="4400" b="1" u="sng" dirty="0">
                <a:solidFill>
                  <a:schemeClr val="tx1"/>
                </a:solidFill>
              </a:rPr>
              <a:t>Result &amp;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55E1D-F4AD-41A7-B948-E2D246CC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5" y="1841809"/>
            <a:ext cx="7799387" cy="3770716"/>
          </a:xfrm>
        </p:spPr>
        <p:txBody>
          <a:bodyPr/>
          <a:lstStyle/>
          <a:p>
            <a:pPr algn="l"/>
            <a:r>
              <a:rPr lang="en-US" sz="2400" b="1" dirty="0"/>
              <a:t>Working features are</a:t>
            </a:r>
          </a:p>
          <a:p>
            <a:pPr algn="l"/>
            <a:endParaRPr lang="en-US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Fund transfer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Debit / Credit funds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Add / Edit / Delete client accounts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Add / Edit / Delete employee accounts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View transaction</a:t>
            </a:r>
          </a:p>
          <a:p>
            <a:pPr algn="l"/>
            <a:endParaRPr lang="en-US" sz="2400" dirty="0"/>
          </a:p>
          <a:p>
            <a:pPr algn="l"/>
            <a:r>
              <a:rPr lang="en-US" sz="2400" b="1" dirty="0"/>
              <a:t>Limitation</a:t>
            </a:r>
          </a:p>
          <a:p>
            <a:pPr algn="l"/>
            <a:endParaRPr lang="en-US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International banking is not supported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Live hosting is not supported</a:t>
            </a:r>
          </a:p>
        </p:txBody>
      </p:sp>
    </p:spTree>
    <p:extLst>
      <p:ext uri="{BB962C8B-B14F-4D97-AF65-F5344CB8AC3E}">
        <p14:creationId xmlns:p14="http://schemas.microsoft.com/office/powerpoint/2010/main" val="372448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411" y="2475188"/>
            <a:ext cx="9141397" cy="1187526"/>
          </a:xfrm>
        </p:spPr>
        <p:txBody>
          <a:bodyPr>
            <a:noAutofit/>
          </a:bodyPr>
          <a:lstStyle/>
          <a:p>
            <a:r>
              <a:rPr lang="en-US" sz="7200" dirty="0"/>
              <a:t>Thank </a:t>
            </a:r>
            <a:r>
              <a:rPr lang="en-US" sz="7200" dirty="0">
                <a:solidFill>
                  <a:schemeClr val="accent3"/>
                </a:solidFill>
              </a:rPr>
              <a:t>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44378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189" y="1255776"/>
            <a:ext cx="9141397" cy="615553"/>
          </a:xfrm>
        </p:spPr>
        <p:txBody>
          <a:bodyPr>
            <a:noAutofit/>
          </a:bodyPr>
          <a:lstStyle/>
          <a:p>
            <a:r>
              <a:rPr lang="en-US" sz="7200" u="sng" dirty="0"/>
              <a:t>Domain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45921" y="2443841"/>
            <a:ext cx="8886665" cy="3164479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Web applications use a combination of server-side scripts (PHP) to handle the storage and retrieval of the information, and client-side scripts (JavaScript and HTML) to present information to users.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A database is an organized collection of structured information, or data, typically stored electronically in a computer system. A database is usually controlled by a database management system (DBMS). Together, the data and the DBMS, along with the applications that are associated with them, are referred to as a database system, often shortened to just database.</a:t>
            </a:r>
          </a:p>
        </p:txBody>
      </p:sp>
    </p:spTree>
    <p:extLst>
      <p:ext uri="{BB962C8B-B14F-4D97-AF65-F5344CB8AC3E}">
        <p14:creationId xmlns:p14="http://schemas.microsoft.com/office/powerpoint/2010/main" val="425162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188" y="826263"/>
            <a:ext cx="10417629" cy="639979"/>
          </a:xfrm>
        </p:spPr>
        <p:txBody>
          <a:bodyPr>
            <a:noAutofit/>
          </a:bodyPr>
          <a:lstStyle/>
          <a:p>
            <a:pPr algn="ctr"/>
            <a:r>
              <a:rPr lang="en-US" sz="7200" u="sng" dirty="0">
                <a:solidFill>
                  <a:schemeClr val="accent3"/>
                </a:solidFill>
              </a:rPr>
              <a:t>Scope of Work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E90A16C-1235-4DE1-9AE7-2F7599C83F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3888" y="1987296"/>
            <a:ext cx="6438900" cy="3389376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b="0" dirty="0">
                <a:latin typeface="+mj-lt"/>
              </a:rPr>
              <a:t>Fund Transfer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b="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j-lt"/>
              </a:rPr>
              <a:t>View Transaction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j-lt"/>
              </a:rPr>
              <a:t>View Account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Manipulate </a:t>
            </a:r>
            <a:r>
              <a:rPr lang="en-US" altLang="en-US" sz="2400" dirty="0">
                <a:latin typeface="+mj-lt"/>
              </a:rPr>
              <a:t>Client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j-lt"/>
              </a:rPr>
              <a:t>Manipulate Employee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j-lt"/>
              </a:rPr>
              <a:t>Withdrawal and deposit of funds</a:t>
            </a:r>
          </a:p>
          <a:p>
            <a:pPr marL="0" indent="0">
              <a:buNone/>
            </a:pPr>
            <a:endParaRPr lang="en-US" altLang="en-US" sz="18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978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4BA618-BF38-4C66-A054-AA45BAEA1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7300" u="sng" dirty="0"/>
              <a:t>Methodology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53213" y="2692401"/>
            <a:ext cx="6955734" cy="41655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Problem Statement </a:t>
            </a:r>
            <a:endParaRPr lang="en-US" sz="28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/>
              <a:t>Recording and maintaining all the client record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/>
              <a:t>User friendly connection between client, employee &amp; manager</a:t>
            </a:r>
          </a:p>
        </p:txBody>
      </p:sp>
    </p:spTree>
    <p:extLst>
      <p:ext uri="{BB962C8B-B14F-4D97-AF65-F5344CB8AC3E}">
        <p14:creationId xmlns:p14="http://schemas.microsoft.com/office/powerpoint/2010/main" val="184067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7F19C7-A729-492B-8603-0651B356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435" y="261147"/>
            <a:ext cx="10667999" cy="646332"/>
          </a:xfrm>
        </p:spPr>
        <p:txBody>
          <a:bodyPr>
            <a:noAutofit/>
          </a:bodyPr>
          <a:lstStyle/>
          <a:p>
            <a:pPr algn="ctr"/>
            <a:r>
              <a:rPr lang="en-US" sz="5400" u="sng" dirty="0"/>
              <a:t>Design</a:t>
            </a:r>
          </a:p>
        </p:txBody>
      </p:sp>
      <p:sp>
        <p:nvSpPr>
          <p:cNvPr id="10" name="Oval 9"/>
          <p:cNvSpPr/>
          <p:nvPr/>
        </p:nvSpPr>
        <p:spPr>
          <a:xfrm>
            <a:off x="5182495" y="2035979"/>
            <a:ext cx="1757082" cy="9070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12" name="Oval 11"/>
          <p:cNvSpPr/>
          <p:nvPr/>
        </p:nvSpPr>
        <p:spPr>
          <a:xfrm>
            <a:off x="5195983" y="4380439"/>
            <a:ext cx="1757082" cy="90700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720862" y="1293074"/>
            <a:ext cx="3644310" cy="514462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1" name="Rectangle 100"/>
          <p:cNvSpPr/>
          <p:nvPr/>
        </p:nvSpPr>
        <p:spPr>
          <a:xfrm>
            <a:off x="1573939" y="1509524"/>
            <a:ext cx="2275302" cy="47276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Admin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100641" y="2217970"/>
            <a:ext cx="1667404" cy="5616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 Account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142566" y="2942984"/>
            <a:ext cx="1615661" cy="4556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Deposit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142566" y="3538090"/>
            <a:ext cx="1628133" cy="56073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Withdraw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142566" y="4238299"/>
            <a:ext cx="1615661" cy="5177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 Transaction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126512" y="4886608"/>
            <a:ext cx="1647767" cy="6599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Balance Enquiry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7663352" y="1251818"/>
            <a:ext cx="3644310" cy="514462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5" name="Rectangle 114"/>
          <p:cNvSpPr/>
          <p:nvPr/>
        </p:nvSpPr>
        <p:spPr>
          <a:xfrm>
            <a:off x="8347856" y="1509524"/>
            <a:ext cx="2275302" cy="47276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  <a:endParaRPr lang="en-US" sz="2400" dirty="0"/>
          </a:p>
        </p:txBody>
      </p:sp>
      <p:sp>
        <p:nvSpPr>
          <p:cNvPr id="116" name="Rectangle 115"/>
          <p:cNvSpPr/>
          <p:nvPr/>
        </p:nvSpPr>
        <p:spPr>
          <a:xfrm>
            <a:off x="8916483" y="2228887"/>
            <a:ext cx="1667404" cy="7196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Account Statement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8916483" y="3211501"/>
            <a:ext cx="1615661" cy="4556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Cash Deposit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8916483" y="3865389"/>
            <a:ext cx="1628133" cy="59669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Cash Withdraw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8916483" y="4706863"/>
            <a:ext cx="1667404" cy="5177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Transaction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8916483" y="5469372"/>
            <a:ext cx="1647767" cy="6599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Balance Enquiry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2110460" y="5662155"/>
            <a:ext cx="1647767" cy="6599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 Account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0" name="Straight Arrow Connector 149"/>
          <p:cNvCxnSpPr>
            <a:stCxn id="10" idx="2"/>
          </p:cNvCxnSpPr>
          <p:nvPr/>
        </p:nvCxnSpPr>
        <p:spPr>
          <a:xfrm flipH="1" flipV="1">
            <a:off x="4365172" y="2489481"/>
            <a:ext cx="8173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0" idx="6"/>
          </p:cNvCxnSpPr>
          <p:nvPr/>
        </p:nvCxnSpPr>
        <p:spPr>
          <a:xfrm flipV="1">
            <a:off x="6939577" y="2489481"/>
            <a:ext cx="7237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2" idx="6"/>
          </p:cNvCxnSpPr>
          <p:nvPr/>
        </p:nvCxnSpPr>
        <p:spPr>
          <a:xfrm flipV="1">
            <a:off x="6953065" y="4833941"/>
            <a:ext cx="7102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2" idx="2"/>
          </p:cNvCxnSpPr>
          <p:nvPr/>
        </p:nvCxnSpPr>
        <p:spPr>
          <a:xfrm flipH="1" flipV="1">
            <a:off x="4365172" y="4833941"/>
            <a:ext cx="8308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79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A081DA-4028-4204-A51C-7F62D45B6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8" y="361591"/>
            <a:ext cx="11125200" cy="1189038"/>
          </a:xfrm>
        </p:spPr>
        <p:txBody>
          <a:bodyPr/>
          <a:lstStyle/>
          <a:p>
            <a:pPr algn="ctr"/>
            <a:r>
              <a:rPr lang="en-US" u="sng" dirty="0"/>
              <a:t>Implementation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88" y="1757202"/>
            <a:ext cx="5860959" cy="378635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994" y="1757202"/>
            <a:ext cx="3698164" cy="375879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TextBox 8"/>
          <p:cNvSpPr txBox="1"/>
          <p:nvPr/>
        </p:nvSpPr>
        <p:spPr>
          <a:xfrm>
            <a:off x="533398" y="956110"/>
            <a:ext cx="3045374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 Side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6766847" y="3359404"/>
            <a:ext cx="749447" cy="371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6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02582" y="365491"/>
            <a:ext cx="3045374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 Side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4" r="5448" b="7936"/>
          <a:stretch/>
        </p:blipFill>
        <p:spPr>
          <a:xfrm>
            <a:off x="1213944" y="1308923"/>
            <a:ext cx="9680028" cy="45558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24127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75286" y="404317"/>
            <a:ext cx="4432741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 Dashboard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666" y="1323051"/>
            <a:ext cx="9521304" cy="475294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18940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2_Office Theme">
  <a:themeElements>
    <a:clrScheme name="Custom 24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264653"/>
      </a:accent1>
      <a:accent2>
        <a:srgbClr val="2A9D8F"/>
      </a:accent2>
      <a:accent3>
        <a:srgbClr val="E9C46A"/>
      </a:accent3>
      <a:accent4>
        <a:srgbClr val="F4A261"/>
      </a:accent4>
      <a:accent5>
        <a:srgbClr val="E76F51"/>
      </a:accent5>
      <a:accent6>
        <a:srgbClr val="FFFFFF"/>
      </a:accent6>
      <a:hlink>
        <a:srgbClr val="FFFFFF"/>
      </a:hlink>
      <a:folHlink>
        <a:srgbClr val="FFFFFF"/>
      </a:folHlink>
    </a:clrScheme>
    <a:fontScheme name="Heritage and Histor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ck History Month_TM10103076_Win32_LH_v4" id="{5AE25372-5B71-4B3F-A332-C4D84C968E46}" vid="{07F4610E-88B6-4CC8-AAA7-899DFEA9E17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FAAC47-BD84-465D-B982-7A75BCC08F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8A967B1-A0A0-415E-82CC-A85AEE3A67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89EEA4-141F-4066-B57B-E44468FB3D6E}">
  <ds:schemaRefs>
    <ds:schemaRef ds:uri="16c05727-aa75-4e4a-9b5f-8a80a1165891"/>
    <ds:schemaRef ds:uri="http://purl.org/dc/terms/"/>
    <ds:schemaRef ds:uri="http://schemas.microsoft.com/office/2006/documentManagement/types"/>
    <ds:schemaRef ds:uri="71af3243-3dd4-4a8d-8c0d-dd76da1f02a5"/>
    <ds:schemaRef ds:uri="http://schemas.microsoft.com/office/infopath/2007/PartnerControls"/>
    <ds:schemaRef ds:uri="http://schemas.microsoft.com/sharepoint/v3"/>
    <ds:schemaRef ds:uri="http://purl.org/dc/dcmitype/"/>
    <ds:schemaRef ds:uri="http://www.w3.org/XML/1998/namespace"/>
    <ds:schemaRef ds:uri="http://schemas.openxmlformats.org/package/2006/metadata/core-properties"/>
    <ds:schemaRef ds:uri="230e9df3-be65-4c73-a93b-d1236ebd677e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tf10103076_win32</Template>
  <TotalTime>0</TotalTime>
  <Words>331</Words>
  <Application>Microsoft Office PowerPoint</Application>
  <PresentationFormat>Widescreen</PresentationFormat>
  <Paragraphs>99</Paragraphs>
  <Slides>28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Segoe UI</vt:lpstr>
      <vt:lpstr>2_Office Theme</vt:lpstr>
      <vt:lpstr>Bank Management System</vt:lpstr>
      <vt:lpstr>What is a Bank Management System?</vt:lpstr>
      <vt:lpstr>Domain</vt:lpstr>
      <vt:lpstr>Scope of Work</vt:lpstr>
      <vt:lpstr>Methodology </vt:lpstr>
      <vt:lpstr>Design</vt:lpstr>
      <vt:lpstr>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 &amp; Discussion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Management System</dc:title>
  <dc:subject/>
  <dc:creator/>
  <cp:keywords/>
  <dc:description/>
  <cp:lastModifiedBy/>
  <cp:revision>1</cp:revision>
  <dcterms:created xsi:type="dcterms:W3CDTF">2021-07-28T06:21:48Z</dcterms:created>
  <dcterms:modified xsi:type="dcterms:W3CDTF">2023-06-05T15:41:07Z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