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284" r:id="rId3"/>
    <p:sldId id="300" r:id="rId4"/>
    <p:sldId id="260" r:id="rId5"/>
    <p:sldId id="270" r:id="rId6"/>
    <p:sldId id="267" r:id="rId7"/>
    <p:sldId id="271" r:id="rId8"/>
    <p:sldId id="272" r:id="rId9"/>
    <p:sldId id="273" r:id="rId10"/>
    <p:sldId id="274" r:id="rId11"/>
    <p:sldId id="295" r:id="rId12"/>
    <p:sldId id="264" r:id="rId13"/>
    <p:sldId id="268" r:id="rId14"/>
    <p:sldId id="290" r:id="rId15"/>
    <p:sldId id="291" r:id="rId16"/>
    <p:sldId id="296" r:id="rId17"/>
    <p:sldId id="288" r:id="rId18"/>
    <p:sldId id="301" r:id="rId19"/>
    <p:sldId id="275" r:id="rId20"/>
    <p:sldId id="297" r:id="rId21"/>
    <p:sldId id="280" r:id="rId22"/>
    <p:sldId id="294" r:id="rId23"/>
    <p:sldId id="299" r:id="rId24"/>
    <p:sldId id="283" r:id="rId25"/>
    <p:sldId id="289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95" autoAdjust="0"/>
    <p:restoredTop sz="94660"/>
  </p:normalViewPr>
  <p:slideViewPr>
    <p:cSldViewPr snapToGrid="0">
      <p:cViewPr>
        <p:scale>
          <a:sx n="66" d="100"/>
          <a:sy n="66" d="100"/>
        </p:scale>
        <p:origin x="-66" y="-222"/>
      </p:cViewPr>
      <p:guideLst>
        <p:guide orient="horz" pos="216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9651C-C8C9-405F-9F25-05D1CE4730B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EA6CB-87BD-4926-BF6E-5EDAD572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</a:ln>
        </p:spPr>
        <p:txBody>
          <a:bodyPr/>
          <a:lstStyle/>
          <a:p>
            <a:fld id="{CAA7DA32-0F86-4C6C-B99E-A937D624522A}" type="slidenum">
              <a:rPr lang="en-US"/>
              <a:t>1</a:t>
            </a:fld>
            <a:endParaRPr lang="en-US" dirty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dehydratre food items faster than commercial</a:t>
            </a:r>
            <a:r>
              <a:rPr lang="en-US" baseline="0" dirty="0" smtClean="0"/>
              <a:t> solar dyer available in market.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700CF-8027-4304-B21D-62F540260E2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58F00F5A-C87B-4D8E-BF02-4B35C44ABF26}" type="slidenum">
              <a:rPr lang="en-US" altLang="en-US" smtClean="0">
                <a:solidFill>
                  <a:srgbClr val="000000"/>
                </a:solidFill>
                <a:cs typeface="DejaVu Sans" charset="0"/>
              </a:rPr>
              <a:t>5</a:t>
            </a:fld>
            <a:endParaRPr lang="en-US" altLang="en-US" smtClean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58F00F5A-C87B-4D8E-BF02-4B35C44ABF26}" type="slidenum">
              <a:rPr lang="en-US" altLang="en-US" smtClean="0">
                <a:solidFill>
                  <a:srgbClr val="000000"/>
                </a:solidFill>
                <a:cs typeface="DejaVu Sans" charset="0"/>
              </a:rPr>
              <a:t>6</a:t>
            </a:fld>
            <a:endParaRPr lang="en-US" altLang="en-US" smtClean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58F00F5A-C87B-4D8E-BF02-4B35C44ABF26}" type="slidenum">
              <a:rPr lang="en-US" altLang="en-US" smtClean="0">
                <a:solidFill>
                  <a:srgbClr val="000000"/>
                </a:solidFill>
                <a:cs typeface="DejaVu Sans" charset="0"/>
              </a:rPr>
              <a:t>7</a:t>
            </a:fld>
            <a:endParaRPr lang="en-US" altLang="en-US" smtClean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58F00F5A-C87B-4D8E-BF02-4B35C44ABF26}" type="slidenum">
              <a:rPr lang="en-US" altLang="en-US" smtClean="0">
                <a:solidFill>
                  <a:srgbClr val="000000"/>
                </a:solidFill>
                <a:cs typeface="DejaVu Sans" charset="0"/>
              </a:rPr>
              <a:t>8</a:t>
            </a:fld>
            <a:endParaRPr lang="en-US" altLang="en-US" smtClean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58F00F5A-C87B-4D8E-BF02-4B35C44ABF26}" type="slidenum">
              <a:rPr lang="en-US" altLang="en-US" smtClean="0">
                <a:solidFill>
                  <a:srgbClr val="000000"/>
                </a:solidFill>
                <a:cs typeface="DejaVu Sans" charset="0"/>
              </a:rPr>
              <a:t>9</a:t>
            </a:fld>
            <a:endParaRPr lang="en-US" altLang="en-US" smtClean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58F00F5A-C87B-4D8E-BF02-4B35C44ABF26}" type="slidenum">
              <a:rPr lang="en-US" altLang="en-US" smtClean="0">
                <a:solidFill>
                  <a:srgbClr val="000000"/>
                </a:solidFill>
                <a:cs typeface="DejaVu Sans" charset="0"/>
              </a:rPr>
              <a:t>10</a:t>
            </a:fld>
            <a:endParaRPr lang="en-US" altLang="en-US" smtClean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05D89B45-FFB8-4335-B649-CA1FF9D66ED1}" type="slidenum">
              <a:rPr lang="en-US" altLang="en-US" smtClean="0">
                <a:solidFill>
                  <a:srgbClr val="000000"/>
                </a:solidFill>
                <a:cs typeface="DejaVu Sans" charset="0"/>
              </a:rPr>
              <a:t>14</a:t>
            </a:fld>
            <a:endParaRPr lang="en-US" altLang="en-US" smtClean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00B0F0"/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750A46-017D-462C-A479-F2AEBF13087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A0C9910-917A-4D16-BA58-F8A8F57FB0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616279" y="2184639"/>
            <a:ext cx="9144000" cy="21336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 algn="ctr" defTabSz="-635">
              <a:lnSpc>
                <a:spcPct val="85000"/>
              </a:lnSpc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Calibri Light" panose="020F0302020204030204" charset="0"/>
              </a:rPr>
              <a:t>Design And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charset="0"/>
              </a:rPr>
              <a:t>Development Of </a:t>
            </a:r>
          </a:p>
          <a:p>
            <a:pPr algn="ctr" defTabSz="-635">
              <a:lnSpc>
                <a:spcPct val="85000"/>
              </a:lnSpc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charset="0"/>
              </a:rPr>
              <a:t> 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Calibri Light" panose="020F0302020204030204" charset="0"/>
              </a:rPr>
              <a:t>UNDERWATER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 Light" panose="020F0302020204030204" charset="0"/>
              </a:rPr>
              <a:t> 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Calibri Light" panose="020F0302020204030204" charset="0"/>
              </a:rPr>
              <a:t>VEHICLE</a:t>
            </a:r>
            <a:endParaRPr lang="en-US" sz="4000" b="1" dirty="0" smtClean="0">
              <a:solidFill>
                <a:schemeClr val="tx2">
                  <a:lumMod val="75000"/>
                </a:schemeClr>
              </a:solidFill>
              <a:latin typeface="Calibri Light" panose="020F0302020204030204" charset="0"/>
            </a:endParaRPr>
          </a:p>
          <a:p>
            <a:pPr algn="ctr" defTabSz="-635">
              <a:lnSpc>
                <a:spcPct val="85000"/>
              </a:lnSpc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sz="4000" b="1" dirty="0">
              <a:solidFill>
                <a:schemeClr val="accent2">
                  <a:lumMod val="50000"/>
                </a:schemeClr>
              </a:solidFill>
              <a:latin typeface="Calibri Light" panose="020F030202020403020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140279" y="792996"/>
            <a:ext cx="6096000" cy="833438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ct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 BOSCO INSTITUTE OF TECHNOLOGY</a:t>
            </a:r>
          </a:p>
          <a:p>
            <a:pPr algn="ct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sz="600" b="1" dirty="0">
              <a:solidFill>
                <a:srgbClr val="0070C0"/>
              </a:solidFill>
            </a:endParaRPr>
          </a:p>
          <a:p>
            <a:pPr algn="ct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b="1" dirty="0">
                <a:solidFill>
                  <a:srgbClr val="FF0000"/>
                </a:solidFill>
              </a:rPr>
              <a:t>Department of Electronics and Telecommunication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268995" y="4806050"/>
            <a:ext cx="9143999" cy="2064284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  <a:p>
            <a:pPr algn="ct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b="1" dirty="0">
              <a:solidFill>
                <a:srgbClr val="7030A0"/>
              </a:solidFill>
            </a:endParaRPr>
          </a:p>
          <a:p>
            <a:pPr algn="ct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b="1" dirty="0">
                <a:solidFill>
                  <a:srgbClr val="FF0000"/>
                </a:solidFill>
              </a:rPr>
              <a:t>Project Group Members </a:t>
            </a:r>
          </a:p>
          <a:p>
            <a:pPr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								06 Justine </a:t>
            </a:r>
            <a:r>
              <a:rPr lang="en-US" dirty="0" err="1" smtClean="0">
                <a:solidFill>
                  <a:srgbClr val="FF0000"/>
                </a:solidFill>
              </a:rPr>
              <a:t>Ayroor</a:t>
            </a:r>
            <a:endParaRPr lang="en-US" dirty="0" smtClean="0">
              <a:solidFill>
                <a:srgbClr val="FF0000"/>
              </a:solidFill>
            </a:endParaRPr>
          </a:p>
          <a:p>
            <a:pPr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		15 </a:t>
            </a:r>
            <a:r>
              <a:rPr lang="en-US" dirty="0" err="1" smtClean="0">
                <a:solidFill>
                  <a:srgbClr val="FF0000"/>
                </a:solidFill>
              </a:rPr>
              <a:t>Suman</a:t>
            </a:r>
            <a:r>
              <a:rPr lang="en-US" dirty="0" smtClean="0">
                <a:solidFill>
                  <a:srgbClr val="FF0000"/>
                </a:solidFill>
              </a:rPr>
              <a:t> Deb</a:t>
            </a:r>
          </a:p>
          <a:p>
            <a:pPr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		16 </a:t>
            </a:r>
            <a:r>
              <a:rPr lang="en-US" dirty="0" err="1" smtClean="0">
                <a:solidFill>
                  <a:srgbClr val="FF0000"/>
                </a:solidFill>
              </a:rPr>
              <a:t>Meghraj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Deore</a:t>
            </a:r>
            <a:endParaRPr lang="en-US" dirty="0" smtClean="0">
              <a:solidFill>
                <a:srgbClr val="FF0000"/>
              </a:solidFill>
            </a:endParaRPr>
          </a:p>
          <a:p>
            <a:pPr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		60 </a:t>
            </a:r>
            <a:r>
              <a:rPr lang="en-US" dirty="0" err="1" smtClean="0">
                <a:solidFill>
                  <a:srgbClr val="FF0000"/>
                </a:solidFill>
              </a:rPr>
              <a:t>Akash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8874" y="6512378"/>
            <a:ext cx="911939" cy="365125"/>
          </a:xfrm>
        </p:spPr>
        <p:txBody>
          <a:bodyPr/>
          <a:lstStyle/>
          <a:p>
            <a:r>
              <a:rPr lang="en-US" dirty="0" smtClean="0"/>
              <a:t>17/09/2016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9DA-E0FB-440F-9847-F20D083D9E1F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2" y="218496"/>
            <a:ext cx="1751330" cy="1532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1082" y="5483157"/>
            <a:ext cx="3273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Project Guide: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Ms.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Madhavi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Pednekar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Mr.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Iqbal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Hadis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                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7620" y="6512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346325" y="287339"/>
            <a:ext cx="7543800" cy="10699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44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143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3B2C56DB-B8CB-4CAA-9AE4-4354D08CD38A}" type="slidenum">
              <a:rPr lang="en-US" altLang="en-US" smtClean="0"/>
              <a:t>10</a:t>
            </a:fld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07470" y="1604575"/>
            <a:ext cx="68698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Title </a:t>
            </a:r>
            <a:r>
              <a:rPr lang="en-US" dirty="0" smtClean="0"/>
              <a:t>: </a:t>
            </a:r>
            <a:r>
              <a:rPr lang="en-US" b="1" dirty="0" smtClean="0"/>
              <a:t>“Aspects of Propeller Developments for a Submarine 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u="sng" dirty="0" smtClean="0"/>
              <a:t>Learning</a:t>
            </a:r>
            <a:r>
              <a:rPr lang="en-US" dirty="0" smtClean="0"/>
              <a:t>:</a:t>
            </a:r>
          </a:p>
          <a:p>
            <a:r>
              <a:rPr lang="en-US" u="sng" dirty="0" smtClean="0"/>
              <a:t>Design Considerations for propeller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Orthogonal blade length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RPM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Diameter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Material</a:t>
            </a:r>
          </a:p>
          <a:p>
            <a:endParaRPr lang="en-US" dirty="0" smtClean="0"/>
          </a:p>
          <a:p>
            <a:r>
              <a:rPr lang="en-US" b="1" u="sng" dirty="0" smtClean="0"/>
              <a:t>Authors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Poul Andersen1, Jens J. Kappel2, Eugen Spangenberg3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Carlton, J. (2007). Marine Propellers and Propulsion,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Ross, D. (1987). Mechanics of Underwater Noise.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" y="1553029"/>
            <a:ext cx="11538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STATIC DIVING TECHNIQUE:-</a:t>
            </a:r>
            <a:endParaRPr lang="en-US" dirty="0"/>
          </a:p>
          <a:p>
            <a:r>
              <a:rPr lang="en-US" dirty="0"/>
              <a:t>Static Diving Underwater Vehicle ( UV ) have some means of changing the weight of the UV such as by filling ballast or dive tanks with water . This assists them in submerging . To return to the surface  the vehicle dumps the water </a:t>
            </a:r>
            <a:r>
              <a:rPr lang="en-US" dirty="0" smtClean="0"/>
              <a:t>outside </a:t>
            </a:r>
            <a:r>
              <a:rPr lang="en-US" dirty="0"/>
              <a:t>the ballast tank in order to regain </a:t>
            </a:r>
            <a:r>
              <a:rPr lang="en-US" dirty="0" err="1"/>
              <a:t>bouyancy</a:t>
            </a:r>
            <a:r>
              <a:rPr lang="en-US" dirty="0"/>
              <a:t> and return  to the </a:t>
            </a:r>
            <a:r>
              <a:rPr lang="en-US" dirty="0" smtClean="0"/>
              <a:t>surface. Static diving </a:t>
            </a:r>
            <a:r>
              <a:rPr lang="en-US" dirty="0"/>
              <a:t>systems may use electric motors, pumps or some form of compressed gas to fill or empty the ballast </a:t>
            </a:r>
            <a:r>
              <a:rPr lang="en-US" dirty="0" smtClean="0"/>
              <a:t>tanks.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b="1" u="sng" dirty="0"/>
              <a:t>BALLAST TANK:-</a:t>
            </a:r>
            <a:endParaRPr lang="en-US" dirty="0"/>
          </a:p>
          <a:p>
            <a:r>
              <a:rPr lang="en-US" dirty="0"/>
              <a:t>A ballast tank is a compartment within a boat , ship or other floating structure (for our case UV) that holds </a:t>
            </a:r>
            <a:r>
              <a:rPr lang="en-US" dirty="0" smtClean="0"/>
              <a:t>water, which </a:t>
            </a:r>
            <a:r>
              <a:rPr lang="en-US" dirty="0"/>
              <a:t>is used as ballast to provide stability for a vessel. Using water in tank allows for easier adjustment of weight than stone or iron ballast as was used in older vessel . It also allows for ballast to be pumped out to temporarily reduce the draft of the vessel when required to enter shallow water.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539" y="355991"/>
            <a:ext cx="55107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cap="small" dirty="0">
                <a:solidFill>
                  <a:srgbClr val="0070C0"/>
                </a:solidFill>
              </a:rPr>
              <a:t>LITERATURE SURVEY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10750" y="5806440"/>
            <a:ext cx="3200400" cy="365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1" y="685801"/>
            <a:ext cx="814387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 DEFINITION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291" y="2064765"/>
            <a:ext cx="9869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SzPct val="75000"/>
            </a:pPr>
            <a:r>
              <a:rPr lang="en-US" sz="44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	To implement a low cost, high range miniature  underwater  vehicle. </a:t>
            </a:r>
            <a:endParaRPr lang="en-US" sz="4400" dirty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045208" y="0"/>
            <a:ext cx="75438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3600" b="1" cap="small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SPECIFICATIONS</a:t>
            </a:r>
            <a:endParaRPr lang="en-US" sz="3600" b="1" cap="small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7192" y="1240970"/>
            <a:ext cx="7671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917192" y="1564134"/>
            <a:ext cx="8596668" cy="43511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75000"/>
            </a:pPr>
            <a:r>
              <a:rPr lang="en-US" sz="28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Operating Depth(Underwater):  0 – 1.5 Meters</a:t>
            </a:r>
          </a:p>
          <a:p>
            <a:pPr algn="just">
              <a:buSzPct val="75000"/>
            </a:pPr>
            <a:r>
              <a:rPr lang="en-US" sz="28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Maximum Velocity: 1.8Kmph(0.5m/s)</a:t>
            </a:r>
          </a:p>
          <a:p>
            <a:pPr algn="just">
              <a:buSzPct val="75000"/>
            </a:pPr>
            <a:r>
              <a:rPr lang="en-US" sz="28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Frequency of operation: 75MHz</a:t>
            </a:r>
          </a:p>
          <a:p>
            <a:pPr algn="just">
              <a:buSzPct val="75000"/>
            </a:pPr>
            <a:r>
              <a:rPr lang="en-US" sz="28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No. of channels required(Transmitter-Receiver): 6</a:t>
            </a:r>
          </a:p>
          <a:p>
            <a:pPr algn="just">
              <a:buSzPct val="75000"/>
            </a:pPr>
            <a:r>
              <a:rPr lang="en-US" sz="28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Range Of Operation: 25m</a:t>
            </a:r>
          </a:p>
          <a:p>
            <a:pPr algn="just">
              <a:buSzPct val="75000"/>
            </a:pPr>
            <a:r>
              <a:rPr lang="en-US" sz="28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Camera Quality: 320x240 pixel Resolution </a:t>
            </a:r>
          </a:p>
          <a:p>
            <a:pPr algn="just">
              <a:buSzPct val="75000"/>
            </a:pPr>
            <a:r>
              <a:rPr lang="en-US" sz="28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Power supply: 2200 </a:t>
            </a:r>
            <a:r>
              <a:rPr lang="en-US" sz="2800" dirty="0" err="1" smtClean="0">
                <a:solidFill>
                  <a:srgbClr val="404040"/>
                </a:solidFill>
                <a:latin typeface="Calibri" panose="020F0502020204030204" pitchFamily="34" charset="0"/>
              </a:rPr>
              <a:t>MAh</a:t>
            </a:r>
            <a:r>
              <a:rPr lang="en-US" sz="28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 , 12v</a:t>
            </a:r>
          </a:p>
          <a:p>
            <a:pPr algn="just">
              <a:buSzPct val="75000"/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algn="just">
              <a:buSzPct val="75000"/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algn="just">
              <a:buSzPct val="75000"/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676400" y="304801"/>
            <a:ext cx="8534400" cy="144938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4000" b="1" cap="small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METHODOLOGY</a:t>
            </a:r>
            <a:r>
              <a:rPr lang="en-US" sz="4000" b="1" cap="small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3600" b="1" cap="small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Basic </a:t>
            </a:r>
            <a:r>
              <a:rPr lang="en-US" sz="36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Block</a:t>
            </a:r>
            <a:r>
              <a:rPr lang="en-US" sz="40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126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3200400" cy="365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AB576E05-0BA6-4FB3-8D31-6D30F4840F82}" type="slidenum">
              <a:rPr lang="en-US" altLang="en-US" sz="1400">
                <a:solidFill>
                  <a:schemeClr val="tx1"/>
                </a:solidFill>
              </a:rPr>
              <a:t>14</a:t>
            </a:fld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891" y="1754187"/>
            <a:ext cx="984309" cy="915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7309" y="1947630"/>
            <a:ext cx="2919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TRANSMITTER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(6 CHANNEL)</a:t>
            </a:r>
          </a:p>
          <a:p>
            <a:r>
              <a:rPr lang="en-US" sz="1100" dirty="0" smtClean="0"/>
              <a:t>      75MHZ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1445" y="2826516"/>
            <a:ext cx="984309" cy="915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RECEIVER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727045" y="1420791"/>
            <a:ext cx="5216553" cy="1058530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37477" y="374163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Electronic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Speed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(ESC)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0258" y="5395042"/>
            <a:ext cx="187099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POWER</a:t>
            </a:r>
            <a:r>
              <a:rPr lang="en-US" sz="2000" dirty="0" smtClean="0"/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LiPo</a:t>
            </a:r>
            <a:r>
              <a:rPr lang="en-US" sz="1100" dirty="0" smtClean="0">
                <a:solidFill>
                  <a:schemeClr val="tx1"/>
                </a:solidFill>
              </a:rPr>
              <a:t> Battery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(2200mAh 12v)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4513966" y="2813399"/>
            <a:ext cx="206795" cy="164968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4" idx="1"/>
          </p:cNvCxnSpPr>
          <p:nvPr/>
        </p:nvCxnSpPr>
        <p:spPr>
          <a:xfrm>
            <a:off x="6435754" y="3534843"/>
            <a:ext cx="1201723" cy="66399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37477" y="2090594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Motor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endCxn id="26" idx="1"/>
          </p:cNvCxnSpPr>
          <p:nvPr/>
        </p:nvCxnSpPr>
        <p:spPr>
          <a:xfrm flipV="1">
            <a:off x="6435754" y="2547794"/>
            <a:ext cx="1201723" cy="529849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3"/>
            <a:endCxn id="14" idx="2"/>
          </p:cNvCxnSpPr>
          <p:nvPr/>
        </p:nvCxnSpPr>
        <p:spPr>
          <a:xfrm flipV="1">
            <a:off x="7371249" y="4656037"/>
            <a:ext cx="723428" cy="11962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27045" y="1087395"/>
            <a:ext cx="0" cy="666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943598" y="2145925"/>
            <a:ext cx="0" cy="666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572368" y="374163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Propeller</a:t>
            </a:r>
          </a:p>
          <a:p>
            <a:pPr algn="ctr"/>
            <a:r>
              <a:rPr lang="en-US" sz="1050" dirty="0" smtClean="0"/>
              <a:t>(BLDC motor</a:t>
            </a:r>
            <a:r>
              <a:rPr lang="en-US" sz="1200" dirty="0" smtClean="0"/>
              <a:t>)</a:t>
            </a:r>
          </a:p>
          <a:p>
            <a:pPr algn="ctr"/>
            <a:endParaRPr lang="en-US" sz="1200" dirty="0"/>
          </a:p>
        </p:txBody>
      </p:sp>
      <p:cxnSp>
        <p:nvCxnSpPr>
          <p:cNvPr id="11264" name="Straight Arrow Connector 11263"/>
          <p:cNvCxnSpPr>
            <a:stCxn id="14" idx="3"/>
            <a:endCxn id="62" idx="1"/>
          </p:cNvCxnSpPr>
          <p:nvPr/>
        </p:nvCxnSpPr>
        <p:spPr>
          <a:xfrm>
            <a:off x="8551877" y="4198837"/>
            <a:ext cx="1020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" name="Rectangle 11265"/>
          <p:cNvSpPr/>
          <p:nvPr/>
        </p:nvSpPr>
        <p:spPr>
          <a:xfrm>
            <a:off x="9572368" y="209059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Rudder</a:t>
            </a:r>
            <a:endParaRPr lang="en-US" sz="1200" dirty="0"/>
          </a:p>
        </p:txBody>
      </p:sp>
      <p:cxnSp>
        <p:nvCxnSpPr>
          <p:cNvPr id="11268" name="Straight Arrow Connector 11267"/>
          <p:cNvCxnSpPr>
            <a:stCxn id="26" idx="3"/>
            <a:endCxn id="11266" idx="1"/>
          </p:cNvCxnSpPr>
          <p:nvPr/>
        </p:nvCxnSpPr>
        <p:spPr>
          <a:xfrm>
            <a:off x="8551877" y="2547794"/>
            <a:ext cx="1020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88457" y="376219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Stepper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35322" y="3762192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Stepper Motor Driver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(A4988)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26082" y="493458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Stepper Motor Driver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(A4988)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88457" y="49345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Stepper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Motor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8" idx="2"/>
          </p:cNvCxnSpPr>
          <p:nvPr/>
        </p:nvCxnSpPr>
        <p:spPr>
          <a:xfrm rot="5400000">
            <a:off x="4341164" y="3640955"/>
            <a:ext cx="1501754" cy="1703118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3616" y="4223601"/>
            <a:ext cx="43246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93617" y="5373541"/>
            <a:ext cx="43246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16" idx="0"/>
          </p:cNvCxnSpPr>
          <p:nvPr/>
        </p:nvCxnSpPr>
        <p:spPr>
          <a:xfrm>
            <a:off x="4249722" y="4219392"/>
            <a:ext cx="2186032" cy="117565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4249722" y="5617029"/>
            <a:ext cx="1250536" cy="478971"/>
          </a:xfrm>
          <a:prstGeom prst="bentConnector3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37029" y="376640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Syringe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37029" y="494211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Syringe</a:t>
            </a:r>
            <a:endParaRPr lang="en-US" sz="1600" dirty="0"/>
          </a:p>
        </p:txBody>
      </p:sp>
      <p:cxnSp>
        <p:nvCxnSpPr>
          <p:cNvPr id="51" name="Elbow Connector 50"/>
          <p:cNvCxnSpPr/>
          <p:nvPr/>
        </p:nvCxnSpPr>
        <p:spPr>
          <a:xfrm>
            <a:off x="11408229" y="5856514"/>
            <a:ext cx="914400" cy="9144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3"/>
          </p:cNvCxnSpPr>
          <p:nvPr/>
        </p:nvCxnSpPr>
        <p:spPr>
          <a:xfrm>
            <a:off x="1451429" y="4223601"/>
            <a:ext cx="486227" cy="28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1" idx="1"/>
          </p:cNvCxnSpPr>
          <p:nvPr/>
        </p:nvCxnSpPr>
        <p:spPr>
          <a:xfrm flipV="1">
            <a:off x="1480839" y="5391787"/>
            <a:ext cx="507618" cy="752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85858" y="429018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stCxn id="36" idx="0"/>
          </p:cNvCxnSpPr>
          <p:nvPr/>
        </p:nvCxnSpPr>
        <p:spPr>
          <a:xfrm rot="5400000" flipH="1" flipV="1">
            <a:off x="5017360" y="3712942"/>
            <a:ext cx="602942" cy="5515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6" idx="2"/>
            <a:endCxn id="16" idx="1"/>
          </p:cNvCxnSpPr>
          <p:nvPr/>
        </p:nvCxnSpPr>
        <p:spPr>
          <a:xfrm rot="16200000" flipH="1">
            <a:off x="4947830" y="5299814"/>
            <a:ext cx="647656" cy="45720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3178" y="335252"/>
            <a:ext cx="10364451" cy="1596177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</a:t>
            </a:r>
            <a:r>
              <a:rPr lang="en-US" sz="4900" b="1" cap="small" dirty="0" smtClean="0">
                <a:solidFill>
                  <a:srgbClr val="0070C0"/>
                </a:solidFill>
              </a:rPr>
              <a:t>METHODOLOGY</a:t>
            </a:r>
            <a:r>
              <a:rPr lang="en-US" b="1" cap="small" dirty="0">
                <a:solidFill>
                  <a:srgbClr val="0070C0"/>
                </a:solidFill>
              </a:rPr>
              <a:t>:</a:t>
            </a:r>
            <a:br>
              <a:rPr lang="en-US" b="1" cap="small" dirty="0">
                <a:solidFill>
                  <a:srgbClr val="0070C0"/>
                </a:solidFill>
              </a:rPr>
            </a:br>
            <a:r>
              <a:rPr lang="en-US" sz="3200" b="1" cap="small" dirty="0">
                <a:solidFill>
                  <a:srgbClr val="0070C0"/>
                </a:solidFill>
              </a:rPr>
              <a:t> </a:t>
            </a:r>
            <a:r>
              <a:rPr lang="en-US" sz="3200" b="1" cap="small" dirty="0" smtClean="0">
                <a:solidFill>
                  <a:srgbClr val="0070C0"/>
                </a:solidFill>
              </a:rPr>
              <a:t>                                FLOW DIAGRAM</a:t>
            </a:r>
            <a:r>
              <a:rPr lang="en-US" b="1" cap="small" dirty="0">
                <a:solidFill>
                  <a:srgbClr val="0070C0"/>
                </a:solidFill>
              </a:rPr>
              <a:t/>
            </a:r>
            <a:br>
              <a:rPr lang="en-US" b="1" cap="small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0728" y="5206521"/>
            <a:ext cx="9144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Stepper Motor Driver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(A4988)</a:t>
            </a:r>
          </a:p>
        </p:txBody>
      </p:sp>
      <p:sp>
        <p:nvSpPr>
          <p:cNvPr id="6" name="Oval 5"/>
          <p:cNvSpPr/>
          <p:nvPr/>
        </p:nvSpPr>
        <p:spPr>
          <a:xfrm>
            <a:off x="9573776" y="3821836"/>
            <a:ext cx="1062681" cy="9473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PROPELLER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2292" y="3625811"/>
            <a:ext cx="914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DC  POWER</a:t>
            </a:r>
            <a:r>
              <a:rPr lang="en-US" dirty="0" smtClean="0"/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SUPPLY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256019" y="5619079"/>
            <a:ext cx="369672" cy="116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53134" y="5204775"/>
            <a:ext cx="844379" cy="7929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STEPPER MOTOR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7499" y="3591920"/>
            <a:ext cx="370705" cy="10723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V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384613" y="3090242"/>
            <a:ext cx="0" cy="602073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207499" y="3139531"/>
            <a:ext cx="177114" cy="14759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92851" y="3134720"/>
            <a:ext cx="168876" cy="15240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2711" y="5141299"/>
            <a:ext cx="1999734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BALLAST TANK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6135" y="4008113"/>
            <a:ext cx="783625" cy="4043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SERVO MOTOR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>
            <a:off x="4360104" y="4670966"/>
            <a:ext cx="835648" cy="59003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5865173" y="4513118"/>
            <a:ext cx="2408625" cy="350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04656" y="5624911"/>
            <a:ext cx="369672" cy="1166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 flipV="1">
            <a:off x="9179136" y="4295512"/>
            <a:ext cx="394640" cy="58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99285" y="5630742"/>
            <a:ext cx="404966" cy="58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75628" y="5588504"/>
            <a:ext cx="626077" cy="84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6842" y="5219528"/>
            <a:ext cx="1381907" cy="288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501" y="5704166"/>
            <a:ext cx="1359248" cy="288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SYRINGE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09962" y="5411032"/>
            <a:ext cx="265665" cy="374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109562" y="5360070"/>
            <a:ext cx="209287" cy="474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2105318" y="5801177"/>
            <a:ext cx="209287" cy="474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52784" y="5239905"/>
            <a:ext cx="125625" cy="23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61164" y="5730214"/>
            <a:ext cx="125625" cy="23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2025" y="2765215"/>
            <a:ext cx="9249248" cy="352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76445" y="5252525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    SYRINGE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5752" y="5331237"/>
            <a:ext cx="125625" cy="576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1916" y="5813069"/>
            <a:ext cx="125625" cy="576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7465164" y="3470720"/>
            <a:ext cx="354227" cy="367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622115" y="3821836"/>
            <a:ext cx="1162" cy="2611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50298" y="5924796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RUDDER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21406" y="2765215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(TRANSMITTER)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0778606" y="2163142"/>
            <a:ext cx="0" cy="60207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0778606" y="2246587"/>
            <a:ext cx="168876" cy="152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10597371" y="2247336"/>
            <a:ext cx="177114" cy="1475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3"/>
          </p:cNvCxnSpPr>
          <p:nvPr/>
        </p:nvCxnSpPr>
        <p:spPr>
          <a:xfrm>
            <a:off x="5746692" y="4083011"/>
            <a:ext cx="14794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7" idx="1"/>
          </p:cNvCxnSpPr>
          <p:nvPr/>
        </p:nvCxnSpPr>
        <p:spPr>
          <a:xfrm>
            <a:off x="2578204" y="3222415"/>
            <a:ext cx="774320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598900" y="5232216"/>
            <a:ext cx="844379" cy="7929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STEPPER MOTOR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836537" y="5207742"/>
            <a:ext cx="1999734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BALLAST TANK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337973" y="5266559"/>
            <a:ext cx="1381907" cy="288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360632" y="5751197"/>
            <a:ext cx="1359248" cy="288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SYRINGE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7926343" y="5430839"/>
            <a:ext cx="265665" cy="374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flipH="1">
            <a:off x="8087364" y="5407101"/>
            <a:ext cx="209287" cy="474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H="1">
            <a:off x="8129830" y="5805772"/>
            <a:ext cx="209287" cy="474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353425" y="5293301"/>
            <a:ext cx="125625" cy="23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60880" y="5769864"/>
            <a:ext cx="125625" cy="23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595420" y="5303324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    SYRINGE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55624" y="5571560"/>
            <a:ext cx="626077" cy="84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665681" y="5406380"/>
            <a:ext cx="303862" cy="4571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647089" y="5885032"/>
            <a:ext cx="303862" cy="4571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407972" y="5239905"/>
            <a:ext cx="9144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Stepper Motor Driver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(A4988)</a:t>
            </a:r>
          </a:p>
          <a:p>
            <a:pPr algn="ctr"/>
            <a:endParaRPr lang="en-US" sz="1000" dirty="0"/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7422572" y="4548158"/>
            <a:ext cx="354227" cy="411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9" idx="2"/>
          </p:cNvCxnSpPr>
          <p:nvPr/>
        </p:nvCxnSpPr>
        <p:spPr>
          <a:xfrm flipH="1">
            <a:off x="7616383" y="4412478"/>
            <a:ext cx="1565" cy="22121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5393753" y="4593694"/>
            <a:ext cx="818118" cy="6569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8314351" y="3821836"/>
            <a:ext cx="9144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ESC’s</a:t>
            </a:r>
            <a:endParaRPr lang="en-US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642444" y="4083011"/>
            <a:ext cx="218984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3" idx="2"/>
            <a:endCxn id="4" idx="0"/>
          </p:cNvCxnSpPr>
          <p:nvPr/>
        </p:nvCxnSpPr>
        <p:spPr>
          <a:xfrm rot="16200000" flipH="1">
            <a:off x="3314267" y="3742859"/>
            <a:ext cx="542247" cy="23850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3" idx="2"/>
          </p:cNvCxnSpPr>
          <p:nvPr/>
        </p:nvCxnSpPr>
        <p:spPr>
          <a:xfrm rot="16200000" flipH="1">
            <a:off x="3539007" y="3518119"/>
            <a:ext cx="147131" cy="2439440"/>
          </a:xfrm>
          <a:prstGeom prst="bentConnector2">
            <a:avLst/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18" idx="0"/>
          </p:cNvCxnSpPr>
          <p:nvPr/>
        </p:nvCxnSpPr>
        <p:spPr>
          <a:xfrm rot="16200000" flipH="1" flipV="1">
            <a:off x="5641703" y="822577"/>
            <a:ext cx="130589" cy="6129106"/>
          </a:xfrm>
          <a:prstGeom prst="bentConnector4">
            <a:avLst>
              <a:gd name="adj1" fmla="val -175053"/>
              <a:gd name="adj2" fmla="val 53730"/>
            </a:avLst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10800000" flipV="1">
            <a:off x="2501776" y="4301346"/>
            <a:ext cx="4711962" cy="11113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865992" y="4811405"/>
            <a:ext cx="823783" cy="3298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ARDUINO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9832965" y="2553407"/>
            <a:ext cx="814004" cy="6782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RUDDERA</a:t>
            </a:r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380164" y="2894975"/>
            <a:ext cx="10882648" cy="24083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72286" y="4087475"/>
            <a:ext cx="9723549" cy="641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50705" y="4167490"/>
            <a:ext cx="457200" cy="5400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SMD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3520570" y="4177780"/>
            <a:ext cx="538079" cy="5297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STEPPER MOTOR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148" y="4115780"/>
            <a:ext cx="1999734" cy="567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BALLAST </a:t>
            </a:r>
            <a:r>
              <a:rPr lang="en-US" sz="1200" dirty="0" err="1" smtClean="0">
                <a:solidFill>
                  <a:schemeClr val="bg1"/>
                </a:solidFill>
              </a:rPr>
              <a:t>TANKz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26161" y="4443645"/>
            <a:ext cx="404966" cy="58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43065" y="4389670"/>
            <a:ext cx="626077" cy="84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2286" y="4283262"/>
            <a:ext cx="1605112" cy="2507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7399" y="4283262"/>
            <a:ext cx="265665" cy="232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2576999" y="4170235"/>
            <a:ext cx="209287" cy="294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72755" y="4611342"/>
            <a:ext cx="209287" cy="294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5154" y="4305201"/>
            <a:ext cx="232244" cy="21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542934" y="3551943"/>
            <a:ext cx="6557107" cy="53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87246" y="2573211"/>
            <a:ext cx="45719" cy="1097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32688" y="3581251"/>
            <a:ext cx="45719" cy="4202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47615" y="3570284"/>
            <a:ext cx="400165" cy="669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588265" y="3670676"/>
            <a:ext cx="531562" cy="41679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BLDC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MOTR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64930" y="3527948"/>
            <a:ext cx="457200" cy="5595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ESC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9100041" y="3873087"/>
            <a:ext cx="216277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13" y="3085403"/>
            <a:ext cx="1560513" cy="1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2364759" y="2553407"/>
            <a:ext cx="373487" cy="457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70821" y="2553407"/>
            <a:ext cx="334851" cy="915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5652923" y="3711717"/>
            <a:ext cx="770049" cy="3488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POWER </a:t>
            </a:r>
          </a:p>
          <a:p>
            <a:pPr algn="ctr"/>
            <a:r>
              <a:rPr lang="en-US" sz="800" dirty="0" smtClean="0"/>
              <a:t>supply</a:t>
            </a:r>
            <a:endParaRPr 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2761105" y="3593065"/>
            <a:ext cx="36189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738246" y="2782395"/>
            <a:ext cx="45719" cy="8563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90972" y="2654663"/>
            <a:ext cx="292993" cy="2819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41461" y="3634131"/>
            <a:ext cx="263374" cy="4410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0"/>
          </p:cNvCxnSpPr>
          <p:nvPr/>
        </p:nvCxnSpPr>
        <p:spPr>
          <a:xfrm flipV="1">
            <a:off x="4673148" y="2829235"/>
            <a:ext cx="0" cy="80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4327600" y="2795633"/>
            <a:ext cx="352720" cy="269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660269" y="2740531"/>
            <a:ext cx="303994" cy="31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670599" y="2096691"/>
            <a:ext cx="399218" cy="14166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60269" y="2225480"/>
            <a:ext cx="283335" cy="1545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496788" y="2380026"/>
            <a:ext cx="446816" cy="1931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41610" y="4139013"/>
            <a:ext cx="20542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746856" y="4203117"/>
            <a:ext cx="538079" cy="5297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STEPPER MOTOR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827474" y="4191854"/>
            <a:ext cx="457200" cy="5400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SMD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8284935" y="4376844"/>
            <a:ext cx="626077" cy="84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331238" y="4468009"/>
            <a:ext cx="404966" cy="58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319564" y="3899512"/>
            <a:ext cx="404966" cy="58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032276" y="3543937"/>
            <a:ext cx="688660" cy="5515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00"/>
                </a:solidFill>
              </a:rPr>
              <a:t>CAM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47780" y="3611271"/>
            <a:ext cx="2339466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72286" y="4297776"/>
            <a:ext cx="1372868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422967" y="4316313"/>
            <a:ext cx="1372868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821488" y="4115780"/>
            <a:ext cx="45719" cy="261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870208" y="4376844"/>
            <a:ext cx="1957266" cy="48326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422972" y="3854639"/>
            <a:ext cx="1441958" cy="457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124944" y="3768943"/>
            <a:ext cx="221836" cy="29166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 rot="16200000">
            <a:off x="4574423" y="4129370"/>
            <a:ext cx="197450" cy="5992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009982" y="4534027"/>
            <a:ext cx="181749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964263" y="3842567"/>
            <a:ext cx="45719" cy="768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812266" y="3819708"/>
            <a:ext cx="19771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121278" y="3273479"/>
            <a:ext cx="45719" cy="237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01936" y="3231683"/>
            <a:ext cx="3365062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759116" y="3273479"/>
            <a:ext cx="45719" cy="3606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781975" y="4049761"/>
            <a:ext cx="236197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569142" y="319314"/>
            <a:ext cx="603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cap="small" dirty="0">
                <a:solidFill>
                  <a:srgbClr val="0070C0"/>
                </a:solidFill>
              </a:rPr>
              <a:t>methodology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4501" y="4327107"/>
            <a:ext cx="1143000" cy="38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10148" y="4302623"/>
            <a:ext cx="1059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    SYRINGE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6" grpId="0" animBg="1"/>
      <p:bldP spid="39" grpId="0" animBg="1"/>
      <p:bldP spid="4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42" grpId="0" animBg="1"/>
      <p:bldP spid="45" grpId="0" animBg="1"/>
      <p:bldP spid="46" grpId="0" animBg="1"/>
      <p:bldP spid="48" grpId="0" animBg="1"/>
      <p:bldP spid="55" grpId="0" animBg="1"/>
      <p:bldP spid="57" grpId="0" animBg="1"/>
      <p:bldP spid="43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5" grpId="0" animBg="1"/>
      <p:bldP spid="78" grpId="0" animBg="1"/>
      <p:bldP spid="79" grpId="0" animBg="1"/>
      <p:bldP spid="44" grpId="0" animBg="1"/>
      <p:bldP spid="58" grpId="0" animBg="1"/>
      <p:bldP spid="59" grpId="0" animBg="1"/>
      <p:bldP spid="85" grpId="0" animBg="1"/>
      <p:bldP spid="73" grpId="0" animBg="1"/>
      <p:bldP spid="82" grpId="0" animBg="1"/>
      <p:bldP spid="83" grpId="0" animBg="1"/>
      <p:bldP spid="47" grpId="0" animBg="1"/>
      <p:bldP spid="84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" y="3754192"/>
            <a:ext cx="12192000" cy="3103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829577" y="4220723"/>
            <a:ext cx="7189271" cy="558704"/>
          </a:xfrm>
          <a:custGeom>
            <a:avLst/>
            <a:gdLst>
              <a:gd name="connsiteX0" fmla="*/ 0 w 7189271"/>
              <a:gd name="connsiteY0" fmla="*/ 476526 h 558704"/>
              <a:gd name="connsiteX1" fmla="*/ 1700011 w 7189271"/>
              <a:gd name="connsiteY1" fmla="*/ 553799 h 558704"/>
              <a:gd name="connsiteX2" fmla="*/ 2343955 w 7189271"/>
              <a:gd name="connsiteY2" fmla="*/ 489405 h 558704"/>
              <a:gd name="connsiteX3" fmla="*/ 3296991 w 7189271"/>
              <a:gd name="connsiteY3" fmla="*/ 8 h 558704"/>
              <a:gd name="connsiteX4" fmla="*/ 4134118 w 7189271"/>
              <a:gd name="connsiteY4" fmla="*/ 502284 h 558704"/>
              <a:gd name="connsiteX5" fmla="*/ 5061397 w 7189271"/>
              <a:gd name="connsiteY5" fmla="*/ 141675 h 558704"/>
              <a:gd name="connsiteX6" fmla="*/ 6555346 w 7189271"/>
              <a:gd name="connsiteY6" fmla="*/ 540920 h 558704"/>
              <a:gd name="connsiteX7" fmla="*/ 7122017 w 7189271"/>
              <a:gd name="connsiteY7" fmla="*/ 154554 h 5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89271" h="558704">
                <a:moveTo>
                  <a:pt x="0" y="476526"/>
                </a:moveTo>
                <a:cubicBezTo>
                  <a:pt x="654676" y="514089"/>
                  <a:pt x="1309352" y="551653"/>
                  <a:pt x="1700011" y="553799"/>
                </a:cubicBezTo>
                <a:cubicBezTo>
                  <a:pt x="2090670" y="555945"/>
                  <a:pt x="2077792" y="581704"/>
                  <a:pt x="2343955" y="489405"/>
                </a:cubicBezTo>
                <a:cubicBezTo>
                  <a:pt x="2610118" y="397106"/>
                  <a:pt x="2998631" y="-2138"/>
                  <a:pt x="3296991" y="8"/>
                </a:cubicBezTo>
                <a:cubicBezTo>
                  <a:pt x="3595351" y="2154"/>
                  <a:pt x="3840050" y="478673"/>
                  <a:pt x="4134118" y="502284"/>
                </a:cubicBezTo>
                <a:cubicBezTo>
                  <a:pt x="4428186" y="525895"/>
                  <a:pt x="4657859" y="135236"/>
                  <a:pt x="5061397" y="141675"/>
                </a:cubicBezTo>
                <a:cubicBezTo>
                  <a:pt x="5464935" y="148114"/>
                  <a:pt x="6211909" y="538774"/>
                  <a:pt x="6555346" y="540920"/>
                </a:cubicBezTo>
                <a:cubicBezTo>
                  <a:pt x="6898783" y="543067"/>
                  <a:pt x="7364569" y="203923"/>
                  <a:pt x="7122017" y="15455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068946" y="4351357"/>
            <a:ext cx="2228045" cy="544315"/>
          </a:xfrm>
          <a:custGeom>
            <a:avLst/>
            <a:gdLst>
              <a:gd name="connsiteX0" fmla="*/ 0 w 2228045"/>
              <a:gd name="connsiteY0" fmla="*/ 25758 h 544315"/>
              <a:gd name="connsiteX1" fmla="*/ 1365161 w 2228045"/>
              <a:gd name="connsiteY1" fmla="*/ 386367 h 544315"/>
              <a:gd name="connsiteX2" fmla="*/ 2228045 w 2228045"/>
              <a:gd name="connsiteY2" fmla="*/ 0 h 54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045" h="544315">
                <a:moveTo>
                  <a:pt x="0" y="25758"/>
                </a:moveTo>
                <a:cubicBezTo>
                  <a:pt x="496910" y="208209"/>
                  <a:pt x="993820" y="390660"/>
                  <a:pt x="1365161" y="386367"/>
                </a:cubicBezTo>
                <a:cubicBezTo>
                  <a:pt x="1736502" y="382074"/>
                  <a:pt x="1335110" y="933718"/>
                  <a:pt x="222804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337678" y="5473521"/>
            <a:ext cx="8190964" cy="982126"/>
          </a:xfrm>
          <a:custGeom>
            <a:avLst/>
            <a:gdLst>
              <a:gd name="connsiteX0" fmla="*/ 0 w 8190964"/>
              <a:gd name="connsiteY0" fmla="*/ 193183 h 982126"/>
              <a:gd name="connsiteX1" fmla="*/ 1571223 w 8190964"/>
              <a:gd name="connsiteY1" fmla="*/ 978794 h 982126"/>
              <a:gd name="connsiteX2" fmla="*/ 3296992 w 8190964"/>
              <a:gd name="connsiteY2" fmla="*/ 489397 h 982126"/>
              <a:gd name="connsiteX3" fmla="*/ 4314423 w 8190964"/>
              <a:gd name="connsiteY3" fmla="*/ 837126 h 982126"/>
              <a:gd name="connsiteX4" fmla="*/ 5306096 w 8190964"/>
              <a:gd name="connsiteY4" fmla="*/ 309093 h 982126"/>
              <a:gd name="connsiteX5" fmla="*/ 6181859 w 8190964"/>
              <a:gd name="connsiteY5" fmla="*/ 721216 h 982126"/>
              <a:gd name="connsiteX6" fmla="*/ 8190964 w 8190964"/>
              <a:gd name="connsiteY6" fmla="*/ 0 h 98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964" h="982126">
                <a:moveTo>
                  <a:pt x="0" y="193183"/>
                </a:moveTo>
                <a:cubicBezTo>
                  <a:pt x="510862" y="561304"/>
                  <a:pt x="1021724" y="929425"/>
                  <a:pt x="1571223" y="978794"/>
                </a:cubicBezTo>
                <a:cubicBezTo>
                  <a:pt x="2120722" y="1028163"/>
                  <a:pt x="2839792" y="513008"/>
                  <a:pt x="3296992" y="489397"/>
                </a:cubicBezTo>
                <a:cubicBezTo>
                  <a:pt x="3754192" y="465786"/>
                  <a:pt x="3979572" y="867177"/>
                  <a:pt x="4314423" y="837126"/>
                </a:cubicBezTo>
                <a:cubicBezTo>
                  <a:pt x="4649274" y="807075"/>
                  <a:pt x="4994857" y="328411"/>
                  <a:pt x="5306096" y="309093"/>
                </a:cubicBezTo>
                <a:cubicBezTo>
                  <a:pt x="5617335" y="289775"/>
                  <a:pt x="5701048" y="772732"/>
                  <a:pt x="6181859" y="721216"/>
                </a:cubicBezTo>
                <a:cubicBezTo>
                  <a:pt x="6662670" y="669701"/>
                  <a:pt x="7982756" y="55808"/>
                  <a:pt x="8190964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746" y="821084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(TRANSMITTER)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64825" y="219011"/>
            <a:ext cx="0" cy="602073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68946" y="302456"/>
            <a:ext cx="168876" cy="15240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87711" y="303205"/>
            <a:ext cx="177114" cy="14759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37370" y="358680"/>
            <a:ext cx="399218" cy="14166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27040" y="487469"/>
            <a:ext cx="283335" cy="1545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63559" y="642015"/>
            <a:ext cx="446816" cy="1931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0800000">
            <a:off x="2107176" y="5570610"/>
            <a:ext cx="1030514" cy="36908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1758833" y="4656210"/>
            <a:ext cx="1103086" cy="3400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19" y="2611368"/>
            <a:ext cx="7684813" cy="188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96991" y="5599012"/>
            <a:ext cx="1059109" cy="13970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05591" y="5599012"/>
            <a:ext cx="1059109" cy="13970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416 L 0.21784 0.2797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1378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77457E-6 L 0.2177 0.28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1440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5087E-6 L 0.22852 0.29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149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5" grpId="0" animBg="1"/>
      <p:bldP spid="7" grpId="0" animBg="1"/>
      <p:bldP spid="8" grpId="0" animBg="1"/>
      <p:bldP spid="21" grpId="0" animBg="1"/>
      <p:bldP spid="24" grpId="0" animBg="1"/>
      <p:bldP spid="3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" y="3754192"/>
            <a:ext cx="12192000" cy="3103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829577" y="4220723"/>
            <a:ext cx="7189271" cy="558704"/>
          </a:xfrm>
          <a:custGeom>
            <a:avLst/>
            <a:gdLst>
              <a:gd name="connsiteX0" fmla="*/ 0 w 7189271"/>
              <a:gd name="connsiteY0" fmla="*/ 476526 h 558704"/>
              <a:gd name="connsiteX1" fmla="*/ 1700011 w 7189271"/>
              <a:gd name="connsiteY1" fmla="*/ 553799 h 558704"/>
              <a:gd name="connsiteX2" fmla="*/ 2343955 w 7189271"/>
              <a:gd name="connsiteY2" fmla="*/ 489405 h 558704"/>
              <a:gd name="connsiteX3" fmla="*/ 3296991 w 7189271"/>
              <a:gd name="connsiteY3" fmla="*/ 8 h 558704"/>
              <a:gd name="connsiteX4" fmla="*/ 4134118 w 7189271"/>
              <a:gd name="connsiteY4" fmla="*/ 502284 h 558704"/>
              <a:gd name="connsiteX5" fmla="*/ 5061397 w 7189271"/>
              <a:gd name="connsiteY5" fmla="*/ 141675 h 558704"/>
              <a:gd name="connsiteX6" fmla="*/ 6555346 w 7189271"/>
              <a:gd name="connsiteY6" fmla="*/ 540920 h 558704"/>
              <a:gd name="connsiteX7" fmla="*/ 7122017 w 7189271"/>
              <a:gd name="connsiteY7" fmla="*/ 154554 h 5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89271" h="558704">
                <a:moveTo>
                  <a:pt x="0" y="476526"/>
                </a:moveTo>
                <a:cubicBezTo>
                  <a:pt x="654676" y="514089"/>
                  <a:pt x="1309352" y="551653"/>
                  <a:pt x="1700011" y="553799"/>
                </a:cubicBezTo>
                <a:cubicBezTo>
                  <a:pt x="2090670" y="555945"/>
                  <a:pt x="2077792" y="581704"/>
                  <a:pt x="2343955" y="489405"/>
                </a:cubicBezTo>
                <a:cubicBezTo>
                  <a:pt x="2610118" y="397106"/>
                  <a:pt x="2998631" y="-2138"/>
                  <a:pt x="3296991" y="8"/>
                </a:cubicBezTo>
                <a:cubicBezTo>
                  <a:pt x="3595351" y="2154"/>
                  <a:pt x="3840050" y="478673"/>
                  <a:pt x="4134118" y="502284"/>
                </a:cubicBezTo>
                <a:cubicBezTo>
                  <a:pt x="4428186" y="525895"/>
                  <a:pt x="4657859" y="135236"/>
                  <a:pt x="5061397" y="141675"/>
                </a:cubicBezTo>
                <a:cubicBezTo>
                  <a:pt x="5464935" y="148114"/>
                  <a:pt x="6211909" y="538774"/>
                  <a:pt x="6555346" y="540920"/>
                </a:cubicBezTo>
                <a:cubicBezTo>
                  <a:pt x="6898783" y="543067"/>
                  <a:pt x="7364569" y="203923"/>
                  <a:pt x="7122017" y="15455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068946" y="4351357"/>
            <a:ext cx="2228045" cy="544315"/>
          </a:xfrm>
          <a:custGeom>
            <a:avLst/>
            <a:gdLst>
              <a:gd name="connsiteX0" fmla="*/ 0 w 2228045"/>
              <a:gd name="connsiteY0" fmla="*/ 25758 h 544315"/>
              <a:gd name="connsiteX1" fmla="*/ 1365161 w 2228045"/>
              <a:gd name="connsiteY1" fmla="*/ 386367 h 544315"/>
              <a:gd name="connsiteX2" fmla="*/ 2228045 w 2228045"/>
              <a:gd name="connsiteY2" fmla="*/ 0 h 54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045" h="544315">
                <a:moveTo>
                  <a:pt x="0" y="25758"/>
                </a:moveTo>
                <a:cubicBezTo>
                  <a:pt x="496910" y="208209"/>
                  <a:pt x="993820" y="390660"/>
                  <a:pt x="1365161" y="386367"/>
                </a:cubicBezTo>
                <a:cubicBezTo>
                  <a:pt x="1736502" y="382074"/>
                  <a:pt x="1335110" y="933718"/>
                  <a:pt x="222804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337678" y="5473521"/>
            <a:ext cx="8190964" cy="982126"/>
          </a:xfrm>
          <a:custGeom>
            <a:avLst/>
            <a:gdLst>
              <a:gd name="connsiteX0" fmla="*/ 0 w 8190964"/>
              <a:gd name="connsiteY0" fmla="*/ 193183 h 982126"/>
              <a:gd name="connsiteX1" fmla="*/ 1571223 w 8190964"/>
              <a:gd name="connsiteY1" fmla="*/ 978794 h 982126"/>
              <a:gd name="connsiteX2" fmla="*/ 3296992 w 8190964"/>
              <a:gd name="connsiteY2" fmla="*/ 489397 h 982126"/>
              <a:gd name="connsiteX3" fmla="*/ 4314423 w 8190964"/>
              <a:gd name="connsiteY3" fmla="*/ 837126 h 982126"/>
              <a:gd name="connsiteX4" fmla="*/ 5306096 w 8190964"/>
              <a:gd name="connsiteY4" fmla="*/ 309093 h 982126"/>
              <a:gd name="connsiteX5" fmla="*/ 6181859 w 8190964"/>
              <a:gd name="connsiteY5" fmla="*/ 721216 h 982126"/>
              <a:gd name="connsiteX6" fmla="*/ 8190964 w 8190964"/>
              <a:gd name="connsiteY6" fmla="*/ 0 h 98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964" h="982126">
                <a:moveTo>
                  <a:pt x="0" y="193183"/>
                </a:moveTo>
                <a:cubicBezTo>
                  <a:pt x="510862" y="561304"/>
                  <a:pt x="1021724" y="929425"/>
                  <a:pt x="1571223" y="978794"/>
                </a:cubicBezTo>
                <a:cubicBezTo>
                  <a:pt x="2120722" y="1028163"/>
                  <a:pt x="2839792" y="513008"/>
                  <a:pt x="3296992" y="489397"/>
                </a:cubicBezTo>
                <a:cubicBezTo>
                  <a:pt x="3754192" y="465786"/>
                  <a:pt x="3979572" y="867177"/>
                  <a:pt x="4314423" y="837126"/>
                </a:cubicBezTo>
                <a:cubicBezTo>
                  <a:pt x="4649274" y="807075"/>
                  <a:pt x="4994857" y="328411"/>
                  <a:pt x="5306096" y="309093"/>
                </a:cubicBezTo>
                <a:cubicBezTo>
                  <a:pt x="5617335" y="289775"/>
                  <a:pt x="5701048" y="772732"/>
                  <a:pt x="6181859" y="721216"/>
                </a:cubicBezTo>
                <a:cubicBezTo>
                  <a:pt x="6662670" y="669701"/>
                  <a:pt x="7982756" y="55808"/>
                  <a:pt x="8190964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746" y="821084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(TRANSMITTER)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64825" y="219011"/>
            <a:ext cx="0" cy="602073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68946" y="302456"/>
            <a:ext cx="168876" cy="15240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87711" y="303205"/>
            <a:ext cx="177114" cy="14759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37370" y="358680"/>
            <a:ext cx="399218" cy="14166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27040" y="487469"/>
            <a:ext cx="283335" cy="1545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63559" y="642015"/>
            <a:ext cx="446816" cy="1931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62" y="4300088"/>
            <a:ext cx="7684813" cy="188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96991" y="5597324"/>
            <a:ext cx="1059109" cy="13970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05591" y="5597324"/>
            <a:ext cx="1059109" cy="13970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416 L 0.21784 0.2797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1378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77457E-6 L 0.2177 0.288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1440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5087E-6 L 0.22852 0.29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149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3.125E-6 -0.2629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3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398776" y="1"/>
            <a:ext cx="75438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4000" b="1" cap="small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DESIGN: Internal Body</a:t>
            </a:r>
            <a:endParaRPr lang="en-US" sz="4000" b="1" cap="small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7564" y="2346036"/>
            <a:ext cx="6761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4255" y="14131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88" y="914401"/>
            <a:ext cx="8518888" cy="57204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90971" y="52832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dimension are in cm.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415810" y="6552108"/>
            <a:ext cx="683339" cy="365125"/>
          </a:xfrm>
        </p:spPr>
        <p:txBody>
          <a:bodyPr/>
          <a:lstStyle/>
          <a:p>
            <a:fld id="{DFF8E9DA-E0FB-440F-9847-F20D083D9E1F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CONTENTS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397000"/>
          <a:ext cx="60960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541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Objective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Literature Survey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Problem Definition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Specifications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Methodology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and Indigenous Design</a:t>
                      </a:r>
                      <a:endParaRPr lang="en-US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Circuit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8514" y="535577"/>
            <a:ext cx="97971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Analysis </a:t>
            </a:r>
            <a:r>
              <a:rPr lang="en-US" sz="4800" dirty="0">
                <a:solidFill>
                  <a:srgbClr val="0070C0"/>
                </a:solidFill>
              </a:rPr>
              <a:t>and Indigenous Design </a:t>
            </a:r>
          </a:p>
          <a:p>
            <a:r>
              <a:rPr lang="en-US" sz="4800" b="1" cap="small" dirty="0" smtClean="0">
                <a:solidFill>
                  <a:srgbClr val="00B0F0"/>
                </a:solidFill>
              </a:rPr>
              <a:t> 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957943" y="1741714"/>
            <a:ext cx="95213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Syringe Ballast System :-</a:t>
            </a:r>
            <a:endParaRPr lang="en-US" sz="2800" dirty="0"/>
          </a:p>
          <a:p>
            <a:r>
              <a:rPr lang="en-US" sz="2800" dirty="0"/>
              <a:t>At the bottom of the UV we have placed two syringes which are controlled using stepper </a:t>
            </a:r>
            <a:r>
              <a:rPr lang="en-US" sz="2800" dirty="0" smtClean="0"/>
              <a:t>motor. The </a:t>
            </a:r>
            <a:r>
              <a:rPr lang="en-US" sz="2800" dirty="0"/>
              <a:t>volume of water filled inside the syringe ballast system determines the depth </a:t>
            </a:r>
            <a:r>
              <a:rPr lang="en-US" sz="2800" dirty="0" err="1"/>
              <a:t>upto</a:t>
            </a:r>
            <a:r>
              <a:rPr lang="en-US" sz="2800" dirty="0"/>
              <a:t> which the UV can submerge which is controlled by </a:t>
            </a:r>
            <a:r>
              <a:rPr lang="en-US" sz="2800" dirty="0" smtClean="0"/>
              <a:t>us.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4" y="5009015"/>
            <a:ext cx="9390742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796" y="35202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APPROACH FOR PROBLEM SOLVING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285" y="1335314"/>
            <a:ext cx="1120851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Calculation for Ballast Tank Volume :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approach is to figure out how much ballast tank water we need:</a:t>
            </a:r>
          </a:p>
          <a:p>
            <a:r>
              <a:rPr lang="en-US" dirty="0" smtClean="0"/>
              <a:t>To float</a:t>
            </a:r>
          </a:p>
          <a:p>
            <a:r>
              <a:rPr lang="en-US" dirty="0" smtClean="0"/>
              <a:t>UV weight&lt; weight of water displaced by UV</a:t>
            </a:r>
          </a:p>
          <a:p>
            <a:r>
              <a:rPr lang="en-US" dirty="0" smtClean="0"/>
              <a:t>To sink</a:t>
            </a:r>
            <a:endParaRPr lang="en-US" dirty="0"/>
          </a:p>
          <a:p>
            <a:r>
              <a:rPr lang="en-US" dirty="0" smtClean="0"/>
              <a:t>UV weight &gt; </a:t>
            </a:r>
            <a:r>
              <a:rPr lang="en-US" dirty="0"/>
              <a:t> weight of water displaced by UV</a:t>
            </a:r>
            <a:endParaRPr lang="en-US" dirty="0" smtClean="0"/>
          </a:p>
          <a:p>
            <a:r>
              <a:rPr lang="en-US" dirty="0" smtClean="0"/>
              <a:t>WS = Dry weight of the UV(empty ballast tank)</a:t>
            </a:r>
          </a:p>
          <a:p>
            <a:r>
              <a:rPr lang="en-US" dirty="0" smtClean="0"/>
              <a:t>WWD= Weight of water displaced by the UV</a:t>
            </a:r>
          </a:p>
          <a:p>
            <a:r>
              <a:rPr lang="en-US" dirty="0" smtClean="0"/>
              <a:t>WB= Weight of ballast</a:t>
            </a:r>
          </a:p>
          <a:p>
            <a:r>
              <a:rPr lang="en-US" dirty="0" smtClean="0"/>
              <a:t>So neutral buoyancy is when,</a:t>
            </a:r>
          </a:p>
          <a:p>
            <a:r>
              <a:rPr lang="en-US" dirty="0" smtClean="0"/>
              <a:t>WS+WB = WWD</a:t>
            </a:r>
          </a:p>
          <a:p>
            <a:r>
              <a:rPr lang="en-US" dirty="0" smtClean="0"/>
              <a:t>Hence, WB=WWD-WS</a:t>
            </a:r>
          </a:p>
          <a:p>
            <a:r>
              <a:rPr lang="en-US" dirty="0" smtClean="0"/>
              <a:t>Negative buoyancy(TO SINK)</a:t>
            </a:r>
          </a:p>
          <a:p>
            <a:r>
              <a:rPr lang="en-US" dirty="0" smtClean="0"/>
              <a:t>WB&lt;WWD-WS</a:t>
            </a:r>
          </a:p>
          <a:p>
            <a:endParaRPr lang="en-US" dirty="0" smtClean="0"/>
          </a:p>
          <a:p>
            <a:r>
              <a:rPr lang="en-US" dirty="0" smtClean="0"/>
              <a:t>Convert the weight of ballast tank in terms of liters or cc and we get the volume of water required in the </a:t>
            </a:r>
          </a:p>
          <a:p>
            <a:r>
              <a:rPr lang="en-US" dirty="0" smtClean="0"/>
              <a:t>Ballast tank to sink the vehicle underwater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31453" y="1184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APPROACH FOR PROBLEM SOLVING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743" y="957943"/>
            <a:ext cx="1076608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 the Frequency of operation Underwater:</a:t>
            </a:r>
          </a:p>
          <a:p>
            <a:r>
              <a:rPr lang="en-US" dirty="0" smtClean="0"/>
              <a:t>RFID like all radio-technologies is not suitable to work in presence of water</a:t>
            </a:r>
          </a:p>
          <a:p>
            <a:r>
              <a:rPr lang="en-US" dirty="0"/>
              <a:t>Electromagnetic waves cannot travel through electrical conductors: this</a:t>
            </a:r>
          </a:p>
          <a:p>
            <a:r>
              <a:rPr lang="en-US" dirty="0"/>
              <a:t>means that in most cases radio waves cannot be used to communicate under water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Anyway</a:t>
            </a:r>
            <a:r>
              <a:rPr lang="en-US" dirty="0"/>
              <a:t>, studies have proven that the chance to transmit radio signals under water mainly </a:t>
            </a:r>
            <a:endParaRPr lang="en-US" dirty="0" smtClean="0"/>
          </a:p>
          <a:p>
            <a:r>
              <a:rPr lang="en-US" dirty="0" smtClean="0"/>
              <a:t>depends </a:t>
            </a:r>
            <a:r>
              <a:rPr lang="en-US" dirty="0"/>
              <a:t>on two factors</a:t>
            </a:r>
            <a:r>
              <a:rPr lang="en-US" dirty="0" smtClean="0"/>
              <a:t>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the </a:t>
            </a:r>
            <a:r>
              <a:rPr lang="en-US" dirty="0"/>
              <a:t>conductivity of </a:t>
            </a:r>
            <a:r>
              <a:rPr lang="en-US" dirty="0" smtClean="0"/>
              <a:t>water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the </a:t>
            </a:r>
            <a:r>
              <a:rPr lang="en-US" dirty="0"/>
              <a:t>frequency of the radio wave. </a:t>
            </a:r>
            <a:endParaRPr lang="en-US" dirty="0" smtClean="0"/>
          </a:p>
          <a:p>
            <a:r>
              <a:rPr lang="en-US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conductivity of water is a factor that cannot be modified to increase the possibility to use</a:t>
            </a:r>
          </a:p>
          <a:p>
            <a:r>
              <a:rPr lang="en-US" dirty="0"/>
              <a:t>radio waves under water, the only factor that can be modified to increase the performances</a:t>
            </a:r>
          </a:p>
          <a:p>
            <a:r>
              <a:rPr lang="en-US" dirty="0"/>
              <a:t>is obviously the radio frequency</a:t>
            </a:r>
          </a:p>
          <a:p>
            <a:r>
              <a:rPr lang="en-US" dirty="0"/>
              <a:t>This factor has already been employed when using the electromagnetic fields for the </a:t>
            </a:r>
            <a:r>
              <a:rPr lang="en-US" dirty="0" smtClean="0"/>
              <a:t>common </a:t>
            </a:r>
          </a:p>
          <a:p>
            <a:r>
              <a:rPr lang="en-US" dirty="0" smtClean="0"/>
              <a:t>radio </a:t>
            </a:r>
            <a:r>
              <a:rPr lang="en-US" dirty="0"/>
              <a:t>transmissions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Very </a:t>
            </a:r>
            <a:r>
              <a:rPr lang="en-US" dirty="0"/>
              <a:t>Low Frequency radio waves (VLF – 3-30kHz) have </a:t>
            </a:r>
            <a:r>
              <a:rPr lang="en-US" dirty="0" smtClean="0"/>
              <a:t>proven to </a:t>
            </a:r>
            <a:r>
              <a:rPr lang="en-US" dirty="0"/>
              <a:t>be able to penetrate sea water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 depth up to 20 meters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while Extremely Low </a:t>
            </a:r>
            <a:r>
              <a:rPr lang="en-US" dirty="0" smtClean="0"/>
              <a:t>Frequency </a:t>
            </a:r>
            <a:r>
              <a:rPr lang="en-US" dirty="0"/>
              <a:t>radio waves (ELF - 3-300Hz) can travel in sea water up to </a:t>
            </a:r>
            <a:endParaRPr lang="en-US" dirty="0" smtClean="0"/>
          </a:p>
          <a:p>
            <a:r>
              <a:rPr lang="en-US" dirty="0" smtClean="0"/>
              <a:t>hundreds </a:t>
            </a:r>
            <a:r>
              <a:rPr lang="en-US" dirty="0"/>
              <a:t>of 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</a:t>
            </a:r>
            <a:r>
              <a:rPr lang="en-US" dirty="0"/>
              <a:t>two RFID technologies can be </a:t>
            </a:r>
            <a:r>
              <a:rPr lang="en-US" dirty="0" smtClean="0"/>
              <a:t>employed for </a:t>
            </a:r>
            <a:r>
              <a:rPr lang="en-US" dirty="0"/>
              <a:t>underwater applications: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High Frequency systems, operating at </a:t>
            </a:r>
            <a:r>
              <a:rPr lang="en-US" dirty="0" smtClean="0"/>
              <a:t>13.56MHz </a:t>
            </a:r>
          </a:p>
          <a:p>
            <a:r>
              <a:rPr lang="en-US" dirty="0" smtClean="0"/>
              <a:t>the Low </a:t>
            </a:r>
            <a:r>
              <a:rPr lang="en-US" dirty="0"/>
              <a:t>Frequency systems, operating in the 125-134kHz band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this UV Frequency of Operation is 75Mhz which should be able to penetrate a few meters in water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0824" y="316760"/>
            <a:ext cx="10364451" cy="159617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                       HARDWARE CIRCUIT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6" name="Picture 4" descr="Image result for receiver ESC with servo moto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60" y="1912937"/>
            <a:ext cx="9895070" cy="421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92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TIMELINE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51543" y="878215"/>
          <a:ext cx="10174131" cy="5660471"/>
        </p:xfrm>
        <a:graphic>
          <a:graphicData uri="http://schemas.openxmlformats.org/drawingml/2006/table">
            <a:tbl>
              <a:tblPr/>
              <a:tblGrid>
                <a:gridCol w="5087238"/>
                <a:gridCol w="5086893"/>
              </a:tblGrid>
              <a:tr h="4483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57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August  1st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Idea &amp; the proposal of the topic.</a:t>
                      </a:r>
                    </a:p>
                  </a:txBody>
                  <a:tcPr/>
                </a:tc>
              </a:tr>
              <a:tr h="357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August  2nd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Research &amp; presentation on the topic.</a:t>
                      </a:r>
                    </a:p>
                  </a:txBody>
                  <a:tcPr/>
                </a:tc>
              </a:tr>
              <a:tr h="275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August  3rd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Literature survey.</a:t>
                      </a:r>
                    </a:p>
                  </a:txBody>
                  <a:tcPr/>
                </a:tc>
              </a:tr>
              <a:tr h="471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August  4th 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Dimensions  &amp; calculations regarding vehicle.</a:t>
                      </a:r>
                    </a:p>
                  </a:txBody>
                  <a:tcPr/>
                </a:tc>
              </a:tr>
              <a:tr h="357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September  1st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Antenna research(underwater).</a:t>
                      </a:r>
                    </a:p>
                  </a:txBody>
                  <a:tcPr/>
                </a:tc>
              </a:tr>
              <a:tr h="481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September  2nd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Testing of frequency suitable for underwater transmission.</a:t>
                      </a:r>
                    </a:p>
                  </a:txBody>
                  <a:tcPr/>
                </a:tc>
              </a:tr>
              <a:tr h="357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September  3rd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Designing &amp; purchasing basic parts.</a:t>
                      </a:r>
                    </a:p>
                  </a:txBody>
                  <a:tcPr/>
                </a:tc>
              </a:tr>
              <a:tr h="275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September  4th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Working on ballast tank.</a:t>
                      </a:r>
                    </a:p>
                  </a:txBody>
                  <a:tcPr/>
                </a:tc>
              </a:tr>
              <a:tr h="275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October 1st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Working on ballast tank.</a:t>
                      </a:r>
                    </a:p>
                  </a:txBody>
                  <a:tcPr/>
                </a:tc>
              </a:tr>
              <a:tr h="275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October 2nd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Working on ballast tank.</a:t>
                      </a:r>
                    </a:p>
                  </a:txBody>
                  <a:tcPr/>
                </a:tc>
              </a:tr>
              <a:tr h="481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October  3rd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Positive and negative buoyancy of the vehicle.</a:t>
                      </a:r>
                    </a:p>
                  </a:txBody>
                  <a:tcPr/>
                </a:tc>
              </a:tr>
              <a:tr h="359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October  4th week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Movement of vehicle inside water.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607" y="397607"/>
            <a:ext cx="8041592" cy="741405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REFERENCE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2330643" y="1599273"/>
            <a:ext cx="8596668" cy="43511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75000"/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algn="just">
              <a:buSzPct val="75000"/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algn="just">
              <a:buSzPct val="75000"/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algn="just">
              <a:buSzPct val="75000"/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5720" y="1778391"/>
            <a:ext cx="9369366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RFID </a:t>
            </a:r>
            <a:r>
              <a:rPr lang="en-US" b="1" dirty="0"/>
              <a:t>Under Water: Technical Issues and </a:t>
            </a:r>
            <a:r>
              <a:rPr lang="en-US" b="1" dirty="0" smtClean="0"/>
              <a:t>Applications:</a:t>
            </a:r>
          </a:p>
          <a:p>
            <a:r>
              <a:rPr lang="en-US" dirty="0" err="1" smtClean="0"/>
              <a:t>Giuliano</a:t>
            </a:r>
            <a:r>
              <a:rPr lang="en-US" dirty="0" smtClean="0"/>
              <a:t> </a:t>
            </a:r>
            <a:r>
              <a:rPr lang="en-US" dirty="0" err="1"/>
              <a:t>Benelli</a:t>
            </a:r>
            <a:r>
              <a:rPr lang="en-US" dirty="0"/>
              <a:t> and Alessandro </a:t>
            </a:r>
            <a:r>
              <a:rPr lang="en-US" dirty="0" err="1"/>
              <a:t>Pozzebon</a:t>
            </a:r>
            <a:r>
              <a:rPr lang="en-US" dirty="0"/>
              <a:t> -University of Siena,  </a:t>
            </a:r>
          </a:p>
          <a:p>
            <a:r>
              <a:rPr lang="en-US" dirty="0"/>
              <a:t>Department of Information Engineering, Siena, </a:t>
            </a:r>
            <a:r>
              <a:rPr lang="en-US" dirty="0" smtClean="0"/>
              <a:t>Italy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Underwater Radio </a:t>
            </a:r>
            <a:r>
              <a:rPr lang="en-US" b="1" dirty="0" smtClean="0"/>
              <a:t>Communication:</a:t>
            </a:r>
          </a:p>
          <a:p>
            <a:r>
              <a:rPr lang="en-US" dirty="0"/>
              <a:t>Shan Jiang, Stavros </a:t>
            </a:r>
            <a:r>
              <a:rPr lang="en-US" dirty="0" err="1"/>
              <a:t>Georgakopoulos</a:t>
            </a:r>
            <a:r>
              <a:rPr lang="en-US" dirty="0"/>
              <a:t> </a:t>
            </a:r>
          </a:p>
          <a:p>
            <a:r>
              <a:rPr lang="en-US" i="1" dirty="0"/>
              <a:t>Journal of Electromagnetic Analysis and Applications</a:t>
            </a:r>
            <a:r>
              <a:rPr lang="en-US" dirty="0"/>
              <a:t>, 2011, </a:t>
            </a:r>
          </a:p>
          <a:p>
            <a:r>
              <a:rPr lang="en-US" dirty="0"/>
              <a:t>3,261-266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Electromagnetic Wave Propagation into </a:t>
            </a:r>
            <a:r>
              <a:rPr lang="en-US" b="1" dirty="0" smtClean="0"/>
              <a:t>freshwater</a:t>
            </a:r>
          </a:p>
          <a:p>
            <a:r>
              <a:rPr lang="en-US" dirty="0"/>
              <a:t>Shan Jiang, Stavros </a:t>
            </a:r>
            <a:r>
              <a:rPr lang="en-US" dirty="0" err="1"/>
              <a:t>Georgakopoulos</a:t>
            </a:r>
            <a:r>
              <a:rPr lang="en-US" dirty="0"/>
              <a:t> </a:t>
            </a:r>
          </a:p>
          <a:p>
            <a:r>
              <a:rPr lang="en-US" i="1" dirty="0"/>
              <a:t>Journal of Electromagnetic Analysis and Applications</a:t>
            </a:r>
            <a:r>
              <a:rPr lang="en-US" dirty="0"/>
              <a:t>, 2011, </a:t>
            </a:r>
          </a:p>
          <a:p>
            <a:r>
              <a:rPr lang="en-US" dirty="0"/>
              <a:t>3,261-266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Submarine Main Ballast Tanks- Theory  And Methods For Refined Structural </a:t>
            </a:r>
            <a:r>
              <a:rPr lang="en-US" b="1" dirty="0" smtClean="0"/>
              <a:t>Design</a:t>
            </a:r>
          </a:p>
          <a:p>
            <a:r>
              <a:rPr lang="en-US" dirty="0" err="1"/>
              <a:t>C.H.Pohler</a:t>
            </a:r>
            <a:r>
              <a:rPr lang="en-US" dirty="0"/>
              <a:t>, </a:t>
            </a:r>
            <a:r>
              <a:rPr lang="en-US" dirty="0" err="1"/>
              <a:t>D.S.Wilson</a:t>
            </a:r>
            <a:r>
              <a:rPr lang="en-US" dirty="0"/>
              <a:t>, </a:t>
            </a:r>
            <a:r>
              <a:rPr lang="en-US" dirty="0" err="1"/>
              <a:t>W.A.Skinner</a:t>
            </a:r>
            <a:endParaRPr lang="en-US" dirty="0"/>
          </a:p>
          <a:p>
            <a:r>
              <a:rPr lang="en-US" dirty="0"/>
              <a:t>Head Submarine Structural Mechanic Unit, Scientific And Research Section Of The Full System, NAVSEC, Bureau Of Ships.</a:t>
            </a:r>
          </a:p>
          <a:p>
            <a:r>
              <a:rPr lang="en-US" dirty="0"/>
              <a:t>Commander, US-NAVY, Submarine Project Coordinator.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REFERENCE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89"/>
            <a:ext cx="9569752" cy="3880773"/>
          </a:xfrm>
        </p:spPr>
        <p:txBody>
          <a:bodyPr/>
          <a:lstStyle/>
          <a:p>
            <a:r>
              <a:rPr lang="en-US" b="1" dirty="0"/>
              <a:t>AUTONOMOUS UNDERWATER </a:t>
            </a:r>
            <a:r>
              <a:rPr lang="en-US" b="1" dirty="0" smtClean="0"/>
              <a:t>VEHICLES</a:t>
            </a:r>
          </a:p>
          <a:p>
            <a:pPr marL="0" indent="0">
              <a:buNone/>
            </a:pPr>
            <a:r>
              <a:rPr lang="en-US" dirty="0" err="1" smtClean="0"/>
              <a:t>Nuno</a:t>
            </a:r>
            <a:r>
              <a:rPr lang="en-US" dirty="0" smtClean="0"/>
              <a:t> </a:t>
            </a:r>
            <a:r>
              <a:rPr lang="en-US" dirty="0"/>
              <a:t>A. Cruz </a:t>
            </a:r>
            <a:r>
              <a:rPr lang="en-US" dirty="0" smtClean="0"/>
              <a:t>, Abreu</a:t>
            </a:r>
            <a:r>
              <a:rPr lang="en-US" dirty="0"/>
              <a:t>, N., Matos, A., Ramos, P. &amp; Cruz, N. (2010). Automatic interface for AUV mission planning and supervision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Aspects of Propeller Developments for a </a:t>
            </a:r>
            <a:r>
              <a:rPr lang="en-US" b="1" dirty="0" smtClean="0"/>
              <a:t>Submarine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Poul Andersen1, Jens J. Kappel2, Eugen Spangenberg3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Carlton, J. (2007). Marine Propellers and Propulsion,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Ross, D. (1987). Mechanics of Underwater Noise. 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451" y="521294"/>
            <a:ext cx="3350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MOTIVATION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38860" y="2205355"/>
            <a:ext cx="10113645" cy="21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IN" altLang="en-US" sz="2800"/>
              <a:t>To contribute in “MAKE IN INDIA”.</a:t>
            </a: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IN" altLang="en-US" sz="2800"/>
              <a:t>Under water control system at college level.</a:t>
            </a: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IN" altLang="en-US" sz="2800"/>
              <a:t>To carry out submarine operation at minor scale with low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2154" y="2183271"/>
            <a:ext cx="11080931" cy="2417758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SzPct val="75000"/>
            </a:pPr>
            <a:r>
              <a:rPr lang="en-US" sz="3600" dirty="0">
                <a:solidFill>
                  <a:srgbClr val="404040"/>
                </a:solidFill>
                <a:latin typeface="Calibri" panose="020F0502020204030204" pitchFamily="34" charset="0"/>
              </a:rPr>
              <a:t>To design and </a:t>
            </a:r>
            <a:r>
              <a:rPr lang="en-US" sz="36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develop Underwater Vehicle(UV) </a:t>
            </a:r>
            <a:r>
              <a:rPr lang="en-US" sz="3600" dirty="0">
                <a:solidFill>
                  <a:srgbClr val="404040"/>
                </a:solidFill>
                <a:latin typeface="Calibri" panose="020F0502020204030204" pitchFamily="34" charset="0"/>
              </a:rPr>
              <a:t>using </a:t>
            </a:r>
            <a:r>
              <a:rPr lang="en-US" sz="36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Static </a:t>
            </a:r>
            <a:r>
              <a:rPr lang="en-US" sz="3600" dirty="0">
                <a:solidFill>
                  <a:srgbClr val="404040"/>
                </a:solidFill>
                <a:latin typeface="Calibri" panose="020F0502020204030204" pitchFamily="34" charset="0"/>
              </a:rPr>
              <a:t>Diving </a:t>
            </a:r>
            <a:r>
              <a:rPr lang="en-US" sz="36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Technique. Movement of UV will </a:t>
            </a:r>
            <a:r>
              <a:rPr lang="en-US" sz="3600" dirty="0">
                <a:solidFill>
                  <a:srgbClr val="404040"/>
                </a:solidFill>
                <a:latin typeface="Calibri" panose="020F0502020204030204" pitchFamily="34" charset="0"/>
              </a:rPr>
              <a:t>be </a:t>
            </a:r>
            <a:r>
              <a:rPr lang="en-US" sz="36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controlled </a:t>
            </a:r>
            <a:r>
              <a:rPr lang="en-US" sz="3600" dirty="0">
                <a:solidFill>
                  <a:srgbClr val="404040"/>
                </a:solidFill>
                <a:latin typeface="Calibri" panose="020F0502020204030204" pitchFamily="34" charset="0"/>
              </a:rPr>
              <a:t>by t</a:t>
            </a:r>
            <a:r>
              <a:rPr lang="en-US" sz="3600" dirty="0" smtClean="0">
                <a:solidFill>
                  <a:srgbClr val="404040"/>
                </a:solidFill>
                <a:latin typeface="Calibri" panose="020F0502020204030204" pitchFamily="34" charset="0"/>
              </a:rPr>
              <a:t>hrusters and propeller with the help of embedded systems.</a:t>
            </a:r>
            <a:endParaRPr lang="en-US" sz="2400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457200" indent="-457200" algn="just">
              <a:buSzPct val="75000"/>
            </a:pPr>
            <a:endParaRPr lang="en-US" dirty="0">
              <a:solidFill>
                <a:schemeClr val="tx2"/>
              </a:solidFill>
              <a:latin typeface="Calibri Light" panose="020F0302020204030204" charset="0"/>
            </a:endParaRPr>
          </a:p>
          <a:p>
            <a:pPr marL="0" indent="0" algn="just">
              <a:buSzPct val="75000"/>
              <a:buNone/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457200" indent="-457200">
              <a:buSzPct val="75000"/>
            </a:pPr>
            <a:endParaRPr lang="en-US" sz="2400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0" indent="0">
              <a:buSzPct val="75000"/>
              <a:buNone/>
            </a:pPr>
            <a:endParaRPr lang="en-US" sz="2400" dirty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230909" y="6432519"/>
            <a:ext cx="609600" cy="521208"/>
          </a:xfrm>
          <a:prstGeom prst="rect">
            <a:avLst/>
          </a:prstGeom>
        </p:spPr>
        <p:txBody>
          <a:bodyPr/>
          <a:lstStyle/>
          <a:p>
            <a:fld id="{DFF8E9DA-E0FB-440F-9847-F20D083D9E1F}" type="slidenum">
              <a:rPr lang="en-US" sz="1400" smtClean="0">
                <a:solidFill>
                  <a:schemeClr val="tx1"/>
                </a:solidFill>
              </a:rPr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53297" y="0"/>
            <a:ext cx="91440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346325" y="287339"/>
            <a:ext cx="7543800" cy="10699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44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143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3B2C56DB-B8CB-4CAA-9AE4-4354D08CD38A}" type="slidenum">
              <a:rPr lang="en-US" altLang="en-US" smtClean="0"/>
              <a:t>5</a:t>
            </a:fld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13629" y="1614542"/>
            <a:ext cx="8266545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r>
              <a:rPr lang="en-US" dirty="0" smtClean="0"/>
              <a:t> : </a:t>
            </a:r>
            <a:r>
              <a:rPr lang="en-US" b="1" dirty="0" smtClean="0"/>
              <a:t>“</a:t>
            </a:r>
            <a:r>
              <a:rPr lang="en-US" b="1" dirty="0"/>
              <a:t>RFID Under Water: Technical Issues and </a:t>
            </a:r>
            <a:r>
              <a:rPr lang="en-US" b="1" dirty="0" smtClean="0"/>
              <a:t>Applications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Learning</a:t>
            </a:r>
            <a:r>
              <a:rPr lang="en-US" dirty="0" smtClean="0"/>
              <a:t>:  The chemical composition of marine water is influenced by several                    </a:t>
            </a:r>
          </a:p>
          <a:p>
            <a:r>
              <a:rPr lang="en-US" dirty="0" smtClean="0"/>
              <a:t>                 biological, chemical and physical factors and thus due to this large  </a:t>
            </a:r>
          </a:p>
          <a:p>
            <a:r>
              <a:rPr lang="en-US" dirty="0" smtClean="0"/>
              <a:t>                 attenuation of signals takes place as compared to the air medium.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b="1" dirty="0" smtClean="0">
                <a:latin typeface="DFKai-SB"/>
                <a:ea typeface="DFKai-SB"/>
              </a:rPr>
              <a:t>δ</a:t>
            </a:r>
            <a:r>
              <a:rPr lang="en-US" b="1" dirty="0" smtClean="0">
                <a:latin typeface="DFKai-SB"/>
                <a:ea typeface="DFKai-SB"/>
              </a:rPr>
              <a:t>=                         1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</a:t>
            </a:r>
            <a:r>
              <a:rPr lang="el-GR" dirty="0" smtClean="0">
                <a:ea typeface="DFKai-SB"/>
              </a:rPr>
              <a:t>π</a:t>
            </a:r>
            <a:r>
              <a:rPr lang="en-US" dirty="0" smtClean="0">
                <a:ea typeface="DFKai-SB"/>
              </a:rPr>
              <a:t>. f .</a:t>
            </a:r>
            <a:r>
              <a:rPr lang="el-GR" dirty="0" smtClean="0">
                <a:ea typeface="DFKai-SB"/>
              </a:rPr>
              <a:t>µ</a:t>
            </a:r>
            <a:r>
              <a:rPr lang="en-US" dirty="0" smtClean="0">
                <a:ea typeface="DFKai-SB"/>
              </a:rPr>
              <a:t>. </a:t>
            </a:r>
            <a:r>
              <a:rPr lang="el-GR" dirty="0" smtClean="0">
                <a:ea typeface="DFKai-SB"/>
              </a:rPr>
              <a:t>σ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DFKai-SB"/>
                <a:ea typeface="DFKai-SB"/>
              </a:rPr>
              <a:t> f=                                 1                              = 75MHz</a:t>
            </a:r>
            <a:endParaRPr lang="en-US" sz="2000" b="1" dirty="0" smtClean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l-GR" dirty="0" smtClean="0"/>
              <a:t>π</a:t>
            </a:r>
            <a:r>
              <a:rPr lang="el-GR" b="1" dirty="0">
                <a:latin typeface="DFKai-SB"/>
                <a:ea typeface="DFKai-SB"/>
              </a:rPr>
              <a:t> </a:t>
            </a:r>
            <a:r>
              <a:rPr lang="en-US" sz="1600" dirty="0" smtClean="0">
                <a:latin typeface="DFKai-SB"/>
                <a:ea typeface="DFKai-SB"/>
              </a:rPr>
              <a:t>x</a:t>
            </a:r>
            <a:r>
              <a:rPr lang="el-GR" b="1" dirty="0"/>
              <a:t> δ</a:t>
            </a:r>
            <a:r>
              <a:rPr lang="en-US" b="1" baseline="30000" dirty="0"/>
              <a:t>2</a:t>
            </a:r>
            <a:r>
              <a:rPr lang="el-GR" b="1" dirty="0" smtClean="0">
                <a:latin typeface="DFKai-SB"/>
                <a:ea typeface="DFKai-SB"/>
              </a:rPr>
              <a:t> </a:t>
            </a:r>
            <a:r>
              <a:rPr lang="en-US" dirty="0" smtClean="0"/>
              <a:t>x</a:t>
            </a:r>
            <a:r>
              <a:rPr lang="el-GR" dirty="0" smtClean="0"/>
              <a:t>4π</a:t>
            </a:r>
            <a:r>
              <a:rPr lang="en-US" dirty="0" smtClean="0"/>
              <a:t>x</a:t>
            </a:r>
            <a:r>
              <a:rPr lang="el-GR" dirty="0" smtClean="0"/>
              <a:t>10</a:t>
            </a:r>
            <a:r>
              <a:rPr lang="el-GR" baseline="30000" dirty="0" smtClean="0"/>
              <a:t>-7</a:t>
            </a:r>
            <a:r>
              <a:rPr lang="en-US" dirty="0" smtClean="0"/>
              <a:t>x</a:t>
            </a:r>
            <a:r>
              <a:rPr lang="el-GR" dirty="0" smtClean="0"/>
              <a:t>3</a:t>
            </a:r>
            <a:r>
              <a:rPr lang="en-US" dirty="0" smtClean="0"/>
              <a:t>x10</a:t>
            </a:r>
            <a:r>
              <a:rPr lang="en-US" baseline="30000" dirty="0" smtClean="0"/>
              <a:t>-3</a:t>
            </a:r>
            <a:endParaRPr lang="en-US" dirty="0" smtClean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Where, </a:t>
            </a:r>
            <a:r>
              <a:rPr lang="el-GR" b="1" dirty="0" smtClean="0">
                <a:latin typeface="DFKai-SB"/>
                <a:ea typeface="DFKai-SB"/>
              </a:rPr>
              <a:t>δ</a:t>
            </a:r>
            <a:r>
              <a:rPr lang="en-US" b="1" dirty="0" smtClean="0">
                <a:latin typeface="DFKai-SB"/>
                <a:ea typeface="DFKai-SB"/>
              </a:rPr>
              <a:t> :- Skin Depth is assumed to be 1m.</a:t>
            </a:r>
            <a:endParaRPr lang="en-US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Thus, Frequency of operation=75Mhz</a:t>
            </a:r>
          </a:p>
          <a:p>
            <a:endParaRPr lang="en-US" b="1" dirty="0" smtClean="0"/>
          </a:p>
          <a:p>
            <a:r>
              <a:rPr lang="en-US" b="1" dirty="0" smtClean="0"/>
              <a:t>Authors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Giuliano</a:t>
            </a:r>
            <a:r>
              <a:rPr lang="en-US" dirty="0" smtClean="0"/>
              <a:t> </a:t>
            </a:r>
            <a:r>
              <a:rPr lang="en-US" dirty="0" err="1"/>
              <a:t>Benelli</a:t>
            </a:r>
            <a:r>
              <a:rPr lang="en-US" dirty="0"/>
              <a:t> and Alessandro </a:t>
            </a:r>
            <a:r>
              <a:rPr lang="en-US" dirty="0" err="1" smtClean="0"/>
              <a:t>Pozzebon</a:t>
            </a:r>
            <a:r>
              <a:rPr lang="en-US" dirty="0"/>
              <a:t> </a:t>
            </a:r>
            <a:r>
              <a:rPr lang="en-US" dirty="0" smtClean="0"/>
              <a:t>-University </a:t>
            </a:r>
            <a:r>
              <a:rPr lang="en-US" dirty="0"/>
              <a:t>of Siena,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Department </a:t>
            </a:r>
            <a:r>
              <a:rPr lang="en-US" dirty="0"/>
              <a:t>of Information Engineering, Siena, Italy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96653" y="3380874"/>
            <a:ext cx="151597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3272591" y="3585411"/>
            <a:ext cx="144378" cy="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296653" y="3561349"/>
            <a:ext cx="240631" cy="4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441031" y="3441032"/>
            <a:ext cx="1118937" cy="1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208420" y="4102769"/>
            <a:ext cx="3035969" cy="8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346325" y="287339"/>
            <a:ext cx="7543800" cy="10699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44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143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3B2C56DB-B8CB-4CAA-9AE4-4354D08CD38A}" type="slidenum">
              <a:rPr lang="en-US" altLang="en-US" smtClean="0"/>
              <a:t>6</a:t>
            </a:fld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67627" y="1809112"/>
            <a:ext cx="75230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r>
              <a:rPr lang="en-US" dirty="0" smtClean="0"/>
              <a:t> : </a:t>
            </a:r>
            <a:r>
              <a:rPr lang="en-US" b="1" dirty="0" smtClean="0"/>
              <a:t>“ Underwater Radio Communication 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pPr marL="342900" indent="-342900"/>
            <a:r>
              <a:rPr lang="en-US" b="1" dirty="0" smtClean="0"/>
              <a:t>Learning</a:t>
            </a:r>
            <a:r>
              <a:rPr lang="en-US" dirty="0" smtClean="0"/>
              <a:t>:       </a:t>
            </a:r>
          </a:p>
          <a:p>
            <a:pPr marL="342900" indent="-342900"/>
            <a:r>
              <a:rPr lang="en-US" dirty="0" smtClean="0"/>
              <a:t>Attenuation of radio waves in water:-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</a:t>
            </a:r>
            <a:r>
              <a:rPr lang="en-US" sz="2000" b="1" dirty="0" smtClean="0"/>
              <a:t>Attenuation (α) in dB/</a:t>
            </a:r>
            <a:r>
              <a:rPr lang="en-US" sz="2000" b="1" dirty="0" err="1" smtClean="0"/>
              <a:t>metre</a:t>
            </a:r>
            <a:r>
              <a:rPr lang="en-US" sz="2000" b="1" dirty="0" smtClean="0"/>
              <a:t> = 0. 0173 </a:t>
            </a:r>
            <a:r>
              <a:rPr lang="en-US" sz="2800" b="1" dirty="0" smtClean="0"/>
              <a:t>√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fσ</a:t>
            </a:r>
            <a:r>
              <a:rPr lang="en-US" sz="2000" b="1" dirty="0" smtClean="0"/>
              <a:t>) </a:t>
            </a:r>
          </a:p>
          <a:p>
            <a:r>
              <a:rPr lang="en-US" dirty="0" smtClean="0"/>
              <a:t>               </a:t>
            </a:r>
            <a:r>
              <a:rPr lang="en-US" sz="1600" dirty="0" smtClean="0"/>
              <a:t>where, f = frequency in hertz and   </a:t>
            </a:r>
          </a:p>
          <a:p>
            <a:r>
              <a:rPr lang="en-US" sz="1600" dirty="0" smtClean="0"/>
              <a:t>                           σ = conductivity in mhos/</a:t>
            </a:r>
            <a:r>
              <a:rPr lang="en-US" sz="1600" dirty="0" err="1" smtClean="0"/>
              <a:t>metre</a:t>
            </a:r>
            <a:endParaRPr lang="en-US" sz="1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   Refraction loss (dB) </a:t>
            </a:r>
            <a:r>
              <a:rPr lang="en-US" dirty="0" smtClean="0"/>
              <a:t>= - 20 log {(7.4586/106) x √(f/σ) 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</a:t>
            </a:r>
            <a:r>
              <a:rPr lang="en-US" b="1" dirty="0" smtClean="0"/>
              <a:t>Wavelength (</a:t>
            </a:r>
            <a:r>
              <a:rPr lang="el-GR" b="1" dirty="0" smtClean="0"/>
              <a:t>λ) </a:t>
            </a:r>
            <a:r>
              <a:rPr lang="en-US" b="1" dirty="0" smtClean="0"/>
              <a:t>in meters </a:t>
            </a:r>
            <a:r>
              <a:rPr lang="en-US" dirty="0" smtClean="0"/>
              <a:t>= 1000 √{10/(f</a:t>
            </a:r>
            <a:r>
              <a:rPr lang="el-GR" dirty="0" smtClean="0"/>
              <a:t>σ)}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Authors</a:t>
            </a:r>
            <a:r>
              <a:rPr lang="en-US" dirty="0" smtClean="0"/>
              <a:t>:</a:t>
            </a:r>
          </a:p>
          <a:p>
            <a:r>
              <a:rPr lang="en-US" dirty="0"/>
              <a:t>Lloyd </a:t>
            </a:r>
            <a:r>
              <a:rPr lang="en-US" dirty="0" smtClean="0"/>
              <a:t>Butler, Moore, Richard  </a:t>
            </a:r>
            <a:r>
              <a:rPr lang="en-US" dirty="0"/>
              <a:t>R. Radio Communications in the Sea, I</a:t>
            </a:r>
            <a:r>
              <a:rPr lang="en-US" dirty="0" smtClean="0"/>
              <a:t>EEE </a:t>
            </a:r>
            <a:r>
              <a:rPr lang="en-US" dirty="0"/>
              <a:t>Spectrum, </a:t>
            </a:r>
            <a:r>
              <a:rPr lang="en-US" dirty="0" err="1"/>
              <a:t>Vol</a:t>
            </a:r>
            <a:r>
              <a:rPr lang="en-US" dirty="0"/>
              <a:t> 4, Nov </a:t>
            </a:r>
            <a:r>
              <a:rPr lang="en-US" dirty="0" smtClean="0"/>
              <a:t>1967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346325" y="287339"/>
            <a:ext cx="7543800" cy="10699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44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143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3B2C56DB-B8CB-4CAA-9AE4-4354D08CD38A}" type="slidenum">
              <a:rPr lang="en-US" altLang="en-US" smtClean="0"/>
              <a:t>7</a:t>
            </a:fld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11443" y="1616607"/>
            <a:ext cx="10046368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r>
              <a:rPr lang="en-US" dirty="0" smtClean="0"/>
              <a:t> : </a:t>
            </a:r>
            <a:r>
              <a:rPr lang="en-US" b="1" dirty="0" smtClean="0"/>
              <a:t>“</a:t>
            </a:r>
            <a:r>
              <a:rPr lang="en-US" b="1" dirty="0"/>
              <a:t>Electromagnetic Wave Propagation into </a:t>
            </a:r>
            <a:r>
              <a:rPr lang="en-US" b="1" dirty="0" smtClean="0"/>
              <a:t>freshwater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Learning</a:t>
            </a:r>
            <a:r>
              <a:rPr lang="en-US" dirty="0" smtClean="0"/>
              <a:t>: The transmission loss is due to the reflection at the  air-water interface 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/>
              <a:t>The incident power is written as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                      P</a:t>
            </a:r>
            <a:r>
              <a:rPr lang="en-US" baseline="-25000" dirty="0" smtClean="0"/>
              <a:t>i </a:t>
            </a:r>
            <a:r>
              <a:rPr lang="en-US" dirty="0" smtClean="0"/>
              <a:t>=  Re  </a:t>
            </a:r>
            <a:r>
              <a:rPr lang="en-US" u="sng" dirty="0" smtClean="0"/>
              <a:t>|E</a:t>
            </a:r>
            <a:r>
              <a:rPr lang="en-US" u="sng" baseline="-25000" dirty="0" smtClean="0"/>
              <a:t>i</a:t>
            </a:r>
            <a:r>
              <a:rPr lang="en-US" u="sng" dirty="0" smtClean="0"/>
              <a:t>|</a:t>
            </a:r>
            <a:r>
              <a:rPr lang="en-US" u="sng" baseline="30000" dirty="0" smtClean="0"/>
              <a:t>2</a:t>
            </a:r>
            <a:r>
              <a:rPr lang="en-US" dirty="0" smtClean="0"/>
              <a:t>  </a:t>
            </a:r>
            <a:r>
              <a:rPr lang="en-US" u="sng" baseline="30000" dirty="0" smtClean="0"/>
              <a:t>        </a:t>
            </a:r>
            <a:endParaRPr lang="en-US" u="sng" dirty="0" smtClean="0"/>
          </a:p>
          <a:p>
            <a:r>
              <a:rPr lang="en-GB" dirty="0" smtClean="0"/>
              <a:t>                                    2</a:t>
            </a:r>
            <a:r>
              <a:rPr lang="el-GR" dirty="0" smtClean="0">
                <a:ea typeface="DFKai-SB"/>
              </a:rPr>
              <a:t>η</a:t>
            </a:r>
            <a:endParaRPr lang="en-GB" dirty="0" smtClean="0"/>
          </a:p>
          <a:p>
            <a:r>
              <a:rPr lang="en-US" dirty="0" smtClean="0"/>
              <a:t>   where, </a:t>
            </a:r>
            <a:r>
              <a:rPr lang="el-GR" dirty="0" smtClean="0">
                <a:ea typeface="DFKai-SB"/>
              </a:rPr>
              <a:t>η</a:t>
            </a:r>
            <a:r>
              <a:rPr lang="en-US" dirty="0" smtClean="0">
                <a:ea typeface="DFKai-SB"/>
              </a:rPr>
              <a:t>:- Intrinsic impedance of water.</a:t>
            </a:r>
          </a:p>
          <a:p>
            <a:r>
              <a:rPr lang="en-US" dirty="0" smtClean="0">
                <a:ea typeface="DFKai-SB"/>
              </a:rPr>
              <a:t>              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:- Incident Electric Field.</a:t>
            </a:r>
            <a:endParaRPr lang="en-US" dirty="0" smtClean="0">
              <a:ea typeface="DFKai-SB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/>
              <a:t>Transmitted power in water is written as: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P</a:t>
            </a:r>
            <a:r>
              <a:rPr lang="en-US" baseline="-25000" dirty="0" smtClean="0"/>
              <a:t>t</a:t>
            </a:r>
            <a:r>
              <a:rPr lang="en-US" dirty="0" smtClean="0"/>
              <a:t>=Re </a:t>
            </a:r>
            <a:r>
              <a:rPr lang="en-US" u="sng" dirty="0" smtClean="0"/>
              <a:t>|E</a:t>
            </a:r>
            <a:r>
              <a:rPr lang="en-US" u="sng" baseline="-25000" dirty="0" smtClean="0"/>
              <a:t>t</a:t>
            </a:r>
            <a:r>
              <a:rPr lang="en-US" u="sng" dirty="0" smtClean="0"/>
              <a:t>|</a:t>
            </a:r>
            <a:r>
              <a:rPr lang="en-US" u="sng" baseline="30000" dirty="0" smtClean="0"/>
              <a:t>2                                      </a:t>
            </a:r>
            <a:endParaRPr lang="en-US" u="sng" dirty="0" smtClean="0"/>
          </a:p>
          <a:p>
            <a:r>
              <a:rPr lang="en-GB" dirty="0" smtClean="0"/>
              <a:t>                                 2</a:t>
            </a:r>
            <a:r>
              <a:rPr lang="el-GR" dirty="0" smtClean="0"/>
              <a:t> η</a:t>
            </a:r>
            <a:r>
              <a:rPr lang="en-US" baseline="-25000" dirty="0" smtClean="0"/>
              <a:t>t</a:t>
            </a:r>
            <a:endParaRPr lang="en-US" dirty="0" smtClean="0"/>
          </a:p>
          <a:p>
            <a:r>
              <a:rPr lang="en-US" dirty="0" smtClean="0"/>
              <a:t>   where, </a:t>
            </a:r>
            <a:r>
              <a:rPr lang="el-GR" dirty="0" smtClean="0">
                <a:ea typeface="DFKai-SB"/>
              </a:rPr>
              <a:t>η</a:t>
            </a:r>
            <a:r>
              <a:rPr lang="en-US" dirty="0" smtClean="0">
                <a:ea typeface="DFKai-SB"/>
              </a:rPr>
              <a:t>:- Intrinsic impedance of air.</a:t>
            </a:r>
          </a:p>
          <a:p>
            <a:r>
              <a:rPr lang="en-US" dirty="0" smtClean="0">
                <a:ea typeface="DFKai-SB"/>
              </a:rPr>
              <a:t>               </a:t>
            </a:r>
            <a:r>
              <a:rPr lang="en-US" dirty="0" smtClean="0"/>
              <a:t>E</a:t>
            </a:r>
            <a:r>
              <a:rPr lang="en-US" baseline="-25000" dirty="0" smtClean="0"/>
              <a:t>t</a:t>
            </a:r>
            <a:r>
              <a:rPr lang="en-US" dirty="0" smtClean="0"/>
              <a:t>:- Transmitted  Electric Field.</a:t>
            </a:r>
          </a:p>
          <a:p>
            <a:r>
              <a:rPr lang="en-US" b="1" dirty="0" smtClean="0"/>
              <a:t>Authors</a:t>
            </a:r>
            <a:r>
              <a:rPr lang="en-US" dirty="0" smtClean="0"/>
              <a:t>:</a:t>
            </a:r>
          </a:p>
          <a:p>
            <a:r>
              <a:rPr lang="en-US" dirty="0"/>
              <a:t>Shan Jiang, Stavros </a:t>
            </a:r>
            <a:r>
              <a:rPr lang="en-US" dirty="0" err="1" smtClean="0"/>
              <a:t>Georgakopoulos</a:t>
            </a:r>
            <a:r>
              <a:rPr lang="en-US" dirty="0" smtClean="0"/>
              <a:t> </a:t>
            </a:r>
          </a:p>
          <a:p>
            <a:r>
              <a:rPr lang="en-US" sz="1600" b="1" i="1" dirty="0" smtClean="0"/>
              <a:t>Journal </a:t>
            </a:r>
            <a:r>
              <a:rPr lang="en-US" sz="1600" b="1" i="1" dirty="0"/>
              <a:t>of </a:t>
            </a:r>
            <a:r>
              <a:rPr lang="en-US" sz="1600" b="1" i="1" dirty="0" smtClean="0"/>
              <a:t>Electromagnetic </a:t>
            </a:r>
            <a:r>
              <a:rPr lang="en-US" sz="1600" b="1" i="1" dirty="0"/>
              <a:t>Analysis and Applications</a:t>
            </a:r>
            <a:r>
              <a:rPr lang="en-US" sz="1600" b="1" dirty="0"/>
              <a:t>, </a:t>
            </a:r>
            <a:r>
              <a:rPr lang="en-US" sz="1600" b="1" dirty="0" smtClean="0"/>
              <a:t>2011, </a:t>
            </a:r>
          </a:p>
          <a:p>
            <a:r>
              <a:rPr lang="en-US" sz="1600" b="1" dirty="0" smtClean="0"/>
              <a:t>3,261-266 </a:t>
            </a:r>
            <a:endParaRPr lang="en-US" sz="1600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247148" y="2767265"/>
            <a:ext cx="132348" cy="5173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3633537" y="2767263"/>
            <a:ext cx="84221" cy="5173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054642" y="4379496"/>
            <a:ext cx="84221" cy="5173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3449051" y="4375484"/>
            <a:ext cx="84221" cy="5173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346325" y="287339"/>
            <a:ext cx="7543800" cy="10699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44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143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3B2C56DB-B8CB-4CAA-9AE4-4354D08CD38A}" type="slidenum">
              <a:rPr lang="en-US" altLang="en-US" smtClean="0"/>
              <a:t>8</a:t>
            </a:fld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46523" y="1508323"/>
            <a:ext cx="68698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r>
              <a:rPr lang="en-US" dirty="0" smtClean="0"/>
              <a:t> : </a:t>
            </a:r>
            <a:r>
              <a:rPr lang="en-US" b="1" dirty="0" smtClean="0"/>
              <a:t>“Submarine Main Ballast Tanks- Theory  And Methods For Refined Structural Design 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Learning</a:t>
            </a:r>
            <a:r>
              <a:rPr lang="en-US" dirty="0" smtClean="0"/>
              <a:t>:    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Types of Ballast Tank’s designing and operation:-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Action of water required to submerge the underwater vehicle.                                          </a:t>
            </a:r>
          </a:p>
          <a:p>
            <a:r>
              <a:rPr lang="en-US" dirty="0" smtClean="0"/>
              <a:t>          </a:t>
            </a:r>
          </a:p>
          <a:p>
            <a:r>
              <a:rPr lang="en-US" b="1" dirty="0" smtClean="0"/>
              <a:t>Authors</a:t>
            </a:r>
            <a:r>
              <a:rPr lang="en-US" dirty="0" smtClean="0"/>
              <a:t>: </a:t>
            </a:r>
            <a:r>
              <a:rPr lang="en-US" dirty="0" err="1" smtClean="0"/>
              <a:t>C.H.Pohler</a:t>
            </a:r>
            <a:r>
              <a:rPr lang="en-US" dirty="0" smtClean="0"/>
              <a:t>, </a:t>
            </a:r>
            <a:r>
              <a:rPr lang="en-US" dirty="0" err="1" smtClean="0"/>
              <a:t>D.S.Wilson</a:t>
            </a:r>
            <a:r>
              <a:rPr lang="en-US" dirty="0" smtClean="0"/>
              <a:t>, </a:t>
            </a:r>
            <a:r>
              <a:rPr lang="en-US" dirty="0" err="1" smtClean="0"/>
              <a:t>W.A.Skinner</a:t>
            </a:r>
            <a:endParaRPr lang="en-US" dirty="0" smtClean="0"/>
          </a:p>
          <a:p>
            <a:r>
              <a:rPr lang="en-US" dirty="0" smtClean="0"/>
              <a:t>Head Submarine Structural Mechanic Unit, Scientific And Research Section Of The Full System, NAVSEC, Bureau Of Ships.</a:t>
            </a:r>
          </a:p>
          <a:p>
            <a:r>
              <a:rPr lang="en-US" dirty="0" smtClean="0"/>
              <a:t>Commander, US-NAVY, Submarine Project Coordinator.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346325" y="287339"/>
            <a:ext cx="7543800" cy="10699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5000"/>
              </a:lnSpc>
              <a:buSzPct val="100000"/>
              <a:defRPr/>
            </a:pPr>
            <a:r>
              <a:rPr lang="en-US" sz="4400" b="1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143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3B2C56DB-B8CB-4CAA-9AE4-4354D08CD38A}" type="slidenum">
              <a:rPr lang="en-US" altLang="en-US" smtClean="0"/>
              <a:t>9</a:t>
            </a:fld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08484" y="1564105"/>
            <a:ext cx="887930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Title </a:t>
            </a:r>
            <a:r>
              <a:rPr lang="en-US" dirty="0" smtClean="0"/>
              <a:t>: </a:t>
            </a:r>
            <a:r>
              <a:rPr lang="en-US" b="1" dirty="0" smtClean="0"/>
              <a:t>“AUTONOMOUS UNDERWATER VEHICLES 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b="1" u="sng" dirty="0" smtClean="0"/>
              <a:t>Learning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Designing of Outer body of the Underwater Vehicle.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smtClean="0"/>
              <a:t>  Highest Power consumption components in the vehicle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u="sng" dirty="0" smtClean="0"/>
              <a:t>Propellers</a:t>
            </a:r>
            <a:r>
              <a:rPr lang="en-US" dirty="0" smtClean="0"/>
              <a:t>:- For each of them, the thruster has a working             </a:t>
            </a:r>
          </a:p>
          <a:p>
            <a:r>
              <a:rPr lang="en-US" dirty="0" smtClean="0"/>
              <a:t>                    voltage of 11.2V and 3.5A current drain.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u="sng" dirty="0" smtClean="0"/>
              <a:t>Servo motor</a:t>
            </a:r>
            <a:r>
              <a:rPr lang="en-US" dirty="0" smtClean="0"/>
              <a:t>:- IT can work under 5V with relatively small current.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Therefore, we use two 3-cells </a:t>
            </a:r>
            <a:r>
              <a:rPr lang="en-US" dirty="0" err="1" smtClean="0"/>
              <a:t>LiPo</a:t>
            </a:r>
            <a:r>
              <a:rPr lang="en-US" dirty="0" smtClean="0"/>
              <a:t> batteries as the power supply </a:t>
            </a:r>
          </a:p>
          <a:p>
            <a:r>
              <a:rPr lang="en-US" dirty="0" smtClean="0"/>
              <a:t>  for the propellers.</a:t>
            </a:r>
          </a:p>
          <a:p>
            <a:pPr>
              <a:lnSpc>
                <a:spcPct val="150000"/>
              </a:lnSpc>
            </a:pPr>
            <a:endParaRPr lang="en-US" b="1" u="sng" dirty="0" smtClean="0"/>
          </a:p>
          <a:p>
            <a:pPr>
              <a:lnSpc>
                <a:spcPct val="150000"/>
              </a:lnSpc>
            </a:pPr>
            <a:r>
              <a:rPr lang="en-US" b="1" u="sng" dirty="0" smtClean="0"/>
              <a:t>Authors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Nuno</a:t>
            </a:r>
            <a:r>
              <a:rPr lang="en-US" dirty="0" smtClean="0"/>
              <a:t> A. Abreu, N., Matos, A., Ramos, P. &amp; Cruz, N. (2010). Automatic interface for AUV mission planning and supervision.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55</TotalTime>
  <Words>1827</Words>
  <Application>Microsoft Office PowerPoint</Application>
  <PresentationFormat>Custom</PresentationFormat>
  <Paragraphs>410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METHODOLOGY:                                  FLOW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 FOR PROBLEM SOLVING </vt:lpstr>
      <vt:lpstr>APPROACH FOR PROBLEM SOLVING </vt:lpstr>
      <vt:lpstr>                       HARDWARE CIRCUIT</vt:lpstr>
      <vt:lpstr>TIMELINE</vt:lpstr>
      <vt:lpstr>   REFERENCE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JUSTINE AYROOR</cp:lastModifiedBy>
  <cp:revision>223</cp:revision>
  <dcterms:created xsi:type="dcterms:W3CDTF">2016-09-17T07:06:00Z</dcterms:created>
  <dcterms:modified xsi:type="dcterms:W3CDTF">2016-11-10T16:00:30Z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