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A68F06-A224-40EA-A05D-121356B21210}">
  <a:tblStyle styleId="{B2A68F06-A224-40EA-A05D-121356B21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1f0821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1f0821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1f0821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1f0821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1f08218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1f08218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1f08218b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1f08218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1f08218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1f08218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1f08218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1f08218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CSE 506 )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2005475"/>
            <a:ext cx="87237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12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Members: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Dilip Kumar Gangwar (MT17012)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Suman Kumar (MT17060)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V.N.Dwaraka Mai (MT17067)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this 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97350" y="934600"/>
            <a:ext cx="89565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Aim is to detect the 100% fraud transaction rather than having 99% accuracy and 0% fraud catch.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Simple Machine learning classifier work well on Balanced dataset, But what to do when classes are highly unbalanced.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Sensitive data comes in form of hidden form, so how to </a:t>
            </a:r>
            <a:r>
              <a:rPr lang="en">
                <a:solidFill>
                  <a:srgbClr val="000000"/>
                </a:solidFill>
              </a:rPr>
              <a:t>proceed</a:t>
            </a:r>
            <a:r>
              <a:rPr lang="en">
                <a:solidFill>
                  <a:srgbClr val="000000"/>
                </a:solidFill>
              </a:rPr>
              <a:t> with that.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general, it is important to correctly classify all samples(high precision)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But problem like Credit Card Fraud detection, want to get all fraud case(high recall) rather than predicting correctly them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Exploratory Data Analysis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025"/>
            <a:ext cx="3766266" cy="1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438" y="1079327"/>
            <a:ext cx="2450550" cy="164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41" y="3001600"/>
            <a:ext cx="2658069" cy="2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9516" y="2936275"/>
            <a:ext cx="3073364" cy="2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6275" y="994301"/>
            <a:ext cx="2726221" cy="17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6819" y="3069875"/>
            <a:ext cx="2791181" cy="1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815100" y="1132900"/>
            <a:ext cx="262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Handling unbalanced dataset</a:t>
            </a:r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>
            <a:off x="4109124" y="1505701"/>
            <a:ext cx="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6159777" y="2859775"/>
            <a:ext cx="252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SMOTE(Over-sampling)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6346049" y="3226603"/>
            <a:ext cx="0" cy="14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 rot="10800000">
            <a:off x="6345998" y="3551128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flipH="1" rot="10800000">
            <a:off x="6345998" y="3979378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 flipH="1" rot="10800000">
            <a:off x="6345998" y="4310853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7027524" y="3351478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024046" y="4111203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027524" y="3747265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6344196" y="4650252"/>
            <a:ext cx="4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>
            <a:off x="7024046" y="4474941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154258" y="1967380"/>
            <a:ext cx="0" cy="14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 flipH="1" rot="10800000">
            <a:off x="154206" y="2291905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 flipH="1" rot="10800000">
            <a:off x="154206" y="2720155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 flipH="1" rot="10800000">
            <a:off x="154206" y="3067855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819507" y="2092255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16029" y="2868205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19507" y="2504267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168631" y="3374804"/>
            <a:ext cx="4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816029" y="3215718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>
            <a:off x="2870295" y="3223118"/>
            <a:ext cx="0" cy="14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flipH="1" rot="10800000">
            <a:off x="2870244" y="3547643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/>
          <p:nvPr/>
        </p:nvCxnSpPr>
        <p:spPr>
          <a:xfrm flipH="1" rot="10800000">
            <a:off x="2870244" y="3975893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2870244" y="4323593"/>
            <a:ext cx="519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3535544" y="3347993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548292" y="4123943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535544" y="3743779"/>
            <a:ext cx="18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2868443" y="4646767"/>
            <a:ext cx="4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3564521" y="4471450"/>
            <a:ext cx="123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 flipH="1">
            <a:off x="162174" y="1356876"/>
            <a:ext cx="2636700" cy="6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3180199" y="2167746"/>
            <a:ext cx="228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Scaler</a:t>
            </a: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 flipH="1">
            <a:off x="2860536" y="2478285"/>
            <a:ext cx="498000" cy="7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endCxn id="104" idx="1"/>
          </p:cNvCxnSpPr>
          <p:nvPr/>
        </p:nvCxnSpPr>
        <p:spPr>
          <a:xfrm>
            <a:off x="4689177" y="2378725"/>
            <a:ext cx="1470600" cy="6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- 1</a:t>
            </a:r>
            <a:endParaRPr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0" y="5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{B2A68F06-A224-40EA-A05D-121356B21210}</a:tableStyleId>
              </a:tblPr>
              <a:tblGrid>
                <a:gridCol w="1086025"/>
                <a:gridCol w="1748200"/>
                <a:gridCol w="1230100"/>
                <a:gridCol w="1122850"/>
                <a:gridCol w="1241150"/>
                <a:gridCol w="1337500"/>
                <a:gridCol w="1378175"/>
              </a:tblGrid>
              <a:tr h="33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Type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Classifiers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F1-Score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 - AUC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Unbalanced Data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99.8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56.4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78.2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99.9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99.9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74.2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92.5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82.4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99.8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36.6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75.5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After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Scaling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99.9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87.6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73.5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81.6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99.9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99.9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74.2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92.5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82.4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99.8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36.6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75.5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After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SMOTE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Logistic Regression</a:t>
                      </a:r>
                      <a:endParaRPr b="1"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97.5</a:t>
                      </a:r>
                      <a:endParaRPr b="1"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94</a:t>
                      </a:r>
                      <a:endParaRPr b="1"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6.3</a:t>
                      </a:r>
                      <a:endParaRPr b="1"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11.8</a:t>
                      </a:r>
                      <a:endParaRPr b="1"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95.7</a:t>
                      </a:r>
                      <a:endParaRPr b="1"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99.7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58.4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99.9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82.1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85.5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83.8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91.0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99.8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46.6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65.5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54.4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69.3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- 2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13575" y="967050"/>
            <a:ext cx="8923800" cy="4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Before applying SMOTE technique, Recall is low in all techniques.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After applying SMOTE technique, Recall is high which means model able to identify the true positive.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Also as the recall increases, accuracy is getting slightly lower. So we want to increase the true positive along with acceptable number of false positive.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want to get more fraud transaction rather than higher accuracy, so Recall should be more and its there in result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Here precision is not important, but highly desirable.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F1 score is also not useful here as F1 score remain close to the minimum of recall and precision and as our aim is to find high recall.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97350" y="950825"/>
            <a:ext cx="8956500" cy="4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Unbalanced dataset is very difficult to handle.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SMOTE technique able to increase the recall and perform better on crucial unbalanced dataset like fraud detection, insurance and banking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Accuracy and F1 score is not reliable in case of Unbalanced 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SMOTE and logistic regression gives the best result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Standard Scaling also help in higher recall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