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0902E2-E445-4197-BE1C-9FAA61FBFDB1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5DA11-82A9-450E-ADD7-AF55D86F4F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783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5DA11-82A9-450E-ADD7-AF55D86F4F2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9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CF2A-5CA5-3773-076B-E27C2DAD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011FA-A0D7-E8E5-A27E-1656FEA14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5C80-5D26-810A-86A9-45B7D859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44AF-B500-4E8F-93C6-DBF23EC85AC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23550-D12F-55E9-1F17-CEFB80B1B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AFCC-F504-15F2-1DF2-800A0733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C30F-EAD9-443C-921C-F181F2CA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393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0F583-63DF-E5C7-B7BD-9D5B5279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70AE9-DD40-F93E-E3AB-0FCA4692C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FF008-4ACE-AC2C-EA57-61815EA6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44AF-B500-4E8F-93C6-DBF23EC85AC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20C0E-F069-8AEF-55A2-D976AB338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24BA2-D9A6-40D5-996F-ECEA2F5F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C30F-EAD9-443C-921C-F181F2CA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49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C93390-2D52-66D9-79B9-168699B12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C2E6E-EE6B-043F-38B7-78FA4FC4D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6B091-1FF8-1C70-1419-EAB1CBD5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44AF-B500-4E8F-93C6-DBF23EC85AC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35FDF-8A97-0AA9-E465-AF28721F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761F0-069F-5319-A041-93EFBAF7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C30F-EAD9-443C-921C-F181F2CA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3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FE82A-0F31-321E-2CAA-7E07F055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B768E-FDEB-6F61-804C-2D9355454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3D8E-379A-8468-AF82-242CE636B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44AF-B500-4E8F-93C6-DBF23EC85AC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B8721-8126-C53B-85EC-3554B8F2C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4E086-4977-E6C5-D481-9871343B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C30F-EAD9-443C-921C-F181F2CA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3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88E46-9480-A91E-CD90-FCE349A3F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020E8-023A-BD79-17A2-07AFCD37C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C1C6E-D6AB-196A-3853-8CBD96F4D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44AF-B500-4E8F-93C6-DBF23EC85AC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39A3-6FCC-B25F-7BCB-D306DE4C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69133-D0FA-0110-4CD1-C24BE487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C30F-EAD9-443C-921C-F181F2CA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0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316C-13D2-7744-9973-2361483E6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F8EA3-4263-695C-BF00-EC66E4028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B3064C-9DD9-B047-0361-83D96B64E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1F47F-47D0-6A1C-67B6-DA3496BB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44AF-B500-4E8F-93C6-DBF23EC85AC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D4105C-E814-BC7D-FC32-3D4FFBE4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6DCBD-EEFC-7CD6-8462-E8A4228A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C30F-EAD9-443C-921C-F181F2CA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1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5AD8-28F8-3FFE-3F00-9CFC7EB3B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8C87D-13AA-28F6-227D-45BA79ACA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69FF33-5BF9-CFB5-5F5B-86BF0F09C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69E2AF-4EA6-3D8B-B65F-DC1436736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5A0128-FD2E-7608-7BC4-934283D13B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73FF89-9013-0688-4F85-D877030F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44AF-B500-4E8F-93C6-DBF23EC85AC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81EC5-C4FD-0A60-8D3C-515EB6D4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07DC4-4FEF-967E-D10C-E47D93574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C30F-EAD9-443C-921C-F181F2CA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144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C046-3934-D3DB-8EBA-EC2D1A58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9B321-46C0-D1CA-EAA1-EBA0871C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44AF-B500-4E8F-93C6-DBF23EC85AC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25B7F4-59D1-5CA7-F1ED-D8AEF94D7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C771B-2E04-A29D-4C38-FE57C295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C30F-EAD9-443C-921C-F181F2CA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02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C5AAB-1738-0E06-EA90-F73889E9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44AF-B500-4E8F-93C6-DBF23EC85AC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0AA50-1695-7366-CE87-FB31B293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0F6A9-9F14-4017-8548-930E24F10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C30F-EAD9-443C-921C-F181F2CA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42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E926D-0CA8-1A39-777E-036EE35E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4966F-6162-3D9E-55C4-BCDFB90FD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6BBDE-4B2F-F335-5009-A526D8BF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3F861-5495-CE13-D6EE-21CAB185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44AF-B500-4E8F-93C6-DBF23EC85AC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CF065-DE54-F761-4419-52781B5C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8EC39-ADBA-8667-0811-9BE76EA6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C30F-EAD9-443C-921C-F181F2CA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71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7F566-4AD2-CEBB-C5CA-AE9D31C0A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DD923F-51EF-234A-1BA4-61DB6ABE0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ACD33-6C08-FC52-4DE7-0DE51DDF5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3E5D7-93B2-C31D-3A1D-C08FD65B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944AF-B500-4E8F-93C6-DBF23EC85AC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853C0-6232-74F3-38D0-E3221A3B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800DB-2BE7-7457-77A7-D94566E7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1C30F-EAD9-443C-921C-F181F2CA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0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5228A-C0AD-38C4-412F-C528DFE7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91BDA-DAB7-AEA4-7E0F-11D09F17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2DEB8-A678-1869-08BC-669B66E4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944AF-B500-4E8F-93C6-DBF23EC85AC8}" type="datetimeFigureOut">
              <a:rPr lang="en-IN" smtClean="0"/>
              <a:t>23-05-2024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9916A-E68E-3A40-675C-CD2F6D9D56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B3664-614F-9035-4F82-648F25B7A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C30F-EAD9-443C-921C-F181F2CA86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2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6533-777A-336E-0A72-8F261A2321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E0FDF-7AC5-3A53-3F60-2C02FC5DFA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90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E884-F81D-BA64-D848-9D8AB1CF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Space and Time </a:t>
            </a:r>
            <a:r>
              <a:rPr lang="en-IN" dirty="0" err="1"/>
              <a:t>Tradeoffs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7CF1D-0D7A-5242-827C-A07AC15DC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Two varieties of space-for-time algorithms: </a:t>
            </a:r>
          </a:p>
          <a:p>
            <a:pPr>
              <a:defRPr/>
            </a:pPr>
            <a:r>
              <a:rPr lang="en-US" altLang="en-US" i="1" u="sng" dirty="0"/>
              <a:t>input enhancement</a:t>
            </a:r>
            <a:r>
              <a:rPr lang="en-US" altLang="en-US" dirty="0"/>
              <a:t>  </a:t>
            </a:r>
            <a:r>
              <a:rPr lang="en-US" altLang="en-US" dirty="0">
                <a:cs typeface="Times New Roman" panose="02020603050405020304" pitchFamily="18" charset="0"/>
              </a:rPr>
              <a:t>—</a:t>
            </a:r>
            <a:r>
              <a:rPr lang="en-US" altLang="en-US" dirty="0"/>
              <a:t> preprocess the input (or its part) to store some info to be used later in solving the problem </a:t>
            </a:r>
          </a:p>
          <a:p>
            <a:pPr lvl="1">
              <a:defRPr/>
            </a:pPr>
            <a:r>
              <a:rPr lang="en-US" altLang="en-US" sz="2400" dirty="0"/>
              <a:t>counting sorts</a:t>
            </a:r>
          </a:p>
          <a:p>
            <a:pPr lvl="1">
              <a:defRPr/>
            </a:pPr>
            <a:r>
              <a:rPr lang="en-US" altLang="en-US" sz="2400" dirty="0"/>
              <a:t>string searching algorithms</a:t>
            </a:r>
          </a:p>
          <a:p>
            <a:pPr lvl="1"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i="1" u="sng" dirty="0" err="1"/>
              <a:t>prestructuring</a:t>
            </a:r>
            <a:r>
              <a:rPr lang="en-US" altLang="en-US" dirty="0"/>
              <a:t> </a:t>
            </a:r>
            <a:r>
              <a:rPr lang="en-US" altLang="en-US" dirty="0">
                <a:cs typeface="Times New Roman" panose="02020603050405020304" pitchFamily="18" charset="0"/>
              </a:rPr>
              <a:t>—</a:t>
            </a:r>
            <a:r>
              <a:rPr lang="en-US" altLang="en-US" dirty="0"/>
              <a:t> preprocess the input to make accessing its elements easier</a:t>
            </a:r>
          </a:p>
          <a:p>
            <a:pPr lvl="1">
              <a:defRPr/>
            </a:pPr>
            <a:r>
              <a:rPr lang="en-US" altLang="en-US" sz="2400" dirty="0"/>
              <a:t>hashing</a:t>
            </a:r>
          </a:p>
          <a:p>
            <a:pPr lvl="1">
              <a:defRPr/>
            </a:pPr>
            <a:r>
              <a:rPr lang="en-US" altLang="en-US" sz="2400" dirty="0"/>
              <a:t>indexing schemes (e.g., B-trees)</a:t>
            </a:r>
          </a:p>
          <a:p>
            <a:pPr lvl="1">
              <a:buFontTx/>
              <a:buNone/>
              <a:defRPr/>
            </a:pPr>
            <a:endParaRPr lang="en-US" alt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635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FC3F-B783-F9CB-BE12-BA2F22558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Horspool’s</a:t>
            </a:r>
            <a:r>
              <a:rPr lang="en-IN" dirty="0"/>
              <a:t> Algorithm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B1CD-0B0F-C1E2-05EE-65E4DD17A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en-US" sz="2400" dirty="0"/>
              <a:t>preprocesses pattern to generate a shift table that determines how much to shift the pattern when a mismatch occurs </a:t>
            </a:r>
          </a:p>
          <a:p>
            <a:pPr lvl="1">
              <a:defRPr/>
            </a:pPr>
            <a:endParaRPr lang="en-US" altLang="en-US" sz="2400" dirty="0"/>
          </a:p>
          <a:p>
            <a:pPr lvl="1">
              <a:defRPr/>
            </a:pPr>
            <a:r>
              <a:rPr lang="en-US" altLang="en-US" sz="2400" dirty="0"/>
              <a:t>always makes a shift based on the text’s character </a:t>
            </a:r>
            <a:r>
              <a:rPr lang="en-US" altLang="en-US" sz="2400" i="1" dirty="0"/>
              <a:t>c </a:t>
            </a:r>
            <a:r>
              <a:rPr lang="en-US" altLang="en-US" sz="2400" dirty="0"/>
              <a:t>aligned with the </a:t>
            </a:r>
            <a:r>
              <a:rPr lang="en-US" altLang="en-US" sz="2400" u="sng" dirty="0"/>
              <a:t>last</a:t>
            </a:r>
            <a:r>
              <a:rPr lang="en-US" altLang="en-US" sz="2400" dirty="0"/>
              <a:t> character in the pattern according to the shift table’s entry for </a:t>
            </a:r>
            <a:r>
              <a:rPr lang="en-US" altLang="en-US" sz="2400" i="1" dirty="0"/>
              <a:t>c</a:t>
            </a:r>
            <a:endParaRPr lang="en-US" altLang="en-US" sz="2400" dirty="0"/>
          </a:p>
          <a:p>
            <a:pPr marL="0" indent="0">
              <a:defRPr/>
            </a:pP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780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4563-9147-458C-62B0-EC899290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CD0F-60E5-59D4-E6C0-2057934C8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Shift sizes can be precomputed by the formula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sz="2400" dirty="0"/>
              <a:t>		     </a:t>
            </a:r>
            <a:r>
              <a:rPr lang="en-US" altLang="en-US" dirty="0"/>
              <a:t>distance from </a:t>
            </a:r>
            <a:r>
              <a:rPr lang="en-US" altLang="en-US" i="1" dirty="0"/>
              <a:t>c</a:t>
            </a:r>
            <a:r>
              <a:rPr lang="en-US" altLang="en-US" dirty="0"/>
              <a:t>’s rightmost occurrence in pattern</a:t>
            </a:r>
            <a:br>
              <a:rPr lang="en-US" altLang="en-US" dirty="0"/>
            </a:br>
            <a:r>
              <a:rPr lang="en-US" altLang="en-US" dirty="0"/>
              <a:t>            among its first </a:t>
            </a:r>
            <a:r>
              <a:rPr lang="en-US" altLang="en-US" i="1" dirty="0"/>
              <a:t>m-</a:t>
            </a:r>
            <a:r>
              <a:rPr lang="en-US" altLang="en-US" dirty="0"/>
              <a:t>1 characters to its right end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i="1" dirty="0"/>
              <a:t>     t</a:t>
            </a:r>
            <a:r>
              <a:rPr lang="en-US" altLang="en-US" dirty="0"/>
              <a:t>(</a:t>
            </a:r>
            <a:r>
              <a:rPr lang="en-US" altLang="en-US" i="1" dirty="0"/>
              <a:t>c</a:t>
            </a:r>
            <a:r>
              <a:rPr lang="en-US" altLang="en-US" dirty="0"/>
              <a:t>) = 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              pattern’s length </a:t>
            </a:r>
            <a:r>
              <a:rPr lang="en-US" altLang="en-US" i="1" dirty="0"/>
              <a:t>m</a:t>
            </a:r>
            <a:r>
              <a:rPr lang="en-US" altLang="en-US" dirty="0"/>
              <a:t>, otherwise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/>
              <a:t>     by scanning pattern before search begins and stored in a</a:t>
            </a:r>
            <a:br>
              <a:rPr lang="en-US" altLang="en-US" dirty="0"/>
            </a:br>
            <a:r>
              <a:rPr lang="en-US" altLang="en-US" dirty="0"/>
              <a:t>table called </a:t>
            </a:r>
            <a:r>
              <a:rPr lang="en-US" altLang="en-US" i="1" dirty="0"/>
              <a:t>shift table</a:t>
            </a:r>
            <a:br>
              <a:rPr lang="en-US" altLang="en-US" i="1" u="sng" dirty="0"/>
            </a:b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57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2D06-4ACB-CACB-82C0-99B16E71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4" name="Group 74">
            <a:extLst>
              <a:ext uri="{FF2B5EF4-FFF2-40B4-BE49-F238E27FC236}">
                <a16:creationId xmlns:a16="http://schemas.microsoft.com/office/drawing/2014/main" id="{ED071432-58DC-9904-9576-C09C4E49DE37}"/>
              </a:ext>
            </a:extLst>
          </p:cNvPr>
          <p:cNvGrpSpPr>
            <a:grpSpLocks/>
          </p:cNvGrpSpPr>
          <p:nvPr/>
        </p:nvGrpSpPr>
        <p:grpSpPr bwMode="auto">
          <a:xfrm>
            <a:off x="924233" y="1927122"/>
            <a:ext cx="8382000" cy="1371600"/>
            <a:chOff x="384" y="768"/>
            <a:chExt cx="5280" cy="864"/>
          </a:xfrm>
        </p:grpSpPr>
        <p:grpSp>
          <p:nvGrpSpPr>
            <p:cNvPr id="5" name="Group 73">
              <a:extLst>
                <a:ext uri="{FF2B5EF4-FFF2-40B4-BE49-F238E27FC236}">
                  <a16:creationId xmlns:a16="http://schemas.microsoft.com/office/drawing/2014/main" id="{A520A461-4AF8-E482-F200-EF7732AC53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768"/>
              <a:ext cx="5232" cy="864"/>
              <a:chOff x="384" y="768"/>
              <a:chExt cx="5232" cy="864"/>
            </a:xfrm>
          </p:grpSpPr>
          <p:grpSp>
            <p:nvGrpSpPr>
              <p:cNvPr id="9" name="Group 32">
                <a:extLst>
                  <a:ext uri="{FF2B5EF4-FFF2-40B4-BE49-F238E27FC236}">
                    <a16:creationId xmlns:a16="http://schemas.microsoft.com/office/drawing/2014/main" id="{2DFC9D2E-25AE-F063-54D8-C06EAA65E1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" y="768"/>
                <a:ext cx="5040" cy="864"/>
                <a:chOff x="720" y="1824"/>
                <a:chExt cx="5040" cy="672"/>
              </a:xfrm>
            </p:grpSpPr>
            <p:sp>
              <p:nvSpPr>
                <p:cNvPr id="11" name="Rectangle 33">
                  <a:extLst>
                    <a:ext uri="{FF2B5EF4-FFF2-40B4-BE49-F238E27FC236}">
                      <a16:creationId xmlns:a16="http://schemas.microsoft.com/office/drawing/2014/main" id="{13F03D5D-6891-4C31-87B4-5C4E17E746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1824"/>
                  <a:ext cx="5040" cy="3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Monotype Sorts" pitchFamily="2" charset="2"/>
                    <a:buChar char="b"/>
                    <a:defRPr kumimoji="1" sz="2400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A50021"/>
                    </a:buClr>
                    <a:buChar char="•"/>
                    <a:defRPr kumimoji="1" sz="2000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A50021"/>
                    </a:buClr>
                    <a:buChar char="–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A50021"/>
                    </a:buClr>
                    <a:buChar char="–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A50021"/>
                    </a:buClr>
                    <a:buChar char="»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»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»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»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»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2000">
                      <a:solidFill>
                        <a:schemeClr val="bg2"/>
                      </a:solidFill>
                      <a:latin typeface="Courier New" panose="02070309020205020404" pitchFamily="49" charset="0"/>
                    </a:rPr>
                    <a:t>A B C D E F G H I J K L M N O P Q R S T U V W X Y Z</a:t>
                  </a:r>
                </a:p>
              </p:txBody>
            </p:sp>
            <p:sp>
              <p:nvSpPr>
                <p:cNvPr id="12" name="Rectangle 34">
                  <a:extLst>
                    <a:ext uri="{FF2B5EF4-FFF2-40B4-BE49-F238E27FC236}">
                      <a16:creationId xmlns:a16="http://schemas.microsoft.com/office/drawing/2014/main" id="{99F978EB-5687-B379-1499-7690D40BC6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2160"/>
                  <a:ext cx="5040" cy="336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A50021"/>
                    </a:buClr>
                    <a:buSzPct val="75000"/>
                    <a:buFont typeface="Monotype Sorts" pitchFamily="2" charset="2"/>
                    <a:buChar char="b"/>
                    <a:defRPr kumimoji="1" sz="2400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A50021"/>
                    </a:buClr>
                    <a:buChar char="•"/>
                    <a:defRPr kumimoji="1" sz="2000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A50021"/>
                    </a:buClr>
                    <a:buChar char="–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A50021"/>
                    </a:buClr>
                    <a:buChar char="–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A50021"/>
                    </a:buClr>
                    <a:buChar char="»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»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»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»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A50021"/>
                    </a:buClr>
                    <a:buChar char="»"/>
                    <a:defRPr kumimoji="1" b="1">
                      <a:solidFill>
                        <a:srgbClr val="FFFF99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algn="ctr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kumimoji="0" lang="en-US" altLang="en-US" sz="2000">
                      <a:solidFill>
                        <a:schemeClr val="bg2"/>
                      </a:solidFill>
                      <a:latin typeface="Courier New" panose="02070309020205020404" pitchFamily="49" charset="0"/>
                    </a:rPr>
                    <a:t>1 2 6 6 6 6 6 6 6 6 6 6 6 6 3 6 6 6 6 6 6 6 6 6 6 6</a:t>
                  </a:r>
                  <a:endParaRPr kumimoji="0" lang="en-US" altLang="en-US" sz="4000" b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Line 35">
                  <a:extLst>
                    <a:ext uri="{FF2B5EF4-FFF2-40B4-BE49-F238E27FC236}">
                      <a16:creationId xmlns:a16="http://schemas.microsoft.com/office/drawing/2014/main" id="{5DEC03AC-DD5E-E03C-1477-5C2DCF0915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3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4" name="Line 36">
                  <a:extLst>
                    <a:ext uri="{FF2B5EF4-FFF2-40B4-BE49-F238E27FC236}">
                      <a16:creationId xmlns:a16="http://schemas.microsoft.com/office/drawing/2014/main" id="{CBDE3DCB-8E4F-F133-BE60-B4CCDC978D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5" name="Line 37">
                  <a:extLst>
                    <a:ext uri="{FF2B5EF4-FFF2-40B4-BE49-F238E27FC236}">
                      <a16:creationId xmlns:a16="http://schemas.microsoft.com/office/drawing/2014/main" id="{36E62D80-4643-39DC-3E69-C5B0C97313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4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6" name="Line 38">
                  <a:extLst>
                    <a:ext uri="{FF2B5EF4-FFF2-40B4-BE49-F238E27FC236}">
                      <a16:creationId xmlns:a16="http://schemas.microsoft.com/office/drawing/2014/main" id="{9C4AF419-36BC-99A6-F5BE-8247A529A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3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7" name="Line 39">
                  <a:extLst>
                    <a:ext uri="{FF2B5EF4-FFF2-40B4-BE49-F238E27FC236}">
                      <a16:creationId xmlns:a16="http://schemas.microsoft.com/office/drawing/2014/main" id="{F6321D51-95A0-685C-FAA4-2A82B0D3AF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2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8" name="Line 40">
                  <a:extLst>
                    <a:ext uri="{FF2B5EF4-FFF2-40B4-BE49-F238E27FC236}">
                      <a16:creationId xmlns:a16="http://schemas.microsoft.com/office/drawing/2014/main" id="{31EA87B7-7C64-B6B5-8643-8C05D99DF0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1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19" name="Line 41">
                  <a:extLst>
                    <a:ext uri="{FF2B5EF4-FFF2-40B4-BE49-F238E27FC236}">
                      <a16:creationId xmlns:a16="http://schemas.microsoft.com/office/drawing/2014/main" id="{B6B427E6-11ED-028D-6127-0EC68BD8B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0" name="Line 42">
                  <a:extLst>
                    <a:ext uri="{FF2B5EF4-FFF2-40B4-BE49-F238E27FC236}">
                      <a16:creationId xmlns:a16="http://schemas.microsoft.com/office/drawing/2014/main" id="{EE9C5141-84DC-C65F-FEAE-4551D0F176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1" name="Line 43">
                  <a:extLst>
                    <a:ext uri="{FF2B5EF4-FFF2-40B4-BE49-F238E27FC236}">
                      <a16:creationId xmlns:a16="http://schemas.microsoft.com/office/drawing/2014/main" id="{4594243F-95B1-9BCD-6378-A7015D5EF7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9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2" name="Line 44">
                  <a:extLst>
                    <a:ext uri="{FF2B5EF4-FFF2-40B4-BE49-F238E27FC236}">
                      <a16:creationId xmlns:a16="http://schemas.microsoft.com/office/drawing/2014/main" id="{8D8E5526-584B-D0DA-E33D-E1012B763B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3" name="Line 45">
                  <a:extLst>
                    <a:ext uri="{FF2B5EF4-FFF2-40B4-BE49-F238E27FC236}">
                      <a16:creationId xmlns:a16="http://schemas.microsoft.com/office/drawing/2014/main" id="{13CE54F1-8033-C5FC-66C7-50FCCCD3E5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4" name="Line 46">
                  <a:extLst>
                    <a:ext uri="{FF2B5EF4-FFF2-40B4-BE49-F238E27FC236}">
                      <a16:creationId xmlns:a16="http://schemas.microsoft.com/office/drawing/2014/main" id="{27DA0106-D0A3-5FB8-964D-78C98C81FB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6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5" name="Line 47">
                  <a:extLst>
                    <a:ext uri="{FF2B5EF4-FFF2-40B4-BE49-F238E27FC236}">
                      <a16:creationId xmlns:a16="http://schemas.microsoft.com/office/drawing/2014/main" id="{DC11F39B-54AB-6F1F-A567-679040A80F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16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6" name="Line 48">
                  <a:extLst>
                    <a:ext uri="{FF2B5EF4-FFF2-40B4-BE49-F238E27FC236}">
                      <a16:creationId xmlns:a16="http://schemas.microsoft.com/office/drawing/2014/main" id="{69A2F177-3DA4-EDF7-2D44-1C3566C06C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5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7" name="Line 49">
                  <a:extLst>
                    <a:ext uri="{FF2B5EF4-FFF2-40B4-BE49-F238E27FC236}">
                      <a16:creationId xmlns:a16="http://schemas.microsoft.com/office/drawing/2014/main" id="{928DCF97-EED7-0716-DBBC-7093AEB119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4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8" name="Line 50">
                  <a:extLst>
                    <a:ext uri="{FF2B5EF4-FFF2-40B4-BE49-F238E27FC236}">
                      <a16:creationId xmlns:a16="http://schemas.microsoft.com/office/drawing/2014/main" id="{24E0BFC6-9995-759C-AA63-5F5616DAAB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6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29" name="Line 51">
                  <a:extLst>
                    <a:ext uri="{FF2B5EF4-FFF2-40B4-BE49-F238E27FC236}">
                      <a16:creationId xmlns:a16="http://schemas.microsoft.com/office/drawing/2014/main" id="{818BCF22-4F99-96F3-C30F-77BA226029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7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0" name="Line 52">
                  <a:extLst>
                    <a:ext uri="{FF2B5EF4-FFF2-40B4-BE49-F238E27FC236}">
                      <a16:creationId xmlns:a16="http://schemas.microsoft.com/office/drawing/2014/main" id="{686AF86C-6F24-16A5-66F4-EAAE643E6D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8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1" name="Line 53">
                  <a:extLst>
                    <a:ext uri="{FF2B5EF4-FFF2-40B4-BE49-F238E27FC236}">
                      <a16:creationId xmlns:a16="http://schemas.microsoft.com/office/drawing/2014/main" id="{AE1411D5-CEC4-23D6-0057-1025AE949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2" name="Line 54">
                  <a:extLst>
                    <a:ext uri="{FF2B5EF4-FFF2-40B4-BE49-F238E27FC236}">
                      <a16:creationId xmlns:a16="http://schemas.microsoft.com/office/drawing/2014/main" id="{09B42E75-96C6-F39C-58E4-080E1E196D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9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3" name="Line 55">
                  <a:extLst>
                    <a:ext uri="{FF2B5EF4-FFF2-40B4-BE49-F238E27FC236}">
                      <a16:creationId xmlns:a16="http://schemas.microsoft.com/office/drawing/2014/main" id="{78F2BF0A-A888-FCBD-4FB7-DB98E0465F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04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4" name="Line 56">
                  <a:extLst>
                    <a:ext uri="{FF2B5EF4-FFF2-40B4-BE49-F238E27FC236}">
                      <a16:creationId xmlns:a16="http://schemas.microsoft.com/office/drawing/2014/main" id="{862D0F77-8937-7DD0-2134-3CCEA77004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12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5" name="Line 57">
                  <a:extLst>
                    <a:ext uri="{FF2B5EF4-FFF2-40B4-BE49-F238E27FC236}">
                      <a16:creationId xmlns:a16="http://schemas.microsoft.com/office/drawing/2014/main" id="{0A10627B-502C-9222-0AA8-6E3115746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20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6" name="Line 58">
                  <a:extLst>
                    <a:ext uri="{FF2B5EF4-FFF2-40B4-BE49-F238E27FC236}">
                      <a16:creationId xmlns:a16="http://schemas.microsoft.com/office/drawing/2014/main" id="{F1DC482D-B8A5-E3AF-3529-2EB4DB10D0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28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  <p:sp>
              <p:nvSpPr>
                <p:cNvPr id="37" name="Line 59">
                  <a:extLst>
                    <a:ext uri="{FF2B5EF4-FFF2-40B4-BE49-F238E27FC236}">
                      <a16:creationId xmlns:a16="http://schemas.microsoft.com/office/drawing/2014/main" id="{3E756FB9-1D2B-16A8-5233-D86D6126EE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6" y="1824"/>
                  <a:ext cx="0" cy="672"/>
                </a:xfrm>
                <a:prstGeom prst="line">
                  <a:avLst/>
                </a:prstGeom>
                <a:noFill/>
                <a:ln w="127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IN"/>
                </a:p>
              </p:txBody>
            </p:sp>
          </p:grpSp>
          <p:sp>
            <p:nvSpPr>
              <p:cNvPr id="10" name="Rectangle 67">
                <a:extLst>
                  <a:ext uri="{FF2B5EF4-FFF2-40B4-BE49-F238E27FC236}">
                    <a16:creationId xmlns:a16="http://schemas.microsoft.com/office/drawing/2014/main" id="{524E4572-4CFC-B2F4-317A-F4651E6EB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4" y="768"/>
                <a:ext cx="192" cy="864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A50021"/>
                  </a:buClr>
                  <a:buSzPct val="75000"/>
                  <a:buFont typeface="Monotype Sorts" pitchFamily="2" charset="2"/>
                  <a:buChar char="b"/>
                  <a:defRPr kumimoji="1" sz="2400" b="1">
                    <a:solidFill>
                      <a:srgbClr val="FFFF99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A50021"/>
                  </a:buClr>
                  <a:buChar char="•"/>
                  <a:defRPr kumimoji="1" sz="2000" b="1">
                    <a:solidFill>
                      <a:srgbClr val="FFFF99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A50021"/>
                  </a:buClr>
                  <a:buChar char="–"/>
                  <a:defRPr kumimoji="1" b="1">
                    <a:solidFill>
                      <a:srgbClr val="FFFF99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A50021"/>
                  </a:buClr>
                  <a:buChar char="–"/>
                  <a:defRPr kumimoji="1" b="1">
                    <a:solidFill>
                      <a:srgbClr val="FFFF99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A50021"/>
                  </a:buClr>
                  <a:buChar char="»"/>
                  <a:defRPr kumimoji="1" b="1">
                    <a:solidFill>
                      <a:srgbClr val="FFFF99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>
                    <a:solidFill>
                      <a:srgbClr val="FFFF99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>
                    <a:solidFill>
                      <a:srgbClr val="FFFF99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>
                    <a:solidFill>
                      <a:srgbClr val="FFFF99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A50021"/>
                  </a:buClr>
                  <a:buChar char="»"/>
                  <a:defRPr kumimoji="1" b="1">
                    <a:solidFill>
                      <a:srgbClr val="FFFF99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0" lang="en-US" altLang="en-US" b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" name="Line 68">
              <a:extLst>
                <a:ext uri="{FF2B5EF4-FFF2-40B4-BE49-F238E27FC236}">
                  <a16:creationId xmlns:a16="http://schemas.microsoft.com/office/drawing/2014/main" id="{CC8A2041-4350-2AF2-147D-CE7CBFDC4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1200"/>
              <a:ext cx="19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" name="Text Box 71">
              <a:extLst>
                <a:ext uri="{FF2B5EF4-FFF2-40B4-BE49-F238E27FC236}">
                  <a16:creationId xmlns:a16="http://schemas.microsoft.com/office/drawing/2014/main" id="{1B5177CB-0095-E247-E3D1-392CEB139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7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>
                  <a:solidFill>
                    <a:schemeClr val="bg2"/>
                  </a:solidFill>
                </a:rPr>
                <a:t>_</a:t>
              </a:r>
            </a:p>
          </p:txBody>
        </p:sp>
        <p:sp>
          <p:nvSpPr>
            <p:cNvPr id="8" name="Text Box 72">
              <a:extLst>
                <a:ext uri="{FF2B5EF4-FFF2-40B4-BE49-F238E27FC236}">
                  <a16:creationId xmlns:a16="http://schemas.microsoft.com/office/drawing/2014/main" id="{295B3425-62C6-041E-4C22-37BA00EE2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00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A50021"/>
                </a:buClr>
                <a:buSzPct val="75000"/>
                <a:buFont typeface="Monotype Sorts" pitchFamily="2" charset="2"/>
                <a:buChar char="b"/>
                <a:defRPr kumimoji="1" sz="24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Char char="•"/>
                <a:defRPr kumimoji="1" sz="2000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Char char="–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Char char="»"/>
                <a:defRPr kumimoji="1" b="1">
                  <a:solidFill>
                    <a:srgbClr val="FFFF99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Courier New" panose="02070309020205020404" pitchFamily="49" charset="0"/>
                </a:rPr>
                <a:t>6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07BE077-2A93-B854-DB28-37577907DEB0}"/>
              </a:ext>
            </a:extLst>
          </p:cNvPr>
          <p:cNvSpPr txBox="1"/>
          <p:nvPr/>
        </p:nvSpPr>
        <p:spPr>
          <a:xfrm>
            <a:off x="838199" y="3586316"/>
            <a:ext cx="7666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Monotype Sorts" pitchFamily="2" charset="2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BARD LOVED BANANAS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BAOBAB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BAOBAB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        BAOBAB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en-US" dirty="0">
                <a:latin typeface="Courier New" panose="02070309020205020404" pitchFamily="49" charset="0"/>
              </a:rPr>
              <a:t>			    BAOBAB </a:t>
            </a:r>
            <a:r>
              <a:rPr lang="en-US" altLang="en-US" dirty="0"/>
              <a:t>(unsuccessful search)</a:t>
            </a:r>
          </a:p>
        </p:txBody>
      </p:sp>
    </p:spTree>
    <p:extLst>
      <p:ext uri="{BB962C8B-B14F-4D97-AF65-F5344CB8AC3E}">
        <p14:creationId xmlns:p14="http://schemas.microsoft.com/office/powerpoint/2010/main" val="427201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4DFC-9CAF-C583-EB65-F3F7EF03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Horspool’s</a:t>
            </a:r>
            <a:r>
              <a:rPr lang="en-IN" dirty="0"/>
              <a:t>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27A7-37E6-D468-EFD7-49DCCD885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Given text and pattern, construct the shift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Align left side of pattern with left side of beginning of text.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last character in pattern, start matching characters until all characters in pattern are matched OR you encounter a mismatch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 is text character aligned with last character of pattern, shift pattern by t(c) 5. Repeat steps 3+4 until match or end of text.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8125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CB20-E539-AE0A-B0FE-A0C11BFD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Horspool’s</a:t>
            </a:r>
            <a:r>
              <a:rPr lang="en-IN" dirty="0"/>
              <a:t>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FD22-60AF-AE32-F7AF-9813188E5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m=pattern length, n=text length, k=alphabet length </a:t>
            </a:r>
          </a:p>
          <a:p>
            <a:r>
              <a:rPr lang="en-IN" dirty="0"/>
              <a:t>Preprocessing time: </a:t>
            </a:r>
            <a:r>
              <a:rPr lang="el-GR" dirty="0"/>
              <a:t>θ(</a:t>
            </a:r>
            <a:r>
              <a:rPr lang="en-IN" dirty="0" err="1"/>
              <a:t>m+k</a:t>
            </a:r>
            <a:r>
              <a:rPr lang="en-IN" dirty="0"/>
              <a:t>) </a:t>
            </a:r>
          </a:p>
          <a:p>
            <a:r>
              <a:rPr lang="en-IN" dirty="0"/>
              <a:t>Searching time: Best: </a:t>
            </a:r>
            <a:r>
              <a:rPr lang="el-GR" dirty="0"/>
              <a:t>Ω(</a:t>
            </a:r>
            <a:r>
              <a:rPr lang="en-IN" dirty="0"/>
              <a:t>n/m) Worst: O(nm) Average: </a:t>
            </a:r>
            <a:r>
              <a:rPr lang="el-GR" dirty="0"/>
              <a:t>θ(</a:t>
            </a:r>
            <a:r>
              <a:rPr lang="en-IN" dirty="0"/>
              <a:t>n</a:t>
            </a:r>
            <a:r>
              <a:rPr lang="en-IN"/>
              <a:t>) </a:t>
            </a:r>
          </a:p>
          <a:p>
            <a:r>
              <a:rPr lang="en-IN"/>
              <a:t>Trades </a:t>
            </a:r>
            <a:r>
              <a:rPr lang="en-IN" dirty="0"/>
              <a:t>space (construct </a:t>
            </a:r>
            <a:r>
              <a:rPr lang="en-IN" dirty="0" err="1"/>
              <a:t>ShiftTable</a:t>
            </a:r>
            <a:r>
              <a:rPr lang="en-IN" dirty="0"/>
              <a:t>) for time </a:t>
            </a:r>
          </a:p>
        </p:txBody>
      </p:sp>
    </p:spTree>
    <p:extLst>
      <p:ext uri="{BB962C8B-B14F-4D97-AF65-F5344CB8AC3E}">
        <p14:creationId xmlns:p14="http://schemas.microsoft.com/office/powerpoint/2010/main" val="381711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Widescreen</PresentationFormat>
  <Paragraphs>38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Monotype Sorts</vt:lpstr>
      <vt:lpstr>Times New Roman</vt:lpstr>
      <vt:lpstr>Office Theme</vt:lpstr>
      <vt:lpstr>PowerPoint Presentation</vt:lpstr>
      <vt:lpstr>Space and Time Tradeoffs</vt:lpstr>
      <vt:lpstr>Horspool’s Algorithm </vt:lpstr>
      <vt:lpstr>PowerPoint Presentation</vt:lpstr>
      <vt:lpstr>PowerPoint Presentation</vt:lpstr>
      <vt:lpstr>Horspool’s Algorithm</vt:lpstr>
      <vt:lpstr>Horspool’s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Sumana M</dc:creator>
  <cp:lastModifiedBy>Sumana M</cp:lastModifiedBy>
  <cp:revision>1</cp:revision>
  <dcterms:created xsi:type="dcterms:W3CDTF">2024-05-23T03:47:31Z</dcterms:created>
  <dcterms:modified xsi:type="dcterms:W3CDTF">2024-05-23T03:47:31Z</dcterms:modified>
</cp:coreProperties>
</file>