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3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5D1C0-FCFD-4D85-8B65-E1017888D1B2}"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90AFD-BD51-4321-856B-0C0DC704A274}" type="slidenum">
              <a:rPr lang="en-US" smtClean="0"/>
              <a:t>‹#›</a:t>
            </a:fld>
            <a:endParaRPr lang="en-US"/>
          </a:p>
        </p:txBody>
      </p:sp>
    </p:spTree>
    <p:extLst>
      <p:ext uri="{BB962C8B-B14F-4D97-AF65-F5344CB8AC3E}">
        <p14:creationId xmlns:p14="http://schemas.microsoft.com/office/powerpoint/2010/main" val="383844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10</a:t>
            </a:fld>
            <a:endParaRPr lang="en-US"/>
          </a:p>
        </p:txBody>
      </p:sp>
    </p:spTree>
    <p:extLst>
      <p:ext uri="{BB962C8B-B14F-4D97-AF65-F5344CB8AC3E}">
        <p14:creationId xmlns:p14="http://schemas.microsoft.com/office/powerpoint/2010/main" val="42267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12</a:t>
            </a:fld>
            <a:endParaRPr lang="en-US"/>
          </a:p>
        </p:txBody>
      </p:sp>
    </p:spTree>
    <p:extLst>
      <p:ext uri="{BB962C8B-B14F-4D97-AF65-F5344CB8AC3E}">
        <p14:creationId xmlns:p14="http://schemas.microsoft.com/office/powerpoint/2010/main" val="412893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13</a:t>
            </a:fld>
            <a:endParaRPr lang="en-US"/>
          </a:p>
        </p:txBody>
      </p:sp>
    </p:spTree>
    <p:extLst>
      <p:ext uri="{BB962C8B-B14F-4D97-AF65-F5344CB8AC3E}">
        <p14:creationId xmlns:p14="http://schemas.microsoft.com/office/powerpoint/2010/main" val="2429043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14</a:t>
            </a:fld>
            <a:endParaRPr lang="en-US"/>
          </a:p>
        </p:txBody>
      </p:sp>
    </p:spTree>
    <p:extLst>
      <p:ext uri="{BB962C8B-B14F-4D97-AF65-F5344CB8AC3E}">
        <p14:creationId xmlns:p14="http://schemas.microsoft.com/office/powerpoint/2010/main" val="300814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15</a:t>
            </a:fld>
            <a:endParaRPr lang="en-US"/>
          </a:p>
        </p:txBody>
      </p:sp>
    </p:spTree>
    <p:extLst>
      <p:ext uri="{BB962C8B-B14F-4D97-AF65-F5344CB8AC3E}">
        <p14:creationId xmlns:p14="http://schemas.microsoft.com/office/powerpoint/2010/main" val="185323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16</a:t>
            </a:fld>
            <a:endParaRPr lang="en-US"/>
          </a:p>
        </p:txBody>
      </p:sp>
    </p:spTree>
    <p:extLst>
      <p:ext uri="{BB962C8B-B14F-4D97-AF65-F5344CB8AC3E}">
        <p14:creationId xmlns:p14="http://schemas.microsoft.com/office/powerpoint/2010/main" val="320293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90AFD-BD51-4321-856B-0C0DC704A274}" type="slidenum">
              <a:rPr lang="en-US" smtClean="0"/>
              <a:t>17</a:t>
            </a:fld>
            <a:endParaRPr lang="en-US"/>
          </a:p>
        </p:txBody>
      </p:sp>
    </p:spTree>
    <p:extLst>
      <p:ext uri="{BB962C8B-B14F-4D97-AF65-F5344CB8AC3E}">
        <p14:creationId xmlns:p14="http://schemas.microsoft.com/office/powerpoint/2010/main" val="10813137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89080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309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50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897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2AC24A9-CCB6-4F8D-B8DB-C2F3692CFA5A}" type="datetimeFigureOut">
              <a:rPr lang="en-US" smtClean="0"/>
              <a:t>4/8/2020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DC25EE-239B-4C5F-AAD1-255A7D5F1EE2}" type="slidenum">
              <a:rPr lang="en-US" smtClean="0"/>
              <a:t>‹#›</a:t>
            </a:fld>
            <a:endParaRPr lang="en-US"/>
          </a:p>
        </p:txBody>
      </p:sp>
    </p:spTree>
    <p:extLst>
      <p:ext uri="{BB962C8B-B14F-4D97-AF65-F5344CB8AC3E}">
        <p14:creationId xmlns:p14="http://schemas.microsoft.com/office/powerpoint/2010/main" val="300466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742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070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364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362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456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2AC24A9-CCB6-4F8D-B8DB-C2F3692CFA5A}" type="datetimeFigureOut">
              <a:rPr lang="en-US" smtClean="0"/>
              <a:t>4/8/2020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0785019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 descr="A close up of a piece of paper&#10;&#10;Description automatically generated">
            <a:extLst>
              <a:ext uri="{FF2B5EF4-FFF2-40B4-BE49-F238E27FC236}">
                <a16:creationId xmlns:a16="http://schemas.microsoft.com/office/drawing/2014/main" id="{50BFBF1F-8A14-4F4A-9314-EC65DEE18ECF}"/>
              </a:ext>
            </a:extLst>
          </p:cNvPr>
          <p:cNvPicPr>
            <a:picLocks noChangeAspect="1"/>
          </p:cNvPicPr>
          <p:nvPr/>
        </p:nvPicPr>
        <p:blipFill rotWithShape="1">
          <a:blip r:embed="rId2"/>
          <a:srcRect t="4948" b="10782"/>
          <a:stretch/>
        </p:blipFill>
        <p:spPr>
          <a:xfrm>
            <a:off x="-2" y="-1"/>
            <a:ext cx="12192001" cy="6858000"/>
          </a:xfrm>
          <a:prstGeom prst="rect">
            <a:avLst/>
          </a:prstGeom>
        </p:spPr>
      </p:pic>
      <p:sp>
        <p:nvSpPr>
          <p:cNvPr id="2" name="Title 1">
            <a:extLst>
              <a:ext uri="{FF2B5EF4-FFF2-40B4-BE49-F238E27FC236}">
                <a16:creationId xmlns:a16="http://schemas.microsoft.com/office/drawing/2014/main" id="{2ED7E593-AC57-4CD4-8B6C-D1CD56970869}"/>
              </a:ext>
            </a:extLst>
          </p:cNvPr>
          <p:cNvSpPr>
            <a:spLocks noGrp="1"/>
          </p:cNvSpPr>
          <p:nvPr>
            <p:ph type="ctrTitle"/>
          </p:nvPr>
        </p:nvSpPr>
        <p:spPr>
          <a:xfrm>
            <a:off x="856210" y="4909985"/>
            <a:ext cx="3212386" cy="1185353"/>
          </a:xfrm>
        </p:spPr>
        <p:txBody>
          <a:bodyPr anchor="ctr">
            <a:normAutofit/>
          </a:bodyPr>
          <a:lstStyle/>
          <a:p>
            <a:r>
              <a:rPr lang="en-US" sz="1800" b="1">
                <a:solidFill>
                  <a:schemeClr val="bg1"/>
                </a:solidFill>
              </a:rPr>
              <a:t>CANNABIS IN DENVER AND CRIMES REPORTED RELATED TO MARIJUANA</a:t>
            </a:r>
            <a:br>
              <a:rPr lang="en-US" sz="1800">
                <a:solidFill>
                  <a:schemeClr val="bg1"/>
                </a:solidFill>
              </a:rPr>
            </a:br>
            <a:endParaRPr lang="en-US" sz="1800">
              <a:solidFill>
                <a:schemeClr val="bg1"/>
              </a:solidFill>
            </a:endParaRPr>
          </a:p>
        </p:txBody>
      </p:sp>
    </p:spTree>
    <p:extLst>
      <p:ext uri="{BB962C8B-B14F-4D97-AF65-F5344CB8AC3E}">
        <p14:creationId xmlns:p14="http://schemas.microsoft.com/office/powerpoint/2010/main" val="2578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851183" y="1143000"/>
            <a:ext cx="4846320" cy="2898648"/>
          </a:xfrm>
        </p:spPr>
        <p:txBody>
          <a:bodyPr vert="horz" lIns="91440" tIns="45720" rIns="91440" bIns="45720" rtlCol="0" anchor="b">
            <a:normAutofit/>
          </a:bodyPr>
          <a:lstStyle/>
          <a:p>
            <a:pPr lvl="0"/>
            <a:r>
              <a:rPr lang="en-US" sz="2200" b="1" dirty="0"/>
              <a:t>EXPLORATORY DATA ANALYSIS</a:t>
            </a:r>
            <a:br>
              <a:rPr lang="en-US" sz="2200" b="1" dirty="0"/>
            </a:br>
            <a:br>
              <a:rPr lang="en-US" sz="2200" b="1" dirty="0"/>
            </a:br>
            <a:r>
              <a:rPr lang="en-US" sz="1400" dirty="0"/>
              <a:t>Identified neighborhoods with the greatest number of crimes reported </a:t>
            </a:r>
            <a:br>
              <a:rPr lang="en-US" sz="1400" dirty="0"/>
            </a:br>
            <a:br>
              <a:rPr lang="en-US" sz="1400" dirty="0"/>
            </a:br>
            <a:r>
              <a:rPr lang="en-US" sz="1400" dirty="0"/>
              <a:t>Identified the most common crime reported  </a:t>
            </a:r>
            <a:br>
              <a:rPr lang="en-US" sz="2200" b="1" dirty="0"/>
            </a:br>
            <a:br>
              <a:rPr lang="en-US" sz="2200" dirty="0"/>
            </a:br>
            <a:endParaRPr lang="en-US" sz="2200" dirty="0"/>
          </a:p>
        </p:txBody>
      </p:sp>
      <p:pic>
        <p:nvPicPr>
          <p:cNvPr id="11" name="Picture 10">
            <a:extLst>
              <a:ext uri="{FF2B5EF4-FFF2-40B4-BE49-F238E27FC236}">
                <a16:creationId xmlns:a16="http://schemas.microsoft.com/office/drawing/2014/main" id="{D87F303C-CD77-4604-809A-F9D672884DD4}"/>
              </a:ext>
            </a:extLst>
          </p:cNvPr>
          <p:cNvPicPr/>
          <p:nvPr/>
        </p:nvPicPr>
        <p:blipFill>
          <a:blip r:embed="rId3"/>
          <a:stretch>
            <a:fillRect/>
          </a:stretch>
        </p:blipFill>
        <p:spPr>
          <a:xfrm>
            <a:off x="7557473" y="191959"/>
            <a:ext cx="2847967" cy="3143860"/>
          </a:xfrm>
          <a:prstGeom prst="rect">
            <a:avLst/>
          </a:prstGeom>
        </p:spPr>
      </p:pic>
      <p:pic>
        <p:nvPicPr>
          <p:cNvPr id="12" name="Picture 11">
            <a:extLst>
              <a:ext uri="{FF2B5EF4-FFF2-40B4-BE49-F238E27FC236}">
                <a16:creationId xmlns:a16="http://schemas.microsoft.com/office/drawing/2014/main" id="{8517F926-60E5-45F0-B022-5B1F51EA282B}"/>
              </a:ext>
            </a:extLst>
          </p:cNvPr>
          <p:cNvPicPr/>
          <p:nvPr/>
        </p:nvPicPr>
        <p:blipFill>
          <a:blip r:embed="rId4"/>
          <a:stretch>
            <a:fillRect/>
          </a:stretch>
        </p:blipFill>
        <p:spPr>
          <a:xfrm>
            <a:off x="7650589" y="3522180"/>
            <a:ext cx="2661735" cy="3143861"/>
          </a:xfrm>
          <a:prstGeom prst="rect">
            <a:avLst/>
          </a:prstGeom>
        </p:spPr>
      </p:pic>
    </p:spTree>
    <p:extLst>
      <p:ext uri="{BB962C8B-B14F-4D97-AF65-F5344CB8AC3E}">
        <p14:creationId xmlns:p14="http://schemas.microsoft.com/office/powerpoint/2010/main" val="2231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AE29A12-E852-4F8B-96EF-58754459BC4D}"/>
              </a:ext>
            </a:extLst>
          </p:cNvPr>
          <p:cNvPicPr/>
          <p:nvPr/>
        </p:nvPicPr>
        <p:blipFill rotWithShape="1">
          <a:blip r:embed="rId2"/>
          <a:srcRect t="3964" r="24734" b="5127"/>
          <a:stretch/>
        </p:blipFill>
        <p:spPr>
          <a:xfrm>
            <a:off x="3657600" y="10"/>
            <a:ext cx="8554277" cy="6857990"/>
          </a:xfrm>
          <a:prstGeom prst="rect">
            <a:avLst/>
          </a:prstGeom>
        </p:spPr>
      </p:pic>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lvl="0"/>
            <a:r>
              <a:rPr lang="en-US" sz="1900" dirty="0"/>
              <a:t>Foursquare was used to plot Marijuana related businesses (blue markers) along with these four neighborhoods (red)</a:t>
            </a:r>
            <a:br>
              <a:rPr lang="en-US" sz="1900" dirty="0"/>
            </a:br>
            <a:br>
              <a:rPr lang="en-US" sz="1900" dirty="0"/>
            </a:br>
            <a:r>
              <a:rPr lang="en-US" sz="1900" i="1" dirty="0"/>
              <a:t>Elyria-Swansea</a:t>
            </a:r>
            <a:br>
              <a:rPr lang="en-US" sz="1900" i="1" dirty="0"/>
            </a:br>
            <a:r>
              <a:rPr lang="en-US" sz="1900" i="1" dirty="0"/>
              <a:t>Overland</a:t>
            </a:r>
            <a:br>
              <a:rPr lang="en-US" sz="1900" i="1" dirty="0"/>
            </a:br>
            <a:r>
              <a:rPr lang="en-US" sz="1900" i="1" dirty="0"/>
              <a:t>Northeast-park-hill</a:t>
            </a:r>
            <a:br>
              <a:rPr lang="en-US" sz="1900" i="1" dirty="0"/>
            </a:br>
            <a:r>
              <a:rPr lang="en-US" sz="1900" i="1" dirty="0"/>
              <a:t>Montebello</a:t>
            </a:r>
            <a:br>
              <a:rPr lang="en-US" sz="1900" b="1" dirty="0"/>
            </a:br>
            <a:br>
              <a:rPr lang="en-US" sz="1900" dirty="0"/>
            </a:br>
            <a:endParaRPr lang="en-US" sz="1900" dirty="0"/>
          </a:p>
        </p:txBody>
      </p:sp>
    </p:spTree>
    <p:extLst>
      <p:ext uri="{BB962C8B-B14F-4D97-AF65-F5344CB8AC3E}">
        <p14:creationId xmlns:p14="http://schemas.microsoft.com/office/powerpoint/2010/main" val="20339213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AE29A12-E852-4F8B-96EF-58754459BC4D}"/>
              </a:ext>
            </a:extLst>
          </p:cNvPr>
          <p:cNvPicPr/>
          <p:nvPr/>
        </p:nvPicPr>
        <p:blipFill rotWithShape="1">
          <a:blip r:embed="rId3"/>
          <a:srcRect t="3964" r="24734" b="5127"/>
          <a:stretch/>
        </p:blipFill>
        <p:spPr>
          <a:xfrm>
            <a:off x="3657600" y="10"/>
            <a:ext cx="8554277" cy="6857990"/>
          </a:xfrm>
          <a:prstGeom prst="rect">
            <a:avLst/>
          </a:prstGeom>
        </p:spPr>
      </p:pic>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lvl="0"/>
            <a:r>
              <a:rPr lang="en-US" sz="1900" b="1" dirty="0"/>
              <a:t>K-means </a:t>
            </a:r>
            <a:r>
              <a:rPr lang="en-US" sz="1900" dirty="0"/>
              <a:t>clustering was run on the latitude and longitude data retrieved from foursquare to identify the clusters and centroid of the clusters which are safer for new businesses</a:t>
            </a:r>
            <a:br>
              <a:rPr lang="en-US" sz="1900" b="1" dirty="0"/>
            </a:br>
            <a:br>
              <a:rPr lang="en-US" sz="1900" dirty="0"/>
            </a:br>
            <a:endParaRPr lang="en-US" sz="1900" dirty="0"/>
          </a:p>
        </p:txBody>
      </p:sp>
    </p:spTree>
    <p:extLst>
      <p:ext uri="{BB962C8B-B14F-4D97-AF65-F5344CB8AC3E}">
        <p14:creationId xmlns:p14="http://schemas.microsoft.com/office/powerpoint/2010/main" val="37134114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lvl="0" algn="ctr"/>
            <a:r>
              <a:rPr lang="en-US" sz="1300" b="1" dirty="0"/>
              <a:t>K-means </a:t>
            </a:r>
            <a:r>
              <a:rPr lang="en-US" sz="1300" dirty="0"/>
              <a:t>clustering was run multiple times to identify how many clusters should be for the dataset. </a:t>
            </a:r>
            <a:br>
              <a:rPr lang="en-US" sz="1300" b="1" dirty="0"/>
            </a:br>
            <a:br>
              <a:rPr lang="en-US" sz="1300" dirty="0"/>
            </a:br>
            <a:endParaRPr lang="en-US" sz="1300" dirty="0"/>
          </a:p>
        </p:txBody>
      </p:sp>
      <p:pic>
        <p:nvPicPr>
          <p:cNvPr id="10" name="Picture 9">
            <a:extLst>
              <a:ext uri="{FF2B5EF4-FFF2-40B4-BE49-F238E27FC236}">
                <a16:creationId xmlns:a16="http://schemas.microsoft.com/office/drawing/2014/main" id="{7CF4FF90-8376-4D5F-8D7C-F421D6233CB8}"/>
              </a:ext>
            </a:extLst>
          </p:cNvPr>
          <p:cNvPicPr/>
          <p:nvPr/>
        </p:nvPicPr>
        <p:blipFill>
          <a:blip r:embed="rId3"/>
          <a:stretch>
            <a:fillRect/>
          </a:stretch>
        </p:blipFill>
        <p:spPr>
          <a:xfrm>
            <a:off x="385158" y="561354"/>
            <a:ext cx="5596128" cy="3570380"/>
          </a:xfrm>
          <a:prstGeom prst="rect">
            <a:avLst/>
          </a:prstGeom>
        </p:spPr>
      </p:pic>
      <p:pic>
        <p:nvPicPr>
          <p:cNvPr id="12" name="Picture 11">
            <a:extLst>
              <a:ext uri="{FF2B5EF4-FFF2-40B4-BE49-F238E27FC236}">
                <a16:creationId xmlns:a16="http://schemas.microsoft.com/office/drawing/2014/main" id="{A5A6ED12-3DBE-47B5-AB3C-99AB7432390E}"/>
              </a:ext>
            </a:extLst>
          </p:cNvPr>
          <p:cNvPicPr/>
          <p:nvPr/>
        </p:nvPicPr>
        <p:blipFill>
          <a:blip r:embed="rId4"/>
          <a:stretch>
            <a:fillRect/>
          </a:stretch>
        </p:blipFill>
        <p:spPr>
          <a:xfrm>
            <a:off x="6210714" y="629979"/>
            <a:ext cx="5596128" cy="3433130"/>
          </a:xfrm>
          <a:prstGeom prst="rect">
            <a:avLst/>
          </a:prstGeom>
        </p:spPr>
      </p:pic>
    </p:spTree>
    <p:extLst>
      <p:ext uri="{BB962C8B-B14F-4D97-AF65-F5344CB8AC3E}">
        <p14:creationId xmlns:p14="http://schemas.microsoft.com/office/powerpoint/2010/main" val="96202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lvl="0" algn="ctr"/>
            <a:r>
              <a:rPr lang="en-US" sz="1300" b="1" dirty="0"/>
              <a:t>K-means </a:t>
            </a:r>
            <a:r>
              <a:rPr lang="en-US" sz="1300" dirty="0"/>
              <a:t>clustering was run multiple times to identify how many clusters should be for the dataset. </a:t>
            </a:r>
            <a:br>
              <a:rPr lang="en-US" sz="1300" b="1" dirty="0"/>
            </a:br>
            <a:br>
              <a:rPr lang="en-US" sz="1300" dirty="0"/>
            </a:br>
            <a:endParaRPr lang="en-US" sz="1300" dirty="0"/>
          </a:p>
        </p:txBody>
      </p:sp>
      <p:pic>
        <p:nvPicPr>
          <p:cNvPr id="10" name="Picture 9">
            <a:extLst>
              <a:ext uri="{FF2B5EF4-FFF2-40B4-BE49-F238E27FC236}">
                <a16:creationId xmlns:a16="http://schemas.microsoft.com/office/drawing/2014/main" id="{7CF4FF90-8376-4D5F-8D7C-F421D6233CB8}"/>
              </a:ext>
            </a:extLst>
          </p:cNvPr>
          <p:cNvPicPr/>
          <p:nvPr/>
        </p:nvPicPr>
        <p:blipFill>
          <a:blip r:embed="rId3"/>
          <a:stretch>
            <a:fillRect/>
          </a:stretch>
        </p:blipFill>
        <p:spPr>
          <a:xfrm>
            <a:off x="385158" y="561354"/>
            <a:ext cx="5596128" cy="3570380"/>
          </a:xfrm>
          <a:prstGeom prst="rect">
            <a:avLst/>
          </a:prstGeom>
        </p:spPr>
      </p:pic>
      <p:pic>
        <p:nvPicPr>
          <p:cNvPr id="12" name="Picture 11">
            <a:extLst>
              <a:ext uri="{FF2B5EF4-FFF2-40B4-BE49-F238E27FC236}">
                <a16:creationId xmlns:a16="http://schemas.microsoft.com/office/drawing/2014/main" id="{A5A6ED12-3DBE-47B5-AB3C-99AB7432390E}"/>
              </a:ext>
            </a:extLst>
          </p:cNvPr>
          <p:cNvPicPr/>
          <p:nvPr/>
        </p:nvPicPr>
        <p:blipFill>
          <a:blip r:embed="rId4"/>
          <a:stretch>
            <a:fillRect/>
          </a:stretch>
        </p:blipFill>
        <p:spPr>
          <a:xfrm>
            <a:off x="6210714" y="629979"/>
            <a:ext cx="5596128" cy="3433130"/>
          </a:xfrm>
          <a:prstGeom prst="rect">
            <a:avLst/>
          </a:prstGeom>
        </p:spPr>
      </p:pic>
    </p:spTree>
    <p:extLst>
      <p:ext uri="{BB962C8B-B14F-4D97-AF65-F5344CB8AC3E}">
        <p14:creationId xmlns:p14="http://schemas.microsoft.com/office/powerpoint/2010/main" val="55143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481029" y="1531727"/>
            <a:ext cx="4023360" cy="2404714"/>
          </a:xfrm>
        </p:spPr>
        <p:txBody>
          <a:bodyPr vert="horz" lIns="91440" tIns="45720" rIns="91440" bIns="45720" rtlCol="0" anchor="b">
            <a:normAutofit/>
          </a:bodyPr>
          <a:lstStyle/>
          <a:p>
            <a:pPr lvl="0"/>
            <a:r>
              <a:rPr lang="en-US" sz="2400" b="1" dirty="0"/>
              <a:t>Final </a:t>
            </a:r>
            <a:r>
              <a:rPr lang="en-US" sz="1600" dirty="0"/>
              <a:t>clustering results</a:t>
            </a:r>
            <a:br>
              <a:rPr lang="en-US" sz="1600" dirty="0"/>
            </a:br>
            <a:r>
              <a:rPr lang="en-US" sz="1600" dirty="0"/>
              <a:t>centroids shown in black circle with yellow outline</a:t>
            </a:r>
            <a:br>
              <a:rPr lang="en-US" sz="4400" dirty="0"/>
            </a:br>
            <a:endParaRPr lang="en-US" sz="4400" dirty="0"/>
          </a:p>
        </p:txBody>
      </p:sp>
      <p:pic>
        <p:nvPicPr>
          <p:cNvPr id="10" name="Picture 9">
            <a:extLst>
              <a:ext uri="{FF2B5EF4-FFF2-40B4-BE49-F238E27FC236}">
                <a16:creationId xmlns:a16="http://schemas.microsoft.com/office/drawing/2014/main" id="{5B35E982-FBCF-41BF-875C-1B99F299EADF}"/>
              </a:ext>
            </a:extLst>
          </p:cNvPr>
          <p:cNvPicPr/>
          <p:nvPr/>
        </p:nvPicPr>
        <p:blipFill>
          <a:blip r:embed="rId3"/>
          <a:stretch>
            <a:fillRect/>
          </a:stretch>
        </p:blipFill>
        <p:spPr>
          <a:xfrm>
            <a:off x="5050175" y="625683"/>
            <a:ext cx="6475228" cy="5455380"/>
          </a:xfrm>
          <a:prstGeom prst="rect">
            <a:avLst/>
          </a:prstGeom>
        </p:spPr>
      </p:pic>
    </p:spTree>
    <p:extLst>
      <p:ext uri="{BB962C8B-B14F-4D97-AF65-F5344CB8AC3E}">
        <p14:creationId xmlns:p14="http://schemas.microsoft.com/office/powerpoint/2010/main" val="84423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35E982-FBCF-41BF-875C-1B99F299EADF}"/>
              </a:ext>
            </a:extLst>
          </p:cNvPr>
          <p:cNvPicPr/>
          <p:nvPr/>
        </p:nvPicPr>
        <p:blipFill rotWithShape="1">
          <a:blip r:embed="rId3"/>
          <a:srcRect l="9091" t="12285" r="-1" b="2346"/>
          <a:stretch/>
        </p:blipFill>
        <p:spPr>
          <a:xfrm>
            <a:off x="20" y="10"/>
            <a:ext cx="8668492" cy="6857990"/>
          </a:xfrm>
          <a:prstGeom prst="rect">
            <a:avLst/>
          </a:prstGeom>
        </p:spPr>
      </p:pic>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7848600" y="1122363"/>
            <a:ext cx="4023360" cy="3204134"/>
          </a:xfrm>
        </p:spPr>
        <p:txBody>
          <a:bodyPr vert="horz" lIns="91440" tIns="45720" rIns="91440" bIns="45720" rtlCol="0" anchor="b">
            <a:normAutofit/>
          </a:bodyPr>
          <a:lstStyle/>
          <a:p>
            <a:pPr lvl="0"/>
            <a:r>
              <a:rPr lang="en-US" sz="1200" b="1" dirty="0"/>
              <a:t>Recommendations based on the study </a:t>
            </a:r>
            <a:br>
              <a:rPr lang="en-US" sz="1200" dirty="0"/>
            </a:br>
            <a:r>
              <a:rPr lang="en-US" sz="1200" b="1" dirty="0"/>
              <a:t>For New Business</a:t>
            </a:r>
            <a:r>
              <a:rPr lang="en-US" sz="1200" dirty="0"/>
              <a:t>: Since the most common reported crime is burglary to businesses using force, it is an important issue to setup the location in a safer neighborhood. Safer choice is downtown area, the Edgewater neighborhood and the Glendale neighborhood area. However, the areas around down can be expensive to setup business but better doing, that’s problem for later. Hence, just for economics sake Glendale and Edgewater neighborhoods are safer and probably less expensive than downtown area. </a:t>
            </a:r>
            <a:br>
              <a:rPr lang="en-US" sz="1200" dirty="0"/>
            </a:br>
            <a:r>
              <a:rPr lang="en-US" sz="1200" b="1" dirty="0"/>
              <a:t>For Users: </a:t>
            </a:r>
            <a:r>
              <a:rPr lang="en-US" sz="1200" dirty="0"/>
              <a:t>Easy to choose downtown area if that is closer, however, the safer neighborhood are gain the Glendale and Edgewater neighborhood. </a:t>
            </a:r>
            <a:br>
              <a:rPr lang="en-US" sz="1200" dirty="0"/>
            </a:br>
            <a:r>
              <a:rPr lang="en-US" sz="1200" b="1" dirty="0"/>
              <a:t>For Authorities: </a:t>
            </a:r>
            <a:r>
              <a:rPr lang="en-US" sz="1200" dirty="0"/>
              <a:t>Neighborhood and clusters of businesses near the cluster 1 near Elyria Swansea should have more surveillance to avoid</a:t>
            </a:r>
            <a:r>
              <a:rPr lang="en-US" sz="1200" b="1" dirty="0"/>
              <a:t> </a:t>
            </a:r>
            <a:r>
              <a:rPr lang="en-US" sz="1200" dirty="0"/>
              <a:t>increased count of similar crimes. </a:t>
            </a:r>
            <a:br>
              <a:rPr lang="en-US" sz="1200"/>
            </a:br>
            <a:br>
              <a:rPr lang="en-US" sz="1200"/>
            </a:br>
            <a:endParaRPr lang="en-US" sz="1200"/>
          </a:p>
        </p:txBody>
      </p:sp>
    </p:spTree>
    <p:extLst>
      <p:ext uri="{BB962C8B-B14F-4D97-AF65-F5344CB8AC3E}">
        <p14:creationId xmlns:p14="http://schemas.microsoft.com/office/powerpoint/2010/main" val="17508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1" name="Rectangle 2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0D776BB-25C0-491A-A0EE-E8F8D8C8EB11}"/>
              </a:ext>
            </a:extLst>
          </p:cNvPr>
          <p:cNvSpPr>
            <a:spLocks noGrp="1"/>
          </p:cNvSpPr>
          <p:nvPr>
            <p:ph type="title"/>
          </p:nvPr>
        </p:nvSpPr>
        <p:spPr>
          <a:xfrm>
            <a:off x="6556100" y="1360493"/>
            <a:ext cx="4972511" cy="3106732"/>
          </a:xfrm>
        </p:spPr>
        <p:txBody>
          <a:bodyPr vert="horz" lIns="91440" tIns="45720" rIns="91440" bIns="45720" rtlCol="0" anchor="b">
            <a:normAutofit/>
          </a:bodyPr>
          <a:lstStyle/>
          <a:p>
            <a:pPr>
              <a:lnSpc>
                <a:spcPct val="80000"/>
              </a:lnSpc>
            </a:pPr>
            <a:r>
              <a:rPr lang="en-US" sz="7200" dirty="0">
                <a:solidFill>
                  <a:schemeClr val="tx1"/>
                </a:solidFill>
              </a:rPr>
              <a:t>Thank You</a:t>
            </a:r>
          </a:p>
        </p:txBody>
      </p:sp>
      <p:sp>
        <p:nvSpPr>
          <p:cNvPr id="23" name="Freeform: Shape 22">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3C6CC4D2-70C7-4655-85EB-4976D0FEBA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7150" y="1526651"/>
            <a:ext cx="3804698" cy="3804698"/>
          </a:xfrm>
          <a:prstGeom prst="rect">
            <a:avLst/>
          </a:prstGeom>
        </p:spPr>
      </p:pic>
    </p:spTree>
    <p:extLst>
      <p:ext uri="{BB962C8B-B14F-4D97-AF65-F5344CB8AC3E}">
        <p14:creationId xmlns:p14="http://schemas.microsoft.com/office/powerpoint/2010/main" val="1266093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1007364" y="1770224"/>
            <a:ext cx="10177272" cy="3317552"/>
          </a:xfrm>
        </p:spPr>
        <p:txBody>
          <a:bodyPr>
            <a:normAutofit/>
          </a:bodyPr>
          <a:lstStyle/>
          <a:p>
            <a:pPr>
              <a:lnSpc>
                <a:spcPct val="100000"/>
              </a:lnSpc>
              <a:spcBef>
                <a:spcPts val="600"/>
              </a:spcBef>
              <a:spcAft>
                <a:spcPts val="600"/>
              </a:spcAft>
            </a:pPr>
            <a:r>
              <a:rPr lang="en-US" sz="2000" b="1" dirty="0"/>
              <a:t>CANNABIS IN DENVER AND CRIMES REPORTED RELATED TO MARIJUANA</a:t>
            </a:r>
            <a:br>
              <a:rPr lang="en-US" sz="2000" b="1" dirty="0"/>
            </a:br>
            <a:br>
              <a:rPr lang="en-US" sz="2000" b="1" dirty="0"/>
            </a:br>
            <a:r>
              <a:rPr lang="en-US" sz="1400" dirty="0"/>
              <a:t>The Colorado amendment 64, which was passed by voters on November 6, 2012, led to legalization in January 2014</a:t>
            </a:r>
            <a:br>
              <a:rPr lang="en-US" sz="1400" dirty="0"/>
            </a:br>
            <a:br>
              <a:rPr lang="en-US" sz="1400" dirty="0"/>
            </a:br>
            <a:r>
              <a:rPr lang="en-US" sz="1400" dirty="0"/>
              <a:t>Many reports suggests that use of marijuana has decreased in teenagers from 25% to 21%</a:t>
            </a:r>
            <a:br>
              <a:rPr lang="en-US" sz="1400" dirty="0"/>
            </a:br>
            <a:br>
              <a:rPr lang="en-US" sz="1400" dirty="0"/>
            </a:br>
            <a:r>
              <a:rPr lang="en-US" sz="1400" dirty="0"/>
              <a:t>The state has also been able to make a good revenue, with $266 million in taxes alone in the year of 2018</a:t>
            </a:r>
          </a:p>
        </p:txBody>
      </p:sp>
    </p:spTree>
    <p:extLst>
      <p:ext uri="{BB962C8B-B14F-4D97-AF65-F5344CB8AC3E}">
        <p14:creationId xmlns:p14="http://schemas.microsoft.com/office/powerpoint/2010/main" val="159863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1007364" y="1770224"/>
            <a:ext cx="10177272" cy="3317552"/>
          </a:xfrm>
        </p:spPr>
        <p:txBody>
          <a:bodyPr>
            <a:normAutofit/>
          </a:bodyPr>
          <a:lstStyle/>
          <a:p>
            <a:pPr>
              <a:lnSpc>
                <a:spcPct val="100000"/>
              </a:lnSpc>
              <a:spcBef>
                <a:spcPts val="600"/>
              </a:spcBef>
              <a:spcAft>
                <a:spcPts val="600"/>
              </a:spcAft>
            </a:pPr>
            <a:r>
              <a:rPr lang="en-US" sz="2000" b="1" dirty="0"/>
              <a:t>CANNABIS IN DENVER AND CRIMES REPORTED RELATED TO MARIJUANA</a:t>
            </a:r>
            <a:br>
              <a:rPr lang="en-US" sz="2000" b="1" dirty="0"/>
            </a:br>
            <a:br>
              <a:rPr lang="en-US" sz="2000" b="1" dirty="0"/>
            </a:br>
            <a:r>
              <a:rPr lang="en-US" sz="1400" dirty="0"/>
              <a:t>One the other side of the story the City and County of Denver reports data on its website on marijuana related crime</a:t>
            </a:r>
            <a:br>
              <a:rPr lang="en-US" sz="1400" dirty="0"/>
            </a:br>
            <a:br>
              <a:rPr lang="en-US" sz="1400" dirty="0"/>
            </a:br>
            <a:r>
              <a:rPr lang="en-US" sz="1400" dirty="0"/>
              <a:t>The website mentions that the crime related are in “clear connection or relation to marijuana”</a:t>
            </a:r>
            <a:br>
              <a:rPr lang="en-US" sz="1400" dirty="0"/>
            </a:br>
            <a:endParaRPr lang="en-US" sz="1400" dirty="0"/>
          </a:p>
        </p:txBody>
      </p:sp>
    </p:spTree>
    <p:extLst>
      <p:ext uri="{BB962C8B-B14F-4D97-AF65-F5344CB8AC3E}">
        <p14:creationId xmlns:p14="http://schemas.microsoft.com/office/powerpoint/2010/main" val="219366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1007364" y="1770224"/>
            <a:ext cx="10177272" cy="3317552"/>
          </a:xfrm>
        </p:spPr>
        <p:txBody>
          <a:bodyPr>
            <a:normAutofit/>
          </a:bodyPr>
          <a:lstStyle/>
          <a:p>
            <a:pPr algn="ctr">
              <a:lnSpc>
                <a:spcPct val="100000"/>
              </a:lnSpc>
              <a:spcBef>
                <a:spcPts val="600"/>
              </a:spcBef>
              <a:spcAft>
                <a:spcPts val="600"/>
              </a:spcAft>
            </a:pPr>
            <a:r>
              <a:rPr lang="en-US" sz="2000" b="1" dirty="0"/>
              <a:t>PROBLEM STATEMENT</a:t>
            </a:r>
            <a:br>
              <a:rPr lang="en-US" sz="2000" b="1" dirty="0"/>
            </a:br>
            <a:br>
              <a:rPr lang="en-US" sz="2000" b="1" dirty="0"/>
            </a:br>
            <a:r>
              <a:rPr lang="en-US" sz="1400" i="1" dirty="0"/>
              <a:t>How the crimes related to marijuana can affect the new businesses location where to setup? and which areas and stores can be put under more surveillance by authorities to better control it? Or where to go for a safer marijuana procurement? </a:t>
            </a:r>
            <a:br>
              <a:rPr lang="en-US" sz="1400" dirty="0"/>
            </a:br>
            <a:endParaRPr lang="en-US" sz="1400" dirty="0"/>
          </a:p>
        </p:txBody>
      </p:sp>
    </p:spTree>
    <p:extLst>
      <p:ext uri="{BB962C8B-B14F-4D97-AF65-F5344CB8AC3E}">
        <p14:creationId xmlns:p14="http://schemas.microsoft.com/office/powerpoint/2010/main" val="220614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1007364" y="1770224"/>
            <a:ext cx="10177272" cy="3317552"/>
          </a:xfrm>
        </p:spPr>
        <p:txBody>
          <a:bodyPr>
            <a:normAutofit/>
          </a:bodyPr>
          <a:lstStyle/>
          <a:p>
            <a:pPr algn="ctr">
              <a:lnSpc>
                <a:spcPct val="100000"/>
              </a:lnSpc>
              <a:spcBef>
                <a:spcPts val="600"/>
              </a:spcBef>
              <a:spcAft>
                <a:spcPts val="600"/>
              </a:spcAft>
            </a:pPr>
            <a:r>
              <a:rPr lang="en-US" sz="2000" b="1" dirty="0"/>
              <a:t>DATA SOURCES</a:t>
            </a:r>
            <a:br>
              <a:rPr lang="en-US" sz="2000" b="1" dirty="0"/>
            </a:br>
            <a:br>
              <a:rPr lang="en-US" sz="2000" b="1" dirty="0"/>
            </a:br>
            <a:r>
              <a:rPr lang="en-US" sz="1400" i="1" dirty="0"/>
              <a:t>Denver Metropolitan Crimes Related to Marijuana (reported on website of City of Denver</a:t>
            </a:r>
            <a:br>
              <a:rPr lang="en-US" sz="1400" i="1" dirty="0"/>
            </a:br>
            <a:br>
              <a:rPr lang="en-US" sz="1400" i="1" dirty="0"/>
            </a:br>
            <a:r>
              <a:rPr lang="en-US" sz="1400" i="1" dirty="0"/>
              <a:t>Foursquare database to identify the marijuana stores in the Denver metropolitan area</a:t>
            </a:r>
            <a:br>
              <a:rPr lang="en-US" sz="1400" dirty="0"/>
            </a:br>
            <a:endParaRPr lang="en-US" sz="1400" dirty="0"/>
          </a:p>
        </p:txBody>
      </p:sp>
    </p:spTree>
    <p:extLst>
      <p:ext uri="{BB962C8B-B14F-4D97-AF65-F5344CB8AC3E}">
        <p14:creationId xmlns:p14="http://schemas.microsoft.com/office/powerpoint/2010/main" val="73965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1007364" y="1770224"/>
            <a:ext cx="10177272" cy="3317552"/>
          </a:xfrm>
        </p:spPr>
        <p:txBody>
          <a:bodyPr>
            <a:normAutofit/>
          </a:bodyPr>
          <a:lstStyle/>
          <a:p>
            <a:pPr lvl="0"/>
            <a:r>
              <a:rPr lang="en-US" sz="2000" b="1" dirty="0"/>
              <a:t>DATA DESCRIPTION</a:t>
            </a:r>
            <a:br>
              <a:rPr lang="en-US" sz="2000" b="1" dirty="0"/>
            </a:br>
            <a:br>
              <a:rPr lang="en-US" sz="2000" b="1" dirty="0"/>
            </a:br>
            <a:r>
              <a:rPr lang="en-US" sz="1400" i="1" dirty="0"/>
              <a:t>Relational structured data in form of an excel sheet with 14 columns and 1203 entries in rows</a:t>
            </a:r>
            <a:br>
              <a:rPr lang="en-US" sz="1400" i="1" dirty="0"/>
            </a:br>
            <a:br>
              <a:rPr lang="en-US" sz="1400" i="1" dirty="0"/>
            </a:br>
            <a:r>
              <a:rPr lang="en-US" sz="1400" i="1" dirty="0"/>
              <a:t>Columns contain following data: </a:t>
            </a:r>
            <a:br>
              <a:rPr lang="en-US" sz="1400" i="1" dirty="0"/>
            </a:br>
            <a:r>
              <a:rPr lang="en-US" sz="1000" dirty="0"/>
              <a:t>Incident_Id (Primary Key)- Unique for each reported incident. </a:t>
            </a:r>
            <a:br>
              <a:rPr lang="en-US" sz="1000" dirty="0"/>
            </a:br>
            <a:r>
              <a:rPr lang="en-US" sz="1000" dirty="0"/>
              <a:t>First_Occurance_Date- Date of first occurrence of a crime reported in the neighborhood or the address related to marijuana. </a:t>
            </a:r>
            <a:br>
              <a:rPr lang="en-US" sz="1000" dirty="0"/>
            </a:br>
            <a:r>
              <a:rPr lang="en-US" sz="1000" dirty="0"/>
              <a:t>Last_Occurance_Date – Date of first occurrence of a crime reported in the neighborhood or the address related to marijuana (both first and last occurrence date are same for most reports, except for majority of last dates are missing). </a:t>
            </a:r>
            <a:br>
              <a:rPr lang="en-US" sz="1000" dirty="0"/>
            </a:br>
            <a:r>
              <a:rPr lang="en-US" sz="1000" dirty="0"/>
              <a:t>Report date for each incident. </a:t>
            </a:r>
            <a:br>
              <a:rPr lang="en-US" sz="1000" dirty="0"/>
            </a:br>
            <a:r>
              <a:rPr lang="en-US" sz="1000" dirty="0"/>
              <a:t>Address of each incident</a:t>
            </a:r>
            <a:br>
              <a:rPr lang="en-US" sz="1000" dirty="0"/>
            </a:br>
            <a:r>
              <a:rPr lang="en-US" sz="1000" dirty="0"/>
              <a:t>Geo_X and Geo_Y (geographic location system for the reported incident, not latitude or longitude data for the addresses of incidents). </a:t>
            </a:r>
            <a:br>
              <a:rPr lang="en-US" sz="1000" dirty="0"/>
            </a:br>
            <a:r>
              <a:rPr lang="en-US" sz="1000" dirty="0"/>
              <a:t>District</a:t>
            </a:r>
            <a:br>
              <a:rPr lang="en-US" sz="1000" dirty="0"/>
            </a:br>
            <a:r>
              <a:rPr lang="en-US" sz="1000" dirty="0"/>
              <a:t>Precinct</a:t>
            </a:r>
            <a:br>
              <a:rPr lang="en-US" sz="1000" dirty="0"/>
            </a:br>
            <a:r>
              <a:rPr lang="en-US" sz="1000" dirty="0"/>
              <a:t>Offense code, type_Id and category_Id</a:t>
            </a:r>
            <a:br>
              <a:rPr lang="en-US" sz="1000" dirty="0"/>
            </a:br>
            <a:r>
              <a:rPr lang="en-US" sz="1000" dirty="0"/>
              <a:t>MJ Relation (Industry or Non-Industry)- related to marijuana industry or not.</a:t>
            </a:r>
            <a:br>
              <a:rPr lang="en-US" sz="1000" dirty="0"/>
            </a:br>
            <a:r>
              <a:rPr lang="en-US" sz="1000" dirty="0"/>
              <a:t>Neighborhood_Id </a:t>
            </a:r>
            <a:br>
              <a:rPr lang="en-US" dirty="0"/>
            </a:br>
            <a:br>
              <a:rPr lang="en-US" sz="1400" dirty="0"/>
            </a:br>
            <a:endParaRPr lang="en-US" sz="1400" dirty="0"/>
          </a:p>
        </p:txBody>
      </p:sp>
    </p:spTree>
    <p:extLst>
      <p:ext uri="{BB962C8B-B14F-4D97-AF65-F5344CB8AC3E}">
        <p14:creationId xmlns:p14="http://schemas.microsoft.com/office/powerpoint/2010/main" val="32610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1007364" y="1770224"/>
            <a:ext cx="10177272" cy="3317552"/>
          </a:xfrm>
        </p:spPr>
        <p:txBody>
          <a:bodyPr>
            <a:normAutofit/>
          </a:bodyPr>
          <a:lstStyle/>
          <a:p>
            <a:pPr lvl="0"/>
            <a:r>
              <a:rPr lang="en-US" sz="2000" b="1" dirty="0"/>
              <a:t>FEATURE SELECTION</a:t>
            </a:r>
            <a:br>
              <a:rPr lang="en-US" sz="2000" b="1" dirty="0"/>
            </a:br>
            <a:br>
              <a:rPr lang="en-US" sz="2000" b="1" dirty="0"/>
            </a:br>
            <a:r>
              <a:rPr lang="en-US" sz="1400" i="1" dirty="0"/>
              <a:t>Following features were selected to be studied:  </a:t>
            </a:r>
            <a:br>
              <a:rPr lang="en-US" sz="1400" i="1" dirty="0"/>
            </a:br>
            <a:br>
              <a:rPr lang="en-US" sz="1400" i="1" dirty="0"/>
            </a:br>
            <a:r>
              <a:rPr lang="en-US" sz="1000" dirty="0"/>
              <a:t>Incident_Id (Unique for each incident)</a:t>
            </a:r>
            <a:br>
              <a:rPr lang="en-US" sz="1000" dirty="0"/>
            </a:br>
            <a:r>
              <a:rPr lang="en-US" sz="1000" dirty="0"/>
              <a:t>Report date – to track the numbers over time.</a:t>
            </a:r>
            <a:br>
              <a:rPr lang="en-US" sz="1000" dirty="0"/>
            </a:br>
            <a:r>
              <a:rPr lang="en-US" sz="1000" dirty="0"/>
              <a:t>Incident address – to lookup latitude and longitude data</a:t>
            </a:r>
            <a:br>
              <a:rPr lang="en-US" sz="1000" dirty="0"/>
            </a:br>
            <a:r>
              <a:rPr lang="en-US" sz="1000" dirty="0"/>
              <a:t>Offense type/category – to identify what kind of offense are the most likely reported related to marijuana. </a:t>
            </a:r>
            <a:br>
              <a:rPr lang="en-US" sz="1000" dirty="0"/>
            </a:br>
            <a:r>
              <a:rPr lang="en-US" sz="1000" dirty="0"/>
              <a:t>Neighborhood_Id – to identify safe neighborhood for business, tourists and users. </a:t>
            </a:r>
            <a:br>
              <a:rPr lang="en-US" dirty="0"/>
            </a:br>
            <a:endParaRPr lang="en-US" sz="1400" dirty="0"/>
          </a:p>
        </p:txBody>
      </p:sp>
    </p:spTree>
    <p:extLst>
      <p:ext uri="{BB962C8B-B14F-4D97-AF65-F5344CB8AC3E}">
        <p14:creationId xmlns:p14="http://schemas.microsoft.com/office/powerpoint/2010/main" val="174955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pPr lvl="0"/>
            <a:r>
              <a:rPr lang="en-US" sz="3700" b="1" dirty="0"/>
              <a:t>EXPLORATORY DATA ANALYSIS</a:t>
            </a:r>
            <a:br>
              <a:rPr lang="en-US" sz="3700" b="1" dirty="0"/>
            </a:br>
            <a:r>
              <a:rPr lang="en-US" sz="1200" dirty="0"/>
              <a:t>Identified top 4 neighborhood where highest number of crimes are reported: </a:t>
            </a:r>
            <a:br>
              <a:rPr lang="en-US" sz="1200" dirty="0"/>
            </a:br>
            <a:br>
              <a:rPr lang="en-US" sz="1200" dirty="0"/>
            </a:br>
            <a:r>
              <a:rPr lang="en-US" sz="1200" i="1" dirty="0"/>
              <a:t>Elyria-Swansea</a:t>
            </a:r>
            <a:br>
              <a:rPr lang="en-US" sz="1200" i="1" dirty="0"/>
            </a:br>
            <a:r>
              <a:rPr lang="en-US" sz="1200" i="1" dirty="0"/>
              <a:t>Overland</a:t>
            </a:r>
            <a:br>
              <a:rPr lang="en-US" sz="1200" i="1" dirty="0"/>
            </a:br>
            <a:r>
              <a:rPr lang="en-US" sz="1200" i="1" dirty="0"/>
              <a:t>Northeast-park-hill</a:t>
            </a:r>
            <a:br>
              <a:rPr lang="en-US" sz="1200" i="1" dirty="0"/>
            </a:br>
            <a:r>
              <a:rPr lang="en-US" sz="1200" i="1" dirty="0"/>
              <a:t>Montebello</a:t>
            </a:r>
            <a:br>
              <a:rPr lang="en-US" sz="3700" b="1" dirty="0"/>
            </a:br>
            <a:br>
              <a:rPr lang="en-US" sz="3700" dirty="0"/>
            </a:br>
            <a:endParaRPr lang="en-US" sz="3700" dirty="0"/>
          </a:p>
        </p:txBody>
      </p:sp>
      <p:pic>
        <p:nvPicPr>
          <p:cNvPr id="3" name="Picture 2">
            <a:extLst>
              <a:ext uri="{FF2B5EF4-FFF2-40B4-BE49-F238E27FC236}">
                <a16:creationId xmlns:a16="http://schemas.microsoft.com/office/drawing/2014/main" id="{CA001A25-E2F4-4C2A-BF91-CC7B6ED126BA}"/>
              </a:ext>
            </a:extLst>
          </p:cNvPr>
          <p:cNvPicPr/>
          <p:nvPr/>
        </p:nvPicPr>
        <p:blipFill>
          <a:blip r:embed="rId2"/>
          <a:stretch>
            <a:fillRect/>
          </a:stretch>
        </p:blipFill>
        <p:spPr>
          <a:xfrm>
            <a:off x="4864608" y="1419276"/>
            <a:ext cx="6846363" cy="3868194"/>
          </a:xfrm>
          <a:prstGeom prst="rect">
            <a:avLst/>
          </a:prstGeom>
        </p:spPr>
      </p:pic>
    </p:spTree>
    <p:extLst>
      <p:ext uri="{BB962C8B-B14F-4D97-AF65-F5344CB8AC3E}">
        <p14:creationId xmlns:p14="http://schemas.microsoft.com/office/powerpoint/2010/main" val="310425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2AB-6EA4-4F87-9632-B653D92D0D89}"/>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lvl="0"/>
            <a:r>
              <a:rPr lang="en-US" sz="1900" b="1" dirty="0"/>
              <a:t>EXPLORATORY DATA ANALYSIS</a:t>
            </a:r>
            <a:br>
              <a:rPr lang="en-US" sz="1900" b="1" dirty="0"/>
            </a:br>
            <a:r>
              <a:rPr lang="en-US" sz="1400" dirty="0"/>
              <a:t>Identified top 4 neighborhood where highest number of crimes are reported: </a:t>
            </a:r>
            <a:br>
              <a:rPr lang="en-US" sz="1900" dirty="0"/>
            </a:br>
            <a:br>
              <a:rPr lang="en-US" sz="1900" dirty="0"/>
            </a:br>
            <a:r>
              <a:rPr lang="en-US" sz="1200" i="1" dirty="0"/>
              <a:t>Elyria-Swansea</a:t>
            </a:r>
            <a:br>
              <a:rPr lang="en-US" sz="1200" i="1" dirty="0"/>
            </a:br>
            <a:r>
              <a:rPr lang="en-US" sz="1200" i="1" dirty="0"/>
              <a:t>Overland</a:t>
            </a:r>
            <a:br>
              <a:rPr lang="en-US" sz="1200" i="1" dirty="0"/>
            </a:br>
            <a:r>
              <a:rPr lang="en-US" sz="1200" i="1" dirty="0"/>
              <a:t>Northeast-park-hill</a:t>
            </a:r>
            <a:br>
              <a:rPr lang="en-US" sz="1200" i="1" dirty="0"/>
            </a:br>
            <a:r>
              <a:rPr lang="en-US" sz="1200" i="1" dirty="0"/>
              <a:t>Montebello</a:t>
            </a:r>
            <a:br>
              <a:rPr lang="en-US" sz="1900" b="1" dirty="0"/>
            </a:br>
            <a:br>
              <a:rPr lang="en-US" sz="1900" dirty="0"/>
            </a:br>
            <a:endParaRPr lang="en-US" sz="1900" dirty="0"/>
          </a:p>
        </p:txBody>
      </p:sp>
      <p:pic>
        <p:nvPicPr>
          <p:cNvPr id="9" name="Picture 8">
            <a:extLst>
              <a:ext uri="{FF2B5EF4-FFF2-40B4-BE49-F238E27FC236}">
                <a16:creationId xmlns:a16="http://schemas.microsoft.com/office/drawing/2014/main" id="{6910E2D6-BDFF-481B-9D4D-E1982975C56A}"/>
              </a:ext>
            </a:extLst>
          </p:cNvPr>
          <p:cNvPicPr/>
          <p:nvPr/>
        </p:nvPicPr>
        <p:blipFill>
          <a:blip r:embed="rId2"/>
          <a:stretch>
            <a:fillRect/>
          </a:stretch>
        </p:blipFill>
        <p:spPr>
          <a:xfrm>
            <a:off x="5414356" y="1927408"/>
            <a:ext cx="6408836" cy="2851932"/>
          </a:xfrm>
          <a:prstGeom prst="rect">
            <a:avLst/>
          </a:prstGeom>
        </p:spPr>
      </p:pic>
    </p:spTree>
    <p:extLst>
      <p:ext uri="{BB962C8B-B14F-4D97-AF65-F5344CB8AC3E}">
        <p14:creationId xmlns:p14="http://schemas.microsoft.com/office/powerpoint/2010/main" val="469436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Widescreen</PresentationFormat>
  <Paragraphs>24</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Rockwell Extra Bold</vt:lpstr>
      <vt:lpstr>Wingdings</vt:lpstr>
      <vt:lpstr>Wood Type</vt:lpstr>
      <vt:lpstr>CANNABIS IN DENVER AND CRIMES REPORTED RELATED TO MARIJUANA </vt:lpstr>
      <vt:lpstr>CANNABIS IN DENVER AND CRIMES REPORTED RELATED TO MARIJUANA  The Colorado amendment 64, which was passed by voters on November 6, 2012, led to legalization in January 2014  Many reports suggests that use of marijuana has decreased in teenagers from 25% to 21%  The state has also been able to make a good revenue, with $266 million in taxes alone in the year of 2018</vt:lpstr>
      <vt:lpstr>CANNABIS IN DENVER AND CRIMES REPORTED RELATED TO MARIJUANA  One the other side of the story the City and County of Denver reports data on its website on marijuana related crime  The website mentions that the crime related are in “clear connection or relation to marijuana” </vt:lpstr>
      <vt:lpstr>PROBLEM STATEMENT  How the crimes related to marijuana can affect the new businesses location where to setup? and which areas and stores can be put under more surveillance by authorities to better control it? Or where to go for a safer marijuana procurement?  </vt:lpstr>
      <vt:lpstr>DATA SOURCES  Denver Metropolitan Crimes Related to Marijuana (reported on website of City of Denver  Foursquare database to identify the marijuana stores in the Denver metropolitan area </vt:lpstr>
      <vt:lpstr>DATA DESCRIPTION  Relational structured data in form of an excel sheet with 14 columns and 1203 entries in rows  Columns contain following data:  Incident_Id (Primary Key)- Unique for each reported incident.  First_Occurance_Date- Date of first occurrence of a crime reported in the neighborhood or the address related to marijuana.  Last_Occurance_Date – Date of first occurrence of a crime reported in the neighborhood or the address related to marijuana (both first and last occurrence date are same for most reports, except for majority of last dates are missing).  Report date for each incident.  Address of each incident Geo_X and Geo_Y (geographic location system for the reported incident, not latitude or longitude data for the addresses of incidents).  District Precinct Offense code, type_Id and category_Id MJ Relation (Industry or Non-Industry)- related to marijuana industry or not. Neighborhood_Id   </vt:lpstr>
      <vt:lpstr>FEATURE SELECTION  Following features were selected to be studied:    Incident_Id (Unique for each incident) Report date – to track the numbers over time. Incident address – to lookup latitude and longitude data Offense type/category – to identify what kind of offense are the most likely reported related to marijuana.  Neighborhood_Id – to identify safe neighborhood for business, tourists and users.  </vt:lpstr>
      <vt:lpstr>EXPLORATORY DATA ANALYSIS Identified top 4 neighborhood where highest number of crimes are reported:   Elyria-Swansea Overland Northeast-park-hill Montebello  </vt:lpstr>
      <vt:lpstr>EXPLORATORY DATA ANALYSIS Identified top 4 neighborhood where highest number of crimes are reported:   Elyria-Swansea Overland Northeast-park-hill Montebello  </vt:lpstr>
      <vt:lpstr>EXPLORATORY DATA ANALYSIS  Identified neighborhoods with the greatest number of crimes reported   Identified the most common crime reported    </vt:lpstr>
      <vt:lpstr>Foursquare was used to plot Marijuana related businesses (blue markers) along with these four neighborhoods (red)  Elyria-Swansea Overland Northeast-park-hill Montebello  </vt:lpstr>
      <vt:lpstr>K-means clustering was run on the latitude and longitude data retrieved from foursquare to identify the clusters and centroid of the clusters which are safer for new businesses  </vt:lpstr>
      <vt:lpstr>K-means clustering was run multiple times to identify how many clusters should be for the dataset.   </vt:lpstr>
      <vt:lpstr>K-means clustering was run multiple times to identify how many clusters should be for the dataset.   </vt:lpstr>
      <vt:lpstr>Final clustering results centroids shown in black circle with yellow outline </vt:lpstr>
      <vt:lpstr>Recommendations based on the study  For New Business: Since the most common reported crime is burglary to businesses using force, it is an important issue to setup the location in a safer neighborhood. Safer choice is downtown area, the Edgewater neighborhood and the Glendale neighborhood area. However, the areas around down can be expensive to setup business but better doing, that’s problem for later. Hence, just for economics sake Glendale and Edgewater neighborhoods are safer and probably less expensive than downtown area.  For Users: Easy to choose downtown area if that is closer, however, the safer neighborhood are gain the Glendale and Edgewater neighborhood.  For Authorities: Neighborhood and clusters of businesses near the cluster 1 near Elyria Swansea should have more surveillance to avoid increased count of similar crimes.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IN DENVER AND CRIMES REPORTED RELATED TO MARIJUANA </dc:title>
  <dc:creator>sum sau</dc:creator>
  <cp:lastModifiedBy>sum sau</cp:lastModifiedBy>
  <cp:revision>1</cp:revision>
  <dcterms:created xsi:type="dcterms:W3CDTF">2020-04-09T06:44:53Z</dcterms:created>
  <dcterms:modified xsi:type="dcterms:W3CDTF">2020-04-09T06:45:18Z</dcterms:modified>
</cp:coreProperties>
</file>