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8288000" cy="22860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93A60-9DF0-4550-BA5D-3BEC39E6243B}" v="3" dt="2022-06-08T18:25:02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29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 Saurabh" userId="d3dcd5be9d17f49e" providerId="LiveId" clId="{6F493A60-9DF0-4550-BA5D-3BEC39E6243B}"/>
    <pc:docChg chg="undo custSel addSld modSld">
      <pc:chgData name="Suman Saurabh" userId="d3dcd5be9d17f49e" providerId="LiveId" clId="{6F493A60-9DF0-4550-BA5D-3BEC39E6243B}" dt="2022-06-08T18:28:22.018" v="764" actId="20577"/>
      <pc:docMkLst>
        <pc:docMk/>
      </pc:docMkLst>
      <pc:sldChg chg="addSp delSp modSp add mod">
        <pc:chgData name="Suman Saurabh" userId="d3dcd5be9d17f49e" providerId="LiveId" clId="{6F493A60-9DF0-4550-BA5D-3BEC39E6243B}" dt="2022-06-08T18:25:37.352" v="757" actId="20577"/>
        <pc:sldMkLst>
          <pc:docMk/>
          <pc:sldMk cId="4018592273" sldId="259"/>
        </pc:sldMkLst>
        <pc:spChg chg="del">
          <ac:chgData name="Suman Saurabh" userId="d3dcd5be9d17f49e" providerId="LiveId" clId="{6F493A60-9DF0-4550-BA5D-3BEC39E6243B}" dt="2022-06-08T18:07:25.898" v="1" actId="478"/>
          <ac:spMkLst>
            <pc:docMk/>
            <pc:sldMk cId="4018592273" sldId="259"/>
            <ac:spMk id="9" creationId="{55390571-61A7-7B79-6FFC-0F6438777E0A}"/>
          </ac:spMkLst>
        </pc:spChg>
        <pc:spChg chg="add mod">
          <ac:chgData name="Suman Saurabh" userId="d3dcd5be9d17f49e" providerId="LiveId" clId="{6F493A60-9DF0-4550-BA5D-3BEC39E6243B}" dt="2022-06-08T18:25:37.352" v="757" actId="20577"/>
          <ac:spMkLst>
            <pc:docMk/>
            <pc:sldMk cId="4018592273" sldId="259"/>
            <ac:spMk id="14" creationId="{000CEC67-15B8-FC78-E48B-61C516E9F5D4}"/>
          </ac:spMkLst>
        </pc:spChg>
        <pc:spChg chg="del">
          <ac:chgData name="Suman Saurabh" userId="d3dcd5be9d17f49e" providerId="LiveId" clId="{6F493A60-9DF0-4550-BA5D-3BEC39E6243B}" dt="2022-06-08T18:24:42.770" v="709" actId="478"/>
          <ac:spMkLst>
            <pc:docMk/>
            <pc:sldMk cId="4018592273" sldId="259"/>
            <ac:spMk id="18" creationId="{C9CC1113-3FA6-4E08-D715-2B04EA46C868}"/>
          </ac:spMkLst>
        </pc:spChg>
        <pc:graphicFrameChg chg="add del mod modGraphic">
          <ac:chgData name="Suman Saurabh" userId="d3dcd5be9d17f49e" providerId="LiveId" clId="{6F493A60-9DF0-4550-BA5D-3BEC39E6243B}" dt="2022-06-08T18:24:52.623" v="710" actId="1076"/>
          <ac:graphicFrameMkLst>
            <pc:docMk/>
            <pc:sldMk cId="4018592273" sldId="259"/>
            <ac:graphicFrameMk id="6" creationId="{7B494296-720A-89B6-7681-A5B64DAE091C}"/>
          </ac:graphicFrameMkLst>
        </pc:graphicFrameChg>
        <pc:picChg chg="del">
          <ac:chgData name="Suman Saurabh" userId="d3dcd5be9d17f49e" providerId="LiveId" clId="{6F493A60-9DF0-4550-BA5D-3BEC39E6243B}" dt="2022-06-08T18:07:44.327" v="5" actId="478"/>
          <ac:picMkLst>
            <pc:docMk/>
            <pc:sldMk cId="4018592273" sldId="259"/>
            <ac:picMk id="3" creationId="{88C0BEA8-CCBC-49F4-754A-8A4877C21A0B}"/>
          </ac:picMkLst>
        </pc:picChg>
        <pc:picChg chg="del">
          <ac:chgData name="Suman Saurabh" userId="d3dcd5be9d17f49e" providerId="LiveId" clId="{6F493A60-9DF0-4550-BA5D-3BEC39E6243B}" dt="2022-06-08T18:07:48.152" v="7" actId="478"/>
          <ac:picMkLst>
            <pc:docMk/>
            <pc:sldMk cId="4018592273" sldId="259"/>
            <ac:picMk id="4" creationId="{892AD422-CF29-86D3-DA26-6EC1834EB8CC}"/>
          </ac:picMkLst>
        </pc:picChg>
        <pc:picChg chg="add mod">
          <ac:chgData name="Suman Saurabh" userId="d3dcd5be9d17f49e" providerId="LiveId" clId="{6F493A60-9DF0-4550-BA5D-3BEC39E6243B}" dt="2022-06-08T18:09:52.829" v="81" actId="14100"/>
          <ac:picMkLst>
            <pc:docMk/>
            <pc:sldMk cId="4018592273" sldId="259"/>
            <ac:picMk id="5" creationId="{6CC0C138-6BF2-489A-366F-177412B12F56}"/>
          </ac:picMkLst>
        </pc:picChg>
        <pc:picChg chg="del">
          <ac:chgData name="Suman Saurabh" userId="d3dcd5be9d17f49e" providerId="LiveId" clId="{6F493A60-9DF0-4550-BA5D-3BEC39E6243B}" dt="2022-06-08T18:07:46.359" v="6" actId="478"/>
          <ac:picMkLst>
            <pc:docMk/>
            <pc:sldMk cId="4018592273" sldId="259"/>
            <ac:picMk id="7" creationId="{5F7C223F-15AD-1F78-569B-55E137310686}"/>
          </ac:picMkLst>
        </pc:picChg>
        <pc:picChg chg="del">
          <ac:chgData name="Suman Saurabh" userId="d3dcd5be9d17f49e" providerId="LiveId" clId="{6F493A60-9DF0-4550-BA5D-3BEC39E6243B}" dt="2022-06-08T18:07:50.088" v="8" actId="478"/>
          <ac:picMkLst>
            <pc:docMk/>
            <pc:sldMk cId="4018592273" sldId="259"/>
            <ac:picMk id="8" creationId="{4AD6DEAD-A98B-836E-3B18-8E90E003A995}"/>
          </ac:picMkLst>
        </pc:picChg>
        <pc:picChg chg="add mod">
          <ac:chgData name="Suman Saurabh" userId="d3dcd5be9d17f49e" providerId="LiveId" clId="{6F493A60-9DF0-4550-BA5D-3BEC39E6243B}" dt="2022-06-08T18:14:32.461" v="125" actId="1076"/>
          <ac:picMkLst>
            <pc:docMk/>
            <pc:sldMk cId="4018592273" sldId="259"/>
            <ac:picMk id="13" creationId="{A21540BB-8BBF-DD2A-6312-798DB6B82AEE}"/>
          </ac:picMkLst>
        </pc:picChg>
      </pc:sldChg>
      <pc:sldChg chg="modSp add mod">
        <pc:chgData name="Suman Saurabh" userId="d3dcd5be9d17f49e" providerId="LiveId" clId="{6F493A60-9DF0-4550-BA5D-3BEC39E6243B}" dt="2022-06-08T18:28:22.018" v="764" actId="20577"/>
        <pc:sldMkLst>
          <pc:docMk/>
          <pc:sldMk cId="4006662139" sldId="260"/>
        </pc:sldMkLst>
        <pc:graphicFrameChg chg="modGraphic">
          <ac:chgData name="Suman Saurabh" userId="d3dcd5be9d17f49e" providerId="LiveId" clId="{6F493A60-9DF0-4550-BA5D-3BEC39E6243B}" dt="2022-06-08T18:28:22.018" v="764" actId="20577"/>
          <ac:graphicFrameMkLst>
            <pc:docMk/>
            <pc:sldMk cId="4006662139" sldId="260"/>
            <ac:graphicFrameMk id="6" creationId="{7B494296-720A-89B6-7681-A5B64DAE091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8128F-6D3B-4D85-9482-6EF6EC0A4A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46488" y="857250"/>
            <a:ext cx="18510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8E950-00FF-4D73-9E97-6F9221F66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2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4pPr>
    <a:lvl5pPr marL="2633473" algn="l" defTabSz="1316736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41210"/>
            <a:ext cx="15544800" cy="795866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006793"/>
            <a:ext cx="13716000" cy="551920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443C-EC8B-45F2-BFE7-D01346F7555B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4F5-5770-4CBB-9A81-E36B06681623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217084"/>
            <a:ext cx="3943350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217084"/>
            <a:ext cx="11601450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6877-38A1-4E30-8A0A-8952EAED0AB8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397-8CD4-4001-8B92-28804753A7DD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5699132"/>
            <a:ext cx="15773400" cy="9509123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5298215"/>
            <a:ext cx="15773400" cy="500062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FA8E-3646-484A-8212-120972711C70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6085417"/>
            <a:ext cx="77724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6085417"/>
            <a:ext cx="77724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5866-C567-4AB8-9E35-3080559028CE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7089"/>
            <a:ext cx="157734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5603877"/>
            <a:ext cx="7736680" cy="274637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8350250"/>
            <a:ext cx="773668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5603877"/>
            <a:ext cx="7774782" cy="274637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8350250"/>
            <a:ext cx="7774782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7792-93CC-4DAF-982D-6AC94CBB7ADF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F3A-8983-42CB-821E-0838A839B882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C7B5-E62E-4D9C-9898-E5E902E2FD42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524000"/>
            <a:ext cx="5898356" cy="53340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291422"/>
            <a:ext cx="9258300" cy="1624541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6858000"/>
            <a:ext cx="5898356" cy="1270529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2FD-A395-4449-A34C-5A4B7FE0907F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524000"/>
            <a:ext cx="5898356" cy="53340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291422"/>
            <a:ext cx="9258300" cy="1624541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6858000"/>
            <a:ext cx="5898356" cy="1270529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2773-F892-45BD-A28D-FC1C441C5499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217089"/>
            <a:ext cx="157734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6085417"/>
            <a:ext cx="157734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1187839"/>
            <a:ext cx="41148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173C6-71CB-46AB-AF99-D5979F309ABF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1187839"/>
            <a:ext cx="6172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1187839"/>
            <a:ext cx="41148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A1D4-AE89-431A-8321-70A453A3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8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494296-720A-89B6-7681-A5B64DAE0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21359"/>
              </p:ext>
            </p:extLst>
          </p:nvPr>
        </p:nvGraphicFramePr>
        <p:xfrm>
          <a:off x="383683" y="1286075"/>
          <a:ext cx="17041529" cy="1800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769">
                  <a:extLst>
                    <a:ext uri="{9D8B030D-6E8A-4147-A177-3AD203B41FA5}">
                      <a16:colId xmlns:a16="http://schemas.microsoft.com/office/drawing/2014/main" val="892633454"/>
                    </a:ext>
                  </a:extLst>
                </a:gridCol>
                <a:gridCol w="14279760">
                  <a:extLst>
                    <a:ext uri="{9D8B030D-6E8A-4147-A177-3AD203B41FA5}">
                      <a16:colId xmlns:a16="http://schemas.microsoft.com/office/drawing/2014/main" val="1976291966"/>
                    </a:ext>
                  </a:extLst>
                </a:gridCol>
              </a:tblGrid>
              <a:tr h="5065634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/>
                        <a:t>Depletion factor:</a:t>
                      </a:r>
                    </a:p>
                    <a:p>
                      <a:pPr algn="ctr"/>
                      <a:endParaRPr lang="en-US" sz="3200" b="1" i="1" dirty="0"/>
                    </a:p>
                    <a:p>
                      <a:r>
                        <a:rPr lang="en-US" sz="3200" dirty="0"/>
                        <a:t>ODE – 6.6E-6</a:t>
                      </a:r>
                    </a:p>
                    <a:p>
                      <a:r>
                        <a:rPr lang="en-US" sz="3200" dirty="0"/>
                        <a:t>ABM – 6.0E-6</a:t>
                      </a:r>
                    </a:p>
                    <a:p>
                      <a:endParaRPr lang="en-US" sz="3200" dirty="0"/>
                    </a:p>
                    <a:p>
                      <a:r>
                        <a:rPr lang="en-US" sz="3200" b="1" i="1" dirty="0">
                          <a:solidFill>
                            <a:srgbClr val="C00000"/>
                          </a:solidFill>
                        </a:rPr>
                        <a:t>Optimal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243422149"/>
                  </a:ext>
                </a:extLst>
              </a:tr>
              <a:tr h="4476712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ODE – 1.0E-5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ABM – 1.0E-5</a:t>
                      </a:r>
                    </a:p>
                    <a:p>
                      <a:endParaRPr lang="en-US" sz="4900" dirty="0"/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Oscillatory Suboptimal</a:t>
                      </a:r>
                    </a:p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350517423"/>
                  </a:ext>
                </a:extLst>
              </a:tr>
              <a:tr h="4233402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ODE – 3.0E-5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ABM – 3.0E-5</a:t>
                      </a:r>
                    </a:p>
                    <a:p>
                      <a:endParaRPr lang="en-US" sz="4900" dirty="0"/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kern="1200" noProof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Cyclic Suboptimal</a:t>
                      </a:r>
                    </a:p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019156062"/>
                  </a:ext>
                </a:extLst>
              </a:tr>
              <a:tr h="4233402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ODE – 5.0E-5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ABM – 5.0E-5</a:t>
                      </a:r>
                    </a:p>
                    <a:p>
                      <a:endParaRPr lang="en-US" sz="4900" dirty="0"/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Collapse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657996076"/>
                  </a:ext>
                </a:extLst>
              </a:tr>
            </a:tbl>
          </a:graphicData>
        </a:graphic>
      </p:graphicFrame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E5B57A-1CBF-54D0-737A-47C12E3AB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1" y="1727847"/>
            <a:ext cx="13807840" cy="4393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390571-61A7-7B79-6FFC-0F6438777E0A}"/>
              </a:ext>
            </a:extLst>
          </p:cNvPr>
          <p:cNvSpPr txBox="1"/>
          <p:nvPr/>
        </p:nvSpPr>
        <p:spPr>
          <a:xfrm>
            <a:off x="433136" y="455078"/>
            <a:ext cx="1742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EGALITARIAN SOCIETY SIMULATION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05A2F5-3B2B-9651-0E29-5BC58E19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72F-E4AE-4EFC-9C77-6AF10626BFFC}" type="datetime1">
              <a:rPr lang="en-US" smtClean="0"/>
              <a:t>6/13/2022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E7592A-E3E1-207B-8613-D0DA3786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1</a:t>
            </a:fld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9EEF26A-8C5D-7818-D917-4E973322B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71" y="6587943"/>
            <a:ext cx="13111708" cy="4079976"/>
          </a:xfrm>
          <a:prstGeom prst="rect">
            <a:avLst/>
          </a:prstGeom>
        </p:spPr>
      </p:pic>
      <p:pic>
        <p:nvPicPr>
          <p:cNvPr id="15" name="Picture 14" descr="A picture containing text, screenshot, device&#10;&#10;Description automatically generated">
            <a:extLst>
              <a:ext uri="{FF2B5EF4-FFF2-40B4-BE49-F238E27FC236}">
                <a16:creationId xmlns:a16="http://schemas.microsoft.com/office/drawing/2014/main" id="{11E49387-30D3-8324-C928-C79CA0DA9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0881060"/>
            <a:ext cx="13807841" cy="4093886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536DF177-03AB-EF95-0A82-A2C8D5370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5554372"/>
            <a:ext cx="13807840" cy="3527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923B45-5107-6D07-E40F-D5D7719B42E8}"/>
              </a:ext>
            </a:extLst>
          </p:cNvPr>
          <p:cNvSpPr txBox="1"/>
          <p:nvPr/>
        </p:nvSpPr>
        <p:spPr>
          <a:xfrm>
            <a:off x="433136" y="19967038"/>
            <a:ext cx="1613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Note:  Egalitarian society is where there are no elites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593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494296-720A-89B6-7681-A5B64DAE0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87753"/>
              </p:ext>
            </p:extLst>
          </p:nvPr>
        </p:nvGraphicFramePr>
        <p:xfrm>
          <a:off x="383683" y="1286075"/>
          <a:ext cx="17041529" cy="1800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769">
                  <a:extLst>
                    <a:ext uri="{9D8B030D-6E8A-4147-A177-3AD203B41FA5}">
                      <a16:colId xmlns:a16="http://schemas.microsoft.com/office/drawing/2014/main" val="892633454"/>
                    </a:ext>
                  </a:extLst>
                </a:gridCol>
                <a:gridCol w="14279760">
                  <a:extLst>
                    <a:ext uri="{9D8B030D-6E8A-4147-A177-3AD203B41FA5}">
                      <a16:colId xmlns:a16="http://schemas.microsoft.com/office/drawing/2014/main" val="1976291966"/>
                    </a:ext>
                  </a:extLst>
                </a:gridCol>
              </a:tblGrid>
              <a:tr h="5065634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/>
                        <a:t>Depletion factor:</a:t>
                      </a:r>
                    </a:p>
                    <a:p>
                      <a:pPr algn="ctr"/>
                      <a:endParaRPr lang="en-US" sz="3200" b="1" i="1" dirty="0"/>
                    </a:p>
                    <a:p>
                      <a:pPr algn="ctr"/>
                      <a:r>
                        <a:rPr lang="en-US" sz="3200" b="0" i="0" dirty="0"/>
                        <a:t>ODE – 7.5E-6</a:t>
                      </a:r>
                    </a:p>
                    <a:p>
                      <a:pPr algn="ctr"/>
                      <a:r>
                        <a:rPr lang="en-US" sz="3200" b="0" i="0" dirty="0"/>
                        <a:t>ABM – 7.5E-6</a:t>
                      </a:r>
                    </a:p>
                    <a:p>
                      <a:pPr algn="ctr"/>
                      <a:endParaRPr lang="en-US" sz="3200" b="0" i="0" dirty="0"/>
                    </a:p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dirty="0">
                          <a:solidFill>
                            <a:srgbClr val="C00000"/>
                          </a:solidFill>
                        </a:rPr>
                        <a:t>Optimal</a:t>
                      </a:r>
                    </a:p>
                    <a:p>
                      <a:pPr algn="ctr"/>
                      <a:endParaRPr lang="en-US" sz="3200" b="0" i="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243422149"/>
                  </a:ext>
                </a:extLst>
              </a:tr>
              <a:tr h="4476712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ODE – 2.0E-5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ABM – 1.5E-5</a:t>
                      </a:r>
                    </a:p>
                    <a:p>
                      <a:endParaRPr lang="en-US" sz="4900" dirty="0"/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Oscillatory Suboptimal</a:t>
                      </a:r>
                    </a:p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350517423"/>
                  </a:ext>
                </a:extLst>
              </a:tr>
              <a:tr h="4233402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ODE – 3.0E-5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ABM – 3.0E-5</a:t>
                      </a:r>
                    </a:p>
                    <a:p>
                      <a:endParaRPr lang="en-US" sz="4900" dirty="0"/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Oscillatory Suboptimal</a:t>
                      </a:r>
                    </a:p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019156062"/>
                  </a:ext>
                </a:extLst>
              </a:tr>
              <a:tr h="4233402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ABM – 6.5E-5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ABM – 6.5E-5</a:t>
                      </a:r>
                    </a:p>
                    <a:p>
                      <a:endParaRPr lang="en-US" sz="4900" dirty="0"/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Collapse</a:t>
                      </a:r>
                    </a:p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6579960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390571-61A7-7B79-6FFC-0F6438777E0A}"/>
              </a:ext>
            </a:extLst>
          </p:cNvPr>
          <p:cNvSpPr txBox="1"/>
          <p:nvPr/>
        </p:nvSpPr>
        <p:spPr>
          <a:xfrm>
            <a:off x="433136" y="455078"/>
            <a:ext cx="1742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EQUITABLE SOCIETY SIMULATION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05A2F5-3B2B-9651-0E29-5BC58E19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72F-E4AE-4EFC-9C77-6AF10626BFFC}" type="datetime1">
              <a:rPr lang="en-US" smtClean="0"/>
              <a:t>6/13/2022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E7592A-E3E1-207B-8613-D0DA3786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2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CC1113-3FA6-4E08-D715-2B04EA46C868}"/>
              </a:ext>
            </a:extLst>
          </p:cNvPr>
          <p:cNvSpPr txBox="1"/>
          <p:nvPr/>
        </p:nvSpPr>
        <p:spPr>
          <a:xfrm>
            <a:off x="433136" y="19967038"/>
            <a:ext cx="1613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Note:  Equitable society is where there are elites in the model, but the inequality factor is one.</a:t>
            </a:r>
            <a:r>
              <a:rPr lang="en-US" dirty="0"/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3311C07-C9D2-0C19-A0BC-A158EB3DE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6394885"/>
            <a:ext cx="14110512" cy="4303595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D3F967A0-6227-DA02-01B2-B1DDE9542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486979"/>
            <a:ext cx="14110512" cy="4572000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497A45C-E3D0-6A01-457C-720FEC50B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1034386"/>
            <a:ext cx="14110512" cy="3828264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B5732586-D97D-9CB2-AB44-FDB34A2C7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71" y="15302658"/>
            <a:ext cx="14110512" cy="382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5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494296-720A-89B6-7681-A5B64DAE0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90236"/>
              </p:ext>
            </p:extLst>
          </p:nvPr>
        </p:nvGraphicFramePr>
        <p:xfrm>
          <a:off x="383683" y="1286075"/>
          <a:ext cx="17041529" cy="18256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769">
                  <a:extLst>
                    <a:ext uri="{9D8B030D-6E8A-4147-A177-3AD203B41FA5}">
                      <a16:colId xmlns:a16="http://schemas.microsoft.com/office/drawing/2014/main" val="892633454"/>
                    </a:ext>
                  </a:extLst>
                </a:gridCol>
                <a:gridCol w="14279760">
                  <a:extLst>
                    <a:ext uri="{9D8B030D-6E8A-4147-A177-3AD203B41FA5}">
                      <a16:colId xmlns:a16="http://schemas.microsoft.com/office/drawing/2014/main" val="1976291966"/>
                    </a:ext>
                  </a:extLst>
                </a:gridCol>
              </a:tblGrid>
              <a:tr h="5065634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/>
                        <a:t>Depletion factor:</a:t>
                      </a:r>
                    </a:p>
                    <a:p>
                      <a:pPr algn="ctr"/>
                      <a:endParaRPr lang="en-US" sz="3200" b="1" i="1" dirty="0"/>
                    </a:p>
                    <a:p>
                      <a:pPr algn="ctr"/>
                      <a:r>
                        <a:rPr lang="en-US" sz="3200" b="0" i="0" dirty="0"/>
                        <a:t>ODE – 4.5E-5</a:t>
                      </a:r>
                    </a:p>
                    <a:p>
                      <a:pPr algn="ctr"/>
                      <a:r>
                        <a:rPr lang="en-US" sz="3200" b="0" i="0" dirty="0"/>
                        <a:t>ABM – 4.5E-5</a:t>
                      </a:r>
                    </a:p>
                    <a:p>
                      <a:pPr algn="ctr"/>
                      <a:endParaRPr lang="en-US" sz="3200" b="0" i="0" dirty="0"/>
                    </a:p>
                    <a:p>
                      <a:pPr algn="ctr"/>
                      <a:r>
                        <a:rPr lang="en-US" sz="3200" b="1" i="1" dirty="0">
                          <a:solidFill>
                            <a:srgbClr val="C00000"/>
                          </a:solidFill>
                        </a:rPr>
                        <a:t>L-Collapse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243422149"/>
                  </a:ext>
                </a:extLst>
              </a:tr>
              <a:tr h="4476712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ODE – 8.0E-5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ABM – 8.0E-5</a:t>
                      </a:r>
                    </a:p>
                    <a:p>
                      <a:endParaRPr lang="en-US" sz="4900" dirty="0"/>
                    </a:p>
                    <a:p>
                      <a:r>
                        <a:rPr lang="en-US" sz="3200" b="1" i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Total Collapse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350517423"/>
                  </a:ext>
                </a:extLst>
              </a:tr>
              <a:tr h="4233402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ODE – 6.35E-6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ABM – 6.5E-6</a:t>
                      </a:r>
                    </a:p>
                    <a:p>
                      <a:endParaRPr lang="en-US" sz="4900" dirty="0"/>
                    </a:p>
                    <a:p>
                      <a:r>
                        <a:rPr lang="en-US" sz="4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More of a qualitative match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019156062"/>
                  </a:ext>
                </a:extLst>
              </a:tr>
              <a:tr h="4233402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ODE – 7.5E-5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ABM – 1.0E-5</a:t>
                      </a:r>
                    </a:p>
                    <a:p>
                      <a:endParaRPr lang="en-US" sz="4900" dirty="0"/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More of a qualitative match</a:t>
                      </a:r>
                    </a:p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6579960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390571-61A7-7B79-6FFC-0F6438777E0A}"/>
              </a:ext>
            </a:extLst>
          </p:cNvPr>
          <p:cNvSpPr txBox="1"/>
          <p:nvPr/>
        </p:nvSpPr>
        <p:spPr>
          <a:xfrm>
            <a:off x="433136" y="455078"/>
            <a:ext cx="1742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UNEQUAL SOCIETY SIMULATION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05A2F5-3B2B-9651-0E29-5BC58E19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72F-E4AE-4EFC-9C77-6AF10626BFFC}" type="datetime1">
              <a:rPr lang="en-US" smtClean="0"/>
              <a:t>6/13/2022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E7592A-E3E1-207B-8613-D0DA3786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CC1113-3FA6-4E08-D715-2B04EA46C868}"/>
              </a:ext>
            </a:extLst>
          </p:cNvPr>
          <p:cNvSpPr txBox="1"/>
          <p:nvPr/>
        </p:nvSpPr>
        <p:spPr>
          <a:xfrm>
            <a:off x="433136" y="19967038"/>
            <a:ext cx="1613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Note:  Unequal society is where there are elites in the model, and the inequality factor is greater than one.</a:t>
            </a:r>
            <a:r>
              <a:rPr lang="en-US" dirty="0"/>
              <a:t> 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C0BEA8-CCBC-49F4-754A-8A4877C21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71" y="1486979"/>
            <a:ext cx="14110512" cy="4572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F7C223F-15AD-1F78-569B-55E137310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71" y="6730791"/>
            <a:ext cx="13732329" cy="3834873"/>
          </a:xfrm>
          <a:prstGeom prst="rect">
            <a:avLst/>
          </a:prstGeom>
        </p:spPr>
      </p:pic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892AD422-CF29-86D3-DA26-6EC1834EB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71" y="11396660"/>
            <a:ext cx="13732329" cy="3347617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4AD6DEAD-A98B-836E-3B18-8E90E003A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5503413"/>
            <a:ext cx="13716000" cy="379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494296-720A-89B6-7681-A5B64DAE0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45975"/>
              </p:ext>
            </p:extLst>
          </p:nvPr>
        </p:nvGraphicFramePr>
        <p:xfrm>
          <a:off x="383683" y="1419585"/>
          <a:ext cx="17041529" cy="1800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769">
                  <a:extLst>
                    <a:ext uri="{9D8B030D-6E8A-4147-A177-3AD203B41FA5}">
                      <a16:colId xmlns:a16="http://schemas.microsoft.com/office/drawing/2014/main" val="892633454"/>
                    </a:ext>
                  </a:extLst>
                </a:gridCol>
                <a:gridCol w="14279760">
                  <a:extLst>
                    <a:ext uri="{9D8B030D-6E8A-4147-A177-3AD203B41FA5}">
                      <a16:colId xmlns:a16="http://schemas.microsoft.com/office/drawing/2014/main" val="1976291966"/>
                    </a:ext>
                  </a:extLst>
                </a:gridCol>
              </a:tblGrid>
              <a:tr h="5065634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/>
                        <a:t>Depletion factor:</a:t>
                      </a:r>
                    </a:p>
                    <a:p>
                      <a:pPr algn="ctr"/>
                      <a:endParaRPr lang="en-US" sz="3200" b="1" i="1" dirty="0"/>
                    </a:p>
                    <a:p>
                      <a:pPr algn="ctr"/>
                      <a:r>
                        <a:rPr lang="en-US" sz="3200" b="0" i="0" dirty="0"/>
                        <a:t>6.6E-6</a:t>
                      </a:r>
                    </a:p>
                    <a:p>
                      <a:pPr algn="ctr"/>
                      <a:endParaRPr lang="en-US" sz="3200" b="0" i="0" dirty="0"/>
                    </a:p>
                    <a:p>
                      <a:pPr algn="ctr"/>
                      <a:r>
                        <a:rPr lang="en-US" sz="3200" b="1" i="1" dirty="0">
                          <a:solidFill>
                            <a:srgbClr val="C00000"/>
                          </a:solidFill>
                        </a:rPr>
                        <a:t>Equilibrium without movement of agents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243422149"/>
                  </a:ext>
                </a:extLst>
              </a:tr>
              <a:tr h="4476712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ABM – 1.0E-4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dirty="0">
                          <a:solidFill>
                            <a:srgbClr val="C00000"/>
                          </a:solidFill>
                        </a:rPr>
                        <a:t>Equilibrium with movement of agents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350517423"/>
                  </a:ext>
                </a:extLst>
              </a:tr>
              <a:tr h="8466804">
                <a:tc gridSpan="2"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i="0" dirty="0">
                          <a:solidFill>
                            <a:srgbClr val="C00000"/>
                          </a:solidFill>
                          <a:effectLst/>
                        </a:rPr>
                        <a:t>Simulation for Egalitarian society only.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i="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i="0" dirty="0">
                          <a:solidFill>
                            <a:srgbClr val="C00000"/>
                          </a:solidFill>
                          <a:effectLst/>
                        </a:rPr>
                        <a:t>Important features to be noted:</a:t>
                      </a:r>
                    </a:p>
                    <a:p>
                      <a:pPr marL="571500" marR="0" lvl="0" indent="-57150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chemeClr val="tx1"/>
                          </a:solidFill>
                          <a:effectLst/>
                        </a:rPr>
                        <a:t>Equilibrium has some randomness because agents are moving with random orientation each step.</a:t>
                      </a:r>
                    </a:p>
                    <a:p>
                      <a:pPr marL="571500" marR="0" lvl="0" indent="-57150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chemeClr val="tx1"/>
                          </a:solidFill>
                          <a:effectLst/>
                        </a:rPr>
                        <a:t>It takes longer (</a:t>
                      </a:r>
                      <a:r>
                        <a:rPr lang="en-US" sz="3600" b="1" i="0" dirty="0">
                          <a:solidFill>
                            <a:schemeClr val="tx1"/>
                          </a:solidFill>
                          <a:effectLst/>
                        </a:rPr>
                        <a:t>5X</a:t>
                      </a:r>
                      <a:r>
                        <a:rPr lang="en-US" sz="3600" b="0" i="0" dirty="0">
                          <a:solidFill>
                            <a:schemeClr val="tx1"/>
                          </a:solidFill>
                          <a:effectLst/>
                        </a:rPr>
                        <a:t>) for simulation to achieve equilibrium when agents are moving.</a:t>
                      </a:r>
                    </a:p>
                    <a:p>
                      <a:pPr marL="571500" marR="0" lvl="0" indent="-57150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chemeClr val="tx1"/>
                          </a:solidFill>
                          <a:effectLst/>
                        </a:rPr>
                        <a:t>Depletion factor required to achieve simulation with moving agents is </a:t>
                      </a:r>
                      <a:r>
                        <a:rPr lang="en-US" sz="3600" b="1" i="0" dirty="0">
                          <a:solidFill>
                            <a:schemeClr val="tx1"/>
                          </a:solidFill>
                          <a:effectLst/>
                        </a:rPr>
                        <a:t>15X</a:t>
                      </a:r>
                      <a:r>
                        <a:rPr lang="en-US" sz="3600" b="0" i="0" dirty="0">
                          <a:solidFill>
                            <a:schemeClr val="tx1"/>
                          </a:solidFill>
                          <a:effectLst/>
                        </a:rPr>
                        <a:t> when no movement is allowed.</a:t>
                      </a:r>
                    </a:p>
                    <a:p>
                      <a:pPr marL="571500" marR="0" lvl="0" indent="-57150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chemeClr val="tx1"/>
                          </a:solidFill>
                          <a:effectLst/>
                        </a:rPr>
                        <a:t>The maximum population achieved is ~70 times lower when </a:t>
                      </a:r>
                      <a:r>
                        <a:rPr lang="en-US" sz="3600" b="0" i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movement is allowed</a:t>
                      </a:r>
                      <a:r>
                        <a:rPr lang="en-US" sz="3600" b="0" i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571500" marR="0" lvl="0" indent="-57150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chemeClr val="tx1"/>
                          </a:solidFill>
                          <a:effectLst/>
                        </a:rPr>
                        <a:t>Similarly, equilibrium society wealth pool is ~70 times smaller and nature consumed is also smaller by that amount.</a:t>
                      </a:r>
                    </a:p>
                    <a:p>
                      <a:pPr marL="571500" marR="0" lvl="0" indent="-57150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600" b="0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71500" marR="0" lvl="0" indent="-57150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i="0" dirty="0" err="1">
                          <a:solidFill>
                            <a:schemeClr val="tx1"/>
                          </a:solidFill>
                          <a:effectLst/>
                        </a:rPr>
                        <a:t>Extr</a:t>
                      </a:r>
                      <a:r>
                        <a:rPr lang="en-US" sz="3600" b="0" i="0" dirty="0">
                          <a:solidFill>
                            <a:schemeClr val="tx1"/>
                          </a:solidFill>
                          <a:effectLst/>
                        </a:rPr>
                        <a:t> = dep * nature*</a:t>
                      </a:r>
                      <a:r>
                        <a:rPr lang="en-US" sz="3600" b="0" i="1" dirty="0">
                          <a:solidFill>
                            <a:schemeClr val="tx1"/>
                          </a:solidFill>
                          <a:effectLst/>
                        </a:rPr>
                        <a:t>expected value(no. of people)</a:t>
                      </a:r>
                    </a:p>
                    <a:p>
                      <a:pPr marL="571500" marR="0" lvl="0" indent="-57150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3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91440" marB="91440"/>
                </a:tc>
                <a:tc hMerge="1"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019156062"/>
                  </a:ext>
                </a:extLst>
              </a:tr>
            </a:tbl>
          </a:graphicData>
        </a:graphic>
      </p:graphicFrame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05A2F5-3B2B-9651-0E29-5BC58E19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72F-E4AE-4EFC-9C77-6AF10626BFFC}" type="datetime1">
              <a:rPr lang="en-US" smtClean="0"/>
              <a:t>6/13/2022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E7592A-E3E1-207B-8613-D0DA3786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0C138-6BF2-489A-366F-177412B1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6523944"/>
            <a:ext cx="13716001" cy="4144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540BB-8BBF-DD2A-6312-798DB6B82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99" y="1419585"/>
            <a:ext cx="13940089" cy="49004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0CEC67-15B8-FC78-E48B-61C516E9F5D4}"/>
              </a:ext>
            </a:extLst>
          </p:cNvPr>
          <p:cNvSpPr txBox="1"/>
          <p:nvPr/>
        </p:nvSpPr>
        <p:spPr>
          <a:xfrm>
            <a:off x="2454442" y="200058"/>
            <a:ext cx="13210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Moving Agents Feature</a:t>
            </a:r>
          </a:p>
        </p:txBody>
      </p:sp>
    </p:spTree>
    <p:extLst>
      <p:ext uri="{BB962C8B-B14F-4D97-AF65-F5344CB8AC3E}">
        <p14:creationId xmlns:p14="http://schemas.microsoft.com/office/powerpoint/2010/main" val="401859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494296-720A-89B6-7681-A5B64DAE0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74875"/>
              </p:ext>
            </p:extLst>
          </p:nvPr>
        </p:nvGraphicFramePr>
        <p:xfrm>
          <a:off x="383683" y="1419585"/>
          <a:ext cx="17041529" cy="1800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296">
                  <a:extLst>
                    <a:ext uri="{9D8B030D-6E8A-4147-A177-3AD203B41FA5}">
                      <a16:colId xmlns:a16="http://schemas.microsoft.com/office/drawing/2014/main" val="892633454"/>
                    </a:ext>
                  </a:extLst>
                </a:gridCol>
                <a:gridCol w="15147233">
                  <a:extLst>
                    <a:ext uri="{9D8B030D-6E8A-4147-A177-3AD203B41FA5}">
                      <a16:colId xmlns:a16="http://schemas.microsoft.com/office/drawing/2014/main" val="1976291966"/>
                    </a:ext>
                  </a:extLst>
                </a:gridCol>
              </a:tblGrid>
              <a:tr h="506563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Depletion factor:</a:t>
                      </a:r>
                    </a:p>
                    <a:p>
                      <a:pPr algn="ctr"/>
                      <a:endParaRPr lang="en-US" sz="1800" b="1" i="1" dirty="0"/>
                    </a:p>
                    <a:p>
                      <a:pPr algn="ctr"/>
                      <a:r>
                        <a:rPr lang="en-US" sz="1800" b="0" i="0" dirty="0"/>
                        <a:t>6.6E-6</a:t>
                      </a:r>
                    </a:p>
                    <a:p>
                      <a:pPr algn="ctr"/>
                      <a:endParaRPr lang="en-US" sz="1800" b="0" i="0" dirty="0"/>
                    </a:p>
                    <a:p>
                      <a:pPr algn="ctr"/>
                      <a:r>
                        <a:rPr lang="en-US" sz="1800" b="1" i="1" dirty="0">
                          <a:solidFill>
                            <a:srgbClr val="C00000"/>
                          </a:solidFill>
                        </a:rPr>
                        <a:t>Equilibrium without movement of agents</a:t>
                      </a:r>
                    </a:p>
                  </a:txBody>
                  <a:tcPr marL="182880" marR="182880" marT="91440" marB="91440"/>
                </a:tc>
                <a:tc rowSpan="2"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243422149"/>
                  </a:ext>
                </a:extLst>
              </a:tr>
              <a:tr h="4476712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ABM – 1.0E-4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rgbClr val="C00000"/>
                          </a:solidFill>
                        </a:rPr>
                        <a:t>Equilibrium with movement of agents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/>
                </a:tc>
                <a:tc vMerge="1"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350517423"/>
                  </a:ext>
                </a:extLst>
              </a:tr>
              <a:tr h="8466804">
                <a:tc gridSpan="2"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i="0" dirty="0">
                          <a:solidFill>
                            <a:srgbClr val="C00000"/>
                          </a:solidFill>
                          <a:effectLst/>
                        </a:rPr>
                        <a:t>Simulation for Egalitarian society only.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i="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i="0" dirty="0">
                          <a:solidFill>
                            <a:srgbClr val="C00000"/>
                          </a:solidFill>
                          <a:effectLst/>
                        </a:rPr>
                        <a:t>Important features to be noted:</a:t>
                      </a:r>
                    </a:p>
                    <a:p>
                      <a:pPr marL="571500" marR="0" lvl="0" indent="-57150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chemeClr val="tx1"/>
                          </a:solidFill>
                          <a:effectLst/>
                        </a:rPr>
                        <a:t>Intelligent agents consistently produce a society with smaller population because they are working for individual benefit maximization. </a:t>
                      </a:r>
                    </a:p>
                  </a:txBody>
                  <a:tcPr marL="182880" marR="182880" marT="91440" marB="91440"/>
                </a:tc>
                <a:tc hMerge="1">
                  <a:txBody>
                    <a:bodyPr/>
                    <a:lstStyle/>
                    <a:p>
                      <a:endParaRPr lang="en-US" sz="4900" dirty="0"/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019156062"/>
                  </a:ext>
                </a:extLst>
              </a:tr>
            </a:tbl>
          </a:graphicData>
        </a:graphic>
      </p:graphicFrame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05A2F5-3B2B-9651-0E29-5BC58E19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72F-E4AE-4EFC-9C77-6AF10626BFFC}" type="datetime1">
              <a:rPr lang="en-US" smtClean="0"/>
              <a:t>6/13/2022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E7592A-E3E1-207B-8613-D0DA3786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A1D4-AE89-431A-8321-70A453A35520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0CEC67-15B8-FC78-E48B-61C516E9F5D4}"/>
              </a:ext>
            </a:extLst>
          </p:cNvPr>
          <p:cNvSpPr txBox="1"/>
          <p:nvPr/>
        </p:nvSpPr>
        <p:spPr>
          <a:xfrm>
            <a:off x="2454442" y="200058"/>
            <a:ext cx="13210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“Intelligent” Agents Feature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F81BB2-C6D2-89FC-E452-74C65688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3737811"/>
            <a:ext cx="14415837" cy="52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6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2480</TotalTime>
  <Words>360</Words>
  <Application>Microsoft Office PowerPoint</Application>
  <PresentationFormat>Custom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Saurabh,Suman</dc:creator>
  <cp:lastModifiedBy>Saurabh,Suman</cp:lastModifiedBy>
  <cp:revision>12</cp:revision>
  <dcterms:created xsi:type="dcterms:W3CDTF">2022-06-06T07:44:44Z</dcterms:created>
  <dcterms:modified xsi:type="dcterms:W3CDTF">2022-06-13T20:32:53Z</dcterms:modified>
</cp:coreProperties>
</file>