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9" r:id="rId1"/>
  </p:sldMasterIdLst>
  <p:notesMasterIdLst>
    <p:notesMasterId r:id="rId8"/>
  </p:notesMasterIdLst>
  <p:handoutMasterIdLst>
    <p:handoutMasterId r:id="rId9"/>
  </p:handoutMasterIdLst>
  <p:sldIdLst>
    <p:sldId id="747" r:id="rId2"/>
    <p:sldId id="753" r:id="rId3"/>
    <p:sldId id="756" r:id="rId4"/>
    <p:sldId id="749" r:id="rId5"/>
    <p:sldId id="755" r:id="rId6"/>
    <p:sldId id="754" r:id="rId7"/>
  </p:sldIdLst>
  <p:sldSz cx="43891200" cy="43891200"/>
  <p:notesSz cx="7010400" cy="9296400"/>
  <p:defaultTextStyle>
    <a:defPPr>
      <a:defRPr lang="en-US"/>
    </a:defPPr>
    <a:lvl1pPr algn="l" rtl="0" fontAlgn="base">
      <a:spcBef>
        <a:spcPct val="0"/>
      </a:spcBef>
      <a:spcAft>
        <a:spcPct val="0"/>
      </a:spcAft>
      <a:defRPr sz="13517" kern="1200">
        <a:solidFill>
          <a:schemeClr val="tx1"/>
        </a:solidFill>
        <a:latin typeface="Arial" charset="0"/>
        <a:ea typeface="ヒラギノ角ゴ Pro W3"/>
        <a:cs typeface="Arial" charset="0"/>
      </a:defRPr>
    </a:lvl1pPr>
    <a:lvl2pPr marL="2574950" algn="l" rtl="0" fontAlgn="base">
      <a:spcBef>
        <a:spcPct val="0"/>
      </a:spcBef>
      <a:spcAft>
        <a:spcPct val="0"/>
      </a:spcAft>
      <a:defRPr sz="13517" kern="1200">
        <a:solidFill>
          <a:schemeClr val="tx1"/>
        </a:solidFill>
        <a:latin typeface="Arial" charset="0"/>
        <a:ea typeface="ヒラギノ角ゴ Pro W3"/>
        <a:cs typeface="Arial" charset="0"/>
      </a:defRPr>
    </a:lvl2pPr>
    <a:lvl3pPr marL="5149901" algn="l" rtl="0" fontAlgn="base">
      <a:spcBef>
        <a:spcPct val="0"/>
      </a:spcBef>
      <a:spcAft>
        <a:spcPct val="0"/>
      </a:spcAft>
      <a:defRPr sz="13517" kern="1200">
        <a:solidFill>
          <a:schemeClr val="tx1"/>
        </a:solidFill>
        <a:latin typeface="Arial" charset="0"/>
        <a:ea typeface="ヒラギノ角ゴ Pro W3"/>
        <a:cs typeface="Arial" charset="0"/>
      </a:defRPr>
    </a:lvl3pPr>
    <a:lvl4pPr marL="7724851" algn="l" rtl="0" fontAlgn="base">
      <a:spcBef>
        <a:spcPct val="0"/>
      </a:spcBef>
      <a:spcAft>
        <a:spcPct val="0"/>
      </a:spcAft>
      <a:defRPr sz="13517" kern="1200">
        <a:solidFill>
          <a:schemeClr val="tx1"/>
        </a:solidFill>
        <a:latin typeface="Arial" charset="0"/>
        <a:ea typeface="ヒラギノ角ゴ Pro W3"/>
        <a:cs typeface="Arial" charset="0"/>
      </a:defRPr>
    </a:lvl4pPr>
    <a:lvl5pPr marL="10299802" algn="l" rtl="0" fontAlgn="base">
      <a:spcBef>
        <a:spcPct val="0"/>
      </a:spcBef>
      <a:spcAft>
        <a:spcPct val="0"/>
      </a:spcAft>
      <a:defRPr sz="13517" kern="1200">
        <a:solidFill>
          <a:schemeClr val="tx1"/>
        </a:solidFill>
        <a:latin typeface="Arial" charset="0"/>
        <a:ea typeface="ヒラギノ角ゴ Pro W3"/>
        <a:cs typeface="Arial" charset="0"/>
      </a:defRPr>
    </a:lvl5pPr>
    <a:lvl6pPr marL="12874752" algn="l" defTabSz="5149901" rtl="0" eaLnBrk="1" latinLnBrk="0" hangingPunct="1">
      <a:defRPr sz="13517" kern="1200">
        <a:solidFill>
          <a:schemeClr val="tx1"/>
        </a:solidFill>
        <a:latin typeface="Arial" charset="0"/>
        <a:ea typeface="ヒラギノ角ゴ Pro W3"/>
        <a:cs typeface="Arial" charset="0"/>
      </a:defRPr>
    </a:lvl6pPr>
    <a:lvl7pPr marL="15449702" algn="l" defTabSz="5149901" rtl="0" eaLnBrk="1" latinLnBrk="0" hangingPunct="1">
      <a:defRPr sz="13517" kern="1200">
        <a:solidFill>
          <a:schemeClr val="tx1"/>
        </a:solidFill>
        <a:latin typeface="Arial" charset="0"/>
        <a:ea typeface="ヒラギノ角ゴ Pro W3"/>
        <a:cs typeface="Arial" charset="0"/>
      </a:defRPr>
    </a:lvl7pPr>
    <a:lvl8pPr marL="18024653" algn="l" defTabSz="5149901" rtl="0" eaLnBrk="1" latinLnBrk="0" hangingPunct="1">
      <a:defRPr sz="13517" kern="1200">
        <a:solidFill>
          <a:schemeClr val="tx1"/>
        </a:solidFill>
        <a:latin typeface="Arial" charset="0"/>
        <a:ea typeface="ヒラギノ角ゴ Pro W3"/>
        <a:cs typeface="Arial" charset="0"/>
      </a:defRPr>
    </a:lvl8pPr>
    <a:lvl9pPr marL="20599603" algn="l" defTabSz="5149901" rtl="0" eaLnBrk="1" latinLnBrk="0" hangingPunct="1">
      <a:defRPr sz="13517"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747"/>
            <p14:sldId id="753"/>
            <p14:sldId id="756"/>
            <p14:sldId id="749"/>
            <p14:sldId id="755"/>
            <p14:sldId id="754"/>
          </p14:sldIdLst>
        </p14:section>
      </p14:sectionLst>
    </p:ext>
    <p:ext uri="{EFAFB233-063F-42B5-8137-9DF3F51BA10A}">
      <p15:sldGuideLst xmlns:p15="http://schemas.microsoft.com/office/powerpoint/2012/main">
        <p15:guide id="1" orient="horz" pos="13824"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700"/>
    <a:srgbClr val="0000FF"/>
    <a:srgbClr val="0066FF"/>
    <a:srgbClr val="FF00FF"/>
    <a:srgbClr val="CC00FF"/>
    <a:srgbClr val="79C82A"/>
    <a:srgbClr val="9CADB7"/>
    <a:srgbClr val="333F48"/>
    <a:srgbClr val="005F86"/>
    <a:srgbClr val="C653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46" autoAdjust="0"/>
    <p:restoredTop sz="93945" autoAdjust="0"/>
  </p:normalViewPr>
  <p:slideViewPr>
    <p:cSldViewPr snapToGrid="0">
      <p:cViewPr>
        <p:scale>
          <a:sx n="17" d="100"/>
          <a:sy n="17" d="100"/>
        </p:scale>
        <p:origin x="2766" y="198"/>
      </p:cViewPr>
      <p:guideLst>
        <p:guide orient="horz" pos="13824"/>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4" d="100"/>
          <a:sy n="34" d="100"/>
        </p:scale>
        <p:origin x="1737" y="2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58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5850"/>
          </a:xfrm>
          <a:prstGeom prst="rect">
            <a:avLst/>
          </a:prstGeom>
        </p:spPr>
        <p:txBody>
          <a:bodyPr vert="horz" lIns="91440" tIns="45720" rIns="91440" bIns="45720" rtlCol="0"/>
          <a:lstStyle>
            <a:lvl1pPr algn="r">
              <a:defRPr sz="1200"/>
            </a:lvl1pPr>
          </a:lstStyle>
          <a:p>
            <a:fld id="{35453AF6-91F3-4717-9DF1-6BB2A627E728}" type="datetimeFigureOut">
              <a:rPr lang="en-US" smtClean="0"/>
              <a:t>6/6/2022</a:t>
            </a:fld>
            <a:endParaRPr lang="en-US" dirty="0"/>
          </a:p>
        </p:txBody>
      </p:sp>
      <p:sp>
        <p:nvSpPr>
          <p:cNvPr id="4" name="Footer Placeholder 3"/>
          <p:cNvSpPr>
            <a:spLocks noGrp="1"/>
          </p:cNvSpPr>
          <p:nvPr>
            <p:ph type="ftr" sz="quarter" idx="2"/>
          </p:nvPr>
        </p:nvSpPr>
        <p:spPr>
          <a:xfrm>
            <a:off x="0" y="8830551"/>
            <a:ext cx="3037840" cy="4658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30551"/>
            <a:ext cx="3037840" cy="465850"/>
          </a:xfrm>
          <a:prstGeom prst="rect">
            <a:avLst/>
          </a:prstGeom>
        </p:spPr>
        <p:txBody>
          <a:bodyPr vert="horz" lIns="91440" tIns="45720" rIns="91440" bIns="45720" rtlCol="0" anchor="b"/>
          <a:lstStyle>
            <a:lvl1pPr algn="r">
              <a:defRPr sz="1200"/>
            </a:lvl1pPr>
          </a:lstStyle>
          <a:p>
            <a:fld id="{9570407A-1609-4150-964D-04655DA474E7}" type="slidenum">
              <a:rPr lang="en-US" smtClean="0"/>
              <a:t>‹#›</a:t>
            </a:fld>
            <a:endParaRPr lang="en-US" dirty="0"/>
          </a:p>
        </p:txBody>
      </p:sp>
    </p:spTree>
    <p:extLst>
      <p:ext uri="{BB962C8B-B14F-4D97-AF65-F5344CB8AC3E}">
        <p14:creationId xmlns:p14="http://schemas.microsoft.com/office/powerpoint/2010/main" val="1713818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79"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6/6/2022</a:t>
            </a:fld>
            <a:endParaRPr lang="en-US" dirty="0"/>
          </a:p>
        </p:txBody>
      </p:sp>
      <p:sp>
        <p:nvSpPr>
          <p:cNvPr id="16388" name="Rectangle 4"/>
          <p:cNvSpPr>
            <a:spLocks noGrp="1" noRot="1" noChangeAspect="1" noChangeArrowheads="1" noTextEdit="1"/>
          </p:cNvSpPr>
          <p:nvPr>
            <p:ph type="sldImg" idx="2"/>
          </p:nvPr>
        </p:nvSpPr>
        <p:spPr bwMode="auto">
          <a:xfrm>
            <a:off x="1762125" y="698500"/>
            <a:ext cx="3486150" cy="3484563"/>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29968"/>
            <a:ext cx="3037840" cy="464820"/>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83" name="Rectangle 7"/>
          <p:cNvSpPr>
            <a:spLocks noGrp="1" noChangeArrowheads="1"/>
          </p:cNvSpPr>
          <p:nvPr>
            <p:ph type="sldNum" sz="quarter" idx="5"/>
          </p:nvPr>
        </p:nvSpPr>
        <p:spPr bwMode="auto">
          <a:xfrm>
            <a:off x="3970938" y="8829968"/>
            <a:ext cx="3037840" cy="464820"/>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dirty="0"/>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6758" kern="1200">
        <a:solidFill>
          <a:schemeClr val="tx1"/>
        </a:solidFill>
        <a:latin typeface="Calibri" pitchFamily="34" charset="0"/>
        <a:ea typeface="+mn-ea"/>
        <a:cs typeface="+mn-cs"/>
      </a:defRPr>
    </a:lvl1pPr>
    <a:lvl2pPr marL="2574950" algn="l" rtl="0" eaLnBrk="0" fontAlgn="base" hangingPunct="0">
      <a:spcBef>
        <a:spcPct val="30000"/>
      </a:spcBef>
      <a:spcAft>
        <a:spcPct val="0"/>
      </a:spcAft>
      <a:defRPr sz="6758" kern="1200">
        <a:solidFill>
          <a:schemeClr val="tx1"/>
        </a:solidFill>
        <a:latin typeface="Calibri" pitchFamily="34" charset="0"/>
        <a:ea typeface="+mn-ea"/>
        <a:cs typeface="+mn-cs"/>
      </a:defRPr>
    </a:lvl2pPr>
    <a:lvl3pPr marL="5149901" algn="l" rtl="0" eaLnBrk="0" fontAlgn="base" hangingPunct="0">
      <a:spcBef>
        <a:spcPct val="30000"/>
      </a:spcBef>
      <a:spcAft>
        <a:spcPct val="0"/>
      </a:spcAft>
      <a:defRPr sz="6758" kern="1200">
        <a:solidFill>
          <a:schemeClr val="tx1"/>
        </a:solidFill>
        <a:latin typeface="Calibri" pitchFamily="34" charset="0"/>
        <a:ea typeface="+mn-ea"/>
        <a:cs typeface="+mn-cs"/>
      </a:defRPr>
    </a:lvl3pPr>
    <a:lvl4pPr marL="7724851" algn="l" rtl="0" eaLnBrk="0" fontAlgn="base" hangingPunct="0">
      <a:spcBef>
        <a:spcPct val="30000"/>
      </a:spcBef>
      <a:spcAft>
        <a:spcPct val="0"/>
      </a:spcAft>
      <a:defRPr sz="6758" kern="1200">
        <a:solidFill>
          <a:schemeClr val="tx1"/>
        </a:solidFill>
        <a:latin typeface="Calibri" pitchFamily="34" charset="0"/>
        <a:ea typeface="+mn-ea"/>
        <a:cs typeface="+mn-cs"/>
      </a:defRPr>
    </a:lvl4pPr>
    <a:lvl5pPr marL="10299802" algn="l" rtl="0" eaLnBrk="0" fontAlgn="base" hangingPunct="0">
      <a:spcBef>
        <a:spcPct val="30000"/>
      </a:spcBef>
      <a:spcAft>
        <a:spcPct val="0"/>
      </a:spcAft>
      <a:defRPr sz="6758" kern="1200">
        <a:solidFill>
          <a:schemeClr val="tx1"/>
        </a:solidFill>
        <a:latin typeface="Calibri" pitchFamily="34" charset="0"/>
        <a:ea typeface="+mn-ea"/>
        <a:cs typeface="+mn-cs"/>
      </a:defRPr>
    </a:lvl5pPr>
    <a:lvl6pPr marL="12874752" algn="l" defTabSz="5149901" rtl="0" eaLnBrk="1" latinLnBrk="0" hangingPunct="1">
      <a:defRPr sz="6758" kern="1200">
        <a:solidFill>
          <a:schemeClr val="tx1"/>
        </a:solidFill>
        <a:latin typeface="+mn-lt"/>
        <a:ea typeface="+mn-ea"/>
        <a:cs typeface="+mn-cs"/>
      </a:defRPr>
    </a:lvl6pPr>
    <a:lvl7pPr marL="15449702" algn="l" defTabSz="5149901" rtl="0" eaLnBrk="1" latinLnBrk="0" hangingPunct="1">
      <a:defRPr sz="6758" kern="1200">
        <a:solidFill>
          <a:schemeClr val="tx1"/>
        </a:solidFill>
        <a:latin typeface="+mn-lt"/>
        <a:ea typeface="+mn-ea"/>
        <a:cs typeface="+mn-cs"/>
      </a:defRPr>
    </a:lvl7pPr>
    <a:lvl8pPr marL="18024653" algn="l" defTabSz="5149901" rtl="0" eaLnBrk="1" latinLnBrk="0" hangingPunct="1">
      <a:defRPr sz="6758" kern="1200">
        <a:solidFill>
          <a:schemeClr val="tx1"/>
        </a:solidFill>
        <a:latin typeface="+mn-lt"/>
        <a:ea typeface="+mn-ea"/>
        <a:cs typeface="+mn-cs"/>
      </a:defRPr>
    </a:lvl8pPr>
    <a:lvl9pPr marL="20599603" algn="l" defTabSz="5149901" rtl="0" eaLnBrk="1" latinLnBrk="0" hangingPunct="1">
      <a:defRPr sz="675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3634727"/>
            <a:ext cx="37307520" cy="9408162"/>
          </a:xfrm>
        </p:spPr>
        <p:txBody>
          <a:bodyPr/>
          <a:lstStyle/>
          <a:p>
            <a:r>
              <a:rPr lang="en-US" dirty="0"/>
              <a:t>Click to edit Master title style</a:t>
            </a:r>
          </a:p>
        </p:txBody>
      </p:sp>
      <p:sp>
        <p:nvSpPr>
          <p:cNvPr id="3" name="Subtitle 2"/>
          <p:cNvSpPr>
            <a:spLocks noGrp="1"/>
          </p:cNvSpPr>
          <p:nvPr>
            <p:ph type="subTitle" idx="1"/>
          </p:nvPr>
        </p:nvSpPr>
        <p:spPr>
          <a:xfrm>
            <a:off x="6583680" y="24871680"/>
            <a:ext cx="30723840" cy="112166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6634478"/>
            <a:ext cx="39502080" cy="7315200"/>
          </a:xfrm>
        </p:spPr>
        <p:txBody>
          <a:bodyPr/>
          <a:lstStyle/>
          <a:p>
            <a:r>
              <a:rPr lang="en-US"/>
              <a:t>Click to edit Master title style</a:t>
            </a:r>
          </a:p>
        </p:txBody>
      </p:sp>
      <p:sp>
        <p:nvSpPr>
          <p:cNvPr id="3" name="Content Placeholder 2"/>
          <p:cNvSpPr>
            <a:spLocks noGrp="1"/>
          </p:cNvSpPr>
          <p:nvPr>
            <p:ph idx="1"/>
          </p:nvPr>
        </p:nvSpPr>
        <p:spPr>
          <a:xfrm>
            <a:off x="2194560" y="15118080"/>
            <a:ext cx="39502080" cy="24871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50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8204169"/>
            <a:ext cx="37307520" cy="8717278"/>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3467102" y="18602965"/>
            <a:ext cx="37307520" cy="9601195"/>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194560" y="14925038"/>
            <a:ext cx="19385280" cy="26527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22311360" y="14925038"/>
            <a:ext cx="19385280" cy="26527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04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2019305" y="5474219"/>
            <a:ext cx="14439902" cy="7437125"/>
          </a:xfrm>
        </p:spPr>
        <p:txBody>
          <a:bodyPr anchor="b"/>
          <a:lstStyle>
            <a:lvl1pPr algn="l">
              <a:defRPr sz="2000" b="1"/>
            </a:lvl1pPr>
          </a:lstStyle>
          <a:p>
            <a:r>
              <a:rPr lang="en-US" dirty="0"/>
              <a:t>Click to edit Master title style</a:t>
            </a:r>
          </a:p>
        </p:txBody>
      </p:sp>
      <p:sp>
        <p:nvSpPr>
          <p:cNvPr id="6" name="Content Placeholder 2"/>
          <p:cNvSpPr>
            <a:spLocks noGrp="1"/>
          </p:cNvSpPr>
          <p:nvPr>
            <p:ph idx="1"/>
          </p:nvPr>
        </p:nvSpPr>
        <p:spPr>
          <a:xfrm>
            <a:off x="17160240" y="7858210"/>
            <a:ext cx="24536400" cy="345699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2019305" y="13667238"/>
            <a:ext cx="14439902" cy="2681020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349021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8602982" y="32674560"/>
            <a:ext cx="26334720" cy="3633221"/>
          </a:xfrm>
        </p:spPr>
        <p:txBody>
          <a:bodyPr anchor="b"/>
          <a:lstStyle>
            <a:lvl1pPr algn="l">
              <a:defRPr sz="2000" b="1"/>
            </a:lvl1pPr>
          </a:lstStyle>
          <a:p>
            <a:r>
              <a:rPr lang="en-US" dirty="0"/>
              <a:t>Click to edit Master title style</a:t>
            </a:r>
          </a:p>
        </p:txBody>
      </p:sp>
      <p:sp>
        <p:nvSpPr>
          <p:cNvPr id="6" name="Picture Placeholder 2"/>
          <p:cNvSpPr>
            <a:spLocks noGrp="1"/>
          </p:cNvSpPr>
          <p:nvPr>
            <p:ph type="pic" idx="1"/>
          </p:nvPr>
        </p:nvSpPr>
        <p:spPr>
          <a:xfrm>
            <a:off x="8602982" y="5852160"/>
            <a:ext cx="26334720" cy="263347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3"/>
          <p:cNvSpPr>
            <a:spLocks noGrp="1"/>
          </p:cNvSpPr>
          <p:nvPr>
            <p:ph type="body" sz="half" idx="2"/>
          </p:nvPr>
        </p:nvSpPr>
        <p:spPr>
          <a:xfrm>
            <a:off x="8602982" y="36307776"/>
            <a:ext cx="26334720" cy="514502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026708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3"/>
          <p:cNvSpPr>
            <a:spLocks noGrp="1" noChangeArrowheads="1"/>
          </p:cNvSpPr>
          <p:nvPr>
            <p:ph type="subTitle" idx="1" hasCustomPrompt="1"/>
          </p:nvPr>
        </p:nvSpPr>
        <p:spPr>
          <a:xfrm>
            <a:off x="3291840" y="10058386"/>
            <a:ext cx="37307520" cy="4010513"/>
          </a:xfrm>
        </p:spPr>
        <p:txBody>
          <a:bodyPr>
            <a:normAutofit/>
          </a:bodyPr>
          <a:lstStyle>
            <a:lvl1pPr marL="0" indent="0">
              <a:buNone/>
              <a:defRPr/>
            </a:lvl1pPr>
          </a:lstStyle>
          <a:p>
            <a:pPr>
              <a:buFontTx/>
              <a:buNone/>
            </a:pPr>
            <a:r>
              <a:rPr lang="en-US" sz="2400" dirty="0"/>
              <a:t>Your Name Here</a:t>
            </a:r>
            <a:br>
              <a:rPr lang="en-US" sz="2400" dirty="0"/>
            </a:br>
            <a:endParaRPr lang="en-US" sz="1350" dirty="0"/>
          </a:p>
        </p:txBody>
      </p:sp>
      <p:sp>
        <p:nvSpPr>
          <p:cNvPr id="7" name="Text Placeholder 19"/>
          <p:cNvSpPr>
            <a:spLocks noGrp="1"/>
          </p:cNvSpPr>
          <p:nvPr>
            <p:ph type="body" sz="quarter" idx="13" hasCustomPrompt="1"/>
          </p:nvPr>
        </p:nvSpPr>
        <p:spPr>
          <a:xfrm>
            <a:off x="3291840" y="14068898"/>
            <a:ext cx="37307520" cy="13124796"/>
          </a:xfrm>
        </p:spPr>
        <p:txBody>
          <a:bodyPr>
            <a:normAutofit/>
          </a:bodyPr>
          <a:lstStyle>
            <a:lvl1pPr marL="0" indent="0">
              <a:buNone/>
              <a:defRPr sz="1200" i="1"/>
            </a:lvl1pPr>
          </a:lstStyle>
          <a:p>
            <a:pPr lvl="0"/>
            <a:r>
              <a:rPr lang="en-US" dirty="0"/>
              <a:t>Your Title Here</a:t>
            </a:r>
          </a:p>
        </p:txBody>
      </p:sp>
      <p:sp>
        <p:nvSpPr>
          <p:cNvPr id="8" name="Text Placeholder 19"/>
          <p:cNvSpPr>
            <a:spLocks noGrp="1"/>
          </p:cNvSpPr>
          <p:nvPr>
            <p:ph type="body" sz="quarter" idx="14" hasCustomPrompt="1"/>
          </p:nvPr>
        </p:nvSpPr>
        <p:spPr>
          <a:xfrm>
            <a:off x="3291840" y="27797761"/>
            <a:ext cx="37307520" cy="2031872"/>
          </a:xfrm>
        </p:spPr>
        <p:txBody>
          <a:bodyPr anchor="b">
            <a:normAutofit/>
          </a:bodyPr>
          <a:lstStyle>
            <a:lvl1pPr marL="0" indent="0">
              <a:buNone/>
              <a:defRPr sz="1200" i="0"/>
            </a:lvl1pPr>
          </a:lstStyle>
          <a:p>
            <a:pPr lvl="0"/>
            <a:r>
              <a:rPr lang="en-US" dirty="0" err="1"/>
              <a:t>email@austin.utexas.edu</a:t>
            </a:r>
            <a:endParaRPr lang="en-US" dirty="0"/>
          </a:p>
        </p:txBody>
      </p:sp>
    </p:spTree>
    <p:extLst>
      <p:ext uri="{BB962C8B-B14F-4D97-AF65-F5344CB8AC3E}">
        <p14:creationId xmlns:p14="http://schemas.microsoft.com/office/powerpoint/2010/main" val="584722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5852160"/>
            <a:ext cx="39502080" cy="73152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194560" y="14335762"/>
            <a:ext cx="39502080" cy="248716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1226"/>
            <a:ext cx="43891200" cy="2693848"/>
          </a:xfrm>
          <a:prstGeom prst="rect">
            <a:avLst/>
          </a:prstGeom>
        </p:spPr>
      </p:pic>
      <p:sp>
        <p:nvSpPr>
          <p:cNvPr id="5" name="Slide Number Placeholder 5"/>
          <p:cNvSpPr>
            <a:spLocks noGrp="1"/>
          </p:cNvSpPr>
          <p:nvPr>
            <p:ph type="sldNum" sz="quarter" idx="4"/>
          </p:nvPr>
        </p:nvSpPr>
        <p:spPr>
          <a:xfrm>
            <a:off x="33649920" y="40802564"/>
            <a:ext cx="9875520" cy="2465494"/>
          </a:xfrm>
          <a:prstGeom prst="rect">
            <a:avLst/>
          </a:prstGeom>
        </p:spPr>
        <p:txBody>
          <a:bodyPr/>
          <a:lstStyle>
            <a:lvl1pPr algn="r">
              <a:defRPr sz="1050">
                <a:solidFill>
                  <a:schemeClr val="tx1">
                    <a:lumMod val="50000"/>
                    <a:lumOff val="50000"/>
                  </a:schemeClr>
                </a:solidFill>
              </a:defRPr>
            </a:lvl1pPr>
          </a:lstStyle>
          <a:p>
            <a:fld id="{2315E733-397E-4473-9F99-AF19278DD3DD}" type="slidenum">
              <a:rPr lang="en-US" smtClean="0"/>
              <a:pPr/>
              <a:t>‹#›</a:t>
            </a:fld>
            <a:endParaRPr lang="en-US" dirty="0"/>
          </a:p>
        </p:txBody>
      </p:sp>
      <p:sp>
        <p:nvSpPr>
          <p:cNvPr id="6" name="Footer Placeholder 4"/>
          <p:cNvSpPr>
            <a:spLocks noGrp="1"/>
          </p:cNvSpPr>
          <p:nvPr>
            <p:ph type="ftr" sz="quarter" idx="3"/>
          </p:nvPr>
        </p:nvSpPr>
        <p:spPr>
          <a:xfrm>
            <a:off x="12070080" y="40802564"/>
            <a:ext cx="20116800" cy="2465494"/>
          </a:xfrm>
          <a:prstGeom prst="rect">
            <a:avLst/>
          </a:prstGeom>
        </p:spPr>
        <p:txBody>
          <a:bodyPr/>
          <a:lstStyle>
            <a:lvl1pPr>
              <a:defRPr sz="1050">
                <a:solidFill>
                  <a:schemeClr val="tx1">
                    <a:lumMod val="50000"/>
                    <a:lumOff val="50000"/>
                  </a:schemeClr>
                </a:solidFill>
              </a:defRPr>
            </a:lvl1pPr>
          </a:lstStyle>
          <a:p>
            <a:endParaRPr lang="en-US" dirty="0"/>
          </a:p>
        </p:txBody>
      </p:sp>
      <p:sp>
        <p:nvSpPr>
          <p:cNvPr id="7" name="Date Placeholder 3"/>
          <p:cNvSpPr>
            <a:spLocks noGrp="1"/>
          </p:cNvSpPr>
          <p:nvPr>
            <p:ph type="dt" sz="half" idx="2"/>
          </p:nvPr>
        </p:nvSpPr>
        <p:spPr>
          <a:xfrm>
            <a:off x="2194563" y="40802564"/>
            <a:ext cx="5841998" cy="2465494"/>
          </a:xfrm>
          <a:prstGeom prst="rect">
            <a:avLst/>
          </a:prstGeom>
        </p:spPr>
        <p:txBody>
          <a:bodyPr/>
          <a:lstStyle>
            <a:lvl1pPr>
              <a:defRPr sz="105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 id="2147483682" r:id="rId7"/>
  </p:sldLayoutIdLst>
  <p:hf hdr="0"/>
  <p:txStyles>
    <p:title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rry_lake@mail.utexas.edu" TargetMode="External"/><Relationship Id="rId2" Type="http://schemas.openxmlformats.org/officeDocument/2006/relationships/hyperlink" Target="mailto:saurabh@utexas.edu" TargetMode="External"/><Relationship Id="rId1" Type="http://schemas.openxmlformats.org/officeDocument/2006/relationships/slideLayout" Target="../slideLayouts/slideLayout3.xml"/><Relationship Id="rId6" Type="http://schemas.openxmlformats.org/officeDocument/2006/relationships/hyperlink" Target="mailto:louis.Merceron@ens-lyon.fr" TargetMode="External"/><Relationship Id="rId5" Type="http://schemas.openxmlformats.org/officeDocument/2006/relationships/hyperlink" Target="mailto:abelson@mail.utexas.edu" TargetMode="External"/><Relationship Id="rId4" Type="http://schemas.openxmlformats.org/officeDocument/2006/relationships/hyperlink" Target="mailto:marder@chaos.utexas.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4.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hyperlink" Target="http://www.wiod.org/" TargetMode="External"/><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6.png"/><Relationship Id="rId25" Type="http://schemas.openxmlformats.org/officeDocument/2006/relationships/image" Target="../media/image23.png"/><Relationship Id="rId2" Type="http://schemas.openxmlformats.org/officeDocument/2006/relationships/image" Target="../media/image2.png"/><Relationship Id="rId16" Type="http://schemas.openxmlformats.org/officeDocument/2006/relationships/image" Target="../media/image15.png"/><Relationship Id="rId20"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2.png"/><Relationship Id="rId5" Type="http://schemas.openxmlformats.org/officeDocument/2006/relationships/image" Target="../media/image5.png"/><Relationship Id="rId15" Type="http://schemas.openxmlformats.org/officeDocument/2006/relationships/image" Target="../media/image25.png"/><Relationship Id="rId23" Type="http://schemas.openxmlformats.org/officeDocument/2006/relationships/image" Target="../media/image20.png"/><Relationship Id="rId28" Type="http://schemas.openxmlformats.org/officeDocument/2006/relationships/image" Target="../media/image24.png"/><Relationship Id="rId10" Type="http://schemas.openxmlformats.org/officeDocument/2006/relationships/image" Target="../media/image10.png"/><Relationship Id="rId19"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hyperlink" Target="mailto:careyking@mail.utexas.edu" TargetMode="External"/><Relationship Id="rId22" Type="http://schemas.openxmlformats.org/officeDocument/2006/relationships/image" Target="../media/image19.png"/><Relationship Id="rId27"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mailto:careyking@mail.utexas.edu" TargetMode="External"/><Relationship Id="rId18" Type="http://schemas.openxmlformats.org/officeDocument/2006/relationships/image" Target="../media/image17.png"/><Relationship Id="rId26" Type="http://schemas.openxmlformats.org/officeDocument/2006/relationships/image" Target="../media/image28.png"/><Relationship Id="rId3" Type="http://schemas.openxmlformats.org/officeDocument/2006/relationships/image" Target="../media/image5.png"/><Relationship Id="rId21" Type="http://schemas.openxmlformats.org/officeDocument/2006/relationships/image" Target="../media/image19.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4.png"/><Relationship Id="rId25" Type="http://schemas.openxmlformats.org/officeDocument/2006/relationships/image" Target="../media/image26.png"/><Relationship Id="rId2" Type="http://schemas.openxmlformats.org/officeDocument/2006/relationships/image" Target="../media/image4.png"/><Relationship Id="rId16" Type="http://schemas.openxmlformats.org/officeDocument/2006/relationships/image" Target="../media/image32.png"/><Relationship Id="rId20" Type="http://schemas.openxmlformats.org/officeDocument/2006/relationships/hyperlink" Target="http://www.wiod.org/" TargetMode="Externa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1.png"/><Relationship Id="rId23" Type="http://schemas.openxmlformats.org/officeDocument/2006/relationships/image" Target="../media/image33.png"/><Relationship Id="rId10" Type="http://schemas.openxmlformats.org/officeDocument/2006/relationships/image" Target="../media/image11.png"/><Relationship Id="rId19" Type="http://schemas.openxmlformats.org/officeDocument/2006/relationships/image" Target="../media/image18.png"/><Relationship Id="rId4" Type="http://schemas.openxmlformats.org/officeDocument/2006/relationships/image" Target="../media/image27.png"/><Relationship Id="rId9" Type="http://schemas.openxmlformats.org/officeDocument/2006/relationships/image" Target="../media/image10.png"/><Relationship Id="rId14" Type="http://schemas.openxmlformats.org/officeDocument/2006/relationships/image" Target="../media/image30.png"/><Relationship Id="rId22"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7.png"/><Relationship Id="rId18" Type="http://schemas.openxmlformats.org/officeDocument/2006/relationships/image" Target="../media/image19.png"/><Relationship Id="rId3" Type="http://schemas.openxmlformats.org/officeDocument/2006/relationships/image" Target="../media/image8.png"/><Relationship Id="rId21" Type="http://schemas.openxmlformats.org/officeDocument/2006/relationships/image" Target="../media/image34.png"/><Relationship Id="rId7" Type="http://schemas.openxmlformats.org/officeDocument/2006/relationships/image" Target="../media/image12.png"/><Relationship Id="rId12" Type="http://schemas.openxmlformats.org/officeDocument/2006/relationships/image" Target="../media/image38.png"/><Relationship Id="rId17" Type="http://schemas.openxmlformats.org/officeDocument/2006/relationships/hyperlink" Target="http://www.wiod.org/" TargetMode="External"/><Relationship Id="rId2" Type="http://schemas.openxmlformats.org/officeDocument/2006/relationships/image" Target="../media/image7.png"/><Relationship Id="rId16" Type="http://schemas.openxmlformats.org/officeDocument/2006/relationships/image" Target="../media/image18.png"/><Relationship Id="rId20"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17.png"/><Relationship Id="rId10" Type="http://schemas.openxmlformats.org/officeDocument/2006/relationships/image" Target="../media/image36.png"/><Relationship Id="rId19" Type="http://schemas.openxmlformats.org/officeDocument/2006/relationships/image" Target="../media/image20.png"/><Relationship Id="rId4" Type="http://schemas.openxmlformats.org/officeDocument/2006/relationships/image" Target="../media/image9.png"/><Relationship Id="rId9" Type="http://schemas.openxmlformats.org/officeDocument/2006/relationships/hyperlink" Target="mailto:careyking@mail.utexas.edu" TargetMode="External"/><Relationship Id="rId14" Type="http://schemas.openxmlformats.org/officeDocument/2006/relationships/image" Target="../media/image14.png"/><Relationship Id="rId22"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1543050" y="18614114"/>
            <a:ext cx="13797009" cy="1015663"/>
          </a:xfrm>
          <a:prstGeom prst="rect">
            <a:avLst/>
          </a:prstGeom>
          <a:noFill/>
        </p:spPr>
        <p:txBody>
          <a:bodyPr wrap="square" rtlCol="0">
            <a:spAutoFit/>
          </a:bodyPr>
          <a:lstStyle/>
          <a:p>
            <a:pPr algn="ctr"/>
            <a:r>
              <a:rPr lang="en-US" sz="6000" b="1" dirty="0">
                <a:solidFill>
                  <a:schemeClr val="accent6">
                    <a:lumMod val="50000"/>
                  </a:schemeClr>
                </a:solidFill>
              </a:rPr>
              <a:t>Data and Methodology</a:t>
            </a:r>
          </a:p>
        </p:txBody>
      </p:sp>
      <p:sp>
        <p:nvSpPr>
          <p:cNvPr id="44" name="TextBox 43"/>
          <p:cNvSpPr txBox="1"/>
          <p:nvPr/>
        </p:nvSpPr>
        <p:spPr>
          <a:xfrm>
            <a:off x="0" y="2699350"/>
            <a:ext cx="43891200" cy="4016484"/>
          </a:xfrm>
          <a:prstGeom prst="rect">
            <a:avLst/>
          </a:prstGeom>
          <a:solidFill>
            <a:schemeClr val="bg1"/>
          </a:solidFill>
        </p:spPr>
        <p:txBody>
          <a:bodyPr wrap="square" rtlCol="0">
            <a:spAutoFit/>
          </a:bodyPr>
          <a:lstStyle/>
          <a:p>
            <a:pPr marL="0" marR="0" algn="ctr">
              <a:spcBef>
                <a:spcPts val="0"/>
              </a:spcBef>
              <a:spcAft>
                <a:spcPts val="1200"/>
              </a:spcAft>
            </a:pPr>
            <a:r>
              <a:rPr lang="en-US" sz="7200" b="1" dirty="0">
                <a:solidFill>
                  <a:schemeClr val="accent6">
                    <a:lumMod val="50000"/>
                  </a:schemeClr>
                </a:solidFill>
                <a:effectLst/>
                <a:latin typeface="Arial" panose="020B0604020202020204" pitchFamily="34" charset="0"/>
                <a:ea typeface="Calibri" panose="020F0502020204030204" pitchFamily="34" charset="0"/>
                <a:cs typeface="Arial" panose="020B0604020202020204" pitchFamily="34" charset="0"/>
              </a:rPr>
              <a:t>AN AGENT-BASED APPROACH TO CONSUMPTION, INEQUALITY IN DISTRIBUTION AND SUSTAINABILITY OF A LIMITED SOURCED ENERGY-DEPENDENT SOCIETY</a:t>
            </a:r>
          </a:p>
          <a:p>
            <a:pPr algn="ctr">
              <a:spcBef>
                <a:spcPts val="600"/>
              </a:spcBef>
              <a:spcAft>
                <a:spcPts val="0"/>
              </a:spcAft>
            </a:pPr>
            <a:r>
              <a:rPr lang="en-US" sz="4400" dirty="0">
                <a:latin typeface="Arial" panose="020B0604020202020204" pitchFamily="34" charset="0"/>
                <a:cs typeface="Arial" panose="020B0604020202020204" pitchFamily="34" charset="0"/>
              </a:rPr>
              <a:t>Suman Saurabh (</a:t>
            </a:r>
            <a:r>
              <a:rPr lang="en-US" sz="4400" dirty="0">
                <a:latin typeface="Arial" panose="020B0604020202020204" pitchFamily="34" charset="0"/>
                <a:cs typeface="Arial" panose="020B0604020202020204" pitchFamily="34" charset="0"/>
                <a:hlinkClick r:id="rId2"/>
              </a:rPr>
              <a:t>saurabh@utexas.edu</a:t>
            </a:r>
            <a:r>
              <a:rPr lang="en-US" sz="4400" dirty="0">
                <a:latin typeface="Arial" panose="020B0604020202020204" pitchFamily="34" charset="0"/>
                <a:cs typeface="Arial" panose="020B0604020202020204" pitchFamily="34" charset="0"/>
              </a:rPr>
              <a:t>); Carey W. King (careyking@mail.utexas.edu, @CareyWKing); Larry Lake (</a:t>
            </a:r>
            <a:r>
              <a:rPr lang="en-US" sz="4400" dirty="0">
                <a:latin typeface="Arial" panose="020B0604020202020204" pitchFamily="34" charset="0"/>
                <a:cs typeface="Arial" panose="020B0604020202020204" pitchFamily="34" charset="0"/>
                <a:hlinkClick r:id="rId3"/>
              </a:rPr>
              <a:t>larry_lake@mail.utexas.edu</a:t>
            </a:r>
            <a:r>
              <a:rPr lang="en-US" sz="4400" dirty="0">
                <a:latin typeface="Arial" panose="020B0604020202020204" pitchFamily="34" charset="0"/>
                <a:cs typeface="Arial" panose="020B0604020202020204" pitchFamily="34" charset="0"/>
              </a:rPr>
              <a:t>); Michael Marder (</a:t>
            </a:r>
            <a:r>
              <a:rPr lang="en-US" sz="4400" dirty="0">
                <a:latin typeface="Arial" panose="020B0604020202020204" pitchFamily="34" charset="0"/>
                <a:cs typeface="Arial" panose="020B0604020202020204" pitchFamily="34" charset="0"/>
                <a:hlinkClick r:id="rId4"/>
              </a:rPr>
              <a:t>marder@chaos.utexas.edu</a:t>
            </a:r>
            <a:r>
              <a:rPr lang="en-US" sz="4400" dirty="0">
                <a:latin typeface="Arial" panose="020B0604020202020204" pitchFamily="34" charset="0"/>
                <a:cs typeface="Arial" panose="020B0604020202020204" pitchFamily="34" charset="0"/>
              </a:rPr>
              <a:t>); Eric Abelson (</a:t>
            </a:r>
            <a:r>
              <a:rPr lang="en-US" sz="4400" dirty="0">
                <a:latin typeface="Arial" panose="020B0604020202020204" pitchFamily="34" charset="0"/>
                <a:cs typeface="Arial" panose="020B0604020202020204" pitchFamily="34" charset="0"/>
                <a:hlinkClick r:id="rId5"/>
              </a:rPr>
              <a:t>abelson@mail.utexas.edu</a:t>
            </a:r>
            <a:r>
              <a:rPr lang="en-US" sz="4400" dirty="0">
                <a:latin typeface="Arial" panose="020B0604020202020204" pitchFamily="34" charset="0"/>
                <a:cs typeface="Arial" panose="020B0604020202020204" pitchFamily="34" charset="0"/>
              </a:rPr>
              <a:t>); Louis Merceron (</a:t>
            </a:r>
            <a:r>
              <a:rPr lang="en-US" sz="4400" dirty="0">
                <a:latin typeface="Arial" panose="020B0604020202020204" pitchFamily="34" charset="0"/>
                <a:cs typeface="Arial" panose="020B0604020202020204" pitchFamily="34" charset="0"/>
                <a:hlinkClick r:id="rId6"/>
              </a:rPr>
              <a:t>louis.merceron@ens-lyon.fr</a:t>
            </a:r>
            <a:r>
              <a:rPr lang="en-US" sz="4400" dirty="0">
                <a:latin typeface="Arial" panose="020B0604020202020204" pitchFamily="34" charset="0"/>
                <a:cs typeface="Arial" panose="020B0604020202020204" pitchFamily="34" charset="0"/>
              </a:rPr>
              <a:t>)</a:t>
            </a:r>
          </a:p>
        </p:txBody>
      </p:sp>
      <p:sp>
        <p:nvSpPr>
          <p:cNvPr id="97" name="TextBox 96"/>
          <p:cNvSpPr txBox="1"/>
          <p:nvPr/>
        </p:nvSpPr>
        <p:spPr>
          <a:xfrm>
            <a:off x="3065041" y="7161207"/>
            <a:ext cx="10312439" cy="1015663"/>
          </a:xfrm>
          <a:prstGeom prst="rect">
            <a:avLst/>
          </a:prstGeom>
          <a:noFill/>
        </p:spPr>
        <p:txBody>
          <a:bodyPr wrap="none" rtlCol="0">
            <a:spAutoFit/>
          </a:bodyPr>
          <a:lstStyle/>
          <a:p>
            <a:pPr algn="ctr"/>
            <a:r>
              <a:rPr lang="en-US" sz="6000" b="1" dirty="0">
                <a:solidFill>
                  <a:schemeClr val="accent6">
                    <a:lumMod val="50000"/>
                  </a:schemeClr>
                </a:solidFill>
              </a:rPr>
              <a:t>Background and Motivation</a:t>
            </a:r>
          </a:p>
        </p:txBody>
      </p:sp>
      <p:sp>
        <p:nvSpPr>
          <p:cNvPr id="143" name="TextBox 142"/>
          <p:cNvSpPr txBox="1"/>
          <p:nvPr/>
        </p:nvSpPr>
        <p:spPr>
          <a:xfrm>
            <a:off x="6274133" y="35714330"/>
            <a:ext cx="4334841" cy="1015663"/>
          </a:xfrm>
          <a:prstGeom prst="rect">
            <a:avLst/>
          </a:prstGeom>
          <a:noFill/>
        </p:spPr>
        <p:txBody>
          <a:bodyPr wrap="none" rtlCol="0">
            <a:spAutoFit/>
          </a:bodyPr>
          <a:lstStyle/>
          <a:p>
            <a:pPr algn="ctr"/>
            <a:r>
              <a:rPr lang="en-US" sz="6000" b="1" dirty="0">
                <a:solidFill>
                  <a:schemeClr val="accent6">
                    <a:lumMod val="50000"/>
                  </a:schemeClr>
                </a:solidFill>
              </a:rPr>
              <a:t>References</a:t>
            </a:r>
          </a:p>
        </p:txBody>
      </p:sp>
      <p:sp>
        <p:nvSpPr>
          <p:cNvPr id="429" name="TextBox 428"/>
          <p:cNvSpPr txBox="1"/>
          <p:nvPr/>
        </p:nvSpPr>
        <p:spPr>
          <a:xfrm>
            <a:off x="28449224" y="35714329"/>
            <a:ext cx="4799712" cy="1015663"/>
          </a:xfrm>
          <a:prstGeom prst="rect">
            <a:avLst/>
          </a:prstGeom>
          <a:noFill/>
        </p:spPr>
        <p:txBody>
          <a:bodyPr wrap="none" rtlCol="0">
            <a:spAutoFit/>
          </a:bodyPr>
          <a:lstStyle/>
          <a:p>
            <a:pPr algn="ctr"/>
            <a:r>
              <a:rPr lang="en-US" sz="6000" b="1" dirty="0">
                <a:solidFill>
                  <a:schemeClr val="accent6">
                    <a:lumMod val="50000"/>
                  </a:schemeClr>
                </a:solidFill>
              </a:rPr>
              <a:t>Conclusions</a:t>
            </a:r>
          </a:p>
        </p:txBody>
      </p:sp>
      <p:sp>
        <p:nvSpPr>
          <p:cNvPr id="281" name="TextBox 280"/>
          <p:cNvSpPr txBox="1"/>
          <p:nvPr/>
        </p:nvSpPr>
        <p:spPr>
          <a:xfrm rot="16200000">
            <a:off x="13722521" y="35802854"/>
            <a:ext cx="5161862" cy="338554"/>
          </a:xfrm>
          <a:prstGeom prst="rect">
            <a:avLst/>
          </a:prstGeom>
          <a:noFill/>
        </p:spPr>
        <p:txBody>
          <a:bodyPr wrap="none" rtlCol="0">
            <a:spAutoFit/>
          </a:bodyPr>
          <a:lstStyle/>
          <a:p>
            <a:r>
              <a:rPr lang="en-US" sz="1600" dirty="0">
                <a:solidFill>
                  <a:schemeClr val="bg1"/>
                </a:solidFill>
              </a:rPr>
              <a:t>Consumption, Govt., Capital Formation, </a:t>
            </a:r>
            <a:r>
              <a:rPr lang="el-GR" sz="1600" dirty="0">
                <a:solidFill>
                  <a:schemeClr val="bg1"/>
                </a:solidFill>
              </a:rPr>
              <a:t>Δ</a:t>
            </a:r>
            <a:r>
              <a:rPr lang="en-US" sz="1600" dirty="0">
                <a:solidFill>
                  <a:schemeClr val="bg1"/>
                </a:solidFill>
              </a:rPr>
              <a:t>Inventory (N)</a:t>
            </a:r>
          </a:p>
        </p:txBody>
      </p:sp>
      <p:cxnSp>
        <p:nvCxnSpPr>
          <p:cNvPr id="48" name="Straight Connector 47"/>
          <p:cNvCxnSpPr>
            <a:cxnSpLocks/>
          </p:cNvCxnSpPr>
          <p:nvPr/>
        </p:nvCxnSpPr>
        <p:spPr>
          <a:xfrm flipH="1">
            <a:off x="0" y="6884016"/>
            <a:ext cx="43891200" cy="0"/>
          </a:xfrm>
          <a:prstGeom prst="line">
            <a:avLst/>
          </a:prstGeom>
          <a:ln w="38100">
            <a:solidFill>
              <a:schemeClr val="accent6">
                <a:lumMod val="75000"/>
              </a:schemeClr>
            </a:solidFill>
          </a:ln>
          <a:effectLst>
            <a:glow rad="228600">
              <a:schemeClr val="accent2">
                <a:satMod val="175000"/>
                <a:alpha val="40000"/>
              </a:schemeClr>
            </a:glow>
          </a:effectLst>
          <a:scene3d>
            <a:camera prst="orthographicFront"/>
            <a:lightRig rig="threePt" dir="t"/>
          </a:scene3d>
          <a:sp3d>
            <a:bevelT prst="relaxedInset"/>
          </a:sp3d>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7615CFAF-193E-B920-3627-9930C0DF67B8}"/>
              </a:ext>
            </a:extLst>
          </p:cNvPr>
          <p:cNvSpPr txBox="1"/>
          <p:nvPr/>
        </p:nvSpPr>
        <p:spPr>
          <a:xfrm>
            <a:off x="1322751" y="8176870"/>
            <a:ext cx="13079049" cy="3416320"/>
          </a:xfrm>
          <a:prstGeom prst="rect">
            <a:avLst/>
          </a:prstGeom>
          <a:noFill/>
        </p:spPr>
        <p:txBody>
          <a:bodyPr wrap="square" rtlCol="0">
            <a:spAutoFit/>
          </a:bodyPr>
          <a:lstStyle/>
          <a:p>
            <a:pPr algn="ctr"/>
            <a:r>
              <a:rPr lang="en-US" sz="3600" i="1" dirty="0"/>
              <a:t>The study of human and nature dynamics is a study of a complex system where, simple algorithmic actions by agents (human and nature) with other agents at “micro/individual” scale leads to complex phenomena “emergence” at macro scale; much like simple molecular collision leads to the emergence of pressure in a closed vessel.  </a:t>
            </a:r>
          </a:p>
        </p:txBody>
      </p:sp>
      <p:sp>
        <p:nvSpPr>
          <p:cNvPr id="36" name="TextBox 35">
            <a:extLst>
              <a:ext uri="{FF2B5EF4-FFF2-40B4-BE49-F238E27FC236}">
                <a16:creationId xmlns:a16="http://schemas.microsoft.com/office/drawing/2014/main" id="{7D8EC3DB-7680-25F6-831E-7EC5541A9F59}"/>
              </a:ext>
            </a:extLst>
          </p:cNvPr>
          <p:cNvSpPr txBox="1"/>
          <p:nvPr/>
        </p:nvSpPr>
        <p:spPr>
          <a:xfrm>
            <a:off x="2031229" y="12010497"/>
            <a:ext cx="12820650" cy="6186309"/>
          </a:xfrm>
          <a:prstGeom prst="rect">
            <a:avLst/>
          </a:prstGeom>
          <a:noFill/>
        </p:spPr>
        <p:txBody>
          <a:bodyPr wrap="square" rtlCol="0">
            <a:spAutoFit/>
          </a:bodyPr>
          <a:lstStyle/>
          <a:p>
            <a:r>
              <a:rPr lang="en-US" sz="3600" dirty="0">
                <a:effectLst/>
                <a:latin typeface="Arial" panose="020B0604020202020204" pitchFamily="34" charset="0"/>
                <a:ea typeface="Calibri" panose="020F0502020204030204" pitchFamily="34" charset="0"/>
                <a:cs typeface="Arial" panose="020B0604020202020204" pitchFamily="34" charset="0"/>
              </a:rPr>
              <a:t>In studying the ever-increasing demand for energy/resources by humans and their substantial footprint on the earth, many researchers over the year have stated the belief that such a trend is not sustainable. One model which discusses two major issues with sustainability of societies </a:t>
            </a:r>
            <a:r>
              <a:rPr lang="en-US" sz="3600" dirty="0">
                <a:latin typeface="Arial" panose="020B0604020202020204" pitchFamily="34" charset="0"/>
                <a:ea typeface="Calibri" panose="020F0502020204030204" pitchFamily="34" charset="0"/>
                <a:cs typeface="Arial" panose="020B0604020202020204" pitchFamily="34" charset="0"/>
              </a:rPr>
              <a:t>HANDY (Human and nature dynamics) model proposed by Moteshharei et al., (2014). Two issues that lead to instability of societies in the model are, first, rapid </a:t>
            </a:r>
            <a:r>
              <a:rPr lang="en-US" sz="3600" dirty="0">
                <a:effectLst/>
                <a:latin typeface="Arial" panose="020B0604020202020204" pitchFamily="34" charset="0"/>
                <a:ea typeface="Calibri" panose="020F0502020204030204" pitchFamily="34" charset="0"/>
                <a:cs typeface="Arial" panose="020B0604020202020204" pitchFamily="34" charset="0"/>
              </a:rPr>
              <a:t>consumption of resources before they can regenerate and second, and </a:t>
            </a:r>
            <a:r>
              <a:rPr lang="en-US" sz="3600" dirty="0">
                <a:latin typeface="Arial" panose="020B0604020202020204" pitchFamily="34" charset="0"/>
                <a:ea typeface="Calibri" panose="020F0502020204030204" pitchFamily="34" charset="0"/>
                <a:cs typeface="Arial" panose="020B0604020202020204" pitchFamily="34" charset="0"/>
              </a:rPr>
              <a:t>unequal distribution of the resource leading to higher death rate of resource extracting agents. </a:t>
            </a:r>
            <a:endParaRPr lang="en-US"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83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3900" dirty="0"/>
              <a:t>Blank separator</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735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8" name="Picture 4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32018" y="21772349"/>
            <a:ext cx="5424168" cy="8678667"/>
          </a:xfrm>
          <a:prstGeom prst="rect">
            <a:avLst/>
          </a:prstGeom>
        </p:spPr>
      </p:pic>
      <p:pic>
        <p:nvPicPr>
          <p:cNvPr id="446" name="Picture 4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88224" y="31146041"/>
            <a:ext cx="2993059" cy="4788893"/>
          </a:xfrm>
          <a:prstGeom prst="rect">
            <a:avLst/>
          </a:prstGeom>
        </p:spPr>
      </p:pic>
      <p:pic>
        <p:nvPicPr>
          <p:cNvPr id="443" name="Picture 4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39649" y="31123129"/>
            <a:ext cx="5836105" cy="4668885"/>
          </a:xfrm>
          <a:prstGeom prst="rect">
            <a:avLst/>
          </a:prstGeom>
        </p:spPr>
      </p:pic>
      <p:pic>
        <p:nvPicPr>
          <p:cNvPr id="91" name="Picture 9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107376" y="31150430"/>
            <a:ext cx="2992066" cy="4787305"/>
          </a:xfrm>
          <a:prstGeom prst="rect">
            <a:avLst/>
          </a:prstGeom>
        </p:spPr>
      </p:pic>
      <p:pic>
        <p:nvPicPr>
          <p:cNvPr id="88" name="Picture 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842054" y="31145211"/>
            <a:ext cx="5808504" cy="4646804"/>
          </a:xfrm>
          <a:prstGeom prst="rect">
            <a:avLst/>
          </a:prstGeom>
        </p:spPr>
      </p:pic>
      <p:pic>
        <p:nvPicPr>
          <p:cNvPr id="42" name="Picture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831289" y="21498228"/>
            <a:ext cx="5853508" cy="4682807"/>
          </a:xfrm>
          <a:prstGeom prst="rect">
            <a:avLst/>
          </a:prstGeom>
        </p:spPr>
      </p:pic>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856568" y="26280463"/>
            <a:ext cx="5837846" cy="4670278"/>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540206" y="26299146"/>
            <a:ext cx="5825824" cy="4660660"/>
          </a:xfrm>
          <a:prstGeom prst="rect">
            <a:avLst/>
          </a:prstGeom>
        </p:spPr>
      </p:pic>
      <p:pic>
        <p:nvPicPr>
          <p:cNvPr id="39" name="Picture 3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522715" y="21506822"/>
            <a:ext cx="5839379" cy="4671504"/>
          </a:xfrm>
          <a:prstGeom prst="rect">
            <a:avLst/>
          </a:prstGeom>
        </p:spPr>
      </p:pic>
      <p:pic>
        <p:nvPicPr>
          <p:cNvPr id="136" name="Picture 135"/>
          <p:cNvPicPr>
            <a:picLocks noChangeAspect="1"/>
          </p:cNvPicPr>
          <p:nvPr/>
        </p:nvPicPr>
        <p:blipFill rotWithShape="1">
          <a:blip r:embed="rId11" cstate="print">
            <a:extLst>
              <a:ext uri="{28A0092B-C50C-407E-A947-70E740481C1C}">
                <a14:useLocalDpi xmlns:a14="http://schemas.microsoft.com/office/drawing/2010/main" val="0"/>
              </a:ext>
            </a:extLst>
          </a:blip>
          <a:srcRect l="3325" t="17351" r="7036" b="12363"/>
          <a:stretch/>
        </p:blipFill>
        <p:spPr>
          <a:xfrm>
            <a:off x="37458840" y="13141936"/>
            <a:ext cx="6044820" cy="5416786"/>
          </a:xfrm>
          <a:prstGeom prst="rect">
            <a:avLst/>
          </a:prstGeom>
        </p:spPr>
      </p:pic>
      <p:pic>
        <p:nvPicPr>
          <p:cNvPr id="137" name="Picture 136"/>
          <p:cNvPicPr>
            <a:picLocks noChangeAspect="1"/>
          </p:cNvPicPr>
          <p:nvPr/>
        </p:nvPicPr>
        <p:blipFill rotWithShape="1">
          <a:blip r:embed="rId12" cstate="print">
            <a:extLst>
              <a:ext uri="{28A0092B-C50C-407E-A947-70E740481C1C}">
                <a14:useLocalDpi xmlns:a14="http://schemas.microsoft.com/office/drawing/2010/main" val="0"/>
              </a:ext>
            </a:extLst>
          </a:blip>
          <a:srcRect l="4649" t="16322" r="6953" b="12517"/>
          <a:stretch/>
        </p:blipFill>
        <p:spPr>
          <a:xfrm>
            <a:off x="31145173" y="13126180"/>
            <a:ext cx="5887811" cy="5416786"/>
          </a:xfrm>
          <a:prstGeom prst="rect">
            <a:avLst/>
          </a:prstGeom>
        </p:spPr>
      </p:pic>
      <p:pic>
        <p:nvPicPr>
          <p:cNvPr id="90" name="Picture 89"/>
          <p:cNvPicPr>
            <a:picLocks noChangeAspect="1"/>
          </p:cNvPicPr>
          <p:nvPr/>
        </p:nvPicPr>
        <p:blipFill rotWithShape="1">
          <a:blip r:embed="rId13" cstate="print">
            <a:extLst>
              <a:ext uri="{28A0092B-C50C-407E-A947-70E740481C1C}">
                <a14:useLocalDpi xmlns:a14="http://schemas.microsoft.com/office/drawing/2010/main" val="0"/>
              </a:ext>
            </a:extLst>
          </a:blip>
          <a:srcRect l="1687" t="17613" r="6913" b="11409"/>
          <a:stretch/>
        </p:blipFill>
        <p:spPr>
          <a:xfrm>
            <a:off x="24422100" y="13199186"/>
            <a:ext cx="6124773" cy="5435736"/>
          </a:xfrm>
          <a:prstGeom prst="rect">
            <a:avLst/>
          </a:prstGeom>
        </p:spPr>
      </p:pic>
      <p:grpSp>
        <p:nvGrpSpPr>
          <p:cNvPr id="26" name="Group 25"/>
          <p:cNvGrpSpPr/>
          <p:nvPr/>
        </p:nvGrpSpPr>
        <p:grpSpPr>
          <a:xfrm>
            <a:off x="4346976" y="17007648"/>
            <a:ext cx="8995678" cy="7859770"/>
            <a:chOff x="6051064" y="10995840"/>
            <a:chExt cx="5234588" cy="4946749"/>
          </a:xfrm>
        </p:grpSpPr>
        <p:sp>
          <p:nvSpPr>
            <p:cNvPr id="2" name="Isosceles Triangle 1"/>
            <p:cNvSpPr/>
            <p:nvPr/>
          </p:nvSpPr>
          <p:spPr>
            <a:xfrm>
              <a:off x="7578380" y="11220004"/>
              <a:ext cx="2182801" cy="4000373"/>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0" dirty="0"/>
            </a:p>
          </p:txBody>
        </p:sp>
        <p:cxnSp>
          <p:nvCxnSpPr>
            <p:cNvPr id="3" name="Straight Connector 2"/>
            <p:cNvCxnSpPr>
              <a:endCxn id="4" idx="1"/>
            </p:cNvCxnSpPr>
            <p:nvPr/>
          </p:nvCxnSpPr>
          <p:spPr>
            <a:xfrm>
              <a:off x="7574978" y="11220006"/>
              <a:ext cx="2137094" cy="393594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9696209" y="15139045"/>
              <a:ext cx="108319" cy="1154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0" dirty="0"/>
            </a:p>
          </p:txBody>
        </p:sp>
        <p:sp>
          <p:nvSpPr>
            <p:cNvPr id="5" name="Oval 4"/>
            <p:cNvSpPr/>
            <p:nvPr/>
          </p:nvSpPr>
          <p:spPr>
            <a:xfrm>
              <a:off x="7520819" y="11162301"/>
              <a:ext cx="108319" cy="1154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0" dirty="0"/>
            </a:p>
          </p:txBody>
        </p:sp>
        <p:sp>
          <p:nvSpPr>
            <p:cNvPr id="6" name="Up Arrow 5"/>
            <p:cNvSpPr/>
            <p:nvPr/>
          </p:nvSpPr>
          <p:spPr>
            <a:xfrm rot="19991525">
              <a:off x="7777870" y="11742623"/>
              <a:ext cx="563349" cy="1492439"/>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800" dirty="0">
                  <a:solidFill>
                    <a:schemeClr val="tx1"/>
                  </a:solidFill>
                </a:rPr>
                <a:t>Redundancy</a:t>
              </a:r>
            </a:p>
          </p:txBody>
        </p:sp>
        <p:sp>
          <p:nvSpPr>
            <p:cNvPr id="7" name="Right Arrow 6"/>
            <p:cNvSpPr/>
            <p:nvPr/>
          </p:nvSpPr>
          <p:spPr>
            <a:xfrm rot="19887113">
              <a:off x="7739930" y="13694270"/>
              <a:ext cx="1131159" cy="53493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Equality</a:t>
              </a:r>
            </a:p>
          </p:txBody>
        </p:sp>
        <p:sp>
          <p:nvSpPr>
            <p:cNvPr id="8" name="Up Arrow 7"/>
            <p:cNvSpPr/>
            <p:nvPr/>
          </p:nvSpPr>
          <p:spPr>
            <a:xfrm rot="14517333">
              <a:off x="7831123" y="12996917"/>
              <a:ext cx="534935" cy="1138787"/>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200" dirty="0">
                  <a:solidFill>
                    <a:schemeClr val="tx1"/>
                  </a:solidFill>
                </a:rPr>
                <a:t>Hierarchy</a:t>
              </a:r>
            </a:p>
          </p:txBody>
        </p:sp>
        <p:sp>
          <p:nvSpPr>
            <p:cNvPr id="9" name="TextBox 8"/>
            <p:cNvSpPr txBox="1"/>
            <p:nvPr/>
          </p:nvSpPr>
          <p:spPr>
            <a:xfrm rot="16200000">
              <a:off x="6002866" y="13020931"/>
              <a:ext cx="1893890" cy="770110"/>
            </a:xfrm>
            <a:prstGeom prst="rect">
              <a:avLst/>
            </a:prstGeom>
            <a:noFill/>
          </p:spPr>
          <p:txBody>
            <a:bodyPr wrap="none" rtlCol="0">
              <a:spAutoFit/>
            </a:bodyPr>
            <a:lstStyle/>
            <a:p>
              <a:pPr algn="ctr"/>
              <a:r>
                <a:rPr lang="en-US" sz="4000" dirty="0"/>
                <a:t>Conditional</a:t>
              </a:r>
            </a:p>
            <a:p>
              <a:pPr algn="ctr"/>
              <a:r>
                <a:rPr lang="en-US" sz="4000" dirty="0"/>
                <a:t> Entropy (</a:t>
              </a:r>
              <a:r>
                <a:rPr lang="el-GR" sz="4000" dirty="0"/>
                <a:t>Ψ</a:t>
              </a:r>
              <a:r>
                <a:rPr lang="en-US" sz="4000" dirty="0"/>
                <a:t>)</a:t>
              </a:r>
            </a:p>
          </p:txBody>
        </p:sp>
        <p:sp>
          <p:nvSpPr>
            <p:cNvPr id="10" name="TextBox 9"/>
            <p:cNvSpPr txBox="1"/>
            <p:nvPr/>
          </p:nvSpPr>
          <p:spPr>
            <a:xfrm>
              <a:off x="7224219" y="15497063"/>
              <a:ext cx="2929141" cy="445526"/>
            </a:xfrm>
            <a:prstGeom prst="rect">
              <a:avLst/>
            </a:prstGeom>
            <a:noFill/>
          </p:spPr>
          <p:txBody>
            <a:bodyPr wrap="none" rtlCol="0">
              <a:spAutoFit/>
            </a:bodyPr>
            <a:lstStyle/>
            <a:p>
              <a:pPr algn="ctr"/>
              <a:r>
                <a:rPr lang="en-US" sz="4000" dirty="0"/>
                <a:t>Mutual Constraint (X)</a:t>
              </a:r>
            </a:p>
          </p:txBody>
        </p:sp>
        <p:sp>
          <p:nvSpPr>
            <p:cNvPr id="11" name="TextBox 10"/>
            <p:cNvSpPr txBox="1"/>
            <p:nvPr/>
          </p:nvSpPr>
          <p:spPr>
            <a:xfrm>
              <a:off x="9867627" y="14191977"/>
              <a:ext cx="1418025" cy="1220354"/>
            </a:xfrm>
            <a:prstGeom prst="rect">
              <a:avLst/>
            </a:prstGeom>
            <a:noFill/>
          </p:spPr>
          <p:txBody>
            <a:bodyPr wrap="none" rtlCol="0">
              <a:spAutoFit/>
            </a:bodyPr>
            <a:lstStyle/>
            <a:p>
              <a:r>
                <a:rPr lang="en-US" sz="2400" i="1" dirty="0"/>
                <a:t>X</a:t>
              </a:r>
              <a:r>
                <a:rPr lang="en-US" sz="2400" i="1" baseline="-25000" dirty="0"/>
                <a:t>max</a:t>
              </a:r>
              <a:r>
                <a:rPr lang="en-US" sz="2400" dirty="0"/>
                <a:t> = ln(N)</a:t>
              </a:r>
            </a:p>
            <a:p>
              <a:r>
                <a:rPr lang="en-US" sz="2400" dirty="0"/>
                <a:t>Hierarchy = 0</a:t>
              </a:r>
            </a:p>
            <a:p>
              <a:r>
                <a:rPr lang="en-US" sz="2400" dirty="0"/>
                <a:t>Equality = 1</a:t>
              </a:r>
            </a:p>
            <a:p>
              <a:r>
                <a:rPr lang="en-US" sz="2400" dirty="0"/>
                <a:t>Efficiency = 1</a:t>
              </a:r>
            </a:p>
            <a:p>
              <a:r>
                <a:rPr lang="en-US" sz="2400" dirty="0"/>
                <a:t>Redundancy = 0</a:t>
              </a:r>
            </a:p>
          </p:txBody>
        </p:sp>
        <p:sp>
          <p:nvSpPr>
            <p:cNvPr id="12" name="TextBox 11"/>
            <p:cNvSpPr txBox="1"/>
            <p:nvPr/>
          </p:nvSpPr>
          <p:spPr>
            <a:xfrm>
              <a:off x="6051064" y="10995840"/>
              <a:ext cx="1418024" cy="1220354"/>
            </a:xfrm>
            <a:prstGeom prst="rect">
              <a:avLst/>
            </a:prstGeom>
            <a:noFill/>
          </p:spPr>
          <p:txBody>
            <a:bodyPr wrap="none" rtlCol="0">
              <a:spAutoFit/>
            </a:bodyPr>
            <a:lstStyle/>
            <a:p>
              <a:pPr algn="r"/>
              <a:r>
                <a:rPr lang="el-GR" sz="2400" i="1" dirty="0"/>
                <a:t>Ψ</a:t>
              </a:r>
              <a:r>
                <a:rPr lang="en-US" sz="2400" i="1" baseline="-25000" dirty="0"/>
                <a:t>max</a:t>
              </a:r>
              <a:r>
                <a:rPr lang="en-US" sz="2400" dirty="0"/>
                <a:t> = ln(N</a:t>
              </a:r>
              <a:r>
                <a:rPr lang="en-US" sz="2400" baseline="30000" dirty="0"/>
                <a:t>2</a:t>
              </a:r>
              <a:r>
                <a:rPr lang="en-US" sz="2400" dirty="0"/>
                <a:t>)</a:t>
              </a:r>
            </a:p>
            <a:p>
              <a:pPr algn="r"/>
              <a:r>
                <a:rPr lang="en-US" sz="2400" dirty="0"/>
                <a:t>Hierarchy</a:t>
              </a:r>
              <a:r>
                <a:rPr lang="el-GR" sz="2400" dirty="0"/>
                <a:t> </a:t>
              </a:r>
              <a:r>
                <a:rPr lang="en-US" sz="2400" dirty="0"/>
                <a:t>= 0</a:t>
              </a:r>
            </a:p>
            <a:p>
              <a:pPr algn="r"/>
              <a:r>
                <a:rPr lang="en-US" sz="2400" dirty="0"/>
                <a:t>Equality = 1</a:t>
              </a:r>
            </a:p>
            <a:p>
              <a:pPr algn="r"/>
              <a:r>
                <a:rPr lang="en-US" sz="2400" dirty="0"/>
                <a:t>Efficiency = 0</a:t>
              </a:r>
            </a:p>
            <a:p>
              <a:pPr algn="r"/>
              <a:r>
                <a:rPr lang="en-US" sz="2400" dirty="0"/>
                <a:t>Redundancy = 1</a:t>
              </a:r>
            </a:p>
          </p:txBody>
        </p:sp>
        <p:sp>
          <p:nvSpPr>
            <p:cNvPr id="13" name="TextBox 12"/>
            <p:cNvSpPr txBox="1"/>
            <p:nvPr/>
          </p:nvSpPr>
          <p:spPr>
            <a:xfrm>
              <a:off x="6204835" y="14780480"/>
              <a:ext cx="1265980" cy="755458"/>
            </a:xfrm>
            <a:prstGeom prst="rect">
              <a:avLst/>
            </a:prstGeom>
            <a:noFill/>
          </p:spPr>
          <p:txBody>
            <a:bodyPr wrap="none" rtlCol="0">
              <a:spAutoFit/>
            </a:bodyPr>
            <a:lstStyle/>
            <a:p>
              <a:pPr algn="r"/>
              <a:r>
                <a:rPr lang="el-GR" sz="2400" i="1" dirty="0"/>
                <a:t>Ψ</a:t>
              </a:r>
              <a:r>
                <a:rPr lang="en-US" sz="2400" i="1" baseline="-25000" dirty="0"/>
                <a:t>min</a:t>
              </a:r>
              <a:r>
                <a:rPr lang="en-US" sz="2400" dirty="0"/>
                <a:t> = </a:t>
              </a:r>
              <a:r>
                <a:rPr lang="en-US" sz="2400" i="1" dirty="0"/>
                <a:t>X</a:t>
              </a:r>
              <a:r>
                <a:rPr lang="en-US" sz="2400" i="1" baseline="-25000" dirty="0"/>
                <a:t>min</a:t>
              </a:r>
              <a:r>
                <a:rPr lang="en-US" sz="2400" dirty="0"/>
                <a:t> = 0</a:t>
              </a:r>
            </a:p>
            <a:p>
              <a:pPr algn="r"/>
              <a:r>
                <a:rPr lang="en-US" sz="2400" dirty="0"/>
                <a:t>Hierarchy = 1</a:t>
              </a:r>
            </a:p>
            <a:p>
              <a:pPr algn="r"/>
              <a:r>
                <a:rPr lang="en-US" sz="2400" dirty="0"/>
                <a:t>Equality = 0</a:t>
              </a:r>
            </a:p>
          </p:txBody>
        </p:sp>
        <p:sp>
          <p:nvSpPr>
            <p:cNvPr id="14" name="Rectangle 13"/>
            <p:cNvSpPr/>
            <p:nvPr/>
          </p:nvSpPr>
          <p:spPr>
            <a:xfrm>
              <a:off x="7574978" y="11220006"/>
              <a:ext cx="2186203" cy="39796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0" dirty="0"/>
            </a:p>
          </p:txBody>
        </p:sp>
        <p:sp>
          <p:nvSpPr>
            <p:cNvPr id="15" name="Oval 14"/>
            <p:cNvSpPr/>
            <p:nvPr/>
          </p:nvSpPr>
          <p:spPr>
            <a:xfrm>
              <a:off x="7526382" y="15124624"/>
              <a:ext cx="108319" cy="1154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0" dirty="0"/>
            </a:p>
          </p:txBody>
        </p:sp>
        <p:sp>
          <p:nvSpPr>
            <p:cNvPr id="16" name="Rectangle 15"/>
            <p:cNvSpPr/>
            <p:nvPr/>
          </p:nvSpPr>
          <p:spPr>
            <a:xfrm>
              <a:off x="7630635" y="11172579"/>
              <a:ext cx="2718879" cy="81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0" dirty="0"/>
            </a:p>
          </p:txBody>
        </p:sp>
        <p:sp>
          <p:nvSpPr>
            <p:cNvPr id="17" name="Rectangle 16"/>
            <p:cNvSpPr/>
            <p:nvPr/>
          </p:nvSpPr>
          <p:spPr>
            <a:xfrm>
              <a:off x="9733529" y="11208525"/>
              <a:ext cx="73715" cy="3930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0" dirty="0"/>
            </a:p>
          </p:txBody>
        </p:sp>
        <p:cxnSp>
          <p:nvCxnSpPr>
            <p:cNvPr id="18" name="Straight Arrow Connector 17"/>
            <p:cNvCxnSpPr/>
            <p:nvPr/>
          </p:nvCxnSpPr>
          <p:spPr>
            <a:xfrm>
              <a:off x="9320160" y="12229353"/>
              <a:ext cx="615356" cy="1088359"/>
            </a:xfrm>
            <a:prstGeom prst="straightConnector1">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9083436" y="12441789"/>
              <a:ext cx="1119478" cy="665972"/>
            </a:xfrm>
            <a:prstGeom prst="straightConnector1">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a:xfrm rot="3589217">
              <a:off x="8540031" y="14334418"/>
              <a:ext cx="1331350" cy="53493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Efficiency</a:t>
              </a:r>
            </a:p>
          </p:txBody>
        </p:sp>
      </p:grpSp>
      <p:graphicFrame>
        <p:nvGraphicFramePr>
          <p:cNvPr id="23" name="Table 22"/>
          <p:cNvGraphicFramePr>
            <a:graphicFrameLocks noGrp="1"/>
          </p:cNvGraphicFramePr>
          <p:nvPr/>
        </p:nvGraphicFramePr>
        <p:xfrm>
          <a:off x="2057400" y="17083850"/>
          <a:ext cx="182880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457200">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7200">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7200">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57200">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24" name="Table 23"/>
          <p:cNvGraphicFramePr>
            <a:graphicFrameLocks noGrp="1"/>
          </p:cNvGraphicFramePr>
          <p:nvPr/>
        </p:nvGraphicFramePr>
        <p:xfrm>
          <a:off x="13716000" y="22464075"/>
          <a:ext cx="182880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457200">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7200">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7200">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57200">
                <a:tc>
                  <a:txBody>
                    <a:bodyPr/>
                    <a:lstStyle/>
                    <a:p>
                      <a:pPr algn="ctr"/>
                      <a:r>
                        <a:rPr lang="en-US" sz="1600" b="0" dirty="0">
                          <a:solidFill>
                            <a:schemeClr val="tx1"/>
                          </a:solidFill>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25" name="Table 24"/>
          <p:cNvGraphicFramePr>
            <a:graphicFrameLocks noGrp="1"/>
          </p:cNvGraphicFramePr>
          <p:nvPr/>
        </p:nvGraphicFramePr>
        <p:xfrm>
          <a:off x="2126012" y="22465939"/>
          <a:ext cx="182880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457200">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7200">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7200">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57200">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0" name="TextBox 19"/>
          <p:cNvSpPr txBox="1"/>
          <p:nvPr/>
        </p:nvSpPr>
        <p:spPr>
          <a:xfrm>
            <a:off x="7919810" y="17734036"/>
            <a:ext cx="3575036" cy="1200329"/>
          </a:xfrm>
          <a:prstGeom prst="rect">
            <a:avLst/>
          </a:prstGeom>
          <a:noFill/>
        </p:spPr>
        <p:txBody>
          <a:bodyPr wrap="square" rtlCol="0">
            <a:spAutoFit/>
          </a:bodyPr>
          <a:lstStyle/>
          <a:p>
            <a:pPr algn="ctr"/>
            <a:r>
              <a:rPr lang="en-US" sz="2400" dirty="0"/>
              <a:t>Redundancy/Efficiency:</a:t>
            </a:r>
          </a:p>
          <a:p>
            <a:pPr algn="ctr"/>
            <a:r>
              <a:rPr lang="en-US" sz="2400" dirty="0"/>
              <a:t>Describes flows </a:t>
            </a:r>
          </a:p>
          <a:p>
            <a:pPr algn="ctr"/>
            <a:r>
              <a:rPr lang="en-US" sz="2400" dirty="0"/>
              <a:t>along edges</a:t>
            </a:r>
          </a:p>
        </p:txBody>
      </p:sp>
      <p:sp>
        <p:nvSpPr>
          <p:cNvPr id="21" name="TextBox 20"/>
          <p:cNvSpPr txBox="1"/>
          <p:nvPr/>
        </p:nvSpPr>
        <p:spPr>
          <a:xfrm>
            <a:off x="11444016" y="19057197"/>
            <a:ext cx="3166635" cy="1200329"/>
          </a:xfrm>
          <a:prstGeom prst="rect">
            <a:avLst/>
          </a:prstGeom>
          <a:noFill/>
        </p:spPr>
        <p:txBody>
          <a:bodyPr wrap="square" rtlCol="0">
            <a:spAutoFit/>
          </a:bodyPr>
          <a:lstStyle/>
          <a:p>
            <a:pPr algn="ctr"/>
            <a:r>
              <a:rPr lang="en-US" sz="2400" dirty="0"/>
              <a:t>Hierarchy/Equality:</a:t>
            </a:r>
          </a:p>
          <a:p>
            <a:pPr algn="ctr"/>
            <a:r>
              <a:rPr lang="en-US" sz="2400" dirty="0"/>
              <a:t>Describes flows through nodes</a:t>
            </a:r>
          </a:p>
        </p:txBody>
      </p:sp>
      <p:sp>
        <p:nvSpPr>
          <p:cNvPr id="35" name="TextBox 34"/>
          <p:cNvSpPr txBox="1"/>
          <p:nvPr/>
        </p:nvSpPr>
        <p:spPr>
          <a:xfrm>
            <a:off x="1322753" y="11897843"/>
            <a:ext cx="13797009" cy="1015663"/>
          </a:xfrm>
          <a:prstGeom prst="rect">
            <a:avLst/>
          </a:prstGeom>
          <a:noFill/>
        </p:spPr>
        <p:txBody>
          <a:bodyPr wrap="square" rtlCol="0">
            <a:spAutoFit/>
          </a:bodyPr>
          <a:lstStyle/>
          <a:p>
            <a:pPr algn="ctr"/>
            <a:r>
              <a:rPr lang="en-US" sz="6000" u="sng" dirty="0"/>
              <a:t>Data and Methodology</a:t>
            </a:r>
          </a:p>
        </p:txBody>
      </p:sp>
      <p:sp>
        <p:nvSpPr>
          <p:cNvPr id="44" name="TextBox 43"/>
          <p:cNvSpPr txBox="1"/>
          <p:nvPr/>
        </p:nvSpPr>
        <p:spPr>
          <a:xfrm>
            <a:off x="0" y="2699350"/>
            <a:ext cx="43891200" cy="2369880"/>
          </a:xfrm>
          <a:prstGeom prst="rect">
            <a:avLst/>
          </a:prstGeom>
          <a:solidFill>
            <a:schemeClr val="bg1"/>
          </a:solidFill>
        </p:spPr>
        <p:txBody>
          <a:bodyPr wrap="square" rtlCol="0">
            <a:spAutoFit/>
          </a:bodyPr>
          <a:lstStyle/>
          <a:p>
            <a:pPr algn="ctr"/>
            <a:r>
              <a:rPr lang="en-US" sz="8800" b="1" dirty="0">
                <a:latin typeface="Cambria" panose="02040503050406030204" pitchFamily="18" charset="0"/>
              </a:rPr>
              <a:t>The Network Structure of the World Economy: Using the World I-O Database</a:t>
            </a:r>
          </a:p>
          <a:p>
            <a:pPr algn="ctr"/>
            <a:r>
              <a:rPr lang="en-US" sz="6000" dirty="0">
                <a:latin typeface="Cambria" panose="02040503050406030204" pitchFamily="18" charset="0"/>
              </a:rPr>
              <a:t>Carey W. King (</a:t>
            </a:r>
            <a:r>
              <a:rPr lang="en-US" sz="6000" dirty="0">
                <a:latin typeface="Cambria" panose="02040503050406030204" pitchFamily="18" charset="0"/>
                <a:hlinkClick r:id="rId14"/>
              </a:rPr>
              <a:t>careyking@mail.utexas.edu</a:t>
            </a:r>
            <a:r>
              <a:rPr lang="en-US" sz="6000" dirty="0">
                <a:latin typeface="Cambria" panose="02040503050406030204" pitchFamily="18" charset="0"/>
              </a:rPr>
              <a:t>, @CareyWKing)</a:t>
            </a:r>
          </a:p>
        </p:txBody>
      </p:sp>
      <p:cxnSp>
        <p:nvCxnSpPr>
          <p:cNvPr id="48" name="Straight Connector 47"/>
          <p:cNvCxnSpPr/>
          <p:nvPr/>
        </p:nvCxnSpPr>
        <p:spPr>
          <a:xfrm flipV="1">
            <a:off x="17221200" y="7842480"/>
            <a:ext cx="0" cy="2678764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rot="16200000">
            <a:off x="17136506" y="27450078"/>
            <a:ext cx="4211570" cy="1938992"/>
          </a:xfrm>
          <a:prstGeom prst="rect">
            <a:avLst/>
          </a:prstGeom>
          <a:noFill/>
        </p:spPr>
        <p:txBody>
          <a:bodyPr wrap="square" rtlCol="0">
            <a:spAutoFit/>
          </a:bodyPr>
          <a:lstStyle/>
          <a:p>
            <a:pPr algn="ctr"/>
            <a:r>
              <a:rPr lang="en-US" sz="4000" dirty="0"/>
              <a:t>(C) Entire World I-O Matrix </a:t>
            </a:r>
          </a:p>
          <a:p>
            <a:pPr algn="ctr"/>
            <a:r>
              <a:rPr lang="en-US" sz="4000" dirty="0"/>
              <a:t>(no ins &amp; outs)</a:t>
            </a:r>
          </a:p>
        </p:txBody>
      </p:sp>
      <p:sp>
        <p:nvSpPr>
          <p:cNvPr id="77" name="TextBox 76"/>
          <p:cNvSpPr txBox="1"/>
          <p:nvPr/>
        </p:nvSpPr>
        <p:spPr>
          <a:xfrm>
            <a:off x="288514" y="25980201"/>
            <a:ext cx="5426486" cy="769441"/>
          </a:xfrm>
          <a:prstGeom prst="rect">
            <a:avLst/>
          </a:prstGeom>
          <a:noFill/>
        </p:spPr>
        <p:txBody>
          <a:bodyPr wrap="none" rtlCol="0">
            <a:spAutoFit/>
          </a:bodyPr>
          <a:lstStyle/>
          <a:p>
            <a:pPr algn="r"/>
            <a:r>
              <a:rPr lang="en-US" sz="4400" dirty="0"/>
              <a:t>Information Entropy: </a:t>
            </a:r>
          </a:p>
        </p:txBody>
      </p:sp>
      <mc:AlternateContent xmlns:mc="http://schemas.openxmlformats.org/markup-compatibility/2006" xmlns:a14="http://schemas.microsoft.com/office/drawing/2010/main">
        <mc:Choice Requires="a14">
          <p:sp>
            <p:nvSpPr>
              <p:cNvPr id="50" name="TextBox 49"/>
              <p:cNvSpPr txBox="1"/>
              <p:nvPr/>
            </p:nvSpPr>
            <p:spPr>
              <a:xfrm>
                <a:off x="5589816" y="25784069"/>
                <a:ext cx="11696792" cy="15072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𝐻</m:t>
                      </m:r>
                      <m:r>
                        <a:rPr lang="en-US" sz="3600" i="1" smtClean="0">
                          <a:latin typeface="Cambria Math" panose="02040503050406030204" pitchFamily="18" charset="0"/>
                          <a:ea typeface="Cambria Math" panose="02040503050406030204" pitchFamily="18" charset="0"/>
                        </a:rPr>
                        <m:t>=</m:t>
                      </m:r>
                      <m:nary>
                        <m:naryPr>
                          <m:chr m:val="∑"/>
                          <m:supHide m:val="on"/>
                          <m:ctrlPr>
                            <a:rPr lang="en-US" sz="3600" i="1">
                              <a:latin typeface="Cambria Math" panose="02040503050406030204" pitchFamily="18" charset="0"/>
                            </a:rPr>
                          </m:ctrlPr>
                        </m:naryPr>
                        <m:sub>
                          <m:r>
                            <m:rPr>
                              <m:brk m:alnAt="7"/>
                            </m:rPr>
                            <a:rPr lang="en-US" sz="3600" b="0" i="1" smtClean="0">
                              <a:latin typeface="Cambria Math" panose="02040503050406030204" pitchFamily="18" charset="0"/>
                            </a:rPr>
                            <m:t>𝑖</m:t>
                          </m:r>
                          <m:r>
                            <a:rPr lang="en-US" sz="3600" b="0" i="1" smtClean="0">
                              <a:latin typeface="Cambria Math" panose="02040503050406030204" pitchFamily="18" charset="0"/>
                            </a:rPr>
                            <m:t>𝑗</m:t>
                          </m:r>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b="0" i="1" smtClean="0">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b="0" i="1" smtClean="0">
                                  <a:latin typeface="Cambria Math" panose="02040503050406030204" pitchFamily="18" charset="0"/>
                                  <a:ea typeface="Cambria Math" panose="02040503050406030204" pitchFamily="18" charset="0"/>
                                </a:rPr>
                                <m:t>𝑗</m:t>
                              </m:r>
                            </m:sub>
                          </m:sSub>
                        </m:sub>
                        <m:sup/>
                        <m:e>
                          <m:r>
                            <a:rPr lang="en-US" sz="3600" i="1">
                              <a:latin typeface="Cambria Math" panose="02040503050406030204" pitchFamily="18" charset="0"/>
                            </a:rPr>
                            <m:t>𝑃</m:t>
                          </m:r>
                          <m:d>
                            <m:dPr>
                              <m:ctrlPr>
                                <a:rPr lang="en-US" sz="3600" i="1">
                                  <a:latin typeface="Cambria Math" panose="02040503050406030204" pitchFamily="18" charset="0"/>
                                </a:rPr>
                              </m:ctrlPr>
                            </m:dPr>
                            <m:e>
                              <m:r>
                                <a:rPr lang="en-US" sz="3600" b="0" i="1" smtClean="0">
                                  <a:latin typeface="Cambria Math" panose="02040503050406030204" pitchFamily="18" charset="0"/>
                                </a:rPr>
                                <m:t>𝑖</m:t>
                              </m:r>
                              <m:r>
                                <a:rPr lang="en-US" sz="3600" b="0" i="1" smtClean="0">
                                  <a:latin typeface="Cambria Math" panose="02040503050406030204" pitchFamily="18" charset="0"/>
                                </a:rPr>
                                <m:t>,</m:t>
                              </m:r>
                              <m:r>
                                <a:rPr lang="en-US" sz="3600" b="0" i="1" smtClean="0">
                                  <a:latin typeface="Cambria Math" panose="02040503050406030204" pitchFamily="18" charset="0"/>
                                </a:rPr>
                                <m:t>𝑗</m:t>
                              </m:r>
                            </m:e>
                          </m:d>
                          <m:r>
                            <a:rPr lang="en-US" sz="3600" i="1">
                              <a:latin typeface="Cambria Math" panose="02040503050406030204" pitchFamily="18" charset="0"/>
                            </a:rPr>
                            <m:t>𝑙𝑛</m:t>
                          </m:r>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𝑃</m:t>
                                  </m:r>
                                  <m:d>
                                    <m:dPr>
                                      <m:ctrlPr>
                                        <a:rPr lang="en-US" sz="3600" i="1">
                                          <a:latin typeface="Cambria Math" panose="02040503050406030204" pitchFamily="18" charset="0"/>
                                        </a:rPr>
                                      </m:ctrlPr>
                                    </m:dPr>
                                    <m:e>
                                      <m:r>
                                        <a:rPr lang="en-US" sz="3600" b="0" i="1" smtClean="0">
                                          <a:latin typeface="Cambria Math" panose="02040503050406030204" pitchFamily="18" charset="0"/>
                                        </a:rPr>
                                        <m:t>𝑖</m:t>
                                      </m:r>
                                      <m:r>
                                        <a:rPr lang="en-US" sz="3600" b="0" i="1" smtClean="0">
                                          <a:latin typeface="Cambria Math" panose="02040503050406030204" pitchFamily="18" charset="0"/>
                                        </a:rPr>
                                        <m:t>,</m:t>
                                      </m:r>
                                      <m:r>
                                        <a:rPr lang="en-US" sz="3600" b="0" i="1" smtClean="0">
                                          <a:latin typeface="Cambria Math" panose="02040503050406030204" pitchFamily="18" charset="0"/>
                                        </a:rPr>
                                        <m:t>𝑗</m:t>
                                      </m:r>
                                    </m:e>
                                  </m:d>
                                </m:den>
                              </m:f>
                            </m:e>
                          </m:d>
                        </m:e>
                      </m:nary>
                      <m:r>
                        <a:rPr lang="en-US" sz="3600" i="1">
                          <a:latin typeface="Cambria Math" panose="02040503050406030204" pitchFamily="18" charset="0"/>
                        </a:rPr>
                        <m:t>=−</m:t>
                      </m:r>
                      <m:nary>
                        <m:naryPr>
                          <m:chr m:val="∑"/>
                          <m:supHide m:val="on"/>
                          <m:ctrlPr>
                            <a:rPr lang="en-US" sz="3600" i="1">
                              <a:latin typeface="Cambria Math" panose="02040503050406030204" pitchFamily="18" charset="0"/>
                            </a:rPr>
                          </m:ctrlPr>
                        </m:naryPr>
                        <m:sub>
                          <m:r>
                            <a:rPr lang="en-US" sz="3600" i="1">
                              <a:latin typeface="Cambria Math" panose="02040503050406030204" pitchFamily="18" charset="0"/>
                            </a:rPr>
                            <m:t>𝑖</m:t>
                          </m:r>
                          <m:r>
                            <a:rPr lang="en-US" sz="3600" i="1">
                              <a:latin typeface="Cambria Math" panose="02040503050406030204" pitchFamily="18" charset="0"/>
                            </a:rPr>
                            <m:t>,</m:t>
                          </m:r>
                          <m:r>
                            <a:rPr lang="en-US" sz="3600" i="1">
                              <a:latin typeface="Cambria Math" panose="02040503050406030204" pitchFamily="18" charset="0"/>
                            </a:rPr>
                            <m:t>𝑗</m:t>
                          </m:r>
                        </m:sub>
                        <m:sup/>
                        <m:e>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𝑖𝑗</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m:t>
                                  </m:r>
                                </m:sub>
                              </m:sSub>
                            </m:den>
                          </m:f>
                          <m:r>
                            <a:rPr lang="en-US" sz="3600" i="1">
                              <a:latin typeface="Cambria Math" panose="02040503050406030204" pitchFamily="18" charset="0"/>
                            </a:rPr>
                            <m:t>𝑙𝑛</m:t>
                          </m:r>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𝑖𝑗</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m:t>
                                      </m:r>
                                    </m:sub>
                                  </m:sSub>
                                </m:den>
                              </m:f>
                            </m:e>
                          </m:d>
                          <m:r>
                            <a:rPr lang="en-US" sz="3600" i="1">
                              <a:latin typeface="Cambria Math" panose="02040503050406030204" pitchFamily="18" charset="0"/>
                            </a:rPr>
                            <m:t>=</m:t>
                          </m:r>
                          <m:r>
                            <a:rPr lang="en-US" sz="3600" i="1">
                              <a:latin typeface="Cambria Math" panose="02040503050406030204" pitchFamily="18" charset="0"/>
                            </a:rPr>
                            <m:t>𝐻</m:t>
                          </m:r>
                          <m:r>
                            <a:rPr lang="en-US" sz="3600" i="1">
                              <a:latin typeface="Cambria Math" panose="02040503050406030204" pitchFamily="18" charset="0"/>
                            </a:rPr>
                            <m:t>+</m:t>
                          </m:r>
                          <m:r>
                            <m:rPr>
                              <m:sty m:val="p"/>
                            </m:rPr>
                            <a:rPr lang="el-GR" sz="3600" i="1">
                              <a:latin typeface="Cambria Math" panose="02040503050406030204" pitchFamily="18" charset="0"/>
                              <a:ea typeface="Cambria Math" panose="02040503050406030204" pitchFamily="18" charset="0"/>
                            </a:rPr>
                            <m:t>Ψ</m:t>
                          </m:r>
                        </m:e>
                      </m:nary>
                    </m:oMath>
                  </m:oMathPara>
                </a14:m>
                <a:endParaRPr lang="en-US" sz="3600" i="1" dirty="0">
                  <a:latin typeface="Cambria Math" panose="02040503050406030204" pitchFamily="18"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589816" y="25784069"/>
                <a:ext cx="11696792" cy="1507272"/>
              </a:xfrm>
              <a:prstGeom prst="rect">
                <a:avLst/>
              </a:prstGeom>
              <a:blipFill>
                <a:blip r:embed="rId15"/>
                <a:stretch>
                  <a:fillRect/>
                </a:stretch>
              </a:blipFill>
            </p:spPr>
            <p:txBody>
              <a:bodyPr/>
              <a:lstStyle/>
              <a:p>
                <a:r>
                  <a:rPr lang="en-US">
                    <a:noFill/>
                  </a:rPr>
                  <a:t> </a:t>
                </a:r>
              </a:p>
            </p:txBody>
          </p:sp>
        </mc:Fallback>
      </mc:AlternateContent>
      <p:sp>
        <p:nvSpPr>
          <p:cNvPr id="80" name="TextBox 79"/>
          <p:cNvSpPr txBox="1"/>
          <p:nvPr/>
        </p:nvSpPr>
        <p:spPr>
          <a:xfrm>
            <a:off x="247334" y="27492588"/>
            <a:ext cx="5426486" cy="769441"/>
          </a:xfrm>
          <a:prstGeom prst="rect">
            <a:avLst/>
          </a:prstGeom>
          <a:noFill/>
        </p:spPr>
        <p:txBody>
          <a:bodyPr wrap="none" rtlCol="0">
            <a:spAutoFit/>
          </a:bodyPr>
          <a:lstStyle/>
          <a:p>
            <a:pPr algn="r"/>
            <a:r>
              <a:rPr lang="en-US" sz="4400" dirty="0"/>
              <a:t>Conditional Entropy: </a:t>
            </a:r>
          </a:p>
        </p:txBody>
      </p:sp>
      <p:sp>
        <p:nvSpPr>
          <p:cNvPr id="81" name="TextBox 80"/>
          <p:cNvSpPr txBox="1"/>
          <p:nvPr/>
        </p:nvSpPr>
        <p:spPr>
          <a:xfrm>
            <a:off x="678234" y="29028201"/>
            <a:ext cx="4923143" cy="769441"/>
          </a:xfrm>
          <a:prstGeom prst="rect">
            <a:avLst/>
          </a:prstGeom>
          <a:noFill/>
        </p:spPr>
        <p:txBody>
          <a:bodyPr wrap="none" rtlCol="0">
            <a:spAutoFit/>
          </a:bodyPr>
          <a:lstStyle/>
          <a:p>
            <a:pPr algn="r"/>
            <a:r>
              <a:rPr lang="en-US" sz="4400" dirty="0"/>
              <a:t>Mutual Constraint: </a:t>
            </a:r>
          </a:p>
        </p:txBody>
      </p:sp>
      <mc:AlternateContent xmlns:mc="http://schemas.openxmlformats.org/markup-compatibility/2006" xmlns:a14="http://schemas.microsoft.com/office/drawing/2010/main">
        <mc:Choice Requires="a14">
          <p:sp>
            <p:nvSpPr>
              <p:cNvPr id="82" name="TextBox 81"/>
              <p:cNvSpPr txBox="1"/>
              <p:nvPr/>
            </p:nvSpPr>
            <p:spPr>
              <a:xfrm>
                <a:off x="5589816" y="27187788"/>
                <a:ext cx="4793556" cy="1535613"/>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l-GR" sz="3600" i="1">
                          <a:latin typeface="Cambria Math" panose="02040503050406030204" pitchFamily="18" charset="0"/>
                          <a:ea typeface="Cambria Math" panose="02040503050406030204" pitchFamily="18" charset="0"/>
                        </a:rPr>
                        <m:t>Ψ</m:t>
                      </m:r>
                      <m:r>
                        <a:rPr lang="en-US" sz="3600" i="1">
                          <a:latin typeface="Cambria Math" panose="02040503050406030204" pitchFamily="18" charset="0"/>
                        </a:rPr>
                        <m:t>=−</m:t>
                      </m:r>
                      <m:nary>
                        <m:naryPr>
                          <m:chr m:val="∑"/>
                          <m:supHide m:val="on"/>
                          <m:ctrlPr>
                            <a:rPr lang="en-US" sz="3600" i="1">
                              <a:latin typeface="Cambria Math" panose="02040503050406030204" pitchFamily="18" charset="0"/>
                            </a:rPr>
                          </m:ctrlPr>
                        </m:naryPr>
                        <m:sub>
                          <m:r>
                            <a:rPr lang="en-US" sz="3600" i="1">
                              <a:latin typeface="Cambria Math" panose="02040503050406030204" pitchFamily="18" charset="0"/>
                            </a:rPr>
                            <m:t>𝑖</m:t>
                          </m:r>
                          <m:r>
                            <a:rPr lang="en-US" sz="3600" i="1">
                              <a:latin typeface="Cambria Math" panose="02040503050406030204" pitchFamily="18" charset="0"/>
                            </a:rPr>
                            <m:t>,</m:t>
                          </m:r>
                          <m:r>
                            <a:rPr lang="en-US" sz="3600" i="1">
                              <a:latin typeface="Cambria Math" panose="02040503050406030204" pitchFamily="18" charset="0"/>
                            </a:rPr>
                            <m:t>𝑗</m:t>
                          </m:r>
                        </m:sub>
                        <m:sup/>
                        <m:e>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𝑖𝑗</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m:t>
                                  </m:r>
                                </m:sub>
                              </m:sSub>
                            </m:den>
                          </m:f>
                          <m:r>
                            <a:rPr lang="en-US" sz="3600" i="1">
                              <a:latin typeface="Cambria Math" panose="02040503050406030204" pitchFamily="18" charset="0"/>
                            </a:rPr>
                            <m:t>𝑙𝑛</m:t>
                          </m:r>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sSubSup>
                                    <m:sSubSupPr>
                                      <m:ctrlPr>
                                        <a:rPr lang="en-US" sz="3600" i="1">
                                          <a:latin typeface="Cambria Math" panose="02040503050406030204" pitchFamily="18" charset="0"/>
                                        </a:rPr>
                                      </m:ctrlPr>
                                    </m:sSubSupPr>
                                    <m:e>
                                      <m:r>
                                        <a:rPr lang="en-US" sz="3600" i="1">
                                          <a:latin typeface="Cambria Math" panose="02040503050406030204" pitchFamily="18" charset="0"/>
                                        </a:rPr>
                                        <m:t>𝑇</m:t>
                                      </m:r>
                                    </m:e>
                                    <m:sub>
                                      <m:r>
                                        <a:rPr lang="en-US" sz="3600" i="1">
                                          <a:latin typeface="Cambria Math" panose="02040503050406030204" pitchFamily="18" charset="0"/>
                                        </a:rPr>
                                        <m:t>𝑖𝑗</m:t>
                                      </m:r>
                                    </m:sub>
                                    <m:sup>
                                      <m:r>
                                        <a:rPr lang="en-US" sz="3600" i="1">
                                          <a:latin typeface="Cambria Math" panose="02040503050406030204" pitchFamily="18" charset="0"/>
                                        </a:rPr>
                                        <m:t>2</m:t>
                                      </m:r>
                                    </m:sup>
                                  </m:sSubSup>
                                </m:num>
                                <m:den>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𝑖</m:t>
                                      </m:r>
                                      <m:r>
                                        <a:rPr lang="en-US" sz="3600" i="1">
                                          <a:latin typeface="Cambria Math" panose="02040503050406030204" pitchFamily="18" charset="0"/>
                                        </a:rPr>
                                        <m:t>.</m:t>
                                      </m:r>
                                    </m:sub>
                                  </m:sSub>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m:t>
                                      </m:r>
                                      <m:r>
                                        <a:rPr lang="en-US" sz="3600" i="1">
                                          <a:latin typeface="Cambria Math" panose="02040503050406030204" pitchFamily="18" charset="0"/>
                                        </a:rPr>
                                        <m:t>𝑗</m:t>
                                      </m:r>
                                    </m:sub>
                                  </m:sSub>
                                </m:den>
                              </m:f>
                            </m:e>
                          </m:d>
                        </m:e>
                      </m:nary>
                    </m:oMath>
                  </m:oMathPara>
                </a14:m>
                <a:endParaRPr lang="en-US" sz="3600" dirty="0"/>
              </a:p>
            </p:txBody>
          </p:sp>
        </mc:Choice>
        <mc:Fallback xmlns="">
          <p:sp>
            <p:nvSpPr>
              <p:cNvPr id="82" name="TextBox 81"/>
              <p:cNvSpPr txBox="1">
                <a:spLocks noRot="1" noChangeAspect="1" noMove="1" noResize="1" noEditPoints="1" noAdjustHandles="1" noChangeArrowheads="1" noChangeShapeType="1" noTextEdit="1"/>
              </p:cNvSpPr>
              <p:nvPr/>
            </p:nvSpPr>
            <p:spPr>
              <a:xfrm>
                <a:off x="5589816" y="27187788"/>
                <a:ext cx="4793556" cy="1535613"/>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5590946" y="28833363"/>
                <a:ext cx="4709366" cy="1442061"/>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3600" i="1">
                          <a:latin typeface="Cambria Math" panose="02040503050406030204" pitchFamily="18" charset="0"/>
                          <a:ea typeface="Cambria Math" panose="02040503050406030204" pitchFamily="18" charset="0"/>
                        </a:rPr>
                        <m:t>𝑋</m:t>
                      </m:r>
                      <m:r>
                        <a:rPr lang="en-US" sz="3600" i="1">
                          <a:latin typeface="Cambria Math" panose="02040503050406030204" pitchFamily="18" charset="0"/>
                        </a:rPr>
                        <m:t>=−</m:t>
                      </m:r>
                      <m:nary>
                        <m:naryPr>
                          <m:chr m:val="∑"/>
                          <m:supHide m:val="on"/>
                          <m:ctrlPr>
                            <a:rPr lang="en-US" sz="3600" i="1">
                              <a:latin typeface="Cambria Math" panose="02040503050406030204" pitchFamily="18" charset="0"/>
                            </a:rPr>
                          </m:ctrlPr>
                        </m:naryPr>
                        <m:sub>
                          <m:r>
                            <a:rPr lang="en-US" sz="3600" i="1">
                              <a:latin typeface="Cambria Math" panose="02040503050406030204" pitchFamily="18" charset="0"/>
                            </a:rPr>
                            <m:t>𝑖</m:t>
                          </m:r>
                          <m:r>
                            <a:rPr lang="en-US" sz="3600" i="1">
                              <a:latin typeface="Cambria Math" panose="02040503050406030204" pitchFamily="18" charset="0"/>
                            </a:rPr>
                            <m:t>,</m:t>
                          </m:r>
                          <m:r>
                            <a:rPr lang="en-US" sz="3600" i="1">
                              <a:latin typeface="Cambria Math" panose="02040503050406030204" pitchFamily="18" charset="0"/>
                            </a:rPr>
                            <m:t>𝑗</m:t>
                          </m:r>
                        </m:sub>
                        <m:sup/>
                        <m:e>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𝑖𝑗</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m:t>
                                  </m:r>
                                </m:sub>
                              </m:sSub>
                            </m:den>
                          </m:f>
                          <m:r>
                            <a:rPr lang="en-US" sz="3600" i="1">
                              <a:latin typeface="Cambria Math" panose="02040503050406030204" pitchFamily="18" charset="0"/>
                            </a:rPr>
                            <m:t>𝑙𝑛</m:t>
                          </m:r>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𝑖𝑗</m:t>
                                      </m:r>
                                    </m:sub>
                                  </m:sSub>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𝑖</m:t>
                                      </m:r>
                                      <m:r>
                                        <a:rPr lang="en-US" sz="3600" i="1">
                                          <a:latin typeface="Cambria Math" panose="02040503050406030204" pitchFamily="18" charset="0"/>
                                        </a:rPr>
                                        <m:t>.</m:t>
                                      </m:r>
                                    </m:sub>
                                  </m:sSub>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m:t>
                                      </m:r>
                                      <m:r>
                                        <a:rPr lang="en-US" sz="3600" i="1">
                                          <a:latin typeface="Cambria Math" panose="02040503050406030204" pitchFamily="18" charset="0"/>
                                        </a:rPr>
                                        <m:t>𝑗</m:t>
                                      </m:r>
                                    </m:sub>
                                  </m:sSub>
                                </m:den>
                              </m:f>
                            </m:e>
                          </m:d>
                        </m:e>
                      </m:nary>
                    </m:oMath>
                  </m:oMathPara>
                </a14:m>
                <a:endParaRPr lang="en-US" sz="3600" dirty="0"/>
              </a:p>
            </p:txBody>
          </p:sp>
        </mc:Choice>
        <mc:Fallback xmlns="">
          <p:sp>
            <p:nvSpPr>
              <p:cNvPr id="83" name="TextBox 82"/>
              <p:cNvSpPr txBox="1">
                <a:spLocks noRot="1" noChangeAspect="1" noMove="1" noResize="1" noEditPoints="1" noAdjustHandles="1" noChangeArrowheads="1" noChangeShapeType="1" noTextEdit="1"/>
              </p:cNvSpPr>
              <p:nvPr/>
            </p:nvSpPr>
            <p:spPr>
              <a:xfrm>
                <a:off x="5590946" y="28833363"/>
                <a:ext cx="4709366" cy="1442061"/>
              </a:xfrm>
              <a:prstGeom prst="rect">
                <a:avLst/>
              </a:prstGeom>
              <a:blipFill>
                <a:blip r:embed="rId17"/>
                <a:stretch>
                  <a:fillRect/>
                </a:stretch>
              </a:blipFill>
            </p:spPr>
            <p:txBody>
              <a:bodyPr/>
              <a:lstStyle/>
              <a:p>
                <a:r>
                  <a:rPr lang="en-US">
                    <a:noFill/>
                  </a:rPr>
                  <a:t> </a:t>
                </a:r>
              </a:p>
            </p:txBody>
          </p:sp>
        </mc:Fallback>
      </mc:AlternateContent>
      <p:pic>
        <p:nvPicPr>
          <p:cNvPr id="57" name="Picture 5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5194770" y="21329455"/>
            <a:ext cx="3012350" cy="4819761"/>
          </a:xfrm>
          <a:prstGeom prst="rect">
            <a:avLst/>
          </a:prstGeom>
        </p:spPr>
      </p:pic>
      <p:pic>
        <p:nvPicPr>
          <p:cNvPr id="59" name="Picture 58"/>
          <p:cNvPicPr>
            <a:picLocks noChangeAspect="1"/>
          </p:cNvPicPr>
          <p:nvPr/>
        </p:nvPicPr>
        <p:blipFill rotWithShape="1">
          <a:blip r:embed="rId19" cstate="print">
            <a:extLst>
              <a:ext uri="{28A0092B-C50C-407E-A947-70E740481C1C}">
                <a14:useLocalDpi xmlns:a14="http://schemas.microsoft.com/office/drawing/2010/main" val="0"/>
              </a:ext>
            </a:extLst>
          </a:blip>
          <a:srcRect b="6831"/>
          <a:stretch/>
        </p:blipFill>
        <p:spPr>
          <a:xfrm>
            <a:off x="35192015" y="26307807"/>
            <a:ext cx="2999637" cy="4479885"/>
          </a:xfrm>
          <a:prstGeom prst="rect">
            <a:avLst/>
          </a:prstGeom>
        </p:spPr>
      </p:pic>
      <p:pic>
        <p:nvPicPr>
          <p:cNvPr id="87" name="Picture 86"/>
          <p:cNvPicPr>
            <a:picLocks noChangeAspect="1"/>
          </p:cNvPicPr>
          <p:nvPr/>
        </p:nvPicPr>
        <p:blipFill rotWithShape="1">
          <a:blip r:embed="rId20" cstate="print">
            <a:extLst>
              <a:ext uri="{28A0092B-C50C-407E-A947-70E740481C1C}">
                <a14:useLocalDpi xmlns:a14="http://schemas.microsoft.com/office/drawing/2010/main" val="0"/>
              </a:ext>
            </a:extLst>
          </a:blip>
          <a:srcRect t="17532" r="6596" b="12310"/>
          <a:stretch/>
        </p:blipFill>
        <p:spPr>
          <a:xfrm>
            <a:off x="17482193" y="13201458"/>
            <a:ext cx="6213735" cy="5334000"/>
          </a:xfrm>
          <a:prstGeom prst="rect">
            <a:avLst/>
          </a:prstGeom>
        </p:spPr>
      </p:pic>
      <p:sp>
        <p:nvSpPr>
          <p:cNvPr id="94" name="TextBox 93"/>
          <p:cNvSpPr txBox="1"/>
          <p:nvPr/>
        </p:nvSpPr>
        <p:spPr>
          <a:xfrm>
            <a:off x="308181" y="6364719"/>
            <a:ext cx="16606101" cy="5632311"/>
          </a:xfrm>
          <a:prstGeom prst="rect">
            <a:avLst/>
          </a:prstGeom>
          <a:noFill/>
        </p:spPr>
        <p:txBody>
          <a:bodyPr wrap="square" rtlCol="0">
            <a:spAutoFit/>
          </a:bodyPr>
          <a:lstStyle/>
          <a:p>
            <a:pPr algn="just"/>
            <a:r>
              <a:rPr lang="en-US" sz="3600" dirty="0"/>
              <a:t>Scientists from multiple disciplines posit that the structure of complex systems is linked to the cost (or “net energy”) of and rate of resource (energy) consumption. The </a:t>
            </a:r>
            <a:r>
              <a:rPr lang="en-US" sz="3600" b="1" dirty="0"/>
              <a:t>purpose of this research</a:t>
            </a:r>
            <a:r>
              <a:rPr lang="en-US" sz="3600" dirty="0"/>
              <a:t> is to understand the relationship between the structure of the economy and the cost of “core” inputs of food and energy. </a:t>
            </a:r>
            <a:r>
              <a:rPr lang="en-US" sz="3600" i="1" u="sng" dirty="0"/>
              <a:t>Structure is measured</a:t>
            </a:r>
            <a:r>
              <a:rPr lang="en-US" sz="3600" i="1" dirty="0"/>
              <a:t> </a:t>
            </a:r>
            <a:r>
              <a:rPr lang="en-US" sz="3600" dirty="0"/>
              <a:t>via information theory metrics as used by Robert Ulanowicz to understand food webs, and as adapted by King (2016) to analyze economic input-output tables. The </a:t>
            </a:r>
            <a:r>
              <a:rPr lang="en-US" sz="3600" i="1" u="sng" dirty="0"/>
              <a:t>cost of energy and food is measured </a:t>
            </a:r>
            <a:r>
              <a:rPr lang="en-US" sz="3600" dirty="0"/>
              <a:t>as the spending by food and energy economic sectors divided by net economic output (=gross domestic (or world) product), and the “net power ratio” is the reciprocal of that cost.</a:t>
            </a:r>
          </a:p>
        </p:txBody>
      </p:sp>
      <p:sp>
        <p:nvSpPr>
          <p:cNvPr id="96" name="TextBox 95"/>
          <p:cNvSpPr txBox="1"/>
          <p:nvPr/>
        </p:nvSpPr>
        <p:spPr>
          <a:xfrm>
            <a:off x="17582385" y="39666309"/>
            <a:ext cx="26080215" cy="7848302"/>
          </a:xfrm>
          <a:prstGeom prst="rect">
            <a:avLst/>
          </a:prstGeom>
          <a:noFill/>
        </p:spPr>
        <p:txBody>
          <a:bodyPr wrap="square" rtlCol="0">
            <a:spAutoFit/>
          </a:bodyPr>
          <a:lstStyle/>
          <a:p>
            <a:pPr marL="742950" indent="-742950">
              <a:buFont typeface="Arial" panose="020B0604020202020204" pitchFamily="34" charset="0"/>
              <a:buChar char="•"/>
            </a:pPr>
            <a:r>
              <a:rPr lang="en-US" sz="3600" dirty="0"/>
              <a:t>Calculations support globalization interpretation: more distribution of money across world and less within country economies</a:t>
            </a:r>
          </a:p>
          <a:p>
            <a:pPr marL="1485900" lvl="1" indent="-742950">
              <a:buFont typeface="Arial" panose="020B0604020202020204" pitchFamily="34" charset="0"/>
              <a:buChar char="•"/>
            </a:pPr>
            <a:r>
              <a:rPr lang="en-US" sz="3600" dirty="0"/>
              <a:t>Equality and information entropy have very similar trends at common analysis boundaries: increasing when considering input/output flows, and decreasing when not.</a:t>
            </a:r>
          </a:p>
          <a:p>
            <a:pPr marL="742950" indent="-742950">
              <a:buFont typeface="Arial" panose="020B0604020202020204" pitchFamily="34" charset="0"/>
              <a:buChar char="•"/>
            </a:pPr>
            <a:r>
              <a:rPr lang="en-US" sz="3600" i="1" dirty="0"/>
              <a:t>World net power ratio decreases </a:t>
            </a:r>
            <a:r>
              <a:rPr lang="en-US" sz="3600" dirty="0"/>
              <a:t>after 1998-2002 (time of maximum) as analyzed by all boundaries and both data releases.</a:t>
            </a:r>
          </a:p>
          <a:p>
            <a:pPr marL="742950" indent="-742950">
              <a:buFont typeface="Arial" panose="020B0604020202020204" pitchFamily="34" charset="0"/>
              <a:buChar char="•"/>
            </a:pPr>
            <a:r>
              <a:rPr lang="en-US" sz="3600" dirty="0"/>
              <a:t>The Global Financial Crisis increases(decreases) flow distribution for country-weighted(entire world) metrics.</a:t>
            </a:r>
          </a:p>
          <a:p>
            <a:pPr marL="742950" indent="-742950">
              <a:buFont typeface="Arial" panose="020B0604020202020204" pitchFamily="34" charset="0"/>
              <a:buChar char="•"/>
            </a:pPr>
            <a:endParaRPr lang="en-US" sz="3600" dirty="0"/>
          </a:p>
          <a:p>
            <a:pPr marL="742950" indent="-742950">
              <a:buFont typeface="Arial" panose="020B0604020202020204" pitchFamily="34" charset="0"/>
              <a:buChar char="•"/>
            </a:pPr>
            <a:r>
              <a:rPr lang="en-US" sz="3600" dirty="0"/>
              <a:t>Redundancy decreases more significantly for GDP-weighted boundaries and stays more constant at world I-O boundaries.</a:t>
            </a:r>
          </a:p>
          <a:p>
            <a:pPr marL="742950" indent="-742950">
              <a:buFont typeface="Arial" panose="020B0604020202020204" pitchFamily="34" charset="0"/>
              <a:buChar char="•"/>
            </a:pPr>
            <a:r>
              <a:rPr lang="en-US" sz="3600" dirty="0"/>
              <a:t>Countries are generally experiencing more concentrated flows of money (lower equality and redundancy) while the world overall experiences the opposite.</a:t>
            </a:r>
          </a:p>
          <a:p>
            <a:pPr marL="742950" indent="-742950">
              <a:buFont typeface="Arial" panose="020B0604020202020204" pitchFamily="34" charset="0"/>
              <a:buChar char="•"/>
            </a:pPr>
            <a:r>
              <a:rPr lang="en-US" sz="3600" dirty="0"/>
              <a:t>The boundaries for calculating global metrics show different trends.</a:t>
            </a:r>
          </a:p>
          <a:p>
            <a:pPr marL="1714500" lvl="1" indent="-800100">
              <a:buFont typeface="Arial" panose="020B0604020202020204" pitchFamily="34" charset="0"/>
              <a:buChar char="•"/>
            </a:pPr>
            <a:r>
              <a:rPr lang="en-US" sz="3600" dirty="0"/>
              <a:t>The </a:t>
            </a:r>
            <a:r>
              <a:rPr lang="en-US" sz="3600" i="1" dirty="0"/>
              <a:t>closed GDP-weighted</a:t>
            </a:r>
            <a:r>
              <a:rPr lang="en-US" sz="3600" dirty="0"/>
              <a:t> metrics (H, equality, redundancy) have a general declining trend independent of net power ratio, indicating that in-country intermediate flows are getting more concentrated (i.e. more specialized).</a:t>
            </a:r>
          </a:p>
          <a:p>
            <a:pPr marL="1714500" lvl="1" indent="-800100">
              <a:buFont typeface="Arial" panose="020B0604020202020204" pitchFamily="34" charset="0"/>
              <a:buChar char="•"/>
            </a:pPr>
            <a:r>
              <a:rPr lang="en-US" sz="3600" dirty="0"/>
              <a:t>At the entire World I-O Boundary, trends are different before vs. after the Great Recession (2008): equality and information entropy went from increasing to decreasing, and redundancy went from decreasing to increasing.</a:t>
            </a:r>
          </a:p>
        </p:txBody>
      </p:sp>
      <p:sp>
        <p:nvSpPr>
          <p:cNvPr id="97" name="TextBox 96"/>
          <p:cNvSpPr txBox="1"/>
          <p:nvPr/>
        </p:nvSpPr>
        <p:spPr>
          <a:xfrm>
            <a:off x="6356308" y="5256723"/>
            <a:ext cx="4291559" cy="1015663"/>
          </a:xfrm>
          <a:prstGeom prst="rect">
            <a:avLst/>
          </a:prstGeom>
          <a:noFill/>
        </p:spPr>
        <p:txBody>
          <a:bodyPr wrap="none" rtlCol="0">
            <a:spAutoFit/>
          </a:bodyPr>
          <a:lstStyle/>
          <a:p>
            <a:pPr algn="ctr"/>
            <a:r>
              <a:rPr lang="en-US" sz="6000" u="sng" dirty="0"/>
              <a:t>Background</a:t>
            </a:r>
          </a:p>
        </p:txBody>
      </p:sp>
      <p:sp>
        <p:nvSpPr>
          <p:cNvPr id="98" name="TextBox 97"/>
          <p:cNvSpPr txBox="1"/>
          <p:nvPr/>
        </p:nvSpPr>
        <p:spPr>
          <a:xfrm>
            <a:off x="263030" y="12950000"/>
            <a:ext cx="16606101" cy="3970318"/>
          </a:xfrm>
          <a:prstGeom prst="rect">
            <a:avLst/>
          </a:prstGeom>
          <a:noFill/>
        </p:spPr>
        <p:txBody>
          <a:bodyPr wrap="square" rtlCol="0">
            <a:spAutoFit/>
          </a:bodyPr>
          <a:lstStyle/>
          <a:p>
            <a:pPr algn="just"/>
            <a:r>
              <a:rPr lang="en-US" sz="3600" dirty="0"/>
              <a:t>The method assumes the economy is a network of flows (= sector-to-sector transactions) among nodes (sectors). Data come from the World Input-Output Database (WIOD, </a:t>
            </a:r>
            <a:r>
              <a:rPr lang="en-US" sz="3600" dirty="0">
                <a:hlinkClick r:id="rId21"/>
              </a:rPr>
              <a:t>http://www.wiod.org/</a:t>
            </a:r>
            <a:r>
              <a:rPr lang="en-US" sz="3600" dirty="0"/>
              <a:t>). Releases 2013 and 2016 of the WIOD respectively harmonize economic data for 41 and 44 countries across 35 and 56 sectors from 1995 to 2011 and 2000 to 2014. The information theory metrics derive from calculating mutual constraint (X) and (joint) conditional entropy (</a:t>
            </a:r>
            <a:r>
              <a:rPr lang="el-GR" sz="3600" dirty="0"/>
              <a:t>Ψ</a:t>
            </a:r>
            <a:r>
              <a:rPr lang="en-US" sz="3600" dirty="0"/>
              <a:t>), the sum of which is total information entropy (H).</a:t>
            </a:r>
          </a:p>
        </p:txBody>
      </p:sp>
      <p:sp>
        <p:nvSpPr>
          <p:cNvPr id="99" name="TextBox 98"/>
          <p:cNvSpPr txBox="1"/>
          <p:nvPr/>
        </p:nvSpPr>
        <p:spPr>
          <a:xfrm>
            <a:off x="23704097" y="5256723"/>
            <a:ext cx="13912783" cy="1015663"/>
          </a:xfrm>
          <a:prstGeom prst="rect">
            <a:avLst/>
          </a:prstGeom>
          <a:noFill/>
        </p:spPr>
        <p:txBody>
          <a:bodyPr wrap="none" rtlCol="0">
            <a:spAutoFit/>
          </a:bodyPr>
          <a:lstStyle/>
          <a:p>
            <a:pPr algn="ctr"/>
            <a:r>
              <a:rPr lang="en-US" sz="6000" u="sng" dirty="0"/>
              <a:t>Previous Results (U.S. only: 1947-2012)</a:t>
            </a:r>
          </a:p>
        </p:txBody>
      </p:sp>
      <p:sp>
        <p:nvSpPr>
          <p:cNvPr id="100" name="TextBox 99"/>
          <p:cNvSpPr txBox="1"/>
          <p:nvPr/>
        </p:nvSpPr>
        <p:spPr>
          <a:xfrm>
            <a:off x="17582385" y="6376548"/>
            <a:ext cx="5381173" cy="5078313"/>
          </a:xfrm>
          <a:prstGeom prst="rect">
            <a:avLst/>
          </a:prstGeom>
          <a:noFill/>
        </p:spPr>
        <p:txBody>
          <a:bodyPr wrap="square" rtlCol="0">
            <a:spAutoFit/>
          </a:bodyPr>
          <a:lstStyle/>
          <a:p>
            <a:pPr algn="just"/>
            <a:r>
              <a:rPr lang="en-US" sz="3600" dirty="0"/>
              <a:t>King (2016) showed three phases of structural change from 1947–2012 that relate to the rates of change of both (1) energy consumption and (2) the Net Power Ratio (= GDP / spending by food and energy sectors).</a:t>
            </a:r>
          </a:p>
        </p:txBody>
      </p:sp>
      <p:sp>
        <p:nvSpPr>
          <p:cNvPr id="101" name="TextBox 100"/>
          <p:cNvSpPr txBox="1"/>
          <p:nvPr/>
        </p:nvSpPr>
        <p:spPr>
          <a:xfrm>
            <a:off x="381000" y="30312160"/>
            <a:ext cx="16560950" cy="2308324"/>
          </a:xfrm>
          <a:prstGeom prst="rect">
            <a:avLst/>
          </a:prstGeom>
          <a:noFill/>
        </p:spPr>
        <p:txBody>
          <a:bodyPr wrap="square" rtlCol="0">
            <a:spAutoFit/>
          </a:bodyPr>
          <a:lstStyle/>
          <a:p>
            <a:pPr marL="457200" indent="-457200" algn="just"/>
            <a:r>
              <a:rPr lang="en-US" sz="3600" u="sng" dirty="0"/>
              <a:t>Equality (0 to 1):</a:t>
            </a:r>
            <a:r>
              <a:rPr lang="en-US" sz="3600" dirty="0"/>
              <a:t> Measures the degree to which all </a:t>
            </a:r>
            <a:r>
              <a:rPr lang="en-US" sz="3600" b="1" i="1" dirty="0"/>
              <a:t>network nodes</a:t>
            </a:r>
            <a:r>
              <a:rPr lang="en-US" sz="3600" dirty="0"/>
              <a:t> have the same total flow (</a:t>
            </a:r>
            <a:r>
              <a:rPr lang="en-US" sz="3600" u="sng" dirty="0"/>
              <a:t>Hierarchy</a:t>
            </a:r>
            <a:r>
              <a:rPr lang="en-US" sz="3600" dirty="0"/>
              <a:t> = 1 – Equality).</a:t>
            </a:r>
          </a:p>
          <a:p>
            <a:pPr marL="457200" indent="-457200" algn="just"/>
            <a:r>
              <a:rPr lang="en-US" sz="3600" u="sng" dirty="0"/>
              <a:t>Redundancy (0 to 1):</a:t>
            </a:r>
            <a:r>
              <a:rPr lang="en-US" sz="3600" dirty="0"/>
              <a:t> Measures the degree to which all </a:t>
            </a:r>
            <a:r>
              <a:rPr lang="en-US" sz="3600" b="1" i="1" dirty="0"/>
              <a:t>network edges</a:t>
            </a:r>
            <a:r>
              <a:rPr lang="en-US" sz="3600" dirty="0"/>
              <a:t> have the same flow (</a:t>
            </a:r>
            <a:r>
              <a:rPr lang="en-US" sz="3600" u="sng" dirty="0"/>
              <a:t>Efficiency</a:t>
            </a:r>
            <a:r>
              <a:rPr lang="en-US" sz="3600" dirty="0"/>
              <a:t> = 1 – Redundancy).</a:t>
            </a:r>
          </a:p>
        </p:txBody>
      </p:sp>
      <p:pic>
        <p:nvPicPr>
          <p:cNvPr id="102" name="Picture 10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7592190" y="6310796"/>
            <a:ext cx="5841810" cy="4907502"/>
          </a:xfrm>
          <a:prstGeom prst="rect">
            <a:avLst/>
          </a:prstGeom>
        </p:spPr>
      </p:pic>
      <p:pic>
        <p:nvPicPr>
          <p:cNvPr id="103" name="Picture 10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3096198" y="6373290"/>
            <a:ext cx="4237476" cy="4727235"/>
          </a:xfrm>
          <a:prstGeom prst="rect">
            <a:avLst/>
          </a:prstGeom>
        </p:spPr>
      </p:pic>
      <p:sp>
        <p:nvSpPr>
          <p:cNvPr id="104" name="TextBox 103"/>
          <p:cNvSpPr txBox="1"/>
          <p:nvPr/>
        </p:nvSpPr>
        <p:spPr>
          <a:xfrm>
            <a:off x="883972" y="24835348"/>
            <a:ext cx="15723836" cy="954107"/>
          </a:xfrm>
          <a:prstGeom prst="rect">
            <a:avLst/>
          </a:prstGeom>
          <a:noFill/>
        </p:spPr>
        <p:txBody>
          <a:bodyPr wrap="square" rtlCol="0">
            <a:spAutoFit/>
          </a:bodyPr>
          <a:lstStyle/>
          <a:p>
            <a:pPr algn="just"/>
            <a:r>
              <a:rPr lang="en-US" sz="2800" b="1" dirty="0"/>
              <a:t>Figure 1</a:t>
            </a:r>
            <a:r>
              <a:rPr lang="en-US" sz="2800" dirty="0"/>
              <a:t>. For any set of flows within a network, </a:t>
            </a:r>
            <a:r>
              <a:rPr lang="en-US" sz="2800" i="1" dirty="0"/>
              <a:t>T</a:t>
            </a:r>
            <a:r>
              <a:rPr lang="en-US" sz="2800" dirty="0"/>
              <a:t> (e.g., I-O matrix for a given year), the calculated mutual constraint and conditional entropy values reside within this triangular phase space.</a:t>
            </a:r>
          </a:p>
        </p:txBody>
      </p:sp>
      <p:graphicFrame>
        <p:nvGraphicFramePr>
          <p:cNvPr id="106" name="Table 105"/>
          <p:cNvGraphicFramePr>
            <a:graphicFrameLocks noGrp="1"/>
          </p:cNvGraphicFramePr>
          <p:nvPr/>
        </p:nvGraphicFramePr>
        <p:xfrm>
          <a:off x="23302482" y="7346607"/>
          <a:ext cx="9448399" cy="4592148"/>
        </p:xfrm>
        <a:graphic>
          <a:graphicData uri="http://schemas.openxmlformats.org/drawingml/2006/table">
            <a:tbl>
              <a:tblPr firstRow="1" bandRow="1">
                <a:tableStyleId>{073A0DAA-6AF3-43AB-8588-CEC1D06C72B9}</a:tableStyleId>
              </a:tblPr>
              <a:tblGrid>
                <a:gridCol w="3386440">
                  <a:extLst>
                    <a:ext uri="{9D8B030D-6E8A-4147-A177-3AD203B41FA5}">
                      <a16:colId xmlns:a16="http://schemas.microsoft.com/office/drawing/2014/main" val="20000"/>
                    </a:ext>
                  </a:extLst>
                </a:gridCol>
                <a:gridCol w="1969887">
                  <a:extLst>
                    <a:ext uri="{9D8B030D-6E8A-4147-A177-3AD203B41FA5}">
                      <a16:colId xmlns:a16="http://schemas.microsoft.com/office/drawing/2014/main" val="20001"/>
                    </a:ext>
                  </a:extLst>
                </a:gridCol>
                <a:gridCol w="2045652">
                  <a:extLst>
                    <a:ext uri="{9D8B030D-6E8A-4147-A177-3AD203B41FA5}">
                      <a16:colId xmlns:a16="http://schemas.microsoft.com/office/drawing/2014/main" val="2946663145"/>
                    </a:ext>
                  </a:extLst>
                </a:gridCol>
                <a:gridCol w="2046420">
                  <a:extLst>
                    <a:ext uri="{9D8B030D-6E8A-4147-A177-3AD203B41FA5}">
                      <a16:colId xmlns:a16="http://schemas.microsoft.com/office/drawing/2014/main" val="2839466900"/>
                    </a:ext>
                  </a:extLst>
                </a:gridCol>
              </a:tblGrid>
              <a:tr h="629748">
                <a:tc rowSpan="2">
                  <a:txBody>
                    <a:bodyPr/>
                    <a:lstStyle/>
                    <a:p>
                      <a:pPr algn="ctr"/>
                      <a:r>
                        <a:rPr lang="en-US" sz="3200" dirty="0">
                          <a:solidFill>
                            <a:schemeClr val="tx1"/>
                          </a:solidFill>
                        </a:rPr>
                        <a:t>Metric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a:solidFill>
                            <a:schemeClr val="tx1"/>
                          </a:solidFill>
                        </a:rPr>
                        <a:t>Rate of Change (%/yr)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dirty="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dirty="0"/>
                    </a:p>
                  </a:txBody>
                  <a:tcPr anchor="ctr"/>
                </a:tc>
                <a:extLst>
                  <a:ext uri="{0D108BD9-81ED-4DB2-BD59-A6C34878D82A}">
                    <a16:rowId xmlns:a16="http://schemas.microsoft.com/office/drawing/2014/main" val="1648619147"/>
                  </a:ext>
                </a:extLst>
              </a:tr>
              <a:tr h="583447">
                <a:tc vMerge="1">
                  <a:txBody>
                    <a:bodyPr/>
                    <a:lstStyle/>
                    <a:p>
                      <a:pPr algn="ctr"/>
                      <a:endParaRPr lang="en-US" sz="3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a:solidFill>
                            <a:schemeClr val="tx1"/>
                          </a:solidFill>
                        </a:rPr>
                        <a:t>1947 –1967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a:solidFill>
                            <a:schemeClr val="tx1"/>
                          </a:solidFill>
                        </a:rPr>
                        <a:t>1967 –2002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a:solidFill>
                            <a:schemeClr val="tx1"/>
                          </a:solidFill>
                        </a:rPr>
                        <a:t>2002 –2012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3200" b="0" dirty="0"/>
                        <a:t>Energy</a:t>
                      </a:r>
                      <a:r>
                        <a:rPr lang="en-US" sz="3200" b="0" baseline="0" dirty="0"/>
                        <a:t> Consump.</a:t>
                      </a:r>
                      <a:endParaRPr lang="en-US" sz="3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3200" b="0" dirty="0"/>
                        <a:t>Net</a:t>
                      </a:r>
                      <a:r>
                        <a:rPr lang="en-US" sz="3200" b="0" baseline="0" dirty="0"/>
                        <a:t> Power Ratio</a:t>
                      </a:r>
                      <a:endParaRPr lang="en-US" sz="3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3200" b="0" dirty="0"/>
                        <a:t>Info.</a:t>
                      </a:r>
                      <a:r>
                        <a:rPr lang="en-US" sz="3200" b="0" baseline="0" dirty="0"/>
                        <a:t> </a:t>
                      </a:r>
                      <a:r>
                        <a:rPr lang="en-US" sz="3200" b="0" dirty="0"/>
                        <a:t>Entropy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3200" b="0" dirty="0"/>
                        <a:t>Equality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3200" b="0" dirty="0"/>
                        <a:t>Redundancy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0" name="TextBox 29"/>
          <p:cNvSpPr txBox="1"/>
          <p:nvPr/>
        </p:nvSpPr>
        <p:spPr>
          <a:xfrm>
            <a:off x="22556859" y="12186951"/>
            <a:ext cx="16564150" cy="1015663"/>
          </a:xfrm>
          <a:prstGeom prst="rect">
            <a:avLst/>
          </a:prstGeom>
          <a:noFill/>
        </p:spPr>
        <p:txBody>
          <a:bodyPr wrap="none" rtlCol="0">
            <a:spAutoFit/>
          </a:bodyPr>
          <a:lstStyle/>
          <a:p>
            <a:pPr algn="ctr"/>
            <a:r>
              <a:rPr lang="en-US" sz="6000" u="sng" dirty="0"/>
              <a:t>New Results:</a:t>
            </a:r>
            <a:r>
              <a:rPr lang="en-US" sz="6000" dirty="0"/>
              <a:t> WIOD Release 2016: 2000-2014</a:t>
            </a:r>
          </a:p>
        </p:txBody>
      </p:sp>
      <p:sp>
        <p:nvSpPr>
          <p:cNvPr id="109" name="TextBox 108"/>
          <p:cNvSpPr txBox="1"/>
          <p:nvPr/>
        </p:nvSpPr>
        <p:spPr>
          <a:xfrm>
            <a:off x="17663863" y="18552591"/>
            <a:ext cx="25649797" cy="1384995"/>
          </a:xfrm>
          <a:prstGeom prst="rect">
            <a:avLst/>
          </a:prstGeom>
          <a:noFill/>
        </p:spPr>
        <p:txBody>
          <a:bodyPr wrap="square" rtlCol="0">
            <a:spAutoFit/>
          </a:bodyPr>
          <a:lstStyle/>
          <a:p>
            <a:pPr algn="just"/>
            <a:r>
              <a:rPr lang="en-US" sz="2800" b="1" dirty="0"/>
              <a:t>Figure 3</a:t>
            </a:r>
            <a:r>
              <a:rPr lang="en-US" sz="2800" dirty="0"/>
              <a:t>. From 2000 to 2014, a higher fraction of world GDP came from countries with (a) lower net power ratio (or higher food and energy costs), (b) lower information entropy (H), (c) lower equality, and (d) lower redundancy. This trend seems largely due to globalization as the “Rest of World” and China account for much of the increased GDP since 2000 while having lower information theory metrics and net power ratio.</a:t>
            </a:r>
          </a:p>
        </p:txBody>
      </p:sp>
      <p:sp>
        <p:nvSpPr>
          <p:cNvPr id="113" name="TextBox 112"/>
          <p:cNvSpPr txBox="1"/>
          <p:nvPr/>
        </p:nvSpPr>
        <p:spPr>
          <a:xfrm rot="16200000">
            <a:off x="16457427" y="22648927"/>
            <a:ext cx="5564900" cy="1938992"/>
          </a:xfrm>
          <a:prstGeom prst="rect">
            <a:avLst/>
          </a:prstGeom>
          <a:noFill/>
        </p:spPr>
        <p:txBody>
          <a:bodyPr wrap="square" rtlCol="0">
            <a:spAutoFit/>
          </a:bodyPr>
          <a:lstStyle/>
          <a:p>
            <a:pPr marL="742950" indent="-742950" algn="ctr">
              <a:buAutoNum type="alphaUcParenBoth"/>
            </a:pPr>
            <a:r>
              <a:rPr lang="en-US" sz="4000" dirty="0"/>
              <a:t> Country Metrics weighted by GDP</a:t>
            </a:r>
          </a:p>
          <a:p>
            <a:pPr algn="ctr"/>
            <a:r>
              <a:rPr lang="en-US" sz="4000" dirty="0"/>
              <a:t>(no ins &amp; outs)</a:t>
            </a:r>
          </a:p>
        </p:txBody>
      </p:sp>
      <p:sp>
        <p:nvSpPr>
          <p:cNvPr id="115" name="TextBox 114"/>
          <p:cNvSpPr txBox="1"/>
          <p:nvPr/>
        </p:nvSpPr>
        <p:spPr>
          <a:xfrm>
            <a:off x="22076422" y="20787573"/>
            <a:ext cx="3669594" cy="769441"/>
          </a:xfrm>
          <a:prstGeom prst="rect">
            <a:avLst/>
          </a:prstGeom>
          <a:noFill/>
        </p:spPr>
        <p:txBody>
          <a:bodyPr wrap="none" rtlCol="0">
            <a:spAutoFit/>
          </a:bodyPr>
          <a:lstStyle/>
          <a:p>
            <a:pPr algn="ctr"/>
            <a:r>
              <a:rPr lang="en-US" sz="4400" u="sng" dirty="0"/>
              <a:t>Release 2016</a:t>
            </a:r>
          </a:p>
        </p:txBody>
      </p:sp>
      <p:sp>
        <p:nvSpPr>
          <p:cNvPr id="117" name="Rectangle 116"/>
          <p:cNvSpPr/>
          <p:nvPr/>
        </p:nvSpPr>
        <p:spPr>
          <a:xfrm>
            <a:off x="39895160" y="24675989"/>
            <a:ext cx="494091" cy="937135"/>
          </a:xfrm>
          <a:prstGeom prst="rect">
            <a:avLst/>
          </a:prstGeom>
          <a:solidFill>
            <a:schemeClr val="tx1">
              <a:alpha val="1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0" name="Rectangle 119"/>
          <p:cNvSpPr/>
          <p:nvPr/>
        </p:nvSpPr>
        <p:spPr>
          <a:xfrm>
            <a:off x="40809560" y="25361789"/>
            <a:ext cx="494091" cy="937135"/>
          </a:xfrm>
          <a:prstGeom prst="rect">
            <a:avLst/>
          </a:prstGeom>
          <a:solidFill>
            <a:schemeClr val="tx1">
              <a:alpha val="1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1" name="Rectangle 120"/>
          <p:cNvSpPr/>
          <p:nvPr/>
        </p:nvSpPr>
        <p:spPr>
          <a:xfrm>
            <a:off x="41687069" y="23685389"/>
            <a:ext cx="494091" cy="937135"/>
          </a:xfrm>
          <a:prstGeom prst="rect">
            <a:avLst/>
          </a:prstGeom>
          <a:solidFill>
            <a:schemeClr val="tx1">
              <a:alpha val="1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2" name="TextBox 121"/>
          <p:cNvSpPr txBox="1"/>
          <p:nvPr/>
        </p:nvSpPr>
        <p:spPr>
          <a:xfrm>
            <a:off x="21815485" y="14438595"/>
            <a:ext cx="844490" cy="369332"/>
          </a:xfrm>
          <a:prstGeom prst="rect">
            <a:avLst/>
          </a:prstGeom>
          <a:noFill/>
        </p:spPr>
        <p:txBody>
          <a:bodyPr wrap="square" rtlCol="0">
            <a:spAutoFit/>
          </a:bodyPr>
          <a:lstStyle/>
          <a:p>
            <a:pPr algn="ctr"/>
            <a:r>
              <a:rPr lang="en-US" sz="1800" dirty="0">
                <a:solidFill>
                  <a:srgbClr val="FF0000"/>
                </a:solidFill>
              </a:rPr>
              <a:t>2000</a:t>
            </a:r>
          </a:p>
        </p:txBody>
      </p:sp>
      <p:sp>
        <p:nvSpPr>
          <p:cNvPr id="123" name="TextBox 122"/>
          <p:cNvSpPr txBox="1"/>
          <p:nvPr/>
        </p:nvSpPr>
        <p:spPr>
          <a:xfrm>
            <a:off x="19701595" y="15159599"/>
            <a:ext cx="802295" cy="369332"/>
          </a:xfrm>
          <a:prstGeom prst="rect">
            <a:avLst/>
          </a:prstGeom>
          <a:noFill/>
        </p:spPr>
        <p:txBody>
          <a:bodyPr wrap="square" rtlCol="0">
            <a:spAutoFit/>
          </a:bodyPr>
          <a:lstStyle/>
          <a:p>
            <a:pPr algn="ctr"/>
            <a:r>
              <a:rPr lang="en-US" sz="1800" dirty="0">
                <a:solidFill>
                  <a:srgbClr val="FF00FF"/>
                </a:solidFill>
              </a:rPr>
              <a:t>2014</a:t>
            </a:r>
          </a:p>
        </p:txBody>
      </p:sp>
      <p:cxnSp>
        <p:nvCxnSpPr>
          <p:cNvPr id="125" name="Straight Arrow Connector 124"/>
          <p:cNvCxnSpPr/>
          <p:nvPr/>
        </p:nvCxnSpPr>
        <p:spPr>
          <a:xfrm flipH="1">
            <a:off x="20484839" y="14683579"/>
            <a:ext cx="1397032" cy="691150"/>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28033424" y="13981467"/>
            <a:ext cx="752767" cy="369332"/>
          </a:xfrm>
          <a:prstGeom prst="rect">
            <a:avLst/>
          </a:prstGeom>
          <a:noFill/>
        </p:spPr>
        <p:txBody>
          <a:bodyPr wrap="square" rtlCol="0">
            <a:spAutoFit/>
          </a:bodyPr>
          <a:lstStyle/>
          <a:p>
            <a:pPr algn="ctr"/>
            <a:r>
              <a:rPr lang="en-US" sz="1800" dirty="0">
                <a:solidFill>
                  <a:srgbClr val="FF0000"/>
                </a:solidFill>
              </a:rPr>
              <a:t>2000</a:t>
            </a:r>
          </a:p>
        </p:txBody>
      </p:sp>
      <p:sp>
        <p:nvSpPr>
          <p:cNvPr id="127" name="TextBox 126"/>
          <p:cNvSpPr txBox="1"/>
          <p:nvPr/>
        </p:nvSpPr>
        <p:spPr>
          <a:xfrm>
            <a:off x="27233604" y="15540009"/>
            <a:ext cx="762000" cy="369332"/>
          </a:xfrm>
          <a:prstGeom prst="rect">
            <a:avLst/>
          </a:prstGeom>
          <a:noFill/>
        </p:spPr>
        <p:txBody>
          <a:bodyPr wrap="square" rtlCol="0">
            <a:spAutoFit/>
          </a:bodyPr>
          <a:lstStyle/>
          <a:p>
            <a:pPr algn="ctr"/>
            <a:r>
              <a:rPr lang="en-US" sz="1800" dirty="0">
                <a:solidFill>
                  <a:srgbClr val="FF00FF"/>
                </a:solidFill>
              </a:rPr>
              <a:t>2014</a:t>
            </a:r>
          </a:p>
        </p:txBody>
      </p:sp>
      <p:cxnSp>
        <p:nvCxnSpPr>
          <p:cNvPr id="128" name="Straight Arrow Connector 127"/>
          <p:cNvCxnSpPr>
            <a:stCxn id="126" idx="2"/>
            <a:endCxn id="127" idx="0"/>
          </p:cNvCxnSpPr>
          <p:nvPr/>
        </p:nvCxnSpPr>
        <p:spPr>
          <a:xfrm flipH="1">
            <a:off x="27614605" y="14350799"/>
            <a:ext cx="795203" cy="1189210"/>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34642784" y="13757061"/>
            <a:ext cx="762000" cy="369332"/>
          </a:xfrm>
          <a:prstGeom prst="rect">
            <a:avLst/>
          </a:prstGeom>
          <a:noFill/>
        </p:spPr>
        <p:txBody>
          <a:bodyPr wrap="square" rtlCol="0">
            <a:spAutoFit/>
          </a:bodyPr>
          <a:lstStyle/>
          <a:p>
            <a:pPr algn="ctr"/>
            <a:r>
              <a:rPr lang="en-US" sz="1800" dirty="0">
                <a:solidFill>
                  <a:srgbClr val="FF0000"/>
                </a:solidFill>
              </a:rPr>
              <a:t>2000</a:t>
            </a:r>
          </a:p>
        </p:txBody>
      </p:sp>
      <p:sp>
        <p:nvSpPr>
          <p:cNvPr id="130" name="TextBox 129"/>
          <p:cNvSpPr txBox="1"/>
          <p:nvPr/>
        </p:nvSpPr>
        <p:spPr>
          <a:xfrm>
            <a:off x="32591319" y="15020720"/>
            <a:ext cx="830199" cy="369332"/>
          </a:xfrm>
          <a:prstGeom prst="rect">
            <a:avLst/>
          </a:prstGeom>
          <a:noFill/>
        </p:spPr>
        <p:txBody>
          <a:bodyPr wrap="square" rtlCol="0">
            <a:spAutoFit/>
          </a:bodyPr>
          <a:lstStyle/>
          <a:p>
            <a:pPr algn="ctr"/>
            <a:r>
              <a:rPr lang="en-US" sz="1800" dirty="0">
                <a:solidFill>
                  <a:srgbClr val="FF00FF"/>
                </a:solidFill>
              </a:rPr>
              <a:t>2014</a:t>
            </a:r>
          </a:p>
        </p:txBody>
      </p:sp>
      <p:cxnSp>
        <p:nvCxnSpPr>
          <p:cNvPr id="131" name="Straight Arrow Connector 130"/>
          <p:cNvCxnSpPr>
            <a:stCxn id="129" idx="2"/>
            <a:endCxn id="130" idx="3"/>
          </p:cNvCxnSpPr>
          <p:nvPr/>
        </p:nvCxnSpPr>
        <p:spPr>
          <a:xfrm flipH="1">
            <a:off x="33421518" y="14126394"/>
            <a:ext cx="1602267" cy="1078993"/>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28639206" y="20797103"/>
            <a:ext cx="3669594" cy="769441"/>
          </a:xfrm>
          <a:prstGeom prst="rect">
            <a:avLst/>
          </a:prstGeom>
          <a:noFill/>
        </p:spPr>
        <p:txBody>
          <a:bodyPr wrap="none" rtlCol="0">
            <a:spAutoFit/>
          </a:bodyPr>
          <a:lstStyle/>
          <a:p>
            <a:pPr algn="ctr"/>
            <a:r>
              <a:rPr lang="en-US" sz="4400" u="sng" dirty="0"/>
              <a:t>Release 2013</a:t>
            </a:r>
          </a:p>
        </p:txBody>
      </p:sp>
      <p:sp>
        <p:nvSpPr>
          <p:cNvPr id="138" name="TextBox 137"/>
          <p:cNvSpPr txBox="1"/>
          <p:nvPr/>
        </p:nvSpPr>
        <p:spPr>
          <a:xfrm>
            <a:off x="40832537" y="13601081"/>
            <a:ext cx="761029" cy="369332"/>
          </a:xfrm>
          <a:prstGeom prst="rect">
            <a:avLst/>
          </a:prstGeom>
          <a:noFill/>
        </p:spPr>
        <p:txBody>
          <a:bodyPr wrap="square" rtlCol="0">
            <a:spAutoFit/>
          </a:bodyPr>
          <a:lstStyle/>
          <a:p>
            <a:pPr algn="ctr"/>
            <a:r>
              <a:rPr lang="en-US" sz="1800" dirty="0">
                <a:solidFill>
                  <a:srgbClr val="FF0000"/>
                </a:solidFill>
              </a:rPr>
              <a:t>2000</a:t>
            </a:r>
          </a:p>
        </p:txBody>
      </p:sp>
      <p:sp>
        <p:nvSpPr>
          <p:cNvPr id="139" name="TextBox 138"/>
          <p:cNvSpPr txBox="1"/>
          <p:nvPr/>
        </p:nvSpPr>
        <p:spPr>
          <a:xfrm>
            <a:off x="39389075" y="15193172"/>
            <a:ext cx="761029" cy="369332"/>
          </a:xfrm>
          <a:prstGeom prst="rect">
            <a:avLst/>
          </a:prstGeom>
          <a:noFill/>
        </p:spPr>
        <p:txBody>
          <a:bodyPr wrap="square" rtlCol="0">
            <a:spAutoFit/>
          </a:bodyPr>
          <a:lstStyle/>
          <a:p>
            <a:pPr algn="ctr"/>
            <a:r>
              <a:rPr lang="en-US" sz="1800" dirty="0">
                <a:solidFill>
                  <a:srgbClr val="FF00FF"/>
                </a:solidFill>
              </a:rPr>
              <a:t>2014</a:t>
            </a:r>
          </a:p>
        </p:txBody>
      </p:sp>
      <p:cxnSp>
        <p:nvCxnSpPr>
          <p:cNvPr id="140" name="Straight Arrow Connector 139"/>
          <p:cNvCxnSpPr>
            <a:stCxn id="138" idx="2"/>
            <a:endCxn id="139" idx="3"/>
          </p:cNvCxnSpPr>
          <p:nvPr/>
        </p:nvCxnSpPr>
        <p:spPr>
          <a:xfrm flipH="1">
            <a:off x="40150103" y="13970414"/>
            <a:ext cx="1062948" cy="1407425"/>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2" name="TextBox 141"/>
          <p:cNvSpPr txBox="1"/>
          <p:nvPr/>
        </p:nvSpPr>
        <p:spPr>
          <a:xfrm>
            <a:off x="262728" y="40638996"/>
            <a:ext cx="16917746" cy="3108543"/>
          </a:xfrm>
          <a:prstGeom prst="rect">
            <a:avLst/>
          </a:prstGeom>
          <a:noFill/>
        </p:spPr>
        <p:txBody>
          <a:bodyPr wrap="square" rtlCol="0">
            <a:spAutoFit/>
          </a:bodyPr>
          <a:lstStyle/>
          <a:p>
            <a:pPr marL="863600" indent="-863600"/>
            <a:r>
              <a:rPr lang="en-US" sz="2800" dirty="0"/>
              <a:t>King, Carey W. (2016) Information Theory to Assess Relations Between Energy and Structure of the U.S. Economy Over Time.</a:t>
            </a:r>
            <a:r>
              <a:rPr lang="en-US" sz="2800" i="1" dirty="0"/>
              <a:t> Biophysical Economics and Resource Quality</a:t>
            </a:r>
            <a:r>
              <a:rPr lang="en-US" sz="2800" dirty="0"/>
              <a:t>, </a:t>
            </a:r>
            <a:r>
              <a:rPr lang="en-US" sz="2800" b="1" dirty="0"/>
              <a:t>1</a:t>
            </a:r>
            <a:r>
              <a:rPr lang="en-US" sz="2800" dirty="0"/>
              <a:t> (2).</a:t>
            </a:r>
          </a:p>
          <a:p>
            <a:pPr marL="863600" indent="-863600"/>
            <a:r>
              <a:rPr lang="en-US" sz="2800" dirty="0"/>
              <a:t>Timmer, M. P., Dietzenbacher, E., Los, B., Stehrer, R. and de Vries, G. J. (2015), An Illustrated User Guide to the World Input–Output Database: the Case of Global Automotive Production, </a:t>
            </a:r>
            <a:r>
              <a:rPr lang="en-US" sz="2800" i="1" dirty="0"/>
              <a:t>Review of International Economics</a:t>
            </a:r>
            <a:r>
              <a:rPr lang="en-US" sz="2800" dirty="0"/>
              <a:t>, </a:t>
            </a:r>
            <a:r>
              <a:rPr lang="en-US" sz="2800" b="1" dirty="0"/>
              <a:t>23</a:t>
            </a:r>
            <a:r>
              <a:rPr lang="en-US" sz="2800" dirty="0"/>
              <a:t>: 575–605.</a:t>
            </a:r>
          </a:p>
          <a:p>
            <a:pPr marL="863600" indent="-863600"/>
            <a:r>
              <a:rPr lang="en-US" sz="2800" dirty="0"/>
              <a:t>Ulanowicz, R.E., Goerner S.J., Lietaer B., Gomez R. (2009) Quantifying sustainability: resilience, efficiency and the return of information theory. </a:t>
            </a:r>
            <a:r>
              <a:rPr lang="en-US" sz="2800" i="1" dirty="0"/>
              <a:t>Ecological Complexity,</a:t>
            </a:r>
            <a:r>
              <a:rPr lang="en-US" sz="2800" dirty="0"/>
              <a:t> </a:t>
            </a:r>
            <a:r>
              <a:rPr lang="en-US" sz="2800" b="1" dirty="0"/>
              <a:t>6</a:t>
            </a:r>
            <a:r>
              <a:rPr lang="en-US" sz="2800" dirty="0"/>
              <a:t> (1):27.</a:t>
            </a:r>
          </a:p>
        </p:txBody>
      </p:sp>
      <p:sp>
        <p:nvSpPr>
          <p:cNvPr id="143" name="TextBox 142"/>
          <p:cNvSpPr txBox="1"/>
          <p:nvPr/>
        </p:nvSpPr>
        <p:spPr>
          <a:xfrm>
            <a:off x="6390369" y="39685791"/>
            <a:ext cx="4120038" cy="1015663"/>
          </a:xfrm>
          <a:prstGeom prst="rect">
            <a:avLst/>
          </a:prstGeom>
          <a:noFill/>
        </p:spPr>
        <p:txBody>
          <a:bodyPr wrap="none" rtlCol="0">
            <a:spAutoFit/>
          </a:bodyPr>
          <a:lstStyle/>
          <a:p>
            <a:pPr algn="ctr"/>
            <a:r>
              <a:rPr lang="en-US" sz="6000" u="sng" dirty="0"/>
              <a:t>References</a:t>
            </a:r>
          </a:p>
        </p:txBody>
      </p:sp>
      <p:sp>
        <p:nvSpPr>
          <p:cNvPr id="144" name="TextBox 143"/>
          <p:cNvSpPr txBox="1"/>
          <p:nvPr/>
        </p:nvSpPr>
        <p:spPr>
          <a:xfrm>
            <a:off x="29845690" y="21921211"/>
            <a:ext cx="1446829" cy="338554"/>
          </a:xfrm>
          <a:prstGeom prst="rect">
            <a:avLst/>
          </a:prstGeom>
          <a:noFill/>
        </p:spPr>
        <p:txBody>
          <a:bodyPr wrap="square" rtlCol="0">
            <a:spAutoFit/>
          </a:bodyPr>
          <a:lstStyle/>
          <a:p>
            <a:pPr algn="ctr"/>
            <a:r>
              <a:rPr lang="en-US" sz="1600" dirty="0">
                <a:solidFill>
                  <a:srgbClr val="FF0000"/>
                </a:solidFill>
              </a:rPr>
              <a:t>1995</a:t>
            </a:r>
          </a:p>
        </p:txBody>
      </p:sp>
      <p:sp>
        <p:nvSpPr>
          <p:cNvPr id="145" name="TextBox 144"/>
          <p:cNvSpPr txBox="1"/>
          <p:nvPr/>
        </p:nvSpPr>
        <p:spPr>
          <a:xfrm>
            <a:off x="29144580" y="24906433"/>
            <a:ext cx="1446829" cy="338554"/>
          </a:xfrm>
          <a:prstGeom prst="rect">
            <a:avLst/>
          </a:prstGeom>
          <a:noFill/>
        </p:spPr>
        <p:txBody>
          <a:bodyPr wrap="square" rtlCol="0">
            <a:spAutoFit/>
          </a:bodyPr>
          <a:lstStyle/>
          <a:p>
            <a:pPr algn="ctr"/>
            <a:r>
              <a:rPr lang="en-US" sz="1600" dirty="0">
                <a:solidFill>
                  <a:srgbClr val="FF0000"/>
                </a:solidFill>
              </a:rPr>
              <a:t>2011</a:t>
            </a:r>
          </a:p>
        </p:txBody>
      </p:sp>
      <p:cxnSp>
        <p:nvCxnSpPr>
          <p:cNvPr id="156" name="Straight Arrow Connector 155"/>
          <p:cNvCxnSpPr/>
          <p:nvPr/>
        </p:nvCxnSpPr>
        <p:spPr>
          <a:xfrm>
            <a:off x="30739478" y="27793535"/>
            <a:ext cx="750851" cy="0"/>
          </a:xfrm>
          <a:prstGeom prst="straightConnector1">
            <a:avLst/>
          </a:prstGeom>
          <a:ln w="2857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59" name="TextBox 158"/>
          <p:cNvSpPr txBox="1"/>
          <p:nvPr/>
        </p:nvSpPr>
        <p:spPr>
          <a:xfrm>
            <a:off x="29012253" y="22884396"/>
            <a:ext cx="1727762" cy="338554"/>
          </a:xfrm>
          <a:prstGeom prst="rect">
            <a:avLst/>
          </a:prstGeom>
          <a:noFill/>
        </p:spPr>
        <p:txBody>
          <a:bodyPr wrap="square" rtlCol="0">
            <a:spAutoFit/>
          </a:bodyPr>
          <a:lstStyle/>
          <a:p>
            <a:pPr algn="ctr"/>
            <a:r>
              <a:rPr lang="en-US" sz="1600" dirty="0"/>
              <a:t>Redundancy</a:t>
            </a:r>
          </a:p>
        </p:txBody>
      </p:sp>
      <p:sp>
        <p:nvSpPr>
          <p:cNvPr id="160" name="TextBox 159"/>
          <p:cNvSpPr txBox="1"/>
          <p:nvPr/>
        </p:nvSpPr>
        <p:spPr>
          <a:xfrm>
            <a:off x="28752238" y="23922025"/>
            <a:ext cx="1727762" cy="338554"/>
          </a:xfrm>
          <a:prstGeom prst="rect">
            <a:avLst/>
          </a:prstGeom>
          <a:noFill/>
        </p:spPr>
        <p:txBody>
          <a:bodyPr wrap="square" rtlCol="0">
            <a:spAutoFit/>
          </a:bodyPr>
          <a:lstStyle/>
          <a:p>
            <a:pPr algn="ctr"/>
            <a:r>
              <a:rPr lang="en-US" sz="1600" dirty="0">
                <a:solidFill>
                  <a:schemeClr val="bg1">
                    <a:lumMod val="50000"/>
                  </a:schemeClr>
                </a:solidFill>
              </a:rPr>
              <a:t>Equality</a:t>
            </a:r>
          </a:p>
        </p:txBody>
      </p:sp>
      <p:cxnSp>
        <p:nvCxnSpPr>
          <p:cNvPr id="162" name="Straight Arrow Connector 161"/>
          <p:cNvCxnSpPr/>
          <p:nvPr/>
        </p:nvCxnSpPr>
        <p:spPr>
          <a:xfrm flipH="1">
            <a:off x="29184600" y="24303025"/>
            <a:ext cx="838200" cy="0"/>
          </a:xfrm>
          <a:prstGeom prst="straightConnector1">
            <a:avLst/>
          </a:prstGeom>
          <a:ln w="28575">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p:nvPr/>
        </p:nvCxnSpPr>
        <p:spPr>
          <a:xfrm flipH="1">
            <a:off x="29442282" y="23241922"/>
            <a:ext cx="838200"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Straight Arrow Connector 169"/>
          <p:cNvCxnSpPr/>
          <p:nvPr/>
        </p:nvCxnSpPr>
        <p:spPr>
          <a:xfrm>
            <a:off x="31368718" y="22188475"/>
            <a:ext cx="838200" cy="0"/>
          </a:xfrm>
          <a:prstGeom prst="straightConnector1">
            <a:avLst/>
          </a:prstGeom>
          <a:ln w="2857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a:off x="24715388" y="22183025"/>
            <a:ext cx="838200" cy="0"/>
          </a:xfrm>
          <a:prstGeom prst="straightConnector1">
            <a:avLst/>
          </a:prstGeom>
          <a:ln w="2857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23376508" y="21842984"/>
            <a:ext cx="1446829" cy="338554"/>
          </a:xfrm>
          <a:prstGeom prst="rect">
            <a:avLst/>
          </a:prstGeom>
          <a:noFill/>
        </p:spPr>
        <p:txBody>
          <a:bodyPr wrap="square" rtlCol="0">
            <a:spAutoFit/>
          </a:bodyPr>
          <a:lstStyle/>
          <a:p>
            <a:pPr algn="ctr"/>
            <a:r>
              <a:rPr lang="en-US" sz="1600" dirty="0">
                <a:solidFill>
                  <a:srgbClr val="FF0000"/>
                </a:solidFill>
              </a:rPr>
              <a:t>2000</a:t>
            </a:r>
          </a:p>
        </p:txBody>
      </p:sp>
      <p:sp>
        <p:nvSpPr>
          <p:cNvPr id="108" name="TextBox 107"/>
          <p:cNvSpPr txBox="1"/>
          <p:nvPr/>
        </p:nvSpPr>
        <p:spPr>
          <a:xfrm>
            <a:off x="21575991" y="24914953"/>
            <a:ext cx="1446829" cy="338554"/>
          </a:xfrm>
          <a:prstGeom prst="rect">
            <a:avLst/>
          </a:prstGeom>
          <a:noFill/>
        </p:spPr>
        <p:txBody>
          <a:bodyPr wrap="square" rtlCol="0">
            <a:spAutoFit/>
          </a:bodyPr>
          <a:lstStyle/>
          <a:p>
            <a:pPr algn="ctr"/>
            <a:r>
              <a:rPr lang="en-US" sz="1600" dirty="0">
                <a:solidFill>
                  <a:srgbClr val="FF0000"/>
                </a:solidFill>
              </a:rPr>
              <a:t>2014</a:t>
            </a:r>
          </a:p>
        </p:txBody>
      </p:sp>
      <p:sp>
        <p:nvSpPr>
          <p:cNvPr id="148" name="TextBox 147"/>
          <p:cNvSpPr txBox="1"/>
          <p:nvPr/>
        </p:nvSpPr>
        <p:spPr>
          <a:xfrm>
            <a:off x="30833067" y="28874526"/>
            <a:ext cx="1446829" cy="338554"/>
          </a:xfrm>
          <a:prstGeom prst="rect">
            <a:avLst/>
          </a:prstGeom>
          <a:noFill/>
        </p:spPr>
        <p:txBody>
          <a:bodyPr wrap="square" rtlCol="0">
            <a:spAutoFit/>
          </a:bodyPr>
          <a:lstStyle/>
          <a:p>
            <a:pPr algn="ctr"/>
            <a:r>
              <a:rPr lang="en-US" sz="1600" dirty="0">
                <a:solidFill>
                  <a:srgbClr val="FF0000"/>
                </a:solidFill>
              </a:rPr>
              <a:t>1995</a:t>
            </a:r>
          </a:p>
        </p:txBody>
      </p:sp>
      <p:sp>
        <p:nvSpPr>
          <p:cNvPr id="150" name="TextBox 149"/>
          <p:cNvSpPr txBox="1"/>
          <p:nvPr/>
        </p:nvSpPr>
        <p:spPr>
          <a:xfrm>
            <a:off x="30156904" y="26712610"/>
            <a:ext cx="1727762" cy="338554"/>
          </a:xfrm>
          <a:prstGeom prst="rect">
            <a:avLst/>
          </a:prstGeom>
          <a:noFill/>
        </p:spPr>
        <p:txBody>
          <a:bodyPr wrap="square" rtlCol="0">
            <a:spAutoFit/>
          </a:bodyPr>
          <a:lstStyle/>
          <a:p>
            <a:pPr algn="ctr"/>
            <a:r>
              <a:rPr lang="en-US" sz="1600" dirty="0">
                <a:solidFill>
                  <a:schemeClr val="bg1">
                    <a:lumMod val="50000"/>
                  </a:schemeClr>
                </a:solidFill>
              </a:rPr>
              <a:t>Equality</a:t>
            </a:r>
          </a:p>
        </p:txBody>
      </p:sp>
      <p:cxnSp>
        <p:nvCxnSpPr>
          <p:cNvPr id="151" name="Straight Arrow Connector 150"/>
          <p:cNvCxnSpPr/>
          <p:nvPr/>
        </p:nvCxnSpPr>
        <p:spPr>
          <a:xfrm flipH="1">
            <a:off x="30589266" y="26728724"/>
            <a:ext cx="838200" cy="0"/>
          </a:xfrm>
          <a:prstGeom prst="straightConnector1">
            <a:avLst/>
          </a:prstGeom>
          <a:ln w="28575">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28490029" y="29776724"/>
            <a:ext cx="1727762" cy="338554"/>
          </a:xfrm>
          <a:prstGeom prst="rect">
            <a:avLst/>
          </a:prstGeom>
          <a:noFill/>
        </p:spPr>
        <p:txBody>
          <a:bodyPr wrap="square" rtlCol="0">
            <a:spAutoFit/>
          </a:bodyPr>
          <a:lstStyle/>
          <a:p>
            <a:pPr algn="ctr"/>
            <a:r>
              <a:rPr lang="en-US" sz="1600" dirty="0"/>
              <a:t>Redundancy</a:t>
            </a:r>
          </a:p>
        </p:txBody>
      </p:sp>
      <p:cxnSp>
        <p:nvCxnSpPr>
          <p:cNvPr id="161" name="Straight Arrow Connector 160"/>
          <p:cNvCxnSpPr/>
          <p:nvPr/>
        </p:nvCxnSpPr>
        <p:spPr>
          <a:xfrm flipH="1">
            <a:off x="28846191" y="29776724"/>
            <a:ext cx="838200"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24205190" y="27331201"/>
            <a:ext cx="1446829" cy="338554"/>
          </a:xfrm>
          <a:prstGeom prst="rect">
            <a:avLst/>
          </a:prstGeom>
          <a:noFill/>
        </p:spPr>
        <p:txBody>
          <a:bodyPr wrap="square" rtlCol="0">
            <a:spAutoFit/>
          </a:bodyPr>
          <a:lstStyle/>
          <a:p>
            <a:pPr algn="ctr"/>
            <a:r>
              <a:rPr lang="en-US" sz="1600" dirty="0">
                <a:solidFill>
                  <a:srgbClr val="FF0000"/>
                </a:solidFill>
              </a:rPr>
              <a:t>2000</a:t>
            </a:r>
          </a:p>
        </p:txBody>
      </p:sp>
      <p:sp>
        <p:nvSpPr>
          <p:cNvPr id="164" name="TextBox 163"/>
          <p:cNvSpPr txBox="1"/>
          <p:nvPr/>
        </p:nvSpPr>
        <p:spPr>
          <a:xfrm>
            <a:off x="28827951" y="29242685"/>
            <a:ext cx="1446829" cy="338554"/>
          </a:xfrm>
          <a:prstGeom prst="rect">
            <a:avLst/>
          </a:prstGeom>
          <a:noFill/>
        </p:spPr>
        <p:txBody>
          <a:bodyPr wrap="square" rtlCol="0">
            <a:spAutoFit/>
          </a:bodyPr>
          <a:lstStyle/>
          <a:p>
            <a:pPr algn="ctr"/>
            <a:r>
              <a:rPr lang="en-US" sz="1600" dirty="0">
                <a:solidFill>
                  <a:srgbClr val="FF0000"/>
                </a:solidFill>
              </a:rPr>
              <a:t>2011</a:t>
            </a:r>
          </a:p>
        </p:txBody>
      </p:sp>
      <p:sp>
        <p:nvSpPr>
          <p:cNvPr id="165" name="TextBox 164"/>
          <p:cNvSpPr txBox="1"/>
          <p:nvPr/>
        </p:nvSpPr>
        <p:spPr>
          <a:xfrm>
            <a:off x="23108404" y="29262374"/>
            <a:ext cx="1727762" cy="338554"/>
          </a:xfrm>
          <a:prstGeom prst="rect">
            <a:avLst/>
          </a:prstGeom>
          <a:noFill/>
        </p:spPr>
        <p:txBody>
          <a:bodyPr wrap="square" rtlCol="0">
            <a:spAutoFit/>
          </a:bodyPr>
          <a:lstStyle/>
          <a:p>
            <a:pPr algn="ctr"/>
            <a:r>
              <a:rPr lang="en-US" sz="1600" dirty="0"/>
              <a:t>Redundancy</a:t>
            </a:r>
          </a:p>
        </p:txBody>
      </p:sp>
      <p:cxnSp>
        <p:nvCxnSpPr>
          <p:cNvPr id="166" name="Straight Arrow Connector 165"/>
          <p:cNvCxnSpPr/>
          <p:nvPr/>
        </p:nvCxnSpPr>
        <p:spPr>
          <a:xfrm flipH="1">
            <a:off x="23538433" y="29619900"/>
            <a:ext cx="838200"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22622797" y="28134881"/>
            <a:ext cx="750851" cy="0"/>
          </a:xfrm>
          <a:prstGeom prst="straightConnector1">
            <a:avLst/>
          </a:prstGeom>
          <a:ln w="2857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68" name="TextBox 167"/>
          <p:cNvSpPr txBox="1"/>
          <p:nvPr/>
        </p:nvSpPr>
        <p:spPr>
          <a:xfrm>
            <a:off x="23955986" y="23993708"/>
            <a:ext cx="1727762" cy="338554"/>
          </a:xfrm>
          <a:prstGeom prst="rect">
            <a:avLst/>
          </a:prstGeom>
          <a:noFill/>
        </p:spPr>
        <p:txBody>
          <a:bodyPr wrap="square" rtlCol="0">
            <a:spAutoFit/>
          </a:bodyPr>
          <a:lstStyle/>
          <a:p>
            <a:pPr algn="ctr"/>
            <a:r>
              <a:rPr lang="en-US" sz="1600" dirty="0"/>
              <a:t>Redundancy</a:t>
            </a:r>
          </a:p>
        </p:txBody>
      </p:sp>
      <p:cxnSp>
        <p:nvCxnSpPr>
          <p:cNvPr id="172" name="Straight Arrow Connector 171"/>
          <p:cNvCxnSpPr/>
          <p:nvPr/>
        </p:nvCxnSpPr>
        <p:spPr>
          <a:xfrm flipH="1">
            <a:off x="24386015" y="24351234"/>
            <a:ext cx="838200"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3" name="TextBox 172"/>
          <p:cNvSpPr txBox="1"/>
          <p:nvPr/>
        </p:nvSpPr>
        <p:spPr>
          <a:xfrm>
            <a:off x="22987626" y="22388693"/>
            <a:ext cx="1727762" cy="338554"/>
          </a:xfrm>
          <a:prstGeom prst="rect">
            <a:avLst/>
          </a:prstGeom>
          <a:noFill/>
        </p:spPr>
        <p:txBody>
          <a:bodyPr wrap="square" rtlCol="0">
            <a:spAutoFit/>
          </a:bodyPr>
          <a:lstStyle/>
          <a:p>
            <a:pPr algn="ctr"/>
            <a:r>
              <a:rPr lang="en-US" sz="1600" dirty="0">
                <a:solidFill>
                  <a:schemeClr val="bg1">
                    <a:lumMod val="50000"/>
                  </a:schemeClr>
                </a:solidFill>
              </a:rPr>
              <a:t>Equality</a:t>
            </a:r>
          </a:p>
        </p:txBody>
      </p:sp>
      <p:cxnSp>
        <p:nvCxnSpPr>
          <p:cNvPr id="174" name="Straight Arrow Connector 173"/>
          <p:cNvCxnSpPr/>
          <p:nvPr/>
        </p:nvCxnSpPr>
        <p:spPr>
          <a:xfrm flipH="1">
            <a:off x="23419988" y="22769693"/>
            <a:ext cx="838200" cy="0"/>
          </a:xfrm>
          <a:prstGeom prst="straightConnector1">
            <a:avLst/>
          </a:prstGeom>
          <a:ln w="28575">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76" name="TextBox 175"/>
          <p:cNvSpPr txBox="1"/>
          <p:nvPr/>
        </p:nvSpPr>
        <p:spPr>
          <a:xfrm>
            <a:off x="22015967" y="29379015"/>
            <a:ext cx="855526" cy="338554"/>
          </a:xfrm>
          <a:prstGeom prst="rect">
            <a:avLst/>
          </a:prstGeom>
          <a:noFill/>
        </p:spPr>
        <p:txBody>
          <a:bodyPr wrap="square" rtlCol="0">
            <a:spAutoFit/>
          </a:bodyPr>
          <a:lstStyle/>
          <a:p>
            <a:pPr algn="ctr"/>
            <a:r>
              <a:rPr lang="en-US" sz="1600" dirty="0">
                <a:solidFill>
                  <a:srgbClr val="FF0000"/>
                </a:solidFill>
              </a:rPr>
              <a:t>2014</a:t>
            </a:r>
          </a:p>
        </p:txBody>
      </p:sp>
      <p:sp>
        <p:nvSpPr>
          <p:cNvPr id="177" name="TextBox 176"/>
          <p:cNvSpPr txBox="1"/>
          <p:nvPr/>
        </p:nvSpPr>
        <p:spPr>
          <a:xfrm>
            <a:off x="22223789" y="15915137"/>
            <a:ext cx="1446829" cy="338554"/>
          </a:xfrm>
          <a:prstGeom prst="rect">
            <a:avLst/>
          </a:prstGeom>
          <a:noFill/>
        </p:spPr>
        <p:txBody>
          <a:bodyPr wrap="square" rtlCol="0">
            <a:spAutoFit/>
          </a:bodyPr>
          <a:lstStyle/>
          <a:p>
            <a:pPr algn="ctr"/>
            <a:r>
              <a:rPr lang="en-US" sz="1600" dirty="0"/>
              <a:t>China</a:t>
            </a:r>
          </a:p>
        </p:txBody>
      </p:sp>
      <p:cxnSp>
        <p:nvCxnSpPr>
          <p:cNvPr id="178" name="Straight Arrow Connector 177"/>
          <p:cNvCxnSpPr>
            <a:stCxn id="177" idx="2"/>
          </p:cNvCxnSpPr>
          <p:nvPr/>
        </p:nvCxnSpPr>
        <p:spPr>
          <a:xfrm>
            <a:off x="22947204" y="16253691"/>
            <a:ext cx="352525" cy="1151308"/>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a:stCxn id="177" idx="2"/>
          </p:cNvCxnSpPr>
          <p:nvPr/>
        </p:nvCxnSpPr>
        <p:spPr>
          <a:xfrm>
            <a:off x="22947203" y="16253692"/>
            <a:ext cx="331910" cy="869119"/>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81" name="TextBox 180"/>
          <p:cNvSpPr txBox="1"/>
          <p:nvPr/>
        </p:nvSpPr>
        <p:spPr>
          <a:xfrm>
            <a:off x="21353373" y="13795095"/>
            <a:ext cx="695529" cy="338554"/>
          </a:xfrm>
          <a:prstGeom prst="rect">
            <a:avLst/>
          </a:prstGeom>
          <a:noFill/>
        </p:spPr>
        <p:txBody>
          <a:bodyPr wrap="square" rtlCol="0">
            <a:spAutoFit/>
          </a:bodyPr>
          <a:lstStyle/>
          <a:p>
            <a:pPr algn="ctr"/>
            <a:r>
              <a:rPr lang="en-US" sz="1600" dirty="0"/>
              <a:t>USA</a:t>
            </a:r>
          </a:p>
        </p:txBody>
      </p:sp>
      <p:cxnSp>
        <p:nvCxnSpPr>
          <p:cNvPr id="182" name="Straight Arrow Connector 181"/>
          <p:cNvCxnSpPr>
            <a:stCxn id="181" idx="1"/>
          </p:cNvCxnSpPr>
          <p:nvPr/>
        </p:nvCxnSpPr>
        <p:spPr>
          <a:xfrm flipH="1">
            <a:off x="21141840" y="13964372"/>
            <a:ext cx="211532" cy="45247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a:stCxn id="181" idx="1"/>
          </p:cNvCxnSpPr>
          <p:nvPr/>
        </p:nvCxnSpPr>
        <p:spPr>
          <a:xfrm flipH="1">
            <a:off x="20345868" y="13964373"/>
            <a:ext cx="1007504" cy="861629"/>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84" name="TextBox 183"/>
          <p:cNvSpPr txBox="1"/>
          <p:nvPr/>
        </p:nvSpPr>
        <p:spPr>
          <a:xfrm>
            <a:off x="20828684" y="16692567"/>
            <a:ext cx="797937" cy="338554"/>
          </a:xfrm>
          <a:prstGeom prst="rect">
            <a:avLst/>
          </a:prstGeom>
          <a:noFill/>
        </p:spPr>
        <p:txBody>
          <a:bodyPr wrap="square" rtlCol="0">
            <a:spAutoFit/>
          </a:bodyPr>
          <a:lstStyle/>
          <a:p>
            <a:pPr algn="ctr"/>
            <a:r>
              <a:rPr lang="en-US" sz="1600" dirty="0"/>
              <a:t>Brazil</a:t>
            </a:r>
          </a:p>
        </p:txBody>
      </p:sp>
      <p:cxnSp>
        <p:nvCxnSpPr>
          <p:cNvPr id="185" name="Straight Arrow Connector 184"/>
          <p:cNvCxnSpPr>
            <a:stCxn id="184" idx="3"/>
          </p:cNvCxnSpPr>
          <p:nvPr/>
        </p:nvCxnSpPr>
        <p:spPr>
          <a:xfrm flipV="1">
            <a:off x="21626620" y="16500362"/>
            <a:ext cx="946712" cy="361483"/>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a:stCxn id="221" idx="3"/>
          </p:cNvCxnSpPr>
          <p:nvPr/>
        </p:nvCxnSpPr>
        <p:spPr>
          <a:xfrm flipV="1">
            <a:off x="28058334" y="15407152"/>
            <a:ext cx="300688" cy="703733"/>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41" name="TextBox 140"/>
          <p:cNvSpPr txBox="1"/>
          <p:nvPr/>
        </p:nvSpPr>
        <p:spPr>
          <a:xfrm>
            <a:off x="19794994" y="13366976"/>
            <a:ext cx="837417" cy="338554"/>
          </a:xfrm>
          <a:prstGeom prst="rect">
            <a:avLst/>
          </a:prstGeom>
          <a:noFill/>
        </p:spPr>
        <p:txBody>
          <a:bodyPr wrap="square" rtlCol="0">
            <a:spAutoFit/>
          </a:bodyPr>
          <a:lstStyle/>
          <a:p>
            <a:pPr algn="ctr"/>
            <a:r>
              <a:rPr lang="en-US" sz="1600" dirty="0"/>
              <a:t>Japan</a:t>
            </a:r>
          </a:p>
        </p:txBody>
      </p:sp>
      <p:cxnSp>
        <p:nvCxnSpPr>
          <p:cNvPr id="146" name="Straight Arrow Connector 145"/>
          <p:cNvCxnSpPr>
            <a:stCxn id="141" idx="1"/>
          </p:cNvCxnSpPr>
          <p:nvPr/>
        </p:nvCxnSpPr>
        <p:spPr>
          <a:xfrm flipH="1">
            <a:off x="19347537" y="13536253"/>
            <a:ext cx="447456" cy="368942"/>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a:stCxn id="141" idx="1"/>
          </p:cNvCxnSpPr>
          <p:nvPr/>
        </p:nvCxnSpPr>
        <p:spPr>
          <a:xfrm flipH="1">
            <a:off x="19736101" y="13536254"/>
            <a:ext cx="58892" cy="676075"/>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52" name="TextBox 151"/>
          <p:cNvSpPr txBox="1"/>
          <p:nvPr/>
        </p:nvSpPr>
        <p:spPr>
          <a:xfrm>
            <a:off x="20352889" y="17146738"/>
            <a:ext cx="1625125" cy="338554"/>
          </a:xfrm>
          <a:prstGeom prst="rect">
            <a:avLst/>
          </a:prstGeom>
          <a:noFill/>
        </p:spPr>
        <p:txBody>
          <a:bodyPr wrap="square" rtlCol="0">
            <a:spAutoFit/>
          </a:bodyPr>
          <a:lstStyle/>
          <a:p>
            <a:pPr algn="ctr"/>
            <a:r>
              <a:rPr lang="en-US" sz="1600" dirty="0"/>
              <a:t>Rest of World</a:t>
            </a:r>
          </a:p>
        </p:txBody>
      </p:sp>
      <p:cxnSp>
        <p:nvCxnSpPr>
          <p:cNvPr id="155" name="Straight Arrow Connector 154"/>
          <p:cNvCxnSpPr>
            <a:stCxn id="152" idx="3"/>
          </p:cNvCxnSpPr>
          <p:nvPr/>
        </p:nvCxnSpPr>
        <p:spPr>
          <a:xfrm>
            <a:off x="21978014" y="17316016"/>
            <a:ext cx="890581" cy="47621"/>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a:stCxn id="152" idx="3"/>
          </p:cNvCxnSpPr>
          <p:nvPr/>
        </p:nvCxnSpPr>
        <p:spPr>
          <a:xfrm flipV="1">
            <a:off x="21978014" y="16869095"/>
            <a:ext cx="1135145" cy="446921"/>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20125114" y="16165399"/>
            <a:ext cx="1052644" cy="338554"/>
          </a:xfrm>
          <a:prstGeom prst="rect">
            <a:avLst/>
          </a:prstGeom>
          <a:noFill/>
        </p:spPr>
        <p:txBody>
          <a:bodyPr wrap="square" rtlCol="0">
            <a:spAutoFit/>
          </a:bodyPr>
          <a:lstStyle/>
          <a:p>
            <a:pPr algn="ctr"/>
            <a:r>
              <a:rPr lang="en-US" sz="1600" dirty="0"/>
              <a:t>Canada</a:t>
            </a:r>
          </a:p>
        </p:txBody>
      </p:sp>
      <p:cxnSp>
        <p:nvCxnSpPr>
          <p:cNvPr id="179" name="Straight Arrow Connector 178"/>
          <p:cNvCxnSpPr>
            <a:stCxn id="158" idx="0"/>
          </p:cNvCxnSpPr>
          <p:nvPr/>
        </p:nvCxnSpPr>
        <p:spPr>
          <a:xfrm flipV="1">
            <a:off x="20651436" y="15728997"/>
            <a:ext cx="478638" cy="436402"/>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a:stCxn id="158" idx="0"/>
          </p:cNvCxnSpPr>
          <p:nvPr/>
        </p:nvCxnSpPr>
        <p:spPr>
          <a:xfrm flipV="1">
            <a:off x="20651436" y="15847663"/>
            <a:ext cx="1749822" cy="317736"/>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88" name="TextBox 187"/>
          <p:cNvSpPr txBox="1"/>
          <p:nvPr/>
        </p:nvSpPr>
        <p:spPr>
          <a:xfrm>
            <a:off x="26123163" y="13599364"/>
            <a:ext cx="733290" cy="338554"/>
          </a:xfrm>
          <a:prstGeom prst="rect">
            <a:avLst/>
          </a:prstGeom>
          <a:noFill/>
        </p:spPr>
        <p:txBody>
          <a:bodyPr wrap="square" rtlCol="0">
            <a:spAutoFit/>
          </a:bodyPr>
          <a:lstStyle/>
          <a:p>
            <a:pPr algn="ctr"/>
            <a:r>
              <a:rPr lang="en-US" sz="1600" dirty="0"/>
              <a:t>USA</a:t>
            </a:r>
          </a:p>
        </p:txBody>
      </p:sp>
      <p:cxnSp>
        <p:nvCxnSpPr>
          <p:cNvPr id="189" name="Straight Arrow Connector 188"/>
          <p:cNvCxnSpPr>
            <a:stCxn id="188" idx="3"/>
          </p:cNvCxnSpPr>
          <p:nvPr/>
        </p:nvCxnSpPr>
        <p:spPr>
          <a:xfrm>
            <a:off x="26856453" y="13768641"/>
            <a:ext cx="431412" cy="433886"/>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a:stCxn id="188" idx="3"/>
          </p:cNvCxnSpPr>
          <p:nvPr/>
        </p:nvCxnSpPr>
        <p:spPr>
          <a:xfrm>
            <a:off x="26856454" y="13768641"/>
            <a:ext cx="131501" cy="836288"/>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91" name="TextBox 190"/>
          <p:cNvSpPr txBox="1"/>
          <p:nvPr/>
        </p:nvSpPr>
        <p:spPr>
          <a:xfrm>
            <a:off x="22427409" y="15051366"/>
            <a:ext cx="819615" cy="338554"/>
          </a:xfrm>
          <a:prstGeom prst="rect">
            <a:avLst/>
          </a:prstGeom>
          <a:noFill/>
        </p:spPr>
        <p:txBody>
          <a:bodyPr wrap="square" rtlCol="0">
            <a:spAutoFit/>
          </a:bodyPr>
          <a:lstStyle/>
          <a:p>
            <a:pPr algn="ctr"/>
            <a:r>
              <a:rPr lang="en-US" sz="1600" dirty="0"/>
              <a:t>Spain</a:t>
            </a:r>
          </a:p>
        </p:txBody>
      </p:sp>
      <p:cxnSp>
        <p:nvCxnSpPr>
          <p:cNvPr id="192" name="Straight Arrow Connector 191"/>
          <p:cNvCxnSpPr>
            <a:stCxn id="191" idx="1"/>
          </p:cNvCxnSpPr>
          <p:nvPr/>
        </p:nvCxnSpPr>
        <p:spPr>
          <a:xfrm flipH="1">
            <a:off x="22086662" y="15220644"/>
            <a:ext cx="340746" cy="329949"/>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93" name="Straight Arrow Connector 192"/>
          <p:cNvCxnSpPr/>
          <p:nvPr/>
        </p:nvCxnSpPr>
        <p:spPr>
          <a:xfrm flipH="1">
            <a:off x="21974799" y="15262455"/>
            <a:ext cx="442935" cy="131075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94" name="TextBox 193"/>
          <p:cNvSpPr txBox="1"/>
          <p:nvPr/>
        </p:nvSpPr>
        <p:spPr>
          <a:xfrm>
            <a:off x="28949867" y="14263755"/>
            <a:ext cx="819615" cy="338554"/>
          </a:xfrm>
          <a:prstGeom prst="rect">
            <a:avLst/>
          </a:prstGeom>
          <a:noFill/>
        </p:spPr>
        <p:txBody>
          <a:bodyPr wrap="square" rtlCol="0">
            <a:spAutoFit/>
          </a:bodyPr>
          <a:lstStyle/>
          <a:p>
            <a:pPr algn="ctr"/>
            <a:r>
              <a:rPr lang="en-US" sz="1600" dirty="0"/>
              <a:t>Spain</a:t>
            </a:r>
          </a:p>
        </p:txBody>
      </p:sp>
      <p:cxnSp>
        <p:nvCxnSpPr>
          <p:cNvPr id="195" name="Straight Arrow Connector 194"/>
          <p:cNvCxnSpPr>
            <a:stCxn id="194" idx="1"/>
          </p:cNvCxnSpPr>
          <p:nvPr/>
        </p:nvCxnSpPr>
        <p:spPr>
          <a:xfrm flipH="1">
            <a:off x="28118172" y="14433033"/>
            <a:ext cx="831694" cy="768837"/>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96" name="Straight Arrow Connector 195"/>
          <p:cNvCxnSpPr>
            <a:stCxn id="194" idx="1"/>
          </p:cNvCxnSpPr>
          <p:nvPr/>
        </p:nvCxnSpPr>
        <p:spPr>
          <a:xfrm flipH="1">
            <a:off x="28359022" y="14433032"/>
            <a:ext cx="590844" cy="399238"/>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97" name="TextBox 196"/>
          <p:cNvSpPr txBox="1"/>
          <p:nvPr/>
        </p:nvSpPr>
        <p:spPr>
          <a:xfrm>
            <a:off x="29414394" y="14716977"/>
            <a:ext cx="799852" cy="338554"/>
          </a:xfrm>
          <a:prstGeom prst="rect">
            <a:avLst/>
          </a:prstGeom>
          <a:noFill/>
        </p:spPr>
        <p:txBody>
          <a:bodyPr wrap="square" rtlCol="0">
            <a:spAutoFit/>
          </a:bodyPr>
          <a:lstStyle/>
          <a:p>
            <a:pPr algn="ctr"/>
            <a:r>
              <a:rPr lang="en-US" sz="1600" dirty="0"/>
              <a:t>China</a:t>
            </a:r>
          </a:p>
        </p:txBody>
      </p:sp>
      <p:cxnSp>
        <p:nvCxnSpPr>
          <p:cNvPr id="198" name="Straight Arrow Connector 197"/>
          <p:cNvCxnSpPr>
            <a:stCxn id="197" idx="2"/>
          </p:cNvCxnSpPr>
          <p:nvPr/>
        </p:nvCxnSpPr>
        <p:spPr>
          <a:xfrm flipH="1">
            <a:off x="29722392" y="15055531"/>
            <a:ext cx="91928" cy="351620"/>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197" idx="2"/>
          </p:cNvCxnSpPr>
          <p:nvPr/>
        </p:nvCxnSpPr>
        <p:spPr>
          <a:xfrm flipH="1">
            <a:off x="29146502" y="15055531"/>
            <a:ext cx="667818" cy="94742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a:stCxn id="218" idx="3"/>
          </p:cNvCxnSpPr>
          <p:nvPr/>
        </p:nvCxnSpPr>
        <p:spPr>
          <a:xfrm flipV="1">
            <a:off x="27094644" y="14974856"/>
            <a:ext cx="290238" cy="365099"/>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218" name="TextBox 217"/>
          <p:cNvSpPr txBox="1"/>
          <p:nvPr/>
        </p:nvSpPr>
        <p:spPr>
          <a:xfrm>
            <a:off x="26069126" y="15170677"/>
            <a:ext cx="1025518" cy="338554"/>
          </a:xfrm>
          <a:prstGeom prst="rect">
            <a:avLst/>
          </a:prstGeom>
          <a:noFill/>
        </p:spPr>
        <p:txBody>
          <a:bodyPr wrap="square" rtlCol="0">
            <a:spAutoFit/>
          </a:bodyPr>
          <a:lstStyle/>
          <a:p>
            <a:pPr algn="ctr"/>
            <a:r>
              <a:rPr lang="en-US" sz="1600" dirty="0"/>
              <a:t>Canada</a:t>
            </a:r>
          </a:p>
        </p:txBody>
      </p:sp>
      <p:sp>
        <p:nvSpPr>
          <p:cNvPr id="221" name="TextBox 220"/>
          <p:cNvSpPr txBox="1"/>
          <p:nvPr/>
        </p:nvSpPr>
        <p:spPr>
          <a:xfrm>
            <a:off x="27260398" y="15941607"/>
            <a:ext cx="797937" cy="338554"/>
          </a:xfrm>
          <a:prstGeom prst="rect">
            <a:avLst/>
          </a:prstGeom>
          <a:noFill/>
        </p:spPr>
        <p:txBody>
          <a:bodyPr wrap="square" rtlCol="0">
            <a:spAutoFit/>
          </a:bodyPr>
          <a:lstStyle/>
          <a:p>
            <a:pPr algn="ctr"/>
            <a:r>
              <a:rPr lang="en-US" sz="1600" dirty="0"/>
              <a:t>Brazil</a:t>
            </a:r>
          </a:p>
        </p:txBody>
      </p:sp>
      <p:cxnSp>
        <p:nvCxnSpPr>
          <p:cNvPr id="222" name="Straight Arrow Connector 221"/>
          <p:cNvCxnSpPr/>
          <p:nvPr/>
        </p:nvCxnSpPr>
        <p:spPr>
          <a:xfrm flipV="1">
            <a:off x="21644009" y="16616635"/>
            <a:ext cx="330166" cy="24740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227" name="TextBox 226"/>
          <p:cNvSpPr txBox="1"/>
          <p:nvPr/>
        </p:nvSpPr>
        <p:spPr>
          <a:xfrm>
            <a:off x="28409807" y="16823872"/>
            <a:ext cx="1625125" cy="338554"/>
          </a:xfrm>
          <a:prstGeom prst="rect">
            <a:avLst/>
          </a:prstGeom>
          <a:noFill/>
        </p:spPr>
        <p:txBody>
          <a:bodyPr wrap="square" rtlCol="0">
            <a:spAutoFit/>
          </a:bodyPr>
          <a:lstStyle/>
          <a:p>
            <a:pPr algn="ctr"/>
            <a:r>
              <a:rPr lang="en-US" sz="1600" dirty="0"/>
              <a:t>Rest of World</a:t>
            </a:r>
          </a:p>
        </p:txBody>
      </p:sp>
      <p:cxnSp>
        <p:nvCxnSpPr>
          <p:cNvPr id="228" name="Straight Arrow Connector 227"/>
          <p:cNvCxnSpPr>
            <a:stCxn id="227" idx="0"/>
          </p:cNvCxnSpPr>
          <p:nvPr/>
        </p:nvCxnSpPr>
        <p:spPr>
          <a:xfrm flipV="1">
            <a:off x="29222370" y="16058768"/>
            <a:ext cx="591951" cy="76510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218" idx="3"/>
          </p:cNvCxnSpPr>
          <p:nvPr/>
        </p:nvCxnSpPr>
        <p:spPr>
          <a:xfrm flipV="1">
            <a:off x="27094644" y="14747378"/>
            <a:ext cx="716340" cy="592577"/>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221" idx="3"/>
          </p:cNvCxnSpPr>
          <p:nvPr/>
        </p:nvCxnSpPr>
        <p:spPr>
          <a:xfrm flipV="1">
            <a:off x="28058334" y="15325284"/>
            <a:ext cx="1525474" cy="785601"/>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42" name="Straight Arrow Connector 241"/>
          <p:cNvCxnSpPr>
            <a:stCxn id="227" idx="0"/>
          </p:cNvCxnSpPr>
          <p:nvPr/>
        </p:nvCxnSpPr>
        <p:spPr>
          <a:xfrm flipH="1" flipV="1">
            <a:off x="28844243" y="14942574"/>
            <a:ext cx="378126" cy="1881298"/>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249" name="TextBox 248"/>
          <p:cNvSpPr txBox="1"/>
          <p:nvPr/>
        </p:nvSpPr>
        <p:spPr>
          <a:xfrm>
            <a:off x="32560160" y="13474206"/>
            <a:ext cx="733290" cy="338554"/>
          </a:xfrm>
          <a:prstGeom prst="rect">
            <a:avLst/>
          </a:prstGeom>
          <a:noFill/>
        </p:spPr>
        <p:txBody>
          <a:bodyPr wrap="square" rtlCol="0">
            <a:spAutoFit/>
          </a:bodyPr>
          <a:lstStyle/>
          <a:p>
            <a:pPr algn="ctr"/>
            <a:r>
              <a:rPr lang="en-US" sz="1600" dirty="0"/>
              <a:t>USA</a:t>
            </a:r>
          </a:p>
        </p:txBody>
      </p:sp>
      <p:cxnSp>
        <p:nvCxnSpPr>
          <p:cNvPr id="250" name="Straight Arrow Connector 249"/>
          <p:cNvCxnSpPr>
            <a:stCxn id="249" idx="3"/>
          </p:cNvCxnSpPr>
          <p:nvPr/>
        </p:nvCxnSpPr>
        <p:spPr>
          <a:xfrm>
            <a:off x="33293450" y="13643484"/>
            <a:ext cx="519040" cy="596569"/>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258" name="TextBox 257"/>
          <p:cNvSpPr txBox="1"/>
          <p:nvPr/>
        </p:nvSpPr>
        <p:spPr>
          <a:xfrm>
            <a:off x="35716417" y="14232665"/>
            <a:ext cx="819615" cy="338554"/>
          </a:xfrm>
          <a:prstGeom prst="rect">
            <a:avLst/>
          </a:prstGeom>
          <a:noFill/>
        </p:spPr>
        <p:txBody>
          <a:bodyPr wrap="square" rtlCol="0">
            <a:spAutoFit/>
          </a:bodyPr>
          <a:lstStyle/>
          <a:p>
            <a:pPr algn="ctr"/>
            <a:r>
              <a:rPr lang="en-US" sz="1600" dirty="0"/>
              <a:t>Spain</a:t>
            </a:r>
          </a:p>
        </p:txBody>
      </p:sp>
      <p:sp>
        <p:nvSpPr>
          <p:cNvPr id="259" name="TextBox 258"/>
          <p:cNvSpPr txBox="1"/>
          <p:nvPr/>
        </p:nvSpPr>
        <p:spPr>
          <a:xfrm>
            <a:off x="33080220" y="15418698"/>
            <a:ext cx="1025518" cy="338554"/>
          </a:xfrm>
          <a:prstGeom prst="rect">
            <a:avLst/>
          </a:prstGeom>
          <a:noFill/>
        </p:spPr>
        <p:txBody>
          <a:bodyPr wrap="square" rtlCol="0">
            <a:spAutoFit/>
          </a:bodyPr>
          <a:lstStyle/>
          <a:p>
            <a:pPr algn="ctr"/>
            <a:r>
              <a:rPr lang="en-US" sz="1600" dirty="0"/>
              <a:t>Canada</a:t>
            </a:r>
          </a:p>
        </p:txBody>
      </p:sp>
      <p:cxnSp>
        <p:nvCxnSpPr>
          <p:cNvPr id="264" name="Straight Arrow Connector 263"/>
          <p:cNvCxnSpPr>
            <a:stCxn id="258" idx="1"/>
          </p:cNvCxnSpPr>
          <p:nvPr/>
        </p:nvCxnSpPr>
        <p:spPr>
          <a:xfrm flipH="1">
            <a:off x="35442526" y="14401942"/>
            <a:ext cx="273890" cy="376312"/>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a:stCxn id="259" idx="3"/>
          </p:cNvCxnSpPr>
          <p:nvPr/>
        </p:nvCxnSpPr>
        <p:spPr>
          <a:xfrm flipV="1">
            <a:off x="34105738" y="14690573"/>
            <a:ext cx="1257534" cy="897403"/>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35962290" y="14649352"/>
            <a:ext cx="799852" cy="338554"/>
          </a:xfrm>
          <a:prstGeom prst="rect">
            <a:avLst/>
          </a:prstGeom>
          <a:noFill/>
        </p:spPr>
        <p:txBody>
          <a:bodyPr wrap="square" rtlCol="0">
            <a:spAutoFit/>
          </a:bodyPr>
          <a:lstStyle/>
          <a:p>
            <a:pPr algn="ctr"/>
            <a:r>
              <a:rPr lang="en-US" sz="1600" dirty="0"/>
              <a:t>China</a:t>
            </a:r>
          </a:p>
        </p:txBody>
      </p:sp>
      <p:sp>
        <p:nvSpPr>
          <p:cNvPr id="272" name="TextBox 271"/>
          <p:cNvSpPr txBox="1"/>
          <p:nvPr/>
        </p:nvSpPr>
        <p:spPr>
          <a:xfrm>
            <a:off x="34206792" y="16129321"/>
            <a:ext cx="797937" cy="338554"/>
          </a:xfrm>
          <a:prstGeom prst="rect">
            <a:avLst/>
          </a:prstGeom>
          <a:noFill/>
        </p:spPr>
        <p:txBody>
          <a:bodyPr wrap="square" rtlCol="0">
            <a:spAutoFit/>
          </a:bodyPr>
          <a:lstStyle/>
          <a:p>
            <a:pPr algn="ctr"/>
            <a:r>
              <a:rPr lang="en-US" sz="1600" dirty="0"/>
              <a:t>Brazil</a:t>
            </a:r>
          </a:p>
        </p:txBody>
      </p:sp>
      <p:sp>
        <p:nvSpPr>
          <p:cNvPr id="273" name="TextBox 272"/>
          <p:cNvSpPr txBox="1"/>
          <p:nvPr/>
        </p:nvSpPr>
        <p:spPr>
          <a:xfrm>
            <a:off x="34649908" y="16955853"/>
            <a:ext cx="1625125" cy="338554"/>
          </a:xfrm>
          <a:prstGeom prst="rect">
            <a:avLst/>
          </a:prstGeom>
          <a:noFill/>
        </p:spPr>
        <p:txBody>
          <a:bodyPr wrap="square" rtlCol="0">
            <a:spAutoFit/>
          </a:bodyPr>
          <a:lstStyle/>
          <a:p>
            <a:pPr algn="ctr"/>
            <a:r>
              <a:rPr lang="en-US" sz="1600" dirty="0"/>
              <a:t>Rest of World</a:t>
            </a:r>
          </a:p>
        </p:txBody>
      </p:sp>
      <p:cxnSp>
        <p:nvCxnSpPr>
          <p:cNvPr id="274" name="Straight Arrow Connector 273"/>
          <p:cNvCxnSpPr>
            <a:stCxn id="272" idx="0"/>
          </p:cNvCxnSpPr>
          <p:nvPr/>
        </p:nvCxnSpPr>
        <p:spPr>
          <a:xfrm flipV="1">
            <a:off x="34605761" y="14982707"/>
            <a:ext cx="906347" cy="114661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flipH="1">
            <a:off x="36362216" y="15018685"/>
            <a:ext cx="51710" cy="455471"/>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82" name="Straight Arrow Connector 281"/>
          <p:cNvCxnSpPr>
            <a:stCxn id="273" idx="0"/>
          </p:cNvCxnSpPr>
          <p:nvPr/>
        </p:nvCxnSpPr>
        <p:spPr>
          <a:xfrm flipV="1">
            <a:off x="35462471" y="15183627"/>
            <a:ext cx="742055" cy="1772226"/>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85" name="Straight Arrow Connector 284"/>
          <p:cNvCxnSpPr>
            <a:stCxn id="249" idx="3"/>
          </p:cNvCxnSpPr>
          <p:nvPr/>
        </p:nvCxnSpPr>
        <p:spPr>
          <a:xfrm>
            <a:off x="33293451" y="13643484"/>
            <a:ext cx="266285" cy="925407"/>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a:stCxn id="271" idx="1"/>
          </p:cNvCxnSpPr>
          <p:nvPr/>
        </p:nvCxnSpPr>
        <p:spPr>
          <a:xfrm flipH="1">
            <a:off x="35547440" y="14818629"/>
            <a:ext cx="414850" cy="823602"/>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a:stCxn id="273" idx="0"/>
          </p:cNvCxnSpPr>
          <p:nvPr/>
        </p:nvCxnSpPr>
        <p:spPr>
          <a:xfrm flipV="1">
            <a:off x="35462471" y="16074619"/>
            <a:ext cx="693295" cy="88123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272" idx="0"/>
          </p:cNvCxnSpPr>
          <p:nvPr/>
        </p:nvCxnSpPr>
        <p:spPr>
          <a:xfrm flipV="1">
            <a:off x="34605761" y="15292161"/>
            <a:ext cx="237189" cy="837160"/>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a:stCxn id="259" idx="3"/>
          </p:cNvCxnSpPr>
          <p:nvPr/>
        </p:nvCxnSpPr>
        <p:spPr>
          <a:xfrm flipV="1">
            <a:off x="34105739" y="14922709"/>
            <a:ext cx="84151" cy="665267"/>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13" name="Straight Arrow Connector 312"/>
          <p:cNvCxnSpPr>
            <a:stCxn id="258" idx="1"/>
          </p:cNvCxnSpPr>
          <p:nvPr/>
        </p:nvCxnSpPr>
        <p:spPr>
          <a:xfrm flipH="1">
            <a:off x="34570352" y="14401943"/>
            <a:ext cx="1146064" cy="690223"/>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324" name="TextBox 323"/>
          <p:cNvSpPr txBox="1"/>
          <p:nvPr/>
        </p:nvSpPr>
        <p:spPr>
          <a:xfrm>
            <a:off x="38950181" y="13468619"/>
            <a:ext cx="733290" cy="338554"/>
          </a:xfrm>
          <a:prstGeom prst="rect">
            <a:avLst/>
          </a:prstGeom>
          <a:noFill/>
        </p:spPr>
        <p:txBody>
          <a:bodyPr wrap="square" rtlCol="0">
            <a:spAutoFit/>
          </a:bodyPr>
          <a:lstStyle/>
          <a:p>
            <a:pPr algn="ctr"/>
            <a:r>
              <a:rPr lang="en-US" sz="1600" dirty="0"/>
              <a:t>USA</a:t>
            </a:r>
          </a:p>
        </p:txBody>
      </p:sp>
      <p:cxnSp>
        <p:nvCxnSpPr>
          <p:cNvPr id="325" name="Straight Arrow Connector 324"/>
          <p:cNvCxnSpPr>
            <a:stCxn id="324" idx="3"/>
          </p:cNvCxnSpPr>
          <p:nvPr/>
        </p:nvCxnSpPr>
        <p:spPr>
          <a:xfrm>
            <a:off x="39683472" y="13637896"/>
            <a:ext cx="797779" cy="990650"/>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27" name="Straight Arrow Connector 326"/>
          <p:cNvCxnSpPr>
            <a:stCxn id="324" idx="3"/>
          </p:cNvCxnSpPr>
          <p:nvPr/>
        </p:nvCxnSpPr>
        <p:spPr>
          <a:xfrm>
            <a:off x="39683472" y="13637897"/>
            <a:ext cx="464697" cy="1266855"/>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330" name="TextBox 329"/>
          <p:cNvSpPr txBox="1"/>
          <p:nvPr/>
        </p:nvSpPr>
        <p:spPr>
          <a:xfrm>
            <a:off x="41730574" y="14132557"/>
            <a:ext cx="819615" cy="338554"/>
          </a:xfrm>
          <a:prstGeom prst="rect">
            <a:avLst/>
          </a:prstGeom>
          <a:noFill/>
        </p:spPr>
        <p:txBody>
          <a:bodyPr wrap="square" rtlCol="0">
            <a:spAutoFit/>
          </a:bodyPr>
          <a:lstStyle/>
          <a:p>
            <a:pPr algn="ctr"/>
            <a:r>
              <a:rPr lang="en-US" sz="1600" dirty="0"/>
              <a:t>Spain</a:t>
            </a:r>
          </a:p>
        </p:txBody>
      </p:sp>
      <p:sp>
        <p:nvSpPr>
          <p:cNvPr id="331" name="TextBox 330"/>
          <p:cNvSpPr txBox="1"/>
          <p:nvPr/>
        </p:nvSpPr>
        <p:spPr>
          <a:xfrm>
            <a:off x="39447434" y="15764776"/>
            <a:ext cx="1025518" cy="338554"/>
          </a:xfrm>
          <a:prstGeom prst="rect">
            <a:avLst/>
          </a:prstGeom>
          <a:noFill/>
        </p:spPr>
        <p:txBody>
          <a:bodyPr wrap="square" rtlCol="0">
            <a:spAutoFit/>
          </a:bodyPr>
          <a:lstStyle/>
          <a:p>
            <a:pPr algn="ctr"/>
            <a:r>
              <a:rPr lang="en-US" sz="1600" dirty="0"/>
              <a:t>Canada</a:t>
            </a:r>
          </a:p>
        </p:txBody>
      </p:sp>
      <p:sp>
        <p:nvSpPr>
          <p:cNvPr id="332" name="TextBox 331"/>
          <p:cNvSpPr txBox="1"/>
          <p:nvPr/>
        </p:nvSpPr>
        <p:spPr>
          <a:xfrm>
            <a:off x="42316717" y="14676954"/>
            <a:ext cx="799852" cy="338554"/>
          </a:xfrm>
          <a:prstGeom prst="rect">
            <a:avLst/>
          </a:prstGeom>
          <a:noFill/>
        </p:spPr>
        <p:txBody>
          <a:bodyPr wrap="square" rtlCol="0">
            <a:spAutoFit/>
          </a:bodyPr>
          <a:lstStyle/>
          <a:p>
            <a:pPr algn="ctr"/>
            <a:r>
              <a:rPr lang="en-US" sz="1600" dirty="0"/>
              <a:t>China</a:t>
            </a:r>
          </a:p>
        </p:txBody>
      </p:sp>
      <p:sp>
        <p:nvSpPr>
          <p:cNvPr id="333" name="TextBox 332"/>
          <p:cNvSpPr txBox="1"/>
          <p:nvPr/>
        </p:nvSpPr>
        <p:spPr>
          <a:xfrm>
            <a:off x="41941792" y="16469610"/>
            <a:ext cx="797937" cy="338554"/>
          </a:xfrm>
          <a:prstGeom prst="rect">
            <a:avLst/>
          </a:prstGeom>
          <a:noFill/>
        </p:spPr>
        <p:txBody>
          <a:bodyPr wrap="square" rtlCol="0">
            <a:spAutoFit/>
          </a:bodyPr>
          <a:lstStyle/>
          <a:p>
            <a:pPr algn="ctr"/>
            <a:r>
              <a:rPr lang="en-US" sz="1600" dirty="0"/>
              <a:t>Brazil</a:t>
            </a:r>
          </a:p>
        </p:txBody>
      </p:sp>
      <p:sp>
        <p:nvSpPr>
          <p:cNvPr id="334" name="TextBox 333"/>
          <p:cNvSpPr txBox="1"/>
          <p:nvPr/>
        </p:nvSpPr>
        <p:spPr>
          <a:xfrm>
            <a:off x="40047934" y="16269114"/>
            <a:ext cx="1625125" cy="338554"/>
          </a:xfrm>
          <a:prstGeom prst="rect">
            <a:avLst/>
          </a:prstGeom>
          <a:noFill/>
        </p:spPr>
        <p:txBody>
          <a:bodyPr wrap="square" rtlCol="0">
            <a:spAutoFit/>
          </a:bodyPr>
          <a:lstStyle/>
          <a:p>
            <a:pPr algn="ctr"/>
            <a:r>
              <a:rPr lang="en-US" sz="1600" dirty="0"/>
              <a:t>Rest of World</a:t>
            </a:r>
          </a:p>
        </p:txBody>
      </p:sp>
      <p:cxnSp>
        <p:nvCxnSpPr>
          <p:cNvPr id="336" name="Straight Arrow Connector 335"/>
          <p:cNvCxnSpPr>
            <a:stCxn id="331" idx="3"/>
          </p:cNvCxnSpPr>
          <p:nvPr/>
        </p:nvCxnSpPr>
        <p:spPr>
          <a:xfrm flipV="1">
            <a:off x="40472952" y="14987011"/>
            <a:ext cx="801258" cy="947043"/>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40" name="Straight Arrow Connector 339"/>
          <p:cNvCxnSpPr>
            <a:stCxn id="330" idx="1"/>
          </p:cNvCxnSpPr>
          <p:nvPr/>
        </p:nvCxnSpPr>
        <p:spPr>
          <a:xfrm flipH="1">
            <a:off x="41647597" y="14301835"/>
            <a:ext cx="82976" cy="778471"/>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a:stCxn id="332" idx="1"/>
          </p:cNvCxnSpPr>
          <p:nvPr/>
        </p:nvCxnSpPr>
        <p:spPr>
          <a:xfrm flipH="1">
            <a:off x="41776165" y="14846231"/>
            <a:ext cx="540552" cy="402146"/>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a:stCxn id="333" idx="0"/>
          </p:cNvCxnSpPr>
          <p:nvPr/>
        </p:nvCxnSpPr>
        <p:spPr>
          <a:xfrm flipV="1">
            <a:off x="42340760" y="15519060"/>
            <a:ext cx="426490" cy="950550"/>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51" name="Straight Arrow Connector 350"/>
          <p:cNvCxnSpPr>
            <a:stCxn id="334" idx="0"/>
          </p:cNvCxnSpPr>
          <p:nvPr/>
        </p:nvCxnSpPr>
        <p:spPr>
          <a:xfrm flipV="1">
            <a:off x="40860496" y="14685840"/>
            <a:ext cx="50296" cy="158327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62" name="Straight Arrow Connector 361"/>
          <p:cNvCxnSpPr>
            <a:stCxn id="334" idx="0"/>
          </p:cNvCxnSpPr>
          <p:nvPr/>
        </p:nvCxnSpPr>
        <p:spPr>
          <a:xfrm flipV="1">
            <a:off x="40860496" y="15612848"/>
            <a:ext cx="1475988" cy="656266"/>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a:stCxn id="331" idx="3"/>
          </p:cNvCxnSpPr>
          <p:nvPr/>
        </p:nvCxnSpPr>
        <p:spPr>
          <a:xfrm flipV="1">
            <a:off x="40472952" y="15139495"/>
            <a:ext cx="101534" cy="794559"/>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85" name="Straight Arrow Connector 384"/>
          <p:cNvCxnSpPr>
            <a:stCxn id="330" idx="1"/>
          </p:cNvCxnSpPr>
          <p:nvPr/>
        </p:nvCxnSpPr>
        <p:spPr>
          <a:xfrm flipH="1">
            <a:off x="40847743" y="14301835"/>
            <a:ext cx="882830" cy="953603"/>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91" name="Straight Arrow Connector 390"/>
          <p:cNvCxnSpPr>
            <a:stCxn id="332" idx="2"/>
          </p:cNvCxnSpPr>
          <p:nvPr/>
        </p:nvCxnSpPr>
        <p:spPr>
          <a:xfrm>
            <a:off x="42716644" y="15015509"/>
            <a:ext cx="323195" cy="1021399"/>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94" name="Straight Arrow Connector 393"/>
          <p:cNvCxnSpPr>
            <a:stCxn id="333" idx="0"/>
          </p:cNvCxnSpPr>
          <p:nvPr/>
        </p:nvCxnSpPr>
        <p:spPr>
          <a:xfrm flipH="1" flipV="1">
            <a:off x="41175622" y="15404750"/>
            <a:ext cx="1165138" cy="1064860"/>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flipH="1" flipV="1">
            <a:off x="37891787" y="21451205"/>
            <a:ext cx="1995969" cy="3230225"/>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flipH="1" flipV="1">
            <a:off x="37891790" y="25451126"/>
            <a:ext cx="2003370" cy="157381"/>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09" name="Straight Connector 408"/>
          <p:cNvCxnSpPr/>
          <p:nvPr/>
        </p:nvCxnSpPr>
        <p:spPr>
          <a:xfrm flipH="1">
            <a:off x="37897799" y="23685327"/>
            <a:ext cx="3787677" cy="2741277"/>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flipH="1">
            <a:off x="37897799" y="24622524"/>
            <a:ext cx="3787677" cy="5795500"/>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423" name="TextBox 422"/>
          <p:cNvSpPr txBox="1"/>
          <p:nvPr/>
        </p:nvSpPr>
        <p:spPr>
          <a:xfrm>
            <a:off x="35894881" y="27150360"/>
            <a:ext cx="1351211" cy="646331"/>
          </a:xfrm>
          <a:prstGeom prst="rect">
            <a:avLst/>
          </a:prstGeom>
          <a:noFill/>
        </p:spPr>
        <p:txBody>
          <a:bodyPr wrap="square" rtlCol="0">
            <a:spAutoFit/>
          </a:bodyPr>
          <a:lstStyle/>
          <a:p>
            <a:pPr algn="ctr"/>
            <a:r>
              <a:rPr lang="en-US" sz="1800" dirty="0">
                <a:solidFill>
                  <a:srgbClr val="FF0000"/>
                </a:solidFill>
              </a:rPr>
              <a:t>Release 2016</a:t>
            </a:r>
          </a:p>
        </p:txBody>
      </p:sp>
      <p:sp>
        <p:nvSpPr>
          <p:cNvPr id="424" name="TextBox 423"/>
          <p:cNvSpPr txBox="1"/>
          <p:nvPr/>
        </p:nvSpPr>
        <p:spPr>
          <a:xfrm>
            <a:off x="36838106" y="29721718"/>
            <a:ext cx="1120789" cy="646331"/>
          </a:xfrm>
          <a:prstGeom prst="rect">
            <a:avLst/>
          </a:prstGeom>
          <a:noFill/>
        </p:spPr>
        <p:txBody>
          <a:bodyPr wrap="square" rtlCol="0">
            <a:spAutoFit/>
          </a:bodyPr>
          <a:lstStyle/>
          <a:p>
            <a:pPr algn="ctr"/>
            <a:r>
              <a:rPr lang="en-US" sz="1800" dirty="0">
                <a:solidFill>
                  <a:srgbClr val="0000FF"/>
                </a:solidFill>
              </a:rPr>
              <a:t>Release 2013</a:t>
            </a:r>
          </a:p>
        </p:txBody>
      </p:sp>
      <p:sp>
        <p:nvSpPr>
          <p:cNvPr id="425" name="TextBox 424"/>
          <p:cNvSpPr txBox="1"/>
          <p:nvPr/>
        </p:nvSpPr>
        <p:spPr>
          <a:xfrm>
            <a:off x="35986345" y="22428199"/>
            <a:ext cx="1187487" cy="646331"/>
          </a:xfrm>
          <a:prstGeom prst="rect">
            <a:avLst/>
          </a:prstGeom>
          <a:noFill/>
        </p:spPr>
        <p:txBody>
          <a:bodyPr wrap="square" rtlCol="0">
            <a:spAutoFit/>
          </a:bodyPr>
          <a:lstStyle/>
          <a:p>
            <a:pPr algn="ctr"/>
            <a:r>
              <a:rPr lang="en-US" sz="1800" dirty="0">
                <a:solidFill>
                  <a:schemeClr val="bg1">
                    <a:lumMod val="50000"/>
                  </a:schemeClr>
                </a:solidFill>
              </a:rPr>
              <a:t>Release 2016</a:t>
            </a:r>
          </a:p>
        </p:txBody>
      </p:sp>
      <p:sp>
        <p:nvSpPr>
          <p:cNvPr id="426" name="TextBox 425"/>
          <p:cNvSpPr txBox="1"/>
          <p:nvPr/>
        </p:nvSpPr>
        <p:spPr>
          <a:xfrm>
            <a:off x="36870655" y="24454054"/>
            <a:ext cx="1143000" cy="646331"/>
          </a:xfrm>
          <a:prstGeom prst="rect">
            <a:avLst/>
          </a:prstGeom>
          <a:noFill/>
        </p:spPr>
        <p:txBody>
          <a:bodyPr wrap="square" rtlCol="0">
            <a:spAutoFit/>
          </a:bodyPr>
          <a:lstStyle/>
          <a:p>
            <a:pPr algn="ctr"/>
            <a:r>
              <a:rPr lang="en-US" sz="1800" dirty="0"/>
              <a:t>Release 2013</a:t>
            </a:r>
          </a:p>
        </p:txBody>
      </p:sp>
      <p:sp>
        <p:nvSpPr>
          <p:cNvPr id="427" name="Down Arrow 426"/>
          <p:cNvSpPr/>
          <p:nvPr/>
        </p:nvSpPr>
        <p:spPr>
          <a:xfrm rot="5400000">
            <a:off x="33889729" y="22844751"/>
            <a:ext cx="1140254" cy="1489088"/>
          </a:xfrm>
          <a:prstGeom prst="down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8" name="Down Arrow 427"/>
          <p:cNvSpPr/>
          <p:nvPr/>
        </p:nvSpPr>
        <p:spPr>
          <a:xfrm rot="5400000">
            <a:off x="33863437" y="27547653"/>
            <a:ext cx="1140254" cy="1489088"/>
          </a:xfrm>
          <a:prstGeom prst="down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9" name="TextBox 428"/>
          <p:cNvSpPr txBox="1"/>
          <p:nvPr/>
        </p:nvSpPr>
        <p:spPr>
          <a:xfrm>
            <a:off x="28431419" y="38691649"/>
            <a:ext cx="4378122" cy="1015663"/>
          </a:xfrm>
          <a:prstGeom prst="rect">
            <a:avLst/>
          </a:prstGeom>
          <a:noFill/>
        </p:spPr>
        <p:txBody>
          <a:bodyPr wrap="none" rtlCol="0">
            <a:spAutoFit/>
          </a:bodyPr>
          <a:lstStyle/>
          <a:p>
            <a:pPr algn="ctr"/>
            <a:r>
              <a:rPr lang="en-US" sz="6000" u="sng" dirty="0"/>
              <a:t>Conclusions</a:t>
            </a:r>
          </a:p>
        </p:txBody>
      </p:sp>
      <p:sp>
        <p:nvSpPr>
          <p:cNvPr id="202" name="TextBox 201"/>
          <p:cNvSpPr txBox="1"/>
          <p:nvPr/>
        </p:nvSpPr>
        <p:spPr>
          <a:xfrm>
            <a:off x="18657112" y="35858920"/>
            <a:ext cx="15144554" cy="2246769"/>
          </a:xfrm>
          <a:prstGeom prst="rect">
            <a:avLst/>
          </a:prstGeom>
          <a:noFill/>
        </p:spPr>
        <p:txBody>
          <a:bodyPr wrap="square" rtlCol="0">
            <a:spAutoFit/>
          </a:bodyPr>
          <a:lstStyle/>
          <a:p>
            <a:pPr algn="just"/>
            <a:r>
              <a:rPr lang="en-US" sz="2800" b="1" dirty="0"/>
              <a:t>Figure 4</a:t>
            </a:r>
            <a:r>
              <a:rPr lang="en-US" sz="2800" dirty="0"/>
              <a:t>. The changing structure of the world economy follows a different path when considering different boundaries. </a:t>
            </a:r>
            <a:r>
              <a:rPr lang="en-US" sz="2800" u="sng" dirty="0"/>
              <a:t>Boundary A:</a:t>
            </a:r>
            <a:r>
              <a:rPr lang="en-US" sz="2800" dirty="0"/>
              <a:t> (4a &amp; 4b) The country-weighted metrics generally decline (except for redundancy before 2002). </a:t>
            </a:r>
            <a:r>
              <a:rPr lang="en-US" sz="2800" u="sng" dirty="0"/>
              <a:t>Boundary B:</a:t>
            </a:r>
            <a:r>
              <a:rPr lang="en-US" sz="2800" dirty="0"/>
              <a:t> Metrics not shown (see Figure 5B). </a:t>
            </a:r>
            <a:r>
              <a:rPr lang="en-US" sz="2800" u="sng" dirty="0"/>
              <a:t>Boundary C:</a:t>
            </a:r>
            <a:r>
              <a:rPr lang="en-US" sz="2800" dirty="0"/>
              <a:t> (c &amp; d) The entire I-O matrix of the world as a single network (no </a:t>
            </a:r>
            <a:r>
              <a:rPr lang="en-US" sz="2800" dirty="0">
                <a:solidFill>
                  <a:schemeClr val="bg1"/>
                </a:solidFill>
              </a:rPr>
              <a:t>inputs</a:t>
            </a:r>
          </a:p>
        </p:txBody>
      </p:sp>
      <p:sp>
        <p:nvSpPr>
          <p:cNvPr id="203" name="TextBox 202"/>
          <p:cNvSpPr txBox="1"/>
          <p:nvPr/>
        </p:nvSpPr>
        <p:spPr>
          <a:xfrm>
            <a:off x="34878466" y="35855190"/>
            <a:ext cx="8555534" cy="1384995"/>
          </a:xfrm>
          <a:prstGeom prst="rect">
            <a:avLst/>
          </a:prstGeom>
          <a:noFill/>
        </p:spPr>
        <p:txBody>
          <a:bodyPr wrap="square" rtlCol="0">
            <a:spAutoFit/>
          </a:bodyPr>
          <a:lstStyle/>
          <a:p>
            <a:pPr algn="just"/>
            <a:r>
              <a:rPr lang="en-US" sz="2800" b="1" dirty="0"/>
              <a:t>Figure 5</a:t>
            </a:r>
            <a:r>
              <a:rPr lang="en-US" sz="2800" dirty="0"/>
              <a:t>. Plot of the overall </a:t>
            </a:r>
            <a:r>
              <a:rPr lang="en-US" sz="2800" b="1" i="1" dirty="0"/>
              <a:t>world economy</a:t>
            </a:r>
            <a:r>
              <a:rPr lang="en-US" sz="2800" dirty="0"/>
              <a:t> Conditional Entropy (</a:t>
            </a:r>
            <a:r>
              <a:rPr lang="el-GR" sz="2800" dirty="0"/>
              <a:t>Ψ</a:t>
            </a:r>
            <a:r>
              <a:rPr lang="en-US" sz="2800" dirty="0"/>
              <a:t>) versus Mutual Constraint (X) at different system boundaries (A) – (D). </a:t>
            </a:r>
          </a:p>
        </p:txBody>
      </p:sp>
      <p:sp>
        <p:nvSpPr>
          <p:cNvPr id="27" name="Rectangle 26"/>
          <p:cNvSpPr/>
          <p:nvPr/>
        </p:nvSpPr>
        <p:spPr>
          <a:xfrm>
            <a:off x="35985800" y="26384006"/>
            <a:ext cx="784189" cy="523220"/>
          </a:xfrm>
          <a:prstGeom prst="rect">
            <a:avLst/>
          </a:prstGeom>
        </p:spPr>
        <p:txBody>
          <a:bodyPr wrap="none">
            <a:spAutoFit/>
          </a:bodyPr>
          <a:lstStyle/>
          <a:p>
            <a:r>
              <a:rPr lang="en-US" sz="2800" dirty="0"/>
              <a:t>(C) </a:t>
            </a:r>
            <a:endParaRPr lang="en-US" sz="3600" dirty="0"/>
          </a:p>
        </p:txBody>
      </p:sp>
      <p:sp>
        <p:nvSpPr>
          <p:cNvPr id="205" name="Rectangle 204"/>
          <p:cNvSpPr/>
          <p:nvPr/>
        </p:nvSpPr>
        <p:spPr>
          <a:xfrm>
            <a:off x="36000859" y="21431467"/>
            <a:ext cx="763351" cy="523220"/>
          </a:xfrm>
          <a:prstGeom prst="rect">
            <a:avLst/>
          </a:prstGeom>
        </p:spPr>
        <p:txBody>
          <a:bodyPr wrap="none">
            <a:spAutoFit/>
          </a:bodyPr>
          <a:lstStyle/>
          <a:p>
            <a:r>
              <a:rPr lang="en-US" sz="2800" dirty="0"/>
              <a:t>(A) </a:t>
            </a:r>
            <a:endParaRPr lang="en-US" sz="3600" dirty="0"/>
          </a:p>
        </p:txBody>
      </p:sp>
      <p:sp>
        <p:nvSpPr>
          <p:cNvPr id="211" name="TextBox 210"/>
          <p:cNvSpPr txBox="1"/>
          <p:nvPr/>
        </p:nvSpPr>
        <p:spPr>
          <a:xfrm>
            <a:off x="33115193" y="11201812"/>
            <a:ext cx="10134726" cy="954107"/>
          </a:xfrm>
          <a:prstGeom prst="rect">
            <a:avLst/>
          </a:prstGeom>
          <a:noFill/>
        </p:spPr>
        <p:txBody>
          <a:bodyPr wrap="square" rtlCol="0">
            <a:spAutoFit/>
          </a:bodyPr>
          <a:lstStyle/>
          <a:p>
            <a:pPr algn="just"/>
            <a:r>
              <a:rPr lang="en-US" sz="2800" b="1" dirty="0"/>
              <a:t>Figure 2</a:t>
            </a:r>
            <a:r>
              <a:rPr lang="en-US" sz="2800" dirty="0"/>
              <a:t>. Information theory metrics of the U.S. I-O tables from 1947-2012 [King (2016)]. </a:t>
            </a:r>
          </a:p>
        </p:txBody>
      </p:sp>
      <p:sp>
        <p:nvSpPr>
          <p:cNvPr id="212" name="TextBox 211"/>
          <p:cNvSpPr txBox="1"/>
          <p:nvPr/>
        </p:nvSpPr>
        <p:spPr>
          <a:xfrm>
            <a:off x="23193820" y="6364719"/>
            <a:ext cx="9557061" cy="954107"/>
          </a:xfrm>
          <a:prstGeom prst="rect">
            <a:avLst/>
          </a:prstGeom>
          <a:noFill/>
        </p:spPr>
        <p:txBody>
          <a:bodyPr wrap="square" rtlCol="0">
            <a:spAutoFit/>
          </a:bodyPr>
          <a:lstStyle/>
          <a:p>
            <a:pPr algn="just"/>
            <a:r>
              <a:rPr lang="en-US" sz="2800" b="1" dirty="0"/>
              <a:t>Table 1</a:t>
            </a:r>
            <a:r>
              <a:rPr lang="en-US" sz="2800" dirty="0"/>
              <a:t>. Rate of change of information theory metrics of the U.S. I-O tables show </a:t>
            </a:r>
            <a:r>
              <a:rPr lang="en-US" sz="2800" b="1" dirty="0"/>
              <a:t>3 phases</a:t>
            </a:r>
            <a:r>
              <a:rPr lang="en-US" sz="2800" dirty="0"/>
              <a:t> from 1947-2012.</a:t>
            </a:r>
          </a:p>
        </p:txBody>
      </p:sp>
      <p:sp>
        <p:nvSpPr>
          <p:cNvPr id="213" name="TextBox 212"/>
          <p:cNvSpPr txBox="1"/>
          <p:nvPr/>
        </p:nvSpPr>
        <p:spPr>
          <a:xfrm>
            <a:off x="10638445" y="27568788"/>
            <a:ext cx="3669594" cy="769441"/>
          </a:xfrm>
          <a:prstGeom prst="rect">
            <a:avLst/>
          </a:prstGeom>
          <a:noFill/>
        </p:spPr>
        <p:txBody>
          <a:bodyPr wrap="none" rtlCol="0">
            <a:spAutoFit/>
          </a:bodyPr>
          <a:lstStyle/>
          <a:p>
            <a:pPr algn="r"/>
            <a:r>
              <a:rPr lang="en-US" sz="4400" dirty="0"/>
              <a:t>Redundancy: </a:t>
            </a:r>
          </a:p>
        </p:txBody>
      </p:sp>
      <mc:AlternateContent xmlns:mc="http://schemas.openxmlformats.org/markup-compatibility/2006" xmlns:a14="http://schemas.microsoft.com/office/drawing/2010/main">
        <mc:Choice Requires="a14">
          <p:sp>
            <p:nvSpPr>
              <p:cNvPr id="214" name="TextBox 213"/>
              <p:cNvSpPr txBox="1"/>
              <p:nvPr/>
            </p:nvSpPr>
            <p:spPr>
              <a:xfrm>
                <a:off x="14249400" y="27436747"/>
                <a:ext cx="1821076" cy="1046440"/>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3600" i="1">
                          <a:latin typeface="Cambria Math" panose="02040503050406030204" pitchFamily="18" charset="0"/>
                        </a:rPr>
                        <m:t>=</m:t>
                      </m:r>
                      <m:f>
                        <m:fPr>
                          <m:ctrlPr>
                            <a:rPr lang="en-US" sz="3600" i="1">
                              <a:latin typeface="Cambria Math" panose="02040503050406030204" pitchFamily="18" charset="0"/>
                            </a:rPr>
                          </m:ctrlPr>
                        </m:fPr>
                        <m:num>
                          <m:r>
                            <m:rPr>
                              <m:sty m:val="p"/>
                            </m:rPr>
                            <a:rPr lang="el-GR" sz="3600" i="1">
                              <a:latin typeface="Cambria Math" panose="02040503050406030204" pitchFamily="18" charset="0"/>
                              <a:ea typeface="Cambria Math" panose="02040503050406030204" pitchFamily="18" charset="0"/>
                            </a:rPr>
                            <m:t>Ψ</m:t>
                          </m:r>
                        </m:num>
                        <m:den>
                          <m:r>
                            <a:rPr lang="en-US" sz="3600" i="1">
                              <a:latin typeface="Cambria Math" panose="02040503050406030204" pitchFamily="18" charset="0"/>
                            </a:rPr>
                            <m:t>𝑋</m:t>
                          </m:r>
                          <m:r>
                            <a:rPr lang="en-US" sz="3600" i="1">
                              <a:latin typeface="Cambria Math" panose="02040503050406030204" pitchFamily="18" charset="0"/>
                            </a:rPr>
                            <m:t>+</m:t>
                          </m:r>
                          <m:r>
                            <m:rPr>
                              <m:sty m:val="p"/>
                            </m:rPr>
                            <a:rPr lang="el-GR" sz="3600" i="1">
                              <a:latin typeface="Cambria Math" panose="02040503050406030204" pitchFamily="18" charset="0"/>
                              <a:ea typeface="Cambria Math" panose="02040503050406030204" pitchFamily="18" charset="0"/>
                            </a:rPr>
                            <m:t>Ψ</m:t>
                          </m:r>
                        </m:den>
                      </m:f>
                    </m:oMath>
                  </m:oMathPara>
                </a14:m>
                <a:endParaRPr lang="en-US" sz="3600" dirty="0"/>
              </a:p>
            </p:txBody>
          </p:sp>
        </mc:Choice>
        <mc:Fallback xmlns="">
          <p:sp>
            <p:nvSpPr>
              <p:cNvPr id="214" name="TextBox 213"/>
              <p:cNvSpPr txBox="1">
                <a:spLocks noRot="1" noChangeAspect="1" noMove="1" noResize="1" noEditPoints="1" noAdjustHandles="1" noChangeArrowheads="1" noChangeShapeType="1" noTextEdit="1"/>
              </p:cNvSpPr>
              <p:nvPr/>
            </p:nvSpPr>
            <p:spPr>
              <a:xfrm>
                <a:off x="14249400" y="27436747"/>
                <a:ext cx="1821076" cy="1046440"/>
              </a:xfrm>
              <a:prstGeom prst="rect">
                <a:avLst/>
              </a:prstGeom>
              <a:blipFill>
                <a:blip r:embed="rId24"/>
                <a:stretch>
                  <a:fillRect/>
                </a:stretch>
              </a:blipFill>
            </p:spPr>
            <p:txBody>
              <a:bodyPr/>
              <a:lstStyle/>
              <a:p>
                <a:r>
                  <a:rPr lang="en-US">
                    <a:noFill/>
                  </a:rPr>
                  <a:t> </a:t>
                </a:r>
              </a:p>
            </p:txBody>
          </p:sp>
        </mc:Fallback>
      </mc:AlternateContent>
      <p:sp>
        <p:nvSpPr>
          <p:cNvPr id="215" name="TextBox 214"/>
          <p:cNvSpPr txBox="1"/>
          <p:nvPr/>
        </p:nvSpPr>
        <p:spPr>
          <a:xfrm>
            <a:off x="11753789" y="29023613"/>
            <a:ext cx="2507418" cy="769441"/>
          </a:xfrm>
          <a:prstGeom prst="rect">
            <a:avLst/>
          </a:prstGeom>
          <a:noFill/>
        </p:spPr>
        <p:txBody>
          <a:bodyPr wrap="none" rtlCol="0">
            <a:spAutoFit/>
          </a:bodyPr>
          <a:lstStyle/>
          <a:p>
            <a:pPr algn="r"/>
            <a:r>
              <a:rPr lang="en-US" sz="4400" dirty="0"/>
              <a:t>Equality: </a:t>
            </a:r>
          </a:p>
        </p:txBody>
      </p:sp>
      <mc:AlternateContent xmlns:mc="http://schemas.openxmlformats.org/markup-compatibility/2006" xmlns:a14="http://schemas.microsoft.com/office/drawing/2010/main">
        <mc:Choice Requires="a14">
          <p:sp>
            <p:nvSpPr>
              <p:cNvPr id="216" name="TextBox 215"/>
              <p:cNvSpPr txBox="1"/>
              <p:nvPr/>
            </p:nvSpPr>
            <p:spPr>
              <a:xfrm>
                <a:off x="14291759" y="28878001"/>
                <a:ext cx="2075953" cy="1119089"/>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3600" i="1">
                          <a:latin typeface="Cambria Math" panose="02040503050406030204" pitchFamily="18" charset="0"/>
                        </a:rPr>
                        <m:t>=</m:t>
                      </m:r>
                      <m:f>
                        <m:fPr>
                          <m:ctrlPr>
                            <a:rPr lang="en-US" sz="3600" i="1">
                              <a:latin typeface="Cambria Math" panose="02040503050406030204" pitchFamily="18" charset="0"/>
                            </a:rPr>
                          </m:ctrlPr>
                        </m:fPr>
                        <m:num>
                          <m:r>
                            <m:rPr>
                              <m:sty m:val="p"/>
                            </m:rPr>
                            <a:rPr lang="el-GR" sz="3600" i="1">
                              <a:latin typeface="Cambria Math" panose="02040503050406030204" pitchFamily="18" charset="0"/>
                              <a:ea typeface="Cambria Math" panose="02040503050406030204" pitchFamily="18" charset="0"/>
                            </a:rPr>
                            <m:t>Ψ</m:t>
                          </m:r>
                          <m:r>
                            <a:rPr lang="en-US" sz="3600" i="1">
                              <a:latin typeface="Cambria Math" panose="02040503050406030204" pitchFamily="18" charset="0"/>
                              <a:ea typeface="Cambria Math" panose="02040503050406030204" pitchFamily="18" charset="0"/>
                            </a:rPr>
                            <m:t>+2</m:t>
                          </m:r>
                          <m:r>
                            <a:rPr lang="en-US" sz="3600" i="1">
                              <a:latin typeface="Cambria Math" panose="02040503050406030204" pitchFamily="18" charset="0"/>
                              <a:ea typeface="Cambria Math" panose="02040503050406030204" pitchFamily="18" charset="0"/>
                            </a:rPr>
                            <m:t>𝑋</m:t>
                          </m:r>
                        </m:num>
                        <m:den>
                          <m:r>
                            <a:rPr lang="en-US" sz="3600" i="1">
                              <a:latin typeface="Cambria Math" panose="02040503050406030204" pitchFamily="18" charset="0"/>
                              <a:ea typeface="Cambria Math" panose="02040503050406030204" pitchFamily="18" charset="0"/>
                            </a:rPr>
                            <m:t>𝑙𝑛</m:t>
                          </m:r>
                          <m:d>
                            <m:dPr>
                              <m:ctrlPr>
                                <a:rPr lang="en-US" sz="3600" i="1">
                                  <a:latin typeface="Cambria Math" panose="02040503050406030204" pitchFamily="18" charset="0"/>
                                  <a:ea typeface="Cambria Math" panose="02040503050406030204" pitchFamily="18" charset="0"/>
                                </a:rPr>
                              </m:ctrlPr>
                            </m:dPr>
                            <m:e>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𝑁</m:t>
                                  </m:r>
                                </m:e>
                                <m:sup>
                                  <m:r>
                                    <a:rPr lang="en-US" sz="3600" i="1">
                                      <a:latin typeface="Cambria Math" panose="02040503050406030204" pitchFamily="18" charset="0"/>
                                      <a:ea typeface="Cambria Math" panose="02040503050406030204" pitchFamily="18" charset="0"/>
                                    </a:rPr>
                                    <m:t>2</m:t>
                                  </m:r>
                                </m:sup>
                              </m:sSup>
                            </m:e>
                          </m:d>
                        </m:den>
                      </m:f>
                    </m:oMath>
                  </m:oMathPara>
                </a14:m>
                <a:endParaRPr lang="en-US" sz="3600" dirty="0"/>
              </a:p>
            </p:txBody>
          </p:sp>
        </mc:Choice>
        <mc:Fallback xmlns="">
          <p:sp>
            <p:nvSpPr>
              <p:cNvPr id="216" name="TextBox 215"/>
              <p:cNvSpPr txBox="1">
                <a:spLocks noRot="1" noChangeAspect="1" noMove="1" noResize="1" noEditPoints="1" noAdjustHandles="1" noChangeArrowheads="1" noChangeShapeType="1" noTextEdit="1"/>
              </p:cNvSpPr>
              <p:nvPr/>
            </p:nvSpPr>
            <p:spPr>
              <a:xfrm>
                <a:off x="14291759" y="28878001"/>
                <a:ext cx="2075953" cy="1119089"/>
              </a:xfrm>
              <a:prstGeom prst="rect">
                <a:avLst/>
              </a:prstGeom>
              <a:blipFill>
                <a:blip r:embed="rId25"/>
                <a:stretch>
                  <a:fillRect/>
                </a:stretch>
              </a:blipFill>
            </p:spPr>
            <p:txBody>
              <a:bodyPr/>
              <a:lstStyle/>
              <a:p>
                <a:r>
                  <a:rPr lang="en-US">
                    <a:noFill/>
                  </a:rPr>
                  <a:t> </a:t>
                </a:r>
              </a:p>
            </p:txBody>
          </p:sp>
        </mc:Fallback>
      </mc:AlternateContent>
      <p:sp>
        <p:nvSpPr>
          <p:cNvPr id="217" name="TextBox 216"/>
          <p:cNvSpPr txBox="1"/>
          <p:nvPr/>
        </p:nvSpPr>
        <p:spPr>
          <a:xfrm>
            <a:off x="34077326" y="10860518"/>
            <a:ext cx="2828872" cy="369332"/>
          </a:xfrm>
          <a:prstGeom prst="rect">
            <a:avLst/>
          </a:prstGeom>
          <a:solidFill>
            <a:schemeClr val="bg1"/>
          </a:solidFill>
        </p:spPr>
        <p:txBody>
          <a:bodyPr wrap="square" lIns="0" tIns="0" rIns="0" bIns="0" rtlCol="0">
            <a:spAutoFit/>
          </a:bodyPr>
          <a:lstStyle/>
          <a:p>
            <a:pPr algn="ctr"/>
            <a:r>
              <a:rPr lang="en-US" sz="2400" dirty="0"/>
              <a:t>Mutual Constraint</a:t>
            </a:r>
          </a:p>
        </p:txBody>
      </p:sp>
      <p:sp>
        <p:nvSpPr>
          <p:cNvPr id="219" name="TextBox 218"/>
          <p:cNvSpPr txBox="1"/>
          <p:nvPr/>
        </p:nvSpPr>
        <p:spPr>
          <a:xfrm rot="16200000">
            <a:off x="31790228" y="8432688"/>
            <a:ext cx="2828872" cy="369332"/>
          </a:xfrm>
          <a:prstGeom prst="rect">
            <a:avLst/>
          </a:prstGeom>
          <a:solidFill>
            <a:schemeClr val="bg1"/>
          </a:solidFill>
        </p:spPr>
        <p:txBody>
          <a:bodyPr wrap="square" lIns="0" tIns="0" rIns="0" bIns="0" rtlCol="0">
            <a:spAutoFit/>
          </a:bodyPr>
          <a:lstStyle/>
          <a:p>
            <a:pPr algn="ctr"/>
            <a:r>
              <a:rPr lang="en-US" sz="2400" dirty="0"/>
              <a:t>Conditional Entropy</a:t>
            </a:r>
          </a:p>
        </p:txBody>
      </p:sp>
      <p:sp>
        <p:nvSpPr>
          <p:cNvPr id="220" name="Rectangle 219"/>
          <p:cNvSpPr/>
          <p:nvPr/>
        </p:nvSpPr>
        <p:spPr>
          <a:xfrm>
            <a:off x="29527443" y="13391508"/>
            <a:ext cx="724877" cy="523220"/>
          </a:xfrm>
          <a:prstGeom prst="rect">
            <a:avLst/>
          </a:prstGeom>
        </p:spPr>
        <p:txBody>
          <a:bodyPr wrap="none">
            <a:spAutoFit/>
          </a:bodyPr>
          <a:lstStyle/>
          <a:p>
            <a:pPr algn="ctr"/>
            <a:r>
              <a:rPr lang="en-US" sz="2800" dirty="0"/>
              <a:t>(b) </a:t>
            </a:r>
            <a:endParaRPr lang="en-US" sz="3600" dirty="0"/>
          </a:p>
        </p:txBody>
      </p:sp>
      <p:sp>
        <p:nvSpPr>
          <p:cNvPr id="223" name="Rectangle 222"/>
          <p:cNvSpPr/>
          <p:nvPr/>
        </p:nvSpPr>
        <p:spPr>
          <a:xfrm>
            <a:off x="36049664" y="13377122"/>
            <a:ext cx="704039" cy="523220"/>
          </a:xfrm>
          <a:prstGeom prst="rect">
            <a:avLst/>
          </a:prstGeom>
        </p:spPr>
        <p:txBody>
          <a:bodyPr wrap="none">
            <a:spAutoFit/>
          </a:bodyPr>
          <a:lstStyle/>
          <a:p>
            <a:pPr algn="ctr"/>
            <a:r>
              <a:rPr lang="en-US" sz="2800" dirty="0"/>
              <a:t>(c) </a:t>
            </a:r>
            <a:endParaRPr lang="en-US" sz="3600" dirty="0"/>
          </a:p>
        </p:txBody>
      </p:sp>
      <p:sp>
        <p:nvSpPr>
          <p:cNvPr id="224" name="Rectangle 223"/>
          <p:cNvSpPr/>
          <p:nvPr/>
        </p:nvSpPr>
        <p:spPr>
          <a:xfrm>
            <a:off x="42512454" y="13300922"/>
            <a:ext cx="724877" cy="523220"/>
          </a:xfrm>
          <a:prstGeom prst="rect">
            <a:avLst/>
          </a:prstGeom>
        </p:spPr>
        <p:txBody>
          <a:bodyPr wrap="none">
            <a:spAutoFit/>
          </a:bodyPr>
          <a:lstStyle/>
          <a:p>
            <a:pPr algn="ctr"/>
            <a:r>
              <a:rPr lang="en-US" sz="2800" dirty="0"/>
              <a:t>(d) </a:t>
            </a:r>
            <a:endParaRPr lang="en-US" sz="3600" dirty="0"/>
          </a:p>
        </p:txBody>
      </p:sp>
      <p:sp>
        <p:nvSpPr>
          <p:cNvPr id="229" name="Rectangle 228"/>
          <p:cNvSpPr/>
          <p:nvPr/>
        </p:nvSpPr>
        <p:spPr>
          <a:xfrm>
            <a:off x="22659918" y="13377122"/>
            <a:ext cx="724877" cy="523220"/>
          </a:xfrm>
          <a:prstGeom prst="rect">
            <a:avLst/>
          </a:prstGeom>
        </p:spPr>
        <p:txBody>
          <a:bodyPr wrap="none">
            <a:spAutoFit/>
          </a:bodyPr>
          <a:lstStyle/>
          <a:p>
            <a:pPr algn="ctr"/>
            <a:r>
              <a:rPr lang="en-US" sz="2800" dirty="0"/>
              <a:t>(a) </a:t>
            </a:r>
            <a:endParaRPr lang="en-US" sz="3600" dirty="0"/>
          </a:p>
        </p:txBody>
      </p:sp>
      <p:cxnSp>
        <p:nvCxnSpPr>
          <p:cNvPr id="232" name="Straight Connector 231"/>
          <p:cNvCxnSpPr/>
          <p:nvPr/>
        </p:nvCxnSpPr>
        <p:spPr>
          <a:xfrm flipV="1">
            <a:off x="21331993" y="26241839"/>
            <a:ext cx="16189759" cy="355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25178497" y="29634504"/>
            <a:ext cx="704039" cy="523220"/>
          </a:xfrm>
          <a:prstGeom prst="rect">
            <a:avLst/>
          </a:prstGeom>
        </p:spPr>
        <p:txBody>
          <a:bodyPr wrap="none">
            <a:spAutoFit/>
          </a:bodyPr>
          <a:lstStyle/>
          <a:p>
            <a:pPr algn="ctr"/>
            <a:r>
              <a:rPr lang="en-US" sz="2800" dirty="0"/>
              <a:t>(c) </a:t>
            </a:r>
          </a:p>
        </p:txBody>
      </p:sp>
      <p:sp>
        <p:nvSpPr>
          <p:cNvPr id="237" name="Rectangle 236"/>
          <p:cNvSpPr/>
          <p:nvPr/>
        </p:nvSpPr>
        <p:spPr>
          <a:xfrm>
            <a:off x="31846566" y="29672604"/>
            <a:ext cx="724878" cy="523220"/>
          </a:xfrm>
          <a:prstGeom prst="rect">
            <a:avLst/>
          </a:prstGeom>
        </p:spPr>
        <p:txBody>
          <a:bodyPr wrap="none">
            <a:spAutoFit/>
          </a:bodyPr>
          <a:lstStyle/>
          <a:p>
            <a:pPr algn="ctr"/>
            <a:r>
              <a:rPr lang="en-US" sz="2800" dirty="0"/>
              <a:t>(d) </a:t>
            </a:r>
          </a:p>
        </p:txBody>
      </p:sp>
      <p:sp>
        <p:nvSpPr>
          <p:cNvPr id="238" name="Rectangle 237"/>
          <p:cNvSpPr/>
          <p:nvPr/>
        </p:nvSpPr>
        <p:spPr>
          <a:xfrm>
            <a:off x="25146001" y="24892967"/>
            <a:ext cx="724878" cy="523220"/>
          </a:xfrm>
          <a:prstGeom prst="rect">
            <a:avLst/>
          </a:prstGeom>
        </p:spPr>
        <p:txBody>
          <a:bodyPr wrap="none">
            <a:spAutoFit/>
          </a:bodyPr>
          <a:lstStyle/>
          <a:p>
            <a:pPr algn="ctr"/>
            <a:r>
              <a:rPr lang="en-US" sz="2800" dirty="0"/>
              <a:t>(a) </a:t>
            </a:r>
          </a:p>
        </p:txBody>
      </p:sp>
      <p:sp>
        <p:nvSpPr>
          <p:cNvPr id="240" name="Rectangle 239"/>
          <p:cNvSpPr/>
          <p:nvPr/>
        </p:nvSpPr>
        <p:spPr>
          <a:xfrm>
            <a:off x="31803975" y="24883442"/>
            <a:ext cx="724878" cy="523220"/>
          </a:xfrm>
          <a:prstGeom prst="rect">
            <a:avLst/>
          </a:prstGeom>
        </p:spPr>
        <p:txBody>
          <a:bodyPr wrap="none">
            <a:spAutoFit/>
          </a:bodyPr>
          <a:lstStyle/>
          <a:p>
            <a:pPr algn="ctr"/>
            <a:r>
              <a:rPr lang="en-US" sz="2800" dirty="0"/>
              <a:t>(b) </a:t>
            </a:r>
          </a:p>
        </p:txBody>
      </p:sp>
      <p:sp>
        <p:nvSpPr>
          <p:cNvPr id="225" name="TextBox 224"/>
          <p:cNvSpPr txBox="1"/>
          <p:nvPr/>
        </p:nvSpPr>
        <p:spPr>
          <a:xfrm>
            <a:off x="22187594" y="28172982"/>
            <a:ext cx="1727762" cy="584775"/>
          </a:xfrm>
          <a:prstGeom prst="rect">
            <a:avLst/>
          </a:prstGeom>
          <a:noFill/>
        </p:spPr>
        <p:txBody>
          <a:bodyPr wrap="square" rtlCol="0">
            <a:spAutoFit/>
          </a:bodyPr>
          <a:lstStyle/>
          <a:p>
            <a:pPr algn="ctr"/>
            <a:r>
              <a:rPr lang="en-US" sz="1600" dirty="0">
                <a:solidFill>
                  <a:srgbClr val="FF0000"/>
                </a:solidFill>
              </a:rPr>
              <a:t>Information</a:t>
            </a:r>
          </a:p>
          <a:p>
            <a:pPr algn="ctr"/>
            <a:r>
              <a:rPr lang="en-US" sz="1600" dirty="0">
                <a:solidFill>
                  <a:srgbClr val="FF0000"/>
                </a:solidFill>
              </a:rPr>
              <a:t>Entropy</a:t>
            </a:r>
          </a:p>
        </p:txBody>
      </p:sp>
      <p:cxnSp>
        <p:nvCxnSpPr>
          <p:cNvPr id="226" name="Straight Arrow Connector 225"/>
          <p:cNvCxnSpPr/>
          <p:nvPr/>
        </p:nvCxnSpPr>
        <p:spPr>
          <a:xfrm flipH="1">
            <a:off x="22090124" y="27610548"/>
            <a:ext cx="838200" cy="0"/>
          </a:xfrm>
          <a:prstGeom prst="straightConnector1">
            <a:avLst/>
          </a:prstGeom>
          <a:ln w="28575">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33" name="TextBox 232"/>
          <p:cNvSpPr txBox="1"/>
          <p:nvPr/>
        </p:nvSpPr>
        <p:spPr>
          <a:xfrm>
            <a:off x="21671831" y="27227634"/>
            <a:ext cx="1727762" cy="338554"/>
          </a:xfrm>
          <a:prstGeom prst="rect">
            <a:avLst/>
          </a:prstGeom>
          <a:noFill/>
        </p:spPr>
        <p:txBody>
          <a:bodyPr wrap="square" rtlCol="0">
            <a:spAutoFit/>
          </a:bodyPr>
          <a:lstStyle/>
          <a:p>
            <a:pPr algn="ctr"/>
            <a:r>
              <a:rPr lang="en-US" sz="1600" dirty="0">
                <a:solidFill>
                  <a:schemeClr val="bg1">
                    <a:lumMod val="50000"/>
                  </a:schemeClr>
                </a:solidFill>
              </a:rPr>
              <a:t>Equality</a:t>
            </a:r>
          </a:p>
        </p:txBody>
      </p:sp>
      <p:sp>
        <p:nvSpPr>
          <p:cNvPr id="234" name="TextBox 233"/>
          <p:cNvSpPr txBox="1"/>
          <p:nvPr/>
        </p:nvSpPr>
        <p:spPr>
          <a:xfrm>
            <a:off x="30208266" y="27796894"/>
            <a:ext cx="1727762" cy="584775"/>
          </a:xfrm>
          <a:prstGeom prst="rect">
            <a:avLst/>
          </a:prstGeom>
          <a:noFill/>
        </p:spPr>
        <p:txBody>
          <a:bodyPr wrap="square" rtlCol="0">
            <a:spAutoFit/>
          </a:bodyPr>
          <a:lstStyle/>
          <a:p>
            <a:pPr algn="ctr"/>
            <a:r>
              <a:rPr lang="en-US" sz="1600" dirty="0">
                <a:solidFill>
                  <a:srgbClr val="FF0000"/>
                </a:solidFill>
              </a:rPr>
              <a:t>Information</a:t>
            </a:r>
          </a:p>
          <a:p>
            <a:pPr algn="ctr"/>
            <a:r>
              <a:rPr lang="en-US" sz="1600" dirty="0">
                <a:solidFill>
                  <a:srgbClr val="FF0000"/>
                </a:solidFill>
              </a:rPr>
              <a:t>Entropy</a:t>
            </a:r>
          </a:p>
        </p:txBody>
      </p:sp>
      <p:sp>
        <p:nvSpPr>
          <p:cNvPr id="241" name="TextBox 240"/>
          <p:cNvSpPr txBox="1"/>
          <p:nvPr/>
        </p:nvSpPr>
        <p:spPr>
          <a:xfrm>
            <a:off x="24244938" y="21597715"/>
            <a:ext cx="1727762" cy="584775"/>
          </a:xfrm>
          <a:prstGeom prst="rect">
            <a:avLst/>
          </a:prstGeom>
          <a:noFill/>
        </p:spPr>
        <p:txBody>
          <a:bodyPr wrap="square" rtlCol="0">
            <a:spAutoFit/>
          </a:bodyPr>
          <a:lstStyle/>
          <a:p>
            <a:pPr algn="ctr"/>
            <a:r>
              <a:rPr lang="en-US" sz="1600" dirty="0">
                <a:solidFill>
                  <a:srgbClr val="FF0000"/>
                </a:solidFill>
              </a:rPr>
              <a:t>Information</a:t>
            </a:r>
          </a:p>
          <a:p>
            <a:pPr algn="ctr"/>
            <a:r>
              <a:rPr lang="en-US" sz="1600" dirty="0">
                <a:solidFill>
                  <a:srgbClr val="FF0000"/>
                </a:solidFill>
              </a:rPr>
              <a:t>Entropy</a:t>
            </a:r>
          </a:p>
        </p:txBody>
      </p:sp>
      <p:sp>
        <p:nvSpPr>
          <p:cNvPr id="243" name="TextBox 242"/>
          <p:cNvSpPr txBox="1"/>
          <p:nvPr/>
        </p:nvSpPr>
        <p:spPr>
          <a:xfrm>
            <a:off x="30872441" y="21607456"/>
            <a:ext cx="1727762" cy="584775"/>
          </a:xfrm>
          <a:prstGeom prst="rect">
            <a:avLst/>
          </a:prstGeom>
          <a:noFill/>
        </p:spPr>
        <p:txBody>
          <a:bodyPr wrap="square" rtlCol="0">
            <a:spAutoFit/>
          </a:bodyPr>
          <a:lstStyle/>
          <a:p>
            <a:pPr algn="ctr"/>
            <a:r>
              <a:rPr lang="en-US" sz="1600" dirty="0">
                <a:solidFill>
                  <a:srgbClr val="FF0000"/>
                </a:solidFill>
              </a:rPr>
              <a:t>Information</a:t>
            </a:r>
          </a:p>
          <a:p>
            <a:pPr algn="ctr"/>
            <a:r>
              <a:rPr lang="en-US" sz="1600" dirty="0">
                <a:solidFill>
                  <a:srgbClr val="FF0000"/>
                </a:solidFill>
              </a:rPr>
              <a:t>Entropy</a:t>
            </a:r>
          </a:p>
        </p:txBody>
      </p:sp>
      <p:sp>
        <p:nvSpPr>
          <p:cNvPr id="246" name="TextBox 245"/>
          <p:cNvSpPr txBox="1"/>
          <p:nvPr/>
        </p:nvSpPr>
        <p:spPr>
          <a:xfrm>
            <a:off x="31673738" y="22459875"/>
            <a:ext cx="826541" cy="338554"/>
          </a:xfrm>
          <a:prstGeom prst="rect">
            <a:avLst/>
          </a:prstGeom>
          <a:noFill/>
        </p:spPr>
        <p:txBody>
          <a:bodyPr wrap="square" rtlCol="0">
            <a:spAutoFit/>
          </a:bodyPr>
          <a:lstStyle/>
          <a:p>
            <a:pPr algn="ctr"/>
            <a:r>
              <a:rPr lang="en-US" sz="1600" dirty="0">
                <a:solidFill>
                  <a:srgbClr val="FF0000"/>
                </a:solidFill>
              </a:rPr>
              <a:t>2002</a:t>
            </a:r>
          </a:p>
        </p:txBody>
      </p:sp>
      <p:sp>
        <p:nvSpPr>
          <p:cNvPr id="248" name="TextBox 247"/>
          <p:cNvSpPr txBox="1"/>
          <p:nvPr/>
        </p:nvSpPr>
        <p:spPr>
          <a:xfrm>
            <a:off x="36968006" y="21893148"/>
            <a:ext cx="972418" cy="338554"/>
          </a:xfrm>
          <a:prstGeom prst="rect">
            <a:avLst/>
          </a:prstGeom>
          <a:noFill/>
        </p:spPr>
        <p:txBody>
          <a:bodyPr wrap="square" rtlCol="0">
            <a:spAutoFit/>
          </a:bodyPr>
          <a:lstStyle/>
          <a:p>
            <a:pPr algn="ctr"/>
            <a:r>
              <a:rPr lang="en-US" sz="1600" dirty="0">
                <a:solidFill>
                  <a:schemeClr val="bg1">
                    <a:lumMod val="50000"/>
                  </a:schemeClr>
                </a:solidFill>
              </a:rPr>
              <a:t>2000</a:t>
            </a:r>
          </a:p>
        </p:txBody>
      </p:sp>
      <p:sp>
        <p:nvSpPr>
          <p:cNvPr id="251" name="TextBox 250"/>
          <p:cNvSpPr txBox="1"/>
          <p:nvPr/>
        </p:nvSpPr>
        <p:spPr>
          <a:xfrm>
            <a:off x="36968006" y="23426583"/>
            <a:ext cx="972418" cy="338554"/>
          </a:xfrm>
          <a:prstGeom prst="rect">
            <a:avLst/>
          </a:prstGeom>
          <a:noFill/>
        </p:spPr>
        <p:txBody>
          <a:bodyPr wrap="square" rtlCol="0">
            <a:spAutoFit/>
          </a:bodyPr>
          <a:lstStyle/>
          <a:p>
            <a:pPr algn="ctr"/>
            <a:r>
              <a:rPr lang="en-US" sz="1600" dirty="0">
                <a:solidFill>
                  <a:schemeClr val="bg1">
                    <a:lumMod val="50000"/>
                  </a:schemeClr>
                </a:solidFill>
              </a:rPr>
              <a:t>2014</a:t>
            </a:r>
          </a:p>
        </p:txBody>
      </p:sp>
      <p:sp>
        <p:nvSpPr>
          <p:cNvPr id="252" name="TextBox 251"/>
          <p:cNvSpPr txBox="1"/>
          <p:nvPr/>
        </p:nvSpPr>
        <p:spPr>
          <a:xfrm>
            <a:off x="36412066" y="24049991"/>
            <a:ext cx="972418" cy="338554"/>
          </a:xfrm>
          <a:prstGeom prst="rect">
            <a:avLst/>
          </a:prstGeom>
          <a:noFill/>
        </p:spPr>
        <p:txBody>
          <a:bodyPr wrap="square" rtlCol="0">
            <a:spAutoFit/>
          </a:bodyPr>
          <a:lstStyle/>
          <a:p>
            <a:pPr algn="ctr"/>
            <a:r>
              <a:rPr lang="en-US" sz="1600" dirty="0"/>
              <a:t>1995</a:t>
            </a:r>
          </a:p>
        </p:txBody>
      </p:sp>
      <p:sp>
        <p:nvSpPr>
          <p:cNvPr id="253" name="TextBox 252"/>
          <p:cNvSpPr txBox="1"/>
          <p:nvPr/>
        </p:nvSpPr>
        <p:spPr>
          <a:xfrm>
            <a:off x="36398597" y="25106910"/>
            <a:ext cx="972418" cy="338554"/>
          </a:xfrm>
          <a:prstGeom prst="rect">
            <a:avLst/>
          </a:prstGeom>
          <a:noFill/>
        </p:spPr>
        <p:txBody>
          <a:bodyPr wrap="square" rtlCol="0">
            <a:spAutoFit/>
          </a:bodyPr>
          <a:lstStyle/>
          <a:p>
            <a:pPr algn="ctr"/>
            <a:r>
              <a:rPr lang="en-US" sz="1600" dirty="0"/>
              <a:t>2011</a:t>
            </a:r>
          </a:p>
        </p:txBody>
      </p:sp>
      <p:sp>
        <p:nvSpPr>
          <p:cNvPr id="254" name="TextBox 253"/>
          <p:cNvSpPr txBox="1"/>
          <p:nvPr/>
        </p:nvSpPr>
        <p:spPr>
          <a:xfrm>
            <a:off x="36633788" y="26726927"/>
            <a:ext cx="972418" cy="338554"/>
          </a:xfrm>
          <a:prstGeom prst="rect">
            <a:avLst/>
          </a:prstGeom>
          <a:noFill/>
        </p:spPr>
        <p:txBody>
          <a:bodyPr wrap="square" rtlCol="0">
            <a:spAutoFit/>
          </a:bodyPr>
          <a:lstStyle/>
          <a:p>
            <a:pPr algn="ctr"/>
            <a:r>
              <a:rPr lang="en-US" sz="1600" dirty="0">
                <a:solidFill>
                  <a:srgbClr val="FF0000"/>
                </a:solidFill>
              </a:rPr>
              <a:t>2000</a:t>
            </a:r>
          </a:p>
        </p:txBody>
      </p:sp>
      <p:sp>
        <p:nvSpPr>
          <p:cNvPr id="255" name="TextBox 254"/>
          <p:cNvSpPr txBox="1"/>
          <p:nvPr/>
        </p:nvSpPr>
        <p:spPr>
          <a:xfrm>
            <a:off x="36679214" y="28079322"/>
            <a:ext cx="972418" cy="338554"/>
          </a:xfrm>
          <a:prstGeom prst="rect">
            <a:avLst/>
          </a:prstGeom>
          <a:noFill/>
        </p:spPr>
        <p:txBody>
          <a:bodyPr wrap="square" rtlCol="0">
            <a:spAutoFit/>
          </a:bodyPr>
          <a:lstStyle/>
          <a:p>
            <a:pPr algn="ctr"/>
            <a:r>
              <a:rPr lang="en-US" sz="1600" dirty="0">
                <a:solidFill>
                  <a:srgbClr val="FF0000"/>
                </a:solidFill>
              </a:rPr>
              <a:t>2014</a:t>
            </a:r>
          </a:p>
        </p:txBody>
      </p:sp>
      <p:sp>
        <p:nvSpPr>
          <p:cNvPr id="256" name="TextBox 255"/>
          <p:cNvSpPr txBox="1"/>
          <p:nvPr/>
        </p:nvSpPr>
        <p:spPr>
          <a:xfrm>
            <a:off x="37246092" y="29062671"/>
            <a:ext cx="702175" cy="338554"/>
          </a:xfrm>
          <a:prstGeom prst="rect">
            <a:avLst/>
          </a:prstGeom>
          <a:noFill/>
        </p:spPr>
        <p:txBody>
          <a:bodyPr wrap="square" rtlCol="0">
            <a:spAutoFit/>
          </a:bodyPr>
          <a:lstStyle/>
          <a:p>
            <a:pPr algn="ctr"/>
            <a:r>
              <a:rPr lang="en-US" sz="1600" dirty="0">
                <a:solidFill>
                  <a:srgbClr val="0000FF"/>
                </a:solidFill>
              </a:rPr>
              <a:t>1995</a:t>
            </a:r>
          </a:p>
        </p:txBody>
      </p:sp>
      <p:sp>
        <p:nvSpPr>
          <p:cNvPr id="257" name="TextBox 256"/>
          <p:cNvSpPr txBox="1"/>
          <p:nvPr/>
        </p:nvSpPr>
        <p:spPr>
          <a:xfrm>
            <a:off x="36018885" y="29595348"/>
            <a:ext cx="684209" cy="338554"/>
          </a:xfrm>
          <a:prstGeom prst="rect">
            <a:avLst/>
          </a:prstGeom>
          <a:noFill/>
        </p:spPr>
        <p:txBody>
          <a:bodyPr wrap="square" rtlCol="0">
            <a:spAutoFit/>
          </a:bodyPr>
          <a:lstStyle/>
          <a:p>
            <a:pPr algn="ctr"/>
            <a:r>
              <a:rPr lang="en-US" sz="1600" dirty="0">
                <a:solidFill>
                  <a:srgbClr val="0000FF"/>
                </a:solidFill>
              </a:rPr>
              <a:t>2011</a:t>
            </a:r>
          </a:p>
        </p:txBody>
      </p:sp>
      <p:cxnSp>
        <p:nvCxnSpPr>
          <p:cNvPr id="260" name="Straight Connector 259"/>
          <p:cNvCxnSpPr>
            <a:endCxn id="256" idx="1"/>
          </p:cNvCxnSpPr>
          <p:nvPr/>
        </p:nvCxnSpPr>
        <p:spPr>
          <a:xfrm flipV="1">
            <a:off x="36865887" y="29231948"/>
            <a:ext cx="380205" cy="71136"/>
          </a:xfrm>
          <a:prstGeom prst="line">
            <a:avLst/>
          </a:prstGeom>
          <a:ln w="9525">
            <a:solidFill>
              <a:schemeClr val="bg1">
                <a:lumMod val="50000"/>
              </a:schemeClr>
            </a:solidFill>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261" name="Straight Connector 260"/>
          <p:cNvCxnSpPr>
            <a:endCxn id="257" idx="0"/>
          </p:cNvCxnSpPr>
          <p:nvPr/>
        </p:nvCxnSpPr>
        <p:spPr>
          <a:xfrm flipH="1">
            <a:off x="36360989" y="29347458"/>
            <a:ext cx="359216" cy="247890"/>
          </a:xfrm>
          <a:prstGeom prst="line">
            <a:avLst/>
          </a:prstGeom>
          <a:ln w="9525">
            <a:solidFill>
              <a:schemeClr val="bg1">
                <a:lumMod val="50000"/>
              </a:schemeClr>
            </a:solidFill>
            <a:headEnd type="oval"/>
            <a:tailEnd type="none"/>
          </a:ln>
          <a:effectLst/>
        </p:spPr>
        <p:style>
          <a:lnRef idx="2">
            <a:schemeClr val="accent1"/>
          </a:lnRef>
          <a:fillRef idx="0">
            <a:schemeClr val="accent1"/>
          </a:fillRef>
          <a:effectRef idx="1">
            <a:schemeClr val="accent1"/>
          </a:effectRef>
          <a:fontRef idx="minor">
            <a:schemeClr val="tx1"/>
          </a:fontRef>
        </p:style>
      </p:cxnSp>
      <p:graphicFrame>
        <p:nvGraphicFramePr>
          <p:cNvPr id="266" name="Table 265"/>
          <p:cNvGraphicFramePr>
            <a:graphicFrameLocks noGrp="1"/>
          </p:cNvGraphicFramePr>
          <p:nvPr/>
        </p:nvGraphicFramePr>
        <p:xfrm>
          <a:off x="10006450" y="33404774"/>
          <a:ext cx="6583673" cy="5888736"/>
        </p:xfrm>
        <a:graphic>
          <a:graphicData uri="http://schemas.openxmlformats.org/drawingml/2006/table">
            <a:tbl>
              <a:tblPr firstRow="1" bandRow="1">
                <a:tableStyleId>{5C22544A-7EE6-4342-B048-85BDC9FD1C3A}</a:tableStyleId>
              </a:tblPr>
              <a:tblGrid>
                <a:gridCol w="251524">
                  <a:extLst>
                    <a:ext uri="{9D8B030D-6E8A-4147-A177-3AD203B41FA5}">
                      <a16:colId xmlns:a16="http://schemas.microsoft.com/office/drawing/2014/main" val="2583101493"/>
                    </a:ext>
                  </a:extLst>
                </a:gridCol>
                <a:gridCol w="251524">
                  <a:extLst>
                    <a:ext uri="{9D8B030D-6E8A-4147-A177-3AD203B41FA5}">
                      <a16:colId xmlns:a16="http://schemas.microsoft.com/office/drawing/2014/main" val="2187966919"/>
                    </a:ext>
                  </a:extLst>
                </a:gridCol>
                <a:gridCol w="251524">
                  <a:extLst>
                    <a:ext uri="{9D8B030D-6E8A-4147-A177-3AD203B41FA5}">
                      <a16:colId xmlns:a16="http://schemas.microsoft.com/office/drawing/2014/main" val="506040157"/>
                    </a:ext>
                  </a:extLst>
                </a:gridCol>
                <a:gridCol w="251524">
                  <a:extLst>
                    <a:ext uri="{9D8B030D-6E8A-4147-A177-3AD203B41FA5}">
                      <a16:colId xmlns:a16="http://schemas.microsoft.com/office/drawing/2014/main" val="1092829642"/>
                    </a:ext>
                  </a:extLst>
                </a:gridCol>
                <a:gridCol w="251524">
                  <a:extLst>
                    <a:ext uri="{9D8B030D-6E8A-4147-A177-3AD203B41FA5}">
                      <a16:colId xmlns:a16="http://schemas.microsoft.com/office/drawing/2014/main" val="1390351388"/>
                    </a:ext>
                  </a:extLst>
                </a:gridCol>
                <a:gridCol w="251524">
                  <a:extLst>
                    <a:ext uri="{9D8B030D-6E8A-4147-A177-3AD203B41FA5}">
                      <a16:colId xmlns:a16="http://schemas.microsoft.com/office/drawing/2014/main" val="3352276997"/>
                    </a:ext>
                  </a:extLst>
                </a:gridCol>
                <a:gridCol w="251524">
                  <a:extLst>
                    <a:ext uri="{9D8B030D-6E8A-4147-A177-3AD203B41FA5}">
                      <a16:colId xmlns:a16="http://schemas.microsoft.com/office/drawing/2014/main" val="3533188835"/>
                    </a:ext>
                  </a:extLst>
                </a:gridCol>
                <a:gridCol w="251524">
                  <a:extLst>
                    <a:ext uri="{9D8B030D-6E8A-4147-A177-3AD203B41FA5}">
                      <a16:colId xmlns:a16="http://schemas.microsoft.com/office/drawing/2014/main" val="3021780612"/>
                    </a:ext>
                  </a:extLst>
                </a:gridCol>
                <a:gridCol w="251524">
                  <a:extLst>
                    <a:ext uri="{9D8B030D-6E8A-4147-A177-3AD203B41FA5}">
                      <a16:colId xmlns:a16="http://schemas.microsoft.com/office/drawing/2014/main" val="3480023868"/>
                    </a:ext>
                  </a:extLst>
                </a:gridCol>
                <a:gridCol w="251524">
                  <a:extLst>
                    <a:ext uri="{9D8B030D-6E8A-4147-A177-3AD203B41FA5}">
                      <a16:colId xmlns:a16="http://schemas.microsoft.com/office/drawing/2014/main" val="3890462586"/>
                    </a:ext>
                  </a:extLst>
                </a:gridCol>
                <a:gridCol w="251524">
                  <a:extLst>
                    <a:ext uri="{9D8B030D-6E8A-4147-A177-3AD203B41FA5}">
                      <a16:colId xmlns:a16="http://schemas.microsoft.com/office/drawing/2014/main" val="2686373097"/>
                    </a:ext>
                  </a:extLst>
                </a:gridCol>
                <a:gridCol w="251524">
                  <a:extLst>
                    <a:ext uri="{9D8B030D-6E8A-4147-A177-3AD203B41FA5}">
                      <a16:colId xmlns:a16="http://schemas.microsoft.com/office/drawing/2014/main" val="3003277810"/>
                    </a:ext>
                  </a:extLst>
                </a:gridCol>
                <a:gridCol w="251524">
                  <a:extLst>
                    <a:ext uri="{9D8B030D-6E8A-4147-A177-3AD203B41FA5}">
                      <a16:colId xmlns:a16="http://schemas.microsoft.com/office/drawing/2014/main" val="3431575244"/>
                    </a:ext>
                  </a:extLst>
                </a:gridCol>
                <a:gridCol w="251524">
                  <a:extLst>
                    <a:ext uri="{9D8B030D-6E8A-4147-A177-3AD203B41FA5}">
                      <a16:colId xmlns:a16="http://schemas.microsoft.com/office/drawing/2014/main" val="2521778440"/>
                    </a:ext>
                  </a:extLst>
                </a:gridCol>
                <a:gridCol w="251524">
                  <a:extLst>
                    <a:ext uri="{9D8B030D-6E8A-4147-A177-3AD203B41FA5}">
                      <a16:colId xmlns:a16="http://schemas.microsoft.com/office/drawing/2014/main" val="841474658"/>
                    </a:ext>
                  </a:extLst>
                </a:gridCol>
                <a:gridCol w="251524">
                  <a:extLst>
                    <a:ext uri="{9D8B030D-6E8A-4147-A177-3AD203B41FA5}">
                      <a16:colId xmlns:a16="http://schemas.microsoft.com/office/drawing/2014/main" val="1122443652"/>
                    </a:ext>
                  </a:extLst>
                </a:gridCol>
                <a:gridCol w="251524">
                  <a:extLst>
                    <a:ext uri="{9D8B030D-6E8A-4147-A177-3AD203B41FA5}">
                      <a16:colId xmlns:a16="http://schemas.microsoft.com/office/drawing/2014/main" val="830769170"/>
                    </a:ext>
                  </a:extLst>
                </a:gridCol>
                <a:gridCol w="251524">
                  <a:extLst>
                    <a:ext uri="{9D8B030D-6E8A-4147-A177-3AD203B41FA5}">
                      <a16:colId xmlns:a16="http://schemas.microsoft.com/office/drawing/2014/main" val="3371597215"/>
                    </a:ext>
                  </a:extLst>
                </a:gridCol>
                <a:gridCol w="251524">
                  <a:extLst>
                    <a:ext uri="{9D8B030D-6E8A-4147-A177-3AD203B41FA5}">
                      <a16:colId xmlns:a16="http://schemas.microsoft.com/office/drawing/2014/main" val="677860075"/>
                    </a:ext>
                  </a:extLst>
                </a:gridCol>
                <a:gridCol w="251524">
                  <a:extLst>
                    <a:ext uri="{9D8B030D-6E8A-4147-A177-3AD203B41FA5}">
                      <a16:colId xmlns:a16="http://schemas.microsoft.com/office/drawing/2014/main" val="1357665071"/>
                    </a:ext>
                  </a:extLst>
                </a:gridCol>
                <a:gridCol w="255170">
                  <a:extLst>
                    <a:ext uri="{9D8B030D-6E8A-4147-A177-3AD203B41FA5}">
                      <a16:colId xmlns:a16="http://schemas.microsoft.com/office/drawing/2014/main" val="3576669576"/>
                    </a:ext>
                  </a:extLst>
                </a:gridCol>
                <a:gridCol w="255170">
                  <a:extLst>
                    <a:ext uri="{9D8B030D-6E8A-4147-A177-3AD203B41FA5}">
                      <a16:colId xmlns:a16="http://schemas.microsoft.com/office/drawing/2014/main" val="2341665102"/>
                    </a:ext>
                  </a:extLst>
                </a:gridCol>
                <a:gridCol w="288281">
                  <a:extLst>
                    <a:ext uri="{9D8B030D-6E8A-4147-A177-3AD203B41FA5}">
                      <a16:colId xmlns:a16="http://schemas.microsoft.com/office/drawing/2014/main" val="3983424519"/>
                    </a:ext>
                  </a:extLst>
                </a:gridCol>
                <a:gridCol w="251524">
                  <a:extLst>
                    <a:ext uri="{9D8B030D-6E8A-4147-A177-3AD203B41FA5}">
                      <a16:colId xmlns:a16="http://schemas.microsoft.com/office/drawing/2014/main" val="2061861598"/>
                    </a:ext>
                  </a:extLst>
                </a:gridCol>
                <a:gridCol w="251524">
                  <a:extLst>
                    <a:ext uri="{9D8B030D-6E8A-4147-A177-3AD203B41FA5}">
                      <a16:colId xmlns:a16="http://schemas.microsoft.com/office/drawing/2014/main" val="779479660"/>
                    </a:ext>
                  </a:extLst>
                </a:gridCol>
                <a:gridCol w="251524">
                  <a:extLst>
                    <a:ext uri="{9D8B030D-6E8A-4147-A177-3AD203B41FA5}">
                      <a16:colId xmlns:a16="http://schemas.microsoft.com/office/drawing/2014/main" val="2597162097"/>
                    </a:ext>
                  </a:extLst>
                </a:gridCol>
              </a:tblGrid>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219974737"/>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38764635"/>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823541378"/>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202182028"/>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634532161"/>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023871872"/>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573459682"/>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560595843"/>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818023800"/>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77341084"/>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528759694"/>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726417852"/>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344235649"/>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637514348"/>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247421532"/>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999523014"/>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421701813"/>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826920063"/>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553490902"/>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09934371"/>
                  </a:ext>
                </a:extLst>
              </a:tr>
              <a:tr h="256032">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7281718"/>
                  </a:ext>
                </a:extLst>
              </a:tr>
              <a:tr h="256032">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5595099"/>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02687999"/>
                  </a:ext>
                </a:extLst>
              </a:tr>
            </a:tbl>
          </a:graphicData>
        </a:graphic>
      </p:graphicFrame>
      <p:sp>
        <p:nvSpPr>
          <p:cNvPr id="267" name="TextBox 266"/>
          <p:cNvSpPr txBox="1"/>
          <p:nvPr/>
        </p:nvSpPr>
        <p:spPr>
          <a:xfrm>
            <a:off x="10003130" y="33746513"/>
            <a:ext cx="960519" cy="307777"/>
          </a:xfrm>
          <a:prstGeom prst="rect">
            <a:avLst/>
          </a:prstGeom>
          <a:noFill/>
        </p:spPr>
        <p:txBody>
          <a:bodyPr wrap="none" rtlCol="0">
            <a:spAutoFit/>
          </a:bodyPr>
          <a:lstStyle/>
          <a:p>
            <a:pPr algn="ctr"/>
            <a:r>
              <a:rPr lang="en-US" sz="1400" dirty="0">
                <a:solidFill>
                  <a:schemeClr val="bg1"/>
                </a:solidFill>
              </a:rPr>
              <a:t>Country 1</a:t>
            </a:r>
          </a:p>
        </p:txBody>
      </p:sp>
      <p:sp>
        <p:nvSpPr>
          <p:cNvPr id="269" name="TextBox 268"/>
          <p:cNvSpPr txBox="1"/>
          <p:nvPr/>
        </p:nvSpPr>
        <p:spPr>
          <a:xfrm>
            <a:off x="11011394" y="34670546"/>
            <a:ext cx="960519" cy="307777"/>
          </a:xfrm>
          <a:prstGeom prst="rect">
            <a:avLst/>
          </a:prstGeom>
          <a:noFill/>
        </p:spPr>
        <p:txBody>
          <a:bodyPr wrap="none" rtlCol="0">
            <a:spAutoFit/>
          </a:bodyPr>
          <a:lstStyle/>
          <a:p>
            <a:pPr algn="ctr"/>
            <a:r>
              <a:rPr lang="en-US" sz="1400" dirty="0">
                <a:solidFill>
                  <a:schemeClr val="bg1"/>
                </a:solidFill>
              </a:rPr>
              <a:t>Country 2</a:t>
            </a:r>
          </a:p>
        </p:txBody>
      </p:sp>
      <p:sp>
        <p:nvSpPr>
          <p:cNvPr id="270" name="TextBox 269"/>
          <p:cNvSpPr txBox="1"/>
          <p:nvPr/>
        </p:nvSpPr>
        <p:spPr>
          <a:xfrm>
            <a:off x="14050952" y="37855094"/>
            <a:ext cx="990976" cy="307777"/>
          </a:xfrm>
          <a:prstGeom prst="rect">
            <a:avLst/>
          </a:prstGeom>
          <a:noFill/>
        </p:spPr>
        <p:txBody>
          <a:bodyPr wrap="none" rtlCol="0">
            <a:spAutoFit/>
          </a:bodyPr>
          <a:lstStyle/>
          <a:p>
            <a:pPr algn="ctr"/>
            <a:r>
              <a:rPr lang="en-US" sz="1400" dirty="0">
                <a:solidFill>
                  <a:schemeClr val="bg1"/>
                </a:solidFill>
              </a:rPr>
              <a:t>Country N</a:t>
            </a:r>
          </a:p>
        </p:txBody>
      </p:sp>
      <p:sp>
        <p:nvSpPr>
          <p:cNvPr id="275" name="TextBox 274"/>
          <p:cNvSpPr txBox="1"/>
          <p:nvPr/>
        </p:nvSpPr>
        <p:spPr>
          <a:xfrm rot="16200000">
            <a:off x="8489529" y="36230792"/>
            <a:ext cx="3741730" cy="338554"/>
          </a:xfrm>
          <a:prstGeom prst="rect">
            <a:avLst/>
          </a:prstGeom>
          <a:noFill/>
        </p:spPr>
        <p:txBody>
          <a:bodyPr wrap="none" rtlCol="0">
            <a:spAutoFit/>
          </a:bodyPr>
          <a:lstStyle/>
          <a:p>
            <a:r>
              <a:rPr lang="en-US" sz="1600" dirty="0">
                <a:solidFill>
                  <a:schemeClr val="bg1"/>
                </a:solidFill>
              </a:rPr>
              <a:t>Food and Energy Sectors Spending (1)</a:t>
            </a:r>
          </a:p>
        </p:txBody>
      </p:sp>
      <p:sp>
        <p:nvSpPr>
          <p:cNvPr id="276" name="TextBox 275"/>
          <p:cNvSpPr txBox="1"/>
          <p:nvPr/>
        </p:nvSpPr>
        <p:spPr>
          <a:xfrm rot="16200000">
            <a:off x="12513521" y="35271034"/>
            <a:ext cx="3775393" cy="338554"/>
          </a:xfrm>
          <a:prstGeom prst="rect">
            <a:avLst/>
          </a:prstGeom>
          <a:noFill/>
        </p:spPr>
        <p:txBody>
          <a:bodyPr wrap="none" rtlCol="0">
            <a:spAutoFit/>
          </a:bodyPr>
          <a:lstStyle/>
          <a:p>
            <a:r>
              <a:rPr lang="en-US" sz="1600" dirty="0">
                <a:solidFill>
                  <a:schemeClr val="bg1"/>
                </a:solidFill>
              </a:rPr>
              <a:t>Food and Energy Sectors Spending (N)</a:t>
            </a:r>
          </a:p>
        </p:txBody>
      </p:sp>
      <p:sp>
        <p:nvSpPr>
          <p:cNvPr id="277" name="TextBox 276"/>
          <p:cNvSpPr txBox="1"/>
          <p:nvPr/>
        </p:nvSpPr>
        <p:spPr>
          <a:xfrm rot="16200000">
            <a:off x="9503209" y="36584123"/>
            <a:ext cx="3741730" cy="338554"/>
          </a:xfrm>
          <a:prstGeom prst="rect">
            <a:avLst/>
          </a:prstGeom>
          <a:noFill/>
        </p:spPr>
        <p:txBody>
          <a:bodyPr wrap="none" rtlCol="0">
            <a:spAutoFit/>
          </a:bodyPr>
          <a:lstStyle/>
          <a:p>
            <a:r>
              <a:rPr lang="en-US" sz="1600" dirty="0">
                <a:solidFill>
                  <a:schemeClr val="bg1"/>
                </a:solidFill>
              </a:rPr>
              <a:t>Food and Energy Sectors Spending (2)</a:t>
            </a:r>
          </a:p>
        </p:txBody>
      </p:sp>
      <p:sp>
        <p:nvSpPr>
          <p:cNvPr id="279" name="TextBox 278"/>
          <p:cNvSpPr txBox="1"/>
          <p:nvPr/>
        </p:nvSpPr>
        <p:spPr>
          <a:xfrm rot="16200000">
            <a:off x="13085539" y="35795597"/>
            <a:ext cx="5170646" cy="338554"/>
          </a:xfrm>
          <a:prstGeom prst="rect">
            <a:avLst/>
          </a:prstGeom>
          <a:noFill/>
        </p:spPr>
        <p:txBody>
          <a:bodyPr wrap="none" rtlCol="0">
            <a:spAutoFit/>
          </a:bodyPr>
          <a:lstStyle/>
          <a:p>
            <a:r>
              <a:rPr lang="en-US" sz="1600" dirty="0">
                <a:solidFill>
                  <a:schemeClr val="bg1"/>
                </a:solidFill>
              </a:rPr>
              <a:t>Consumption, Govt., Capital Formation, </a:t>
            </a:r>
            <a:r>
              <a:rPr lang="el-GR" sz="1600" dirty="0">
                <a:solidFill>
                  <a:schemeClr val="bg1"/>
                </a:solidFill>
              </a:rPr>
              <a:t>Δ</a:t>
            </a:r>
            <a:r>
              <a:rPr lang="en-US" sz="1600" dirty="0">
                <a:solidFill>
                  <a:schemeClr val="bg1"/>
                </a:solidFill>
              </a:rPr>
              <a:t>Inventory (1)</a:t>
            </a:r>
          </a:p>
        </p:txBody>
      </p:sp>
      <p:sp>
        <p:nvSpPr>
          <p:cNvPr id="280" name="TextBox 279"/>
          <p:cNvSpPr txBox="1"/>
          <p:nvPr/>
        </p:nvSpPr>
        <p:spPr>
          <a:xfrm rot="16200000">
            <a:off x="13334712" y="35762347"/>
            <a:ext cx="5243615" cy="338554"/>
          </a:xfrm>
          <a:prstGeom prst="rect">
            <a:avLst/>
          </a:prstGeom>
          <a:noFill/>
        </p:spPr>
        <p:txBody>
          <a:bodyPr wrap="none" rtlCol="0">
            <a:spAutoFit/>
          </a:bodyPr>
          <a:lstStyle/>
          <a:p>
            <a:r>
              <a:rPr lang="en-US" sz="1600" dirty="0">
                <a:solidFill>
                  <a:schemeClr val="bg1"/>
                </a:solidFill>
              </a:rPr>
              <a:t>Consumption, Govt., Capital Formation, </a:t>
            </a:r>
            <a:r>
              <a:rPr lang="el-GR" sz="1600" dirty="0">
                <a:solidFill>
                  <a:schemeClr val="bg1"/>
                </a:solidFill>
              </a:rPr>
              <a:t>Δ</a:t>
            </a:r>
            <a:r>
              <a:rPr lang="en-US" sz="1600" dirty="0">
                <a:solidFill>
                  <a:schemeClr val="bg1"/>
                </a:solidFill>
              </a:rPr>
              <a:t>Inventory (2)</a:t>
            </a:r>
          </a:p>
        </p:txBody>
      </p:sp>
      <p:sp>
        <p:nvSpPr>
          <p:cNvPr id="281" name="TextBox 280"/>
          <p:cNvSpPr txBox="1"/>
          <p:nvPr/>
        </p:nvSpPr>
        <p:spPr>
          <a:xfrm rot="16200000">
            <a:off x="13866899" y="35802854"/>
            <a:ext cx="5161862" cy="338554"/>
          </a:xfrm>
          <a:prstGeom prst="rect">
            <a:avLst/>
          </a:prstGeom>
          <a:noFill/>
        </p:spPr>
        <p:txBody>
          <a:bodyPr wrap="none" rtlCol="0">
            <a:spAutoFit/>
          </a:bodyPr>
          <a:lstStyle/>
          <a:p>
            <a:r>
              <a:rPr lang="en-US" sz="1600" dirty="0">
                <a:solidFill>
                  <a:schemeClr val="bg1"/>
                </a:solidFill>
              </a:rPr>
              <a:t>Consumption, Govt., Capital Formation, </a:t>
            </a:r>
            <a:r>
              <a:rPr lang="el-GR" sz="1600" dirty="0">
                <a:solidFill>
                  <a:schemeClr val="bg1"/>
                </a:solidFill>
              </a:rPr>
              <a:t>Δ</a:t>
            </a:r>
            <a:r>
              <a:rPr lang="en-US" sz="1600" dirty="0">
                <a:solidFill>
                  <a:schemeClr val="bg1"/>
                </a:solidFill>
              </a:rPr>
              <a:t>Inventory (N)</a:t>
            </a:r>
          </a:p>
        </p:txBody>
      </p:sp>
      <p:sp>
        <p:nvSpPr>
          <p:cNvPr id="283" name="TextBox 282"/>
          <p:cNvSpPr txBox="1"/>
          <p:nvPr/>
        </p:nvSpPr>
        <p:spPr>
          <a:xfrm>
            <a:off x="10623301" y="38999783"/>
            <a:ext cx="3787255" cy="338554"/>
          </a:xfrm>
          <a:prstGeom prst="rect">
            <a:avLst/>
          </a:prstGeom>
          <a:noFill/>
        </p:spPr>
        <p:txBody>
          <a:bodyPr wrap="none" rtlCol="0">
            <a:spAutoFit/>
          </a:bodyPr>
          <a:lstStyle/>
          <a:p>
            <a:pPr algn="ctr"/>
            <a:r>
              <a:rPr lang="en-US" sz="1600" dirty="0">
                <a:solidFill>
                  <a:schemeClr val="bg1"/>
                </a:solidFill>
              </a:rPr>
              <a:t>Value Added (i.e., wages, profits, taxes)</a:t>
            </a:r>
          </a:p>
        </p:txBody>
      </p:sp>
      <p:sp>
        <p:nvSpPr>
          <p:cNvPr id="286" name="TextBox 285"/>
          <p:cNvSpPr txBox="1"/>
          <p:nvPr/>
        </p:nvSpPr>
        <p:spPr>
          <a:xfrm>
            <a:off x="2455801" y="33688033"/>
            <a:ext cx="4885777" cy="954107"/>
          </a:xfrm>
          <a:prstGeom prst="rect">
            <a:avLst/>
          </a:prstGeom>
          <a:noFill/>
        </p:spPr>
        <p:txBody>
          <a:bodyPr wrap="square" rtlCol="0">
            <a:spAutoFit/>
          </a:bodyPr>
          <a:lstStyle/>
          <a:p>
            <a:pPr algn="ctr"/>
            <a:r>
              <a:rPr lang="en-US" sz="3200" u="sng" dirty="0"/>
              <a:t>(A) Country I-O (closed):</a:t>
            </a:r>
            <a:r>
              <a:rPr lang="en-US" sz="3200" dirty="0"/>
              <a:t> </a:t>
            </a:r>
          </a:p>
          <a:p>
            <a:pPr algn="ctr"/>
            <a:r>
              <a:rPr lang="en-US" sz="2400" dirty="0"/>
              <a:t>no “inputs” or “outputs”</a:t>
            </a:r>
          </a:p>
        </p:txBody>
      </p:sp>
      <p:sp>
        <p:nvSpPr>
          <p:cNvPr id="287" name="TextBox 286"/>
          <p:cNvSpPr txBox="1"/>
          <p:nvPr/>
        </p:nvSpPr>
        <p:spPr>
          <a:xfrm>
            <a:off x="2105987" y="35883689"/>
            <a:ext cx="5585349" cy="954107"/>
          </a:xfrm>
          <a:prstGeom prst="rect">
            <a:avLst/>
          </a:prstGeom>
          <a:noFill/>
        </p:spPr>
        <p:txBody>
          <a:bodyPr wrap="square" rtlCol="0">
            <a:spAutoFit/>
          </a:bodyPr>
          <a:lstStyle/>
          <a:p>
            <a:pPr algn="ctr"/>
            <a:r>
              <a:rPr lang="en-US" sz="3200" u="sng" dirty="0"/>
              <a:t>(C) Entire World I-O (closed):</a:t>
            </a:r>
            <a:r>
              <a:rPr lang="en-US" sz="3200" dirty="0"/>
              <a:t> </a:t>
            </a:r>
          </a:p>
          <a:p>
            <a:pPr algn="ctr"/>
            <a:r>
              <a:rPr lang="en-US" sz="2400" dirty="0"/>
              <a:t>no “inputs” or “outputs”</a:t>
            </a:r>
          </a:p>
        </p:txBody>
      </p:sp>
      <p:sp>
        <p:nvSpPr>
          <p:cNvPr id="31" name="Rectangle 30"/>
          <p:cNvSpPr/>
          <p:nvPr/>
        </p:nvSpPr>
        <p:spPr>
          <a:xfrm>
            <a:off x="9905061" y="33318165"/>
            <a:ext cx="1188720" cy="118872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8" name="Rectangle 287"/>
          <p:cNvSpPr/>
          <p:nvPr/>
        </p:nvSpPr>
        <p:spPr>
          <a:xfrm>
            <a:off x="9694749" y="33156240"/>
            <a:ext cx="5577840" cy="5577840"/>
          </a:xfrm>
          <a:prstGeom prst="rect">
            <a:avLst/>
          </a:prstGeom>
          <a:noFill/>
          <a:ln>
            <a:solidFill>
              <a:srgbClr val="0000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9" name="TextBox 288"/>
          <p:cNvSpPr txBox="1"/>
          <p:nvPr/>
        </p:nvSpPr>
        <p:spPr>
          <a:xfrm>
            <a:off x="2211859" y="36869560"/>
            <a:ext cx="5388454" cy="1323439"/>
          </a:xfrm>
          <a:prstGeom prst="rect">
            <a:avLst/>
          </a:prstGeom>
          <a:noFill/>
        </p:spPr>
        <p:txBody>
          <a:bodyPr wrap="square" rtlCol="0">
            <a:spAutoFit/>
          </a:bodyPr>
          <a:lstStyle/>
          <a:p>
            <a:pPr algn="ctr"/>
            <a:r>
              <a:rPr lang="en-US" sz="3200" u="sng" dirty="0"/>
              <a:t>(D) Entire World I-O (open):</a:t>
            </a:r>
            <a:r>
              <a:rPr lang="en-US" sz="3200" dirty="0"/>
              <a:t> </a:t>
            </a:r>
          </a:p>
          <a:p>
            <a:pPr algn="ctr"/>
            <a:r>
              <a:rPr lang="en-US" sz="2400" dirty="0"/>
              <a:t>“inputs” = Value Added, </a:t>
            </a:r>
          </a:p>
          <a:p>
            <a:pPr algn="ctr"/>
            <a:r>
              <a:rPr lang="en-US" sz="2400" dirty="0"/>
              <a:t>“outputs” = C + G + GCF + </a:t>
            </a:r>
            <a:r>
              <a:rPr lang="el-GR" sz="2400" dirty="0"/>
              <a:t>Δ</a:t>
            </a:r>
            <a:r>
              <a:rPr lang="en-US" sz="2400" dirty="0"/>
              <a:t>Inventory</a:t>
            </a:r>
          </a:p>
        </p:txBody>
      </p:sp>
      <p:sp>
        <p:nvSpPr>
          <p:cNvPr id="290" name="Rectangle 289"/>
          <p:cNvSpPr/>
          <p:nvPr/>
        </p:nvSpPr>
        <p:spPr>
          <a:xfrm>
            <a:off x="9514655" y="33028419"/>
            <a:ext cx="7315200" cy="6502243"/>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3" name="Straight Arrow Connector 32"/>
          <p:cNvCxnSpPr>
            <a:stCxn id="289" idx="3"/>
            <a:endCxn id="290" idx="1"/>
          </p:cNvCxnSpPr>
          <p:nvPr/>
        </p:nvCxnSpPr>
        <p:spPr>
          <a:xfrm flipV="1">
            <a:off x="7600313" y="36279541"/>
            <a:ext cx="1914342" cy="1251739"/>
          </a:xfrm>
          <a:prstGeom prst="straightConnector1">
            <a:avLst/>
          </a:prstGeom>
          <a:ln w="12700">
            <a:solidFill>
              <a:schemeClr val="bg1">
                <a:lumMod val="50000"/>
              </a:schemeClr>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a:stCxn id="287" idx="3"/>
            <a:endCxn id="288" idx="1"/>
          </p:cNvCxnSpPr>
          <p:nvPr/>
        </p:nvCxnSpPr>
        <p:spPr>
          <a:xfrm flipV="1">
            <a:off x="7691336" y="35945160"/>
            <a:ext cx="2003413" cy="415583"/>
          </a:xfrm>
          <a:prstGeom prst="straightConnector1">
            <a:avLst/>
          </a:prstGeom>
          <a:ln w="12700">
            <a:solidFill>
              <a:schemeClr val="bg1">
                <a:lumMod val="50000"/>
              </a:schemeClr>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a:stCxn id="286" idx="3"/>
            <a:endCxn id="31" idx="1"/>
          </p:cNvCxnSpPr>
          <p:nvPr/>
        </p:nvCxnSpPr>
        <p:spPr>
          <a:xfrm flipV="1">
            <a:off x="7341578" y="33912525"/>
            <a:ext cx="2563483" cy="252562"/>
          </a:xfrm>
          <a:prstGeom prst="straightConnector1">
            <a:avLst/>
          </a:prstGeom>
          <a:ln w="12700">
            <a:solidFill>
              <a:schemeClr val="bg1">
                <a:lumMod val="50000"/>
              </a:schemeClr>
            </a:solidFill>
            <a:tailEnd type="oval" w="lg" len="lg"/>
          </a:ln>
          <a:effectLst/>
        </p:spPr>
        <p:style>
          <a:lnRef idx="2">
            <a:schemeClr val="accent1"/>
          </a:lnRef>
          <a:fillRef idx="0">
            <a:schemeClr val="accent1"/>
          </a:fillRef>
          <a:effectRef idx="1">
            <a:schemeClr val="accent1"/>
          </a:effectRef>
          <a:fontRef idx="minor">
            <a:schemeClr val="tx1"/>
          </a:fontRef>
        </p:style>
      </p:cxnSp>
      <p:sp>
        <p:nvSpPr>
          <p:cNvPr id="53" name="Up Arrow 52"/>
          <p:cNvSpPr/>
          <p:nvPr/>
        </p:nvSpPr>
        <p:spPr>
          <a:xfrm>
            <a:off x="12361107" y="38572102"/>
            <a:ext cx="321777" cy="367017"/>
          </a:xfrm>
          <a:prstGeom prst="up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4" name="Up Arrow 293"/>
          <p:cNvSpPr/>
          <p:nvPr/>
        </p:nvSpPr>
        <p:spPr>
          <a:xfrm rot="5400000" flipH="1">
            <a:off x="15113882" y="35776112"/>
            <a:ext cx="321777" cy="367017"/>
          </a:xfrm>
          <a:prstGeom prst="up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96" name="Straight Connector 295"/>
          <p:cNvCxnSpPr/>
          <p:nvPr/>
        </p:nvCxnSpPr>
        <p:spPr>
          <a:xfrm flipV="1">
            <a:off x="21325814" y="31057404"/>
            <a:ext cx="16189759" cy="355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9" name="Rectangle 298"/>
          <p:cNvSpPr/>
          <p:nvPr/>
        </p:nvSpPr>
        <p:spPr>
          <a:xfrm>
            <a:off x="21936131" y="34490957"/>
            <a:ext cx="724878" cy="523220"/>
          </a:xfrm>
          <a:prstGeom prst="rect">
            <a:avLst/>
          </a:prstGeom>
        </p:spPr>
        <p:txBody>
          <a:bodyPr wrap="none">
            <a:spAutoFit/>
          </a:bodyPr>
          <a:lstStyle/>
          <a:p>
            <a:pPr algn="ctr"/>
            <a:r>
              <a:rPr lang="en-US" sz="2800" dirty="0"/>
              <a:t>(e) </a:t>
            </a:r>
          </a:p>
        </p:txBody>
      </p:sp>
      <p:sp>
        <p:nvSpPr>
          <p:cNvPr id="300" name="TextBox 299"/>
          <p:cNvSpPr txBox="1"/>
          <p:nvPr/>
        </p:nvSpPr>
        <p:spPr>
          <a:xfrm>
            <a:off x="24205190" y="34263277"/>
            <a:ext cx="1446829" cy="338554"/>
          </a:xfrm>
          <a:prstGeom prst="rect">
            <a:avLst/>
          </a:prstGeom>
          <a:noFill/>
        </p:spPr>
        <p:txBody>
          <a:bodyPr wrap="square" rtlCol="0">
            <a:spAutoFit/>
          </a:bodyPr>
          <a:lstStyle/>
          <a:p>
            <a:pPr algn="ctr"/>
            <a:r>
              <a:rPr lang="en-US" sz="1600" dirty="0">
                <a:solidFill>
                  <a:srgbClr val="FF0000"/>
                </a:solidFill>
              </a:rPr>
              <a:t>2000</a:t>
            </a:r>
          </a:p>
        </p:txBody>
      </p:sp>
      <p:sp>
        <p:nvSpPr>
          <p:cNvPr id="301" name="TextBox 300"/>
          <p:cNvSpPr txBox="1"/>
          <p:nvPr/>
        </p:nvSpPr>
        <p:spPr>
          <a:xfrm>
            <a:off x="21569641" y="31911745"/>
            <a:ext cx="1446829" cy="338554"/>
          </a:xfrm>
          <a:prstGeom prst="rect">
            <a:avLst/>
          </a:prstGeom>
          <a:noFill/>
        </p:spPr>
        <p:txBody>
          <a:bodyPr wrap="square" rtlCol="0">
            <a:spAutoFit/>
          </a:bodyPr>
          <a:lstStyle/>
          <a:p>
            <a:pPr algn="ctr"/>
            <a:r>
              <a:rPr lang="en-US" sz="1600" dirty="0">
                <a:solidFill>
                  <a:srgbClr val="FF0000"/>
                </a:solidFill>
              </a:rPr>
              <a:t>2014</a:t>
            </a:r>
          </a:p>
        </p:txBody>
      </p:sp>
      <p:cxnSp>
        <p:nvCxnSpPr>
          <p:cNvPr id="302" name="Straight Arrow Connector 301"/>
          <p:cNvCxnSpPr/>
          <p:nvPr/>
        </p:nvCxnSpPr>
        <p:spPr>
          <a:xfrm>
            <a:off x="24170755" y="33061289"/>
            <a:ext cx="838200" cy="0"/>
          </a:xfrm>
          <a:prstGeom prst="straightConnector1">
            <a:avLst/>
          </a:prstGeom>
          <a:ln w="2857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305" name="TextBox 304"/>
          <p:cNvSpPr txBox="1"/>
          <p:nvPr/>
        </p:nvSpPr>
        <p:spPr>
          <a:xfrm>
            <a:off x="23661454" y="31531346"/>
            <a:ext cx="1727762" cy="338554"/>
          </a:xfrm>
          <a:prstGeom prst="rect">
            <a:avLst/>
          </a:prstGeom>
          <a:noFill/>
        </p:spPr>
        <p:txBody>
          <a:bodyPr wrap="square" rtlCol="0">
            <a:spAutoFit/>
          </a:bodyPr>
          <a:lstStyle/>
          <a:p>
            <a:pPr algn="ctr"/>
            <a:r>
              <a:rPr lang="en-US" sz="1600" dirty="0"/>
              <a:t>Redundancy</a:t>
            </a:r>
          </a:p>
        </p:txBody>
      </p:sp>
      <p:cxnSp>
        <p:nvCxnSpPr>
          <p:cNvPr id="306" name="Straight Arrow Connector 305"/>
          <p:cNvCxnSpPr/>
          <p:nvPr/>
        </p:nvCxnSpPr>
        <p:spPr>
          <a:xfrm flipH="1">
            <a:off x="24091483" y="31888872"/>
            <a:ext cx="838200"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7" name="TextBox 306"/>
          <p:cNvSpPr txBox="1"/>
          <p:nvPr/>
        </p:nvSpPr>
        <p:spPr>
          <a:xfrm>
            <a:off x="22158939" y="33791329"/>
            <a:ext cx="1727762" cy="338554"/>
          </a:xfrm>
          <a:prstGeom prst="rect">
            <a:avLst/>
          </a:prstGeom>
          <a:noFill/>
        </p:spPr>
        <p:txBody>
          <a:bodyPr wrap="square" rtlCol="0">
            <a:spAutoFit/>
          </a:bodyPr>
          <a:lstStyle/>
          <a:p>
            <a:pPr algn="ctr"/>
            <a:r>
              <a:rPr lang="en-US" sz="1600" dirty="0">
                <a:solidFill>
                  <a:schemeClr val="bg1">
                    <a:lumMod val="50000"/>
                  </a:schemeClr>
                </a:solidFill>
              </a:rPr>
              <a:t>Equality</a:t>
            </a:r>
          </a:p>
        </p:txBody>
      </p:sp>
      <p:cxnSp>
        <p:nvCxnSpPr>
          <p:cNvPr id="309" name="Straight Arrow Connector 308"/>
          <p:cNvCxnSpPr/>
          <p:nvPr/>
        </p:nvCxnSpPr>
        <p:spPr>
          <a:xfrm flipH="1">
            <a:off x="22591301" y="34172329"/>
            <a:ext cx="838200" cy="0"/>
          </a:xfrm>
          <a:prstGeom prst="straightConnector1">
            <a:avLst/>
          </a:prstGeom>
          <a:ln w="28575">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10" name="TextBox 309"/>
          <p:cNvSpPr txBox="1"/>
          <p:nvPr/>
        </p:nvSpPr>
        <p:spPr>
          <a:xfrm>
            <a:off x="23700305" y="32475979"/>
            <a:ext cx="1727762" cy="584775"/>
          </a:xfrm>
          <a:prstGeom prst="rect">
            <a:avLst/>
          </a:prstGeom>
          <a:noFill/>
        </p:spPr>
        <p:txBody>
          <a:bodyPr wrap="square" rtlCol="0">
            <a:spAutoFit/>
          </a:bodyPr>
          <a:lstStyle/>
          <a:p>
            <a:pPr algn="ctr"/>
            <a:r>
              <a:rPr lang="en-US" sz="1600" dirty="0">
                <a:solidFill>
                  <a:srgbClr val="FF0000"/>
                </a:solidFill>
              </a:rPr>
              <a:t>Information</a:t>
            </a:r>
          </a:p>
          <a:p>
            <a:pPr algn="ctr"/>
            <a:r>
              <a:rPr lang="en-US" sz="1600" dirty="0">
                <a:solidFill>
                  <a:srgbClr val="FF0000"/>
                </a:solidFill>
              </a:rPr>
              <a:t>Entropy</a:t>
            </a:r>
          </a:p>
        </p:txBody>
      </p:sp>
      <p:sp>
        <p:nvSpPr>
          <p:cNvPr id="314" name="Rectangle 313"/>
          <p:cNvSpPr/>
          <p:nvPr/>
        </p:nvSpPr>
        <p:spPr>
          <a:xfrm>
            <a:off x="28659001" y="34478470"/>
            <a:ext cx="623890" cy="523220"/>
          </a:xfrm>
          <a:prstGeom prst="rect">
            <a:avLst/>
          </a:prstGeom>
        </p:spPr>
        <p:txBody>
          <a:bodyPr wrap="none">
            <a:spAutoFit/>
          </a:bodyPr>
          <a:lstStyle/>
          <a:p>
            <a:pPr algn="ctr"/>
            <a:r>
              <a:rPr lang="en-US" sz="2800" dirty="0"/>
              <a:t>(f) </a:t>
            </a:r>
          </a:p>
        </p:txBody>
      </p:sp>
      <p:sp>
        <p:nvSpPr>
          <p:cNvPr id="315" name="TextBox 314"/>
          <p:cNvSpPr txBox="1"/>
          <p:nvPr/>
        </p:nvSpPr>
        <p:spPr>
          <a:xfrm>
            <a:off x="30782349" y="31487297"/>
            <a:ext cx="1727762" cy="338554"/>
          </a:xfrm>
          <a:prstGeom prst="rect">
            <a:avLst/>
          </a:prstGeom>
          <a:noFill/>
        </p:spPr>
        <p:txBody>
          <a:bodyPr wrap="square" rtlCol="0">
            <a:spAutoFit/>
          </a:bodyPr>
          <a:lstStyle/>
          <a:p>
            <a:pPr algn="ctr"/>
            <a:r>
              <a:rPr lang="en-US" sz="1600" dirty="0"/>
              <a:t>Redundancy</a:t>
            </a:r>
          </a:p>
        </p:txBody>
      </p:sp>
      <p:cxnSp>
        <p:nvCxnSpPr>
          <p:cNvPr id="316" name="Straight Arrow Connector 315"/>
          <p:cNvCxnSpPr/>
          <p:nvPr/>
        </p:nvCxnSpPr>
        <p:spPr>
          <a:xfrm flipH="1">
            <a:off x="31212378" y="31844823"/>
            <a:ext cx="838200"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7" name="Straight Arrow Connector 316"/>
          <p:cNvCxnSpPr/>
          <p:nvPr/>
        </p:nvCxnSpPr>
        <p:spPr>
          <a:xfrm>
            <a:off x="30584963" y="33528973"/>
            <a:ext cx="838200" cy="0"/>
          </a:xfrm>
          <a:prstGeom prst="straightConnector1">
            <a:avLst/>
          </a:prstGeom>
          <a:ln w="2857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318" name="TextBox 317"/>
          <p:cNvSpPr txBox="1"/>
          <p:nvPr/>
        </p:nvSpPr>
        <p:spPr>
          <a:xfrm>
            <a:off x="30088686" y="32947954"/>
            <a:ext cx="1727762" cy="584775"/>
          </a:xfrm>
          <a:prstGeom prst="rect">
            <a:avLst/>
          </a:prstGeom>
          <a:noFill/>
        </p:spPr>
        <p:txBody>
          <a:bodyPr wrap="square" rtlCol="0">
            <a:spAutoFit/>
          </a:bodyPr>
          <a:lstStyle/>
          <a:p>
            <a:pPr algn="ctr"/>
            <a:r>
              <a:rPr lang="en-US" sz="1600" dirty="0">
                <a:solidFill>
                  <a:srgbClr val="FF0000"/>
                </a:solidFill>
              </a:rPr>
              <a:t>Information</a:t>
            </a:r>
          </a:p>
          <a:p>
            <a:pPr algn="ctr"/>
            <a:r>
              <a:rPr lang="en-US" sz="1600" dirty="0">
                <a:solidFill>
                  <a:srgbClr val="FF0000"/>
                </a:solidFill>
              </a:rPr>
              <a:t>Entropy</a:t>
            </a:r>
          </a:p>
        </p:txBody>
      </p:sp>
      <p:sp>
        <p:nvSpPr>
          <p:cNvPr id="319" name="TextBox 318"/>
          <p:cNvSpPr txBox="1"/>
          <p:nvPr/>
        </p:nvSpPr>
        <p:spPr>
          <a:xfrm>
            <a:off x="28979692" y="33681077"/>
            <a:ext cx="1727762" cy="338554"/>
          </a:xfrm>
          <a:prstGeom prst="rect">
            <a:avLst/>
          </a:prstGeom>
          <a:noFill/>
        </p:spPr>
        <p:txBody>
          <a:bodyPr wrap="square" rtlCol="0">
            <a:spAutoFit/>
          </a:bodyPr>
          <a:lstStyle/>
          <a:p>
            <a:pPr algn="ctr"/>
            <a:r>
              <a:rPr lang="en-US" sz="1600" dirty="0">
                <a:solidFill>
                  <a:schemeClr val="bg1">
                    <a:lumMod val="50000"/>
                  </a:schemeClr>
                </a:solidFill>
              </a:rPr>
              <a:t>Equality</a:t>
            </a:r>
          </a:p>
        </p:txBody>
      </p:sp>
      <p:cxnSp>
        <p:nvCxnSpPr>
          <p:cNvPr id="320" name="Straight Arrow Connector 319"/>
          <p:cNvCxnSpPr/>
          <p:nvPr/>
        </p:nvCxnSpPr>
        <p:spPr>
          <a:xfrm flipH="1">
            <a:off x="29412054" y="34062077"/>
            <a:ext cx="838200" cy="0"/>
          </a:xfrm>
          <a:prstGeom prst="straightConnector1">
            <a:avLst/>
          </a:prstGeom>
          <a:ln w="28575">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1" name="TextBox 320"/>
          <p:cNvSpPr txBox="1"/>
          <p:nvPr/>
        </p:nvSpPr>
        <p:spPr>
          <a:xfrm>
            <a:off x="31292519" y="34256602"/>
            <a:ext cx="1446829" cy="338554"/>
          </a:xfrm>
          <a:prstGeom prst="rect">
            <a:avLst/>
          </a:prstGeom>
          <a:noFill/>
        </p:spPr>
        <p:txBody>
          <a:bodyPr wrap="square" rtlCol="0">
            <a:spAutoFit/>
          </a:bodyPr>
          <a:lstStyle/>
          <a:p>
            <a:pPr algn="ctr"/>
            <a:r>
              <a:rPr lang="en-US" sz="1600" dirty="0">
                <a:solidFill>
                  <a:srgbClr val="FF0000"/>
                </a:solidFill>
              </a:rPr>
              <a:t>1995</a:t>
            </a:r>
          </a:p>
        </p:txBody>
      </p:sp>
      <p:sp>
        <p:nvSpPr>
          <p:cNvPr id="322" name="TextBox 321"/>
          <p:cNvSpPr txBox="1"/>
          <p:nvPr/>
        </p:nvSpPr>
        <p:spPr>
          <a:xfrm>
            <a:off x="29129727" y="31857199"/>
            <a:ext cx="826541" cy="338554"/>
          </a:xfrm>
          <a:prstGeom prst="rect">
            <a:avLst/>
          </a:prstGeom>
          <a:noFill/>
        </p:spPr>
        <p:txBody>
          <a:bodyPr wrap="square" rtlCol="0">
            <a:spAutoFit/>
          </a:bodyPr>
          <a:lstStyle/>
          <a:p>
            <a:pPr algn="ctr"/>
            <a:r>
              <a:rPr lang="en-US" sz="1600" dirty="0">
                <a:solidFill>
                  <a:srgbClr val="FF0000"/>
                </a:solidFill>
              </a:rPr>
              <a:t>2011</a:t>
            </a:r>
          </a:p>
        </p:txBody>
      </p:sp>
      <p:sp>
        <p:nvSpPr>
          <p:cNvPr id="329" name="TextBox 328"/>
          <p:cNvSpPr txBox="1"/>
          <p:nvPr/>
        </p:nvSpPr>
        <p:spPr>
          <a:xfrm rot="16200000">
            <a:off x="17114036" y="32404981"/>
            <a:ext cx="4258104" cy="1938992"/>
          </a:xfrm>
          <a:prstGeom prst="rect">
            <a:avLst/>
          </a:prstGeom>
          <a:noFill/>
        </p:spPr>
        <p:txBody>
          <a:bodyPr wrap="square" rtlCol="0">
            <a:spAutoFit/>
          </a:bodyPr>
          <a:lstStyle/>
          <a:p>
            <a:pPr algn="ctr"/>
            <a:r>
              <a:rPr lang="en-US" sz="4000" dirty="0"/>
              <a:t>(D) Entire World I-O Matrix </a:t>
            </a:r>
          </a:p>
          <a:p>
            <a:pPr algn="ctr"/>
            <a:r>
              <a:rPr lang="en-US" sz="4000" dirty="0"/>
              <a:t>(with ins &amp; outs)</a:t>
            </a:r>
          </a:p>
        </p:txBody>
      </p:sp>
      <p:cxnSp>
        <p:nvCxnSpPr>
          <p:cNvPr id="335" name="Straight Connector 334"/>
          <p:cNvCxnSpPr/>
          <p:nvPr/>
        </p:nvCxnSpPr>
        <p:spPr>
          <a:xfrm flipH="1">
            <a:off x="39816821" y="26280463"/>
            <a:ext cx="1477887" cy="5004159"/>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37" name="Straight Connector 336"/>
          <p:cNvCxnSpPr/>
          <p:nvPr/>
        </p:nvCxnSpPr>
        <p:spPr>
          <a:xfrm flipH="1">
            <a:off x="37940424" y="26254335"/>
            <a:ext cx="2875903" cy="5030287"/>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38" name="Down Arrow 337"/>
          <p:cNvSpPr/>
          <p:nvPr/>
        </p:nvSpPr>
        <p:spPr>
          <a:xfrm rot="5400000">
            <a:off x="34657789" y="31671039"/>
            <a:ext cx="1140254" cy="3072588"/>
          </a:xfrm>
          <a:prstGeom prst="down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9" name="TextBox 338"/>
          <p:cNvSpPr txBox="1"/>
          <p:nvPr/>
        </p:nvSpPr>
        <p:spPr>
          <a:xfrm>
            <a:off x="29191542" y="27399603"/>
            <a:ext cx="897144" cy="338554"/>
          </a:xfrm>
          <a:prstGeom prst="rect">
            <a:avLst/>
          </a:prstGeom>
          <a:noFill/>
        </p:spPr>
        <p:txBody>
          <a:bodyPr wrap="square" rtlCol="0">
            <a:spAutoFit/>
          </a:bodyPr>
          <a:lstStyle/>
          <a:p>
            <a:pPr algn="ctr"/>
            <a:r>
              <a:rPr lang="en-US" sz="1600" dirty="0">
                <a:solidFill>
                  <a:srgbClr val="FF0000"/>
                </a:solidFill>
              </a:rPr>
              <a:t>2008</a:t>
            </a:r>
          </a:p>
        </p:txBody>
      </p:sp>
      <mc:AlternateContent xmlns:mc="http://schemas.openxmlformats.org/markup-compatibility/2006" xmlns:a14="http://schemas.microsoft.com/office/drawing/2010/main">
        <mc:Choice Requires="a14">
          <p:sp>
            <p:nvSpPr>
              <p:cNvPr id="342" name="TextBox 341"/>
              <p:cNvSpPr txBox="1"/>
              <p:nvPr/>
            </p:nvSpPr>
            <p:spPr>
              <a:xfrm>
                <a:off x="1991687" y="38858114"/>
                <a:ext cx="5784597" cy="691536"/>
              </a:xfrm>
              <a:prstGeom prst="rect">
                <a:avLst/>
              </a:prstGeom>
              <a:noFill/>
            </p:spPr>
            <p:txBody>
              <a:bodyPr wrap="none" lIns="0" tIns="0" rIns="0" bIns="0" rtlCol="0">
                <a:spAutoFit/>
              </a:bodyPr>
              <a:lstStyle/>
              <a:p>
                <a:r>
                  <a:rPr lang="en-US" sz="2000" b="0" dirty="0">
                    <a:ea typeface="Cambria Math" panose="02040503050406030204" pitchFamily="18" charset="0"/>
                  </a:rPr>
                  <a:t>O</a:t>
                </a:r>
                <a14:m>
                  <m:oMath xmlns:m="http://schemas.openxmlformats.org/officeDocument/2006/math">
                    <m:r>
                      <a:rPr lang="en-US" sz="2000" b="0" i="0"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𝑗</m:t>
                        </m:r>
                      </m:sub>
                      <m:sup/>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m:t>
                                </m:r>
                                <m:r>
                                  <a:rPr lang="en-US" sz="2000" b="0" i="1" smtClean="0">
                                    <a:latin typeface="Cambria Math" panose="02040503050406030204" pitchFamily="18" charset="0"/>
                                  </a:rPr>
                                  <m:t>𝑛𝑝𝑢𝑡</m:t>
                                </m:r>
                                <m:r>
                                  <a:rPr lang="en-US" sz="2000" b="0" i="1" smtClean="0">
                                    <a:latin typeface="Cambria Math" panose="02040503050406030204" pitchFamily="18" charset="0"/>
                                  </a:rPr>
                                  <m:t>,</m:t>
                                </m:r>
                                <m:r>
                                  <a:rPr lang="en-US" sz="2000" i="1">
                                    <a:latin typeface="Cambria Math" panose="02040503050406030204" pitchFamily="18" charset="0"/>
                                  </a:rPr>
                                  <m:t>𝑗</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m:t>
                                </m:r>
                              </m:sub>
                            </m:sSub>
                          </m:den>
                        </m:f>
                        <m:r>
                          <a:rPr lang="en-US" sz="2000" i="1">
                            <a:latin typeface="Cambria Math" panose="02040503050406030204" pitchFamily="18" charset="0"/>
                          </a:rPr>
                          <m:t>𝑙𝑛</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m:t>
                                    </m:r>
                                    <m:r>
                                      <a:rPr lang="en-US" sz="2000" b="0" i="1" smtClean="0">
                                        <a:latin typeface="Cambria Math" panose="02040503050406030204" pitchFamily="18" charset="0"/>
                                      </a:rPr>
                                      <m:t>𝑛𝑝𝑢𝑡</m:t>
                                    </m:r>
                                    <m:r>
                                      <a:rPr lang="en-US" sz="2000" b="0" i="1" smtClean="0">
                                        <a:latin typeface="Cambria Math" panose="02040503050406030204" pitchFamily="18" charset="0"/>
                                      </a:rPr>
                                      <m:t>,</m:t>
                                    </m:r>
                                    <m:r>
                                      <a:rPr lang="en-US" sz="2000" i="1">
                                        <a:latin typeface="Cambria Math" panose="02040503050406030204" pitchFamily="18" charset="0"/>
                                      </a:rPr>
                                      <m:t>𝑗</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m:t>
                                    </m:r>
                                    <m:r>
                                      <a:rPr lang="en-US" sz="2000" b="0" i="1" smtClean="0">
                                        <a:latin typeface="Cambria Math" panose="02040503050406030204" pitchFamily="18" charset="0"/>
                                      </a:rPr>
                                      <m:t>𝑗</m:t>
                                    </m:r>
                                  </m:sub>
                                </m:sSub>
                              </m:den>
                            </m:f>
                          </m:e>
                        </m:d>
                      </m:e>
                    </m:nary>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b="0" i="1" smtClean="0">
                            <a:latin typeface="Cambria Math" panose="02040503050406030204" pitchFamily="18" charset="0"/>
                          </a:rPr>
                          <m:t>𝑖</m:t>
                        </m:r>
                      </m:sub>
                      <m:sup/>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𝑜𝑢𝑡𝑝𝑢𝑡</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m:t>
                                </m:r>
                              </m:sub>
                            </m:sSub>
                          </m:den>
                        </m:f>
                        <m:r>
                          <a:rPr lang="en-US" sz="2000" i="1">
                            <a:latin typeface="Cambria Math" panose="02040503050406030204" pitchFamily="18" charset="0"/>
                          </a:rPr>
                          <m:t>𝑙𝑛</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𝑜𝑢𝑡𝑝𝑢𝑡</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b="0" i="1" smtClean="0">
                                        <a:latin typeface="Cambria Math" panose="02040503050406030204" pitchFamily="18" charset="0"/>
                                      </a:rPr>
                                      <m:t>𝑖</m:t>
                                    </m:r>
                                    <m:r>
                                      <a:rPr lang="en-US" sz="2000" i="1" smtClean="0">
                                        <a:latin typeface="Cambria Math" panose="02040503050406030204" pitchFamily="18" charset="0"/>
                                      </a:rPr>
                                      <m:t>.</m:t>
                                    </m:r>
                                  </m:sub>
                                </m:sSub>
                              </m:den>
                            </m:f>
                          </m:e>
                        </m:d>
                      </m:e>
                    </m:nary>
                  </m:oMath>
                </a14:m>
                <a:endParaRPr lang="en-US" sz="2000" i="1" dirty="0">
                  <a:latin typeface="Cambria Math" panose="02040503050406030204" pitchFamily="18" charset="0"/>
                </a:endParaRPr>
              </a:p>
            </p:txBody>
          </p:sp>
        </mc:Choice>
        <mc:Fallback xmlns="">
          <p:sp>
            <p:nvSpPr>
              <p:cNvPr id="342" name="TextBox 341"/>
              <p:cNvSpPr txBox="1">
                <a:spLocks noRot="1" noChangeAspect="1" noMove="1" noResize="1" noEditPoints="1" noAdjustHandles="1" noChangeArrowheads="1" noChangeShapeType="1" noTextEdit="1"/>
              </p:cNvSpPr>
              <p:nvPr/>
            </p:nvSpPr>
            <p:spPr>
              <a:xfrm>
                <a:off x="1991687" y="38858114"/>
                <a:ext cx="5784597" cy="691536"/>
              </a:xfrm>
              <a:prstGeom prst="rect">
                <a:avLst/>
              </a:prstGeom>
              <a:blipFill>
                <a:blip r:embed="rId26"/>
                <a:stretch>
                  <a:fillRect l="-2740"/>
                </a:stretch>
              </a:blipFill>
            </p:spPr>
            <p:txBody>
              <a:bodyPr/>
              <a:lstStyle/>
              <a:p>
                <a:r>
                  <a:rPr lang="en-US">
                    <a:noFill/>
                  </a:rPr>
                  <a:t> </a:t>
                </a:r>
              </a:p>
            </p:txBody>
          </p:sp>
        </mc:Fallback>
      </mc:AlternateContent>
      <p:sp>
        <p:nvSpPr>
          <p:cNvPr id="344" name="TextBox 343"/>
          <p:cNvSpPr txBox="1"/>
          <p:nvPr/>
        </p:nvSpPr>
        <p:spPr>
          <a:xfrm>
            <a:off x="1991687" y="38256369"/>
            <a:ext cx="5784495" cy="707886"/>
          </a:xfrm>
          <a:prstGeom prst="rect">
            <a:avLst/>
          </a:prstGeom>
          <a:noFill/>
        </p:spPr>
        <p:txBody>
          <a:bodyPr wrap="square" rtlCol="0">
            <a:spAutoFit/>
          </a:bodyPr>
          <a:lstStyle/>
          <a:p>
            <a:pPr algn="ctr"/>
            <a:r>
              <a:rPr lang="en-US" sz="2000" dirty="0"/>
              <a:t>“Open” boundary calculations add this quantity, O, to X and </a:t>
            </a:r>
            <a:r>
              <a:rPr lang="el-GR" sz="2000" dirty="0"/>
              <a:t>Ψ</a:t>
            </a:r>
            <a:r>
              <a:rPr lang="en-US" sz="2000" dirty="0"/>
              <a:t>, and thus 2O to H:</a:t>
            </a:r>
          </a:p>
        </p:txBody>
      </p:sp>
      <p:cxnSp>
        <p:nvCxnSpPr>
          <p:cNvPr id="345" name="Straight Connector 344"/>
          <p:cNvCxnSpPr/>
          <p:nvPr/>
        </p:nvCxnSpPr>
        <p:spPr>
          <a:xfrm flipV="1">
            <a:off x="527736" y="32707621"/>
            <a:ext cx="16189759" cy="355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37783719" y="31360212"/>
            <a:ext cx="1351211" cy="646331"/>
          </a:xfrm>
          <a:prstGeom prst="rect">
            <a:avLst/>
          </a:prstGeom>
          <a:noFill/>
        </p:spPr>
        <p:txBody>
          <a:bodyPr wrap="square" rtlCol="0">
            <a:spAutoFit/>
          </a:bodyPr>
          <a:lstStyle/>
          <a:p>
            <a:pPr algn="ctr"/>
            <a:r>
              <a:rPr lang="en-US" sz="1800" dirty="0">
                <a:solidFill>
                  <a:srgbClr val="FF0000"/>
                </a:solidFill>
              </a:rPr>
              <a:t>Release 2016</a:t>
            </a:r>
          </a:p>
        </p:txBody>
      </p:sp>
      <p:sp>
        <p:nvSpPr>
          <p:cNvPr id="359" name="TextBox 358"/>
          <p:cNvSpPr txBox="1"/>
          <p:nvPr/>
        </p:nvSpPr>
        <p:spPr>
          <a:xfrm>
            <a:off x="38727373" y="33976651"/>
            <a:ext cx="1120789" cy="646331"/>
          </a:xfrm>
          <a:prstGeom prst="rect">
            <a:avLst/>
          </a:prstGeom>
          <a:noFill/>
        </p:spPr>
        <p:txBody>
          <a:bodyPr wrap="square" rtlCol="0">
            <a:spAutoFit/>
          </a:bodyPr>
          <a:lstStyle/>
          <a:p>
            <a:pPr algn="ctr"/>
            <a:r>
              <a:rPr lang="en-US" sz="1800" dirty="0">
                <a:solidFill>
                  <a:srgbClr val="0000FF"/>
                </a:solidFill>
              </a:rPr>
              <a:t>Release 2013</a:t>
            </a:r>
          </a:p>
        </p:txBody>
      </p:sp>
      <p:sp>
        <p:nvSpPr>
          <p:cNvPr id="360" name="TextBox 359"/>
          <p:cNvSpPr txBox="1"/>
          <p:nvPr/>
        </p:nvSpPr>
        <p:spPr>
          <a:xfrm>
            <a:off x="37873812" y="32385792"/>
            <a:ext cx="972418" cy="338554"/>
          </a:xfrm>
          <a:prstGeom prst="rect">
            <a:avLst/>
          </a:prstGeom>
          <a:noFill/>
        </p:spPr>
        <p:txBody>
          <a:bodyPr wrap="square" rtlCol="0">
            <a:spAutoFit/>
          </a:bodyPr>
          <a:lstStyle/>
          <a:p>
            <a:pPr algn="ctr"/>
            <a:r>
              <a:rPr lang="en-US" sz="1600" dirty="0">
                <a:solidFill>
                  <a:srgbClr val="FF0000"/>
                </a:solidFill>
              </a:rPr>
              <a:t>2000</a:t>
            </a:r>
          </a:p>
        </p:txBody>
      </p:sp>
      <p:sp>
        <p:nvSpPr>
          <p:cNvPr id="361" name="TextBox 360"/>
          <p:cNvSpPr txBox="1"/>
          <p:nvPr/>
        </p:nvSpPr>
        <p:spPr>
          <a:xfrm>
            <a:off x="38855294" y="31235350"/>
            <a:ext cx="708871" cy="338554"/>
          </a:xfrm>
          <a:prstGeom prst="rect">
            <a:avLst/>
          </a:prstGeom>
          <a:noFill/>
        </p:spPr>
        <p:txBody>
          <a:bodyPr wrap="square" rtlCol="0">
            <a:spAutoFit/>
          </a:bodyPr>
          <a:lstStyle/>
          <a:p>
            <a:pPr algn="ctr"/>
            <a:r>
              <a:rPr lang="en-US" sz="1600" dirty="0">
                <a:solidFill>
                  <a:srgbClr val="FF0000"/>
                </a:solidFill>
              </a:rPr>
              <a:t>2014</a:t>
            </a:r>
          </a:p>
        </p:txBody>
      </p:sp>
      <p:sp>
        <p:nvSpPr>
          <p:cNvPr id="363" name="TextBox 362"/>
          <p:cNvSpPr txBox="1"/>
          <p:nvPr/>
        </p:nvSpPr>
        <p:spPr>
          <a:xfrm>
            <a:off x="37900127" y="34168190"/>
            <a:ext cx="702175" cy="338554"/>
          </a:xfrm>
          <a:prstGeom prst="rect">
            <a:avLst/>
          </a:prstGeom>
          <a:noFill/>
        </p:spPr>
        <p:txBody>
          <a:bodyPr wrap="square" rtlCol="0">
            <a:spAutoFit/>
          </a:bodyPr>
          <a:lstStyle/>
          <a:p>
            <a:pPr algn="ctr"/>
            <a:r>
              <a:rPr lang="en-US" sz="1600" dirty="0">
                <a:solidFill>
                  <a:srgbClr val="0000FF"/>
                </a:solidFill>
              </a:rPr>
              <a:t>1995</a:t>
            </a:r>
          </a:p>
        </p:txBody>
      </p:sp>
      <p:sp>
        <p:nvSpPr>
          <p:cNvPr id="364" name="TextBox 363"/>
          <p:cNvSpPr txBox="1"/>
          <p:nvPr/>
        </p:nvSpPr>
        <p:spPr>
          <a:xfrm>
            <a:off x="38941122" y="33255513"/>
            <a:ext cx="625963" cy="338554"/>
          </a:xfrm>
          <a:prstGeom prst="rect">
            <a:avLst/>
          </a:prstGeom>
          <a:noFill/>
        </p:spPr>
        <p:txBody>
          <a:bodyPr wrap="square" rtlCol="0">
            <a:spAutoFit/>
          </a:bodyPr>
          <a:lstStyle/>
          <a:p>
            <a:pPr algn="ctr"/>
            <a:r>
              <a:rPr lang="en-US" sz="1600" dirty="0">
                <a:solidFill>
                  <a:srgbClr val="0000FF"/>
                </a:solidFill>
              </a:rPr>
              <a:t>2011</a:t>
            </a:r>
          </a:p>
        </p:txBody>
      </p:sp>
      <p:cxnSp>
        <p:nvCxnSpPr>
          <p:cNvPr id="365" name="Straight Connector 364"/>
          <p:cNvCxnSpPr>
            <a:endCxn id="364" idx="1"/>
          </p:cNvCxnSpPr>
          <p:nvPr/>
        </p:nvCxnSpPr>
        <p:spPr>
          <a:xfrm>
            <a:off x="38769467" y="33188608"/>
            <a:ext cx="171655" cy="236182"/>
          </a:xfrm>
          <a:prstGeom prst="line">
            <a:avLst/>
          </a:prstGeom>
          <a:ln w="9525">
            <a:solidFill>
              <a:schemeClr val="bg1">
                <a:lumMod val="50000"/>
              </a:schemeClr>
            </a:solidFill>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368" name="Straight Connector 367"/>
          <p:cNvCxnSpPr>
            <a:endCxn id="361" idx="2"/>
          </p:cNvCxnSpPr>
          <p:nvPr/>
        </p:nvCxnSpPr>
        <p:spPr>
          <a:xfrm flipH="1" flipV="1">
            <a:off x="39209730" y="31573904"/>
            <a:ext cx="105533" cy="330816"/>
          </a:xfrm>
          <a:prstGeom prst="line">
            <a:avLst/>
          </a:prstGeom>
          <a:ln w="9525">
            <a:solidFill>
              <a:schemeClr val="bg1">
                <a:lumMod val="50000"/>
              </a:schemeClr>
            </a:solidFill>
            <a:headEnd type="oval"/>
            <a:tailEnd type="none"/>
          </a:ln>
          <a:effectLst/>
        </p:spPr>
        <p:style>
          <a:lnRef idx="2">
            <a:schemeClr val="accent1"/>
          </a:lnRef>
          <a:fillRef idx="0">
            <a:schemeClr val="accent1"/>
          </a:fillRef>
          <a:effectRef idx="1">
            <a:schemeClr val="accent1"/>
          </a:effectRef>
          <a:fontRef idx="minor">
            <a:schemeClr val="tx1"/>
          </a:fontRef>
        </p:style>
      </p:cxnSp>
      <p:sp>
        <p:nvSpPr>
          <p:cNvPr id="379" name="Rectangle 378"/>
          <p:cNvSpPr/>
          <p:nvPr/>
        </p:nvSpPr>
        <p:spPr>
          <a:xfrm>
            <a:off x="39182489" y="34683250"/>
            <a:ext cx="784189" cy="523220"/>
          </a:xfrm>
          <a:prstGeom prst="rect">
            <a:avLst/>
          </a:prstGeom>
        </p:spPr>
        <p:txBody>
          <a:bodyPr wrap="none">
            <a:spAutoFit/>
          </a:bodyPr>
          <a:lstStyle/>
          <a:p>
            <a:r>
              <a:rPr lang="en-US" sz="2800" dirty="0"/>
              <a:t>(D) </a:t>
            </a:r>
            <a:endParaRPr lang="en-US" sz="3600" dirty="0"/>
          </a:p>
        </p:txBody>
      </p:sp>
      <p:cxnSp>
        <p:nvCxnSpPr>
          <p:cNvPr id="387" name="Straight Connector 386"/>
          <p:cNvCxnSpPr/>
          <p:nvPr/>
        </p:nvCxnSpPr>
        <p:spPr>
          <a:xfrm flipV="1">
            <a:off x="40373365" y="31153180"/>
            <a:ext cx="12635" cy="435034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9" name="TextBox 398"/>
          <p:cNvSpPr txBox="1"/>
          <p:nvPr/>
        </p:nvSpPr>
        <p:spPr>
          <a:xfrm>
            <a:off x="41340370" y="31245425"/>
            <a:ext cx="1187487" cy="646331"/>
          </a:xfrm>
          <a:prstGeom prst="rect">
            <a:avLst/>
          </a:prstGeom>
          <a:noFill/>
        </p:spPr>
        <p:txBody>
          <a:bodyPr wrap="square" rtlCol="0">
            <a:spAutoFit/>
          </a:bodyPr>
          <a:lstStyle/>
          <a:p>
            <a:pPr algn="ctr"/>
            <a:r>
              <a:rPr lang="en-US" sz="1800" dirty="0">
                <a:solidFill>
                  <a:schemeClr val="bg1">
                    <a:lumMod val="50000"/>
                  </a:schemeClr>
                </a:solidFill>
              </a:rPr>
              <a:t>Release 2016</a:t>
            </a:r>
          </a:p>
        </p:txBody>
      </p:sp>
      <p:sp>
        <p:nvSpPr>
          <p:cNvPr id="400" name="TextBox 399"/>
          <p:cNvSpPr txBox="1"/>
          <p:nvPr/>
        </p:nvSpPr>
        <p:spPr>
          <a:xfrm>
            <a:off x="41338015" y="34480329"/>
            <a:ext cx="1143000" cy="646331"/>
          </a:xfrm>
          <a:prstGeom prst="rect">
            <a:avLst/>
          </a:prstGeom>
          <a:noFill/>
        </p:spPr>
        <p:txBody>
          <a:bodyPr wrap="square" rtlCol="0">
            <a:spAutoFit/>
          </a:bodyPr>
          <a:lstStyle/>
          <a:p>
            <a:pPr algn="ctr"/>
            <a:r>
              <a:rPr lang="en-US" sz="1800" dirty="0"/>
              <a:t>Release 2013</a:t>
            </a:r>
          </a:p>
        </p:txBody>
      </p:sp>
      <p:sp>
        <p:nvSpPr>
          <p:cNvPr id="401" name="TextBox 400"/>
          <p:cNvSpPr txBox="1"/>
          <p:nvPr/>
        </p:nvSpPr>
        <p:spPr>
          <a:xfrm>
            <a:off x="42274788" y="31608698"/>
            <a:ext cx="972418" cy="338554"/>
          </a:xfrm>
          <a:prstGeom prst="rect">
            <a:avLst/>
          </a:prstGeom>
          <a:noFill/>
        </p:spPr>
        <p:txBody>
          <a:bodyPr wrap="square" rtlCol="0">
            <a:spAutoFit/>
          </a:bodyPr>
          <a:lstStyle/>
          <a:p>
            <a:pPr algn="ctr"/>
            <a:r>
              <a:rPr lang="en-US" sz="1600" dirty="0">
                <a:solidFill>
                  <a:schemeClr val="bg1">
                    <a:lumMod val="50000"/>
                  </a:schemeClr>
                </a:solidFill>
              </a:rPr>
              <a:t>2000</a:t>
            </a:r>
          </a:p>
        </p:txBody>
      </p:sp>
      <p:sp>
        <p:nvSpPr>
          <p:cNvPr id="404" name="TextBox 403"/>
          <p:cNvSpPr txBox="1"/>
          <p:nvPr/>
        </p:nvSpPr>
        <p:spPr>
          <a:xfrm>
            <a:off x="42563070" y="31964918"/>
            <a:ext cx="972418" cy="338554"/>
          </a:xfrm>
          <a:prstGeom prst="rect">
            <a:avLst/>
          </a:prstGeom>
          <a:noFill/>
        </p:spPr>
        <p:txBody>
          <a:bodyPr wrap="square" rtlCol="0">
            <a:spAutoFit/>
          </a:bodyPr>
          <a:lstStyle/>
          <a:p>
            <a:pPr algn="ctr"/>
            <a:r>
              <a:rPr lang="en-US" sz="1600" dirty="0">
                <a:solidFill>
                  <a:schemeClr val="bg1">
                    <a:lumMod val="50000"/>
                  </a:schemeClr>
                </a:solidFill>
              </a:rPr>
              <a:t>2014</a:t>
            </a:r>
          </a:p>
        </p:txBody>
      </p:sp>
      <p:sp>
        <p:nvSpPr>
          <p:cNvPr id="405" name="TextBox 404"/>
          <p:cNvSpPr txBox="1"/>
          <p:nvPr/>
        </p:nvSpPr>
        <p:spPr>
          <a:xfrm>
            <a:off x="41788579" y="33396442"/>
            <a:ext cx="972418" cy="338554"/>
          </a:xfrm>
          <a:prstGeom prst="rect">
            <a:avLst/>
          </a:prstGeom>
          <a:noFill/>
        </p:spPr>
        <p:txBody>
          <a:bodyPr wrap="square" rtlCol="0">
            <a:spAutoFit/>
          </a:bodyPr>
          <a:lstStyle/>
          <a:p>
            <a:pPr algn="ctr"/>
            <a:r>
              <a:rPr lang="en-US" sz="1600" dirty="0"/>
              <a:t>1995</a:t>
            </a:r>
          </a:p>
        </p:txBody>
      </p:sp>
      <p:sp>
        <p:nvSpPr>
          <p:cNvPr id="406" name="TextBox 405"/>
          <p:cNvSpPr txBox="1"/>
          <p:nvPr/>
        </p:nvSpPr>
        <p:spPr>
          <a:xfrm>
            <a:off x="41899239" y="34203476"/>
            <a:ext cx="972418" cy="338554"/>
          </a:xfrm>
          <a:prstGeom prst="rect">
            <a:avLst/>
          </a:prstGeom>
          <a:noFill/>
        </p:spPr>
        <p:txBody>
          <a:bodyPr wrap="square" rtlCol="0">
            <a:spAutoFit/>
          </a:bodyPr>
          <a:lstStyle/>
          <a:p>
            <a:pPr algn="ctr"/>
            <a:r>
              <a:rPr lang="en-US" sz="1600" dirty="0"/>
              <a:t>2011</a:t>
            </a:r>
          </a:p>
        </p:txBody>
      </p:sp>
      <p:sp>
        <p:nvSpPr>
          <p:cNvPr id="407" name="TextBox 406"/>
          <p:cNvSpPr txBox="1"/>
          <p:nvPr/>
        </p:nvSpPr>
        <p:spPr>
          <a:xfrm>
            <a:off x="951999" y="32719725"/>
            <a:ext cx="8388627" cy="923330"/>
          </a:xfrm>
          <a:prstGeom prst="rect">
            <a:avLst/>
          </a:prstGeom>
          <a:noFill/>
        </p:spPr>
        <p:txBody>
          <a:bodyPr wrap="square" rtlCol="0">
            <a:spAutoFit/>
          </a:bodyPr>
          <a:lstStyle/>
          <a:p>
            <a:pPr algn="ctr"/>
            <a:r>
              <a:rPr lang="en-US" sz="5400" u="sng" dirty="0"/>
              <a:t>Boundaries for Analysis</a:t>
            </a:r>
          </a:p>
        </p:txBody>
      </p:sp>
      <p:sp>
        <p:nvSpPr>
          <p:cNvPr id="413" name="TextBox 412"/>
          <p:cNvSpPr txBox="1"/>
          <p:nvPr/>
        </p:nvSpPr>
        <p:spPr>
          <a:xfrm>
            <a:off x="1365581" y="34568216"/>
            <a:ext cx="6785078" cy="1323439"/>
          </a:xfrm>
          <a:prstGeom prst="rect">
            <a:avLst/>
          </a:prstGeom>
          <a:noFill/>
        </p:spPr>
        <p:txBody>
          <a:bodyPr wrap="square" rtlCol="0">
            <a:spAutoFit/>
          </a:bodyPr>
          <a:lstStyle/>
          <a:p>
            <a:pPr algn="ctr"/>
            <a:r>
              <a:rPr lang="en-US" sz="3200" u="sng" dirty="0"/>
              <a:t>(B) Country I-O (open):</a:t>
            </a:r>
            <a:r>
              <a:rPr lang="en-US" sz="3200" dirty="0"/>
              <a:t> </a:t>
            </a:r>
          </a:p>
          <a:p>
            <a:pPr algn="ctr"/>
            <a:r>
              <a:rPr lang="en-US" sz="2400" dirty="0"/>
              <a:t>“inputs” = Value Added + Imports</a:t>
            </a:r>
          </a:p>
          <a:p>
            <a:pPr algn="ctr"/>
            <a:r>
              <a:rPr lang="en-US" sz="2400" dirty="0"/>
              <a:t>“outputs” = C + G + GCF + </a:t>
            </a:r>
            <a:r>
              <a:rPr lang="el-GR" sz="2400" dirty="0"/>
              <a:t>Δ</a:t>
            </a:r>
            <a:r>
              <a:rPr lang="en-US" sz="2400" dirty="0"/>
              <a:t>inventory + Exports</a:t>
            </a:r>
          </a:p>
        </p:txBody>
      </p:sp>
      <p:sp>
        <p:nvSpPr>
          <p:cNvPr id="422" name="Rectangle 421"/>
          <p:cNvSpPr/>
          <p:nvPr/>
        </p:nvSpPr>
        <p:spPr>
          <a:xfrm>
            <a:off x="9809048" y="33241964"/>
            <a:ext cx="1371600" cy="6163273"/>
          </a:xfrm>
          <a:prstGeom prst="rect">
            <a:avLst/>
          </a:prstGeom>
          <a:noFill/>
          <a:ln>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0" name="Rectangle 429"/>
          <p:cNvSpPr/>
          <p:nvPr/>
        </p:nvSpPr>
        <p:spPr>
          <a:xfrm rot="16200000">
            <a:off x="12579207" y="30474653"/>
            <a:ext cx="1365220" cy="6901831"/>
          </a:xfrm>
          <a:prstGeom prst="rect">
            <a:avLst/>
          </a:prstGeom>
          <a:noFill/>
          <a:ln>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31" name="Straight Arrow Connector 430"/>
          <p:cNvCxnSpPr>
            <a:stCxn id="413" idx="3"/>
          </p:cNvCxnSpPr>
          <p:nvPr/>
        </p:nvCxnSpPr>
        <p:spPr>
          <a:xfrm>
            <a:off x="8150659" y="35229936"/>
            <a:ext cx="1658389" cy="135478"/>
          </a:xfrm>
          <a:prstGeom prst="straightConnector1">
            <a:avLst/>
          </a:prstGeom>
          <a:ln w="12700">
            <a:solidFill>
              <a:schemeClr val="bg1">
                <a:lumMod val="50000"/>
              </a:schemeClr>
            </a:solidFill>
            <a:tailEnd type="oval" w="lg" len="lg"/>
          </a:ln>
          <a:effectLst/>
        </p:spPr>
        <p:style>
          <a:lnRef idx="2">
            <a:schemeClr val="accent1"/>
          </a:lnRef>
          <a:fillRef idx="0">
            <a:schemeClr val="accent1"/>
          </a:fillRef>
          <a:effectRef idx="1">
            <a:schemeClr val="accent1"/>
          </a:effectRef>
          <a:fontRef idx="minor">
            <a:schemeClr val="tx1"/>
          </a:fontRef>
        </p:style>
      </p:cxnSp>
      <p:sp>
        <p:nvSpPr>
          <p:cNvPr id="432" name="Rectangle 431"/>
          <p:cNvSpPr/>
          <p:nvPr/>
        </p:nvSpPr>
        <p:spPr>
          <a:xfrm>
            <a:off x="42658063" y="34697113"/>
            <a:ext cx="763351" cy="523220"/>
          </a:xfrm>
          <a:prstGeom prst="rect">
            <a:avLst/>
          </a:prstGeom>
        </p:spPr>
        <p:txBody>
          <a:bodyPr wrap="none">
            <a:spAutoFit/>
          </a:bodyPr>
          <a:lstStyle/>
          <a:p>
            <a:r>
              <a:rPr lang="en-US" sz="2800" dirty="0"/>
              <a:t>(B) </a:t>
            </a:r>
            <a:endParaRPr lang="en-US" sz="3600" dirty="0"/>
          </a:p>
        </p:txBody>
      </p:sp>
      <p:sp>
        <p:nvSpPr>
          <p:cNvPr id="434" name="Rectangle 433"/>
          <p:cNvSpPr/>
          <p:nvPr/>
        </p:nvSpPr>
        <p:spPr>
          <a:xfrm>
            <a:off x="39902939" y="26167792"/>
            <a:ext cx="494091" cy="937135"/>
          </a:xfrm>
          <a:prstGeom prst="rect">
            <a:avLst/>
          </a:prstGeom>
          <a:solidFill>
            <a:schemeClr val="tx1">
              <a:alpha val="1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35" name="Straight Connector 434"/>
          <p:cNvCxnSpPr/>
          <p:nvPr/>
        </p:nvCxnSpPr>
        <p:spPr>
          <a:xfrm>
            <a:off x="40395282" y="27085679"/>
            <a:ext cx="2903456" cy="4190854"/>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36" name="Straight Connector 435"/>
          <p:cNvCxnSpPr/>
          <p:nvPr/>
        </p:nvCxnSpPr>
        <p:spPr>
          <a:xfrm>
            <a:off x="39902939" y="27104151"/>
            <a:ext cx="1527854" cy="4172382"/>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444" name="TextBox 443"/>
          <p:cNvSpPr txBox="1"/>
          <p:nvPr/>
        </p:nvSpPr>
        <p:spPr>
          <a:xfrm>
            <a:off x="21054296" y="19844136"/>
            <a:ext cx="19272648" cy="1015663"/>
          </a:xfrm>
          <a:prstGeom prst="rect">
            <a:avLst/>
          </a:prstGeom>
          <a:noFill/>
        </p:spPr>
        <p:txBody>
          <a:bodyPr wrap="none" rtlCol="0">
            <a:spAutoFit/>
          </a:bodyPr>
          <a:lstStyle/>
          <a:p>
            <a:pPr algn="ctr"/>
            <a:r>
              <a:rPr lang="en-US" sz="6000" u="sng" dirty="0"/>
              <a:t>New Results:</a:t>
            </a:r>
            <a:r>
              <a:rPr lang="en-US" sz="6000" dirty="0"/>
              <a:t> Worldwide Metrics at Different Boundaries</a:t>
            </a:r>
          </a:p>
        </p:txBody>
      </p:sp>
      <p:sp>
        <p:nvSpPr>
          <p:cNvPr id="445" name="TextBox 444"/>
          <p:cNvSpPr txBox="1"/>
          <p:nvPr/>
        </p:nvSpPr>
        <p:spPr>
          <a:xfrm>
            <a:off x="18657112" y="37592929"/>
            <a:ext cx="24679090" cy="1384995"/>
          </a:xfrm>
          <a:prstGeom prst="rect">
            <a:avLst/>
          </a:prstGeom>
          <a:noFill/>
        </p:spPr>
        <p:txBody>
          <a:bodyPr wrap="square" rtlCol="0">
            <a:spAutoFit/>
          </a:bodyPr>
          <a:lstStyle/>
          <a:p>
            <a:pPr algn="just"/>
            <a:r>
              <a:rPr lang="en-US" sz="2800" dirty="0"/>
              <a:t>inputs or outputs) shows declining information entropy and equality after the Great Recession. </a:t>
            </a:r>
            <a:r>
              <a:rPr lang="en-US" sz="2800" u="sng" dirty="0"/>
              <a:t>Boundary D:</a:t>
            </a:r>
            <a:r>
              <a:rPr lang="en-US" sz="2800" dirty="0"/>
              <a:t> (e &amp; f) Information entropy and equality are generally up after 2002 (peak net power ratio) with the opposite trend for redundancy. Compared to Boundary C (no inputs and outputs), equality is significantly lower, and redundancy is similar.</a:t>
            </a:r>
          </a:p>
        </p:txBody>
      </p:sp>
      <p:pic>
        <p:nvPicPr>
          <p:cNvPr id="449" name="Picture 448"/>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27522715" y="34691181"/>
            <a:ext cx="5870246" cy="4696197"/>
          </a:xfrm>
          <a:prstGeom prst="rect">
            <a:avLst/>
          </a:prstGeom>
        </p:spPr>
      </p:pic>
      <p:pic>
        <p:nvPicPr>
          <p:cNvPr id="450" name="Picture 449"/>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20811183" y="34792338"/>
            <a:ext cx="5870246" cy="4696197"/>
          </a:xfrm>
          <a:prstGeom prst="rect">
            <a:avLst/>
          </a:prstGeom>
        </p:spPr>
      </p:pic>
      <p:sp>
        <p:nvSpPr>
          <p:cNvPr id="451" name="TextBox 450"/>
          <p:cNvSpPr txBox="1"/>
          <p:nvPr/>
        </p:nvSpPr>
        <p:spPr>
          <a:xfrm>
            <a:off x="22720237" y="27369233"/>
            <a:ext cx="1446829" cy="338554"/>
          </a:xfrm>
          <a:prstGeom prst="rect">
            <a:avLst/>
          </a:prstGeom>
          <a:noFill/>
        </p:spPr>
        <p:txBody>
          <a:bodyPr wrap="square" rtlCol="0">
            <a:spAutoFit/>
          </a:bodyPr>
          <a:lstStyle/>
          <a:p>
            <a:pPr algn="ctr"/>
            <a:r>
              <a:rPr lang="en-US" sz="1600" dirty="0">
                <a:solidFill>
                  <a:srgbClr val="FF0000"/>
                </a:solidFill>
              </a:rPr>
              <a:t>2009</a:t>
            </a:r>
          </a:p>
        </p:txBody>
      </p:sp>
    </p:spTree>
    <p:extLst>
      <p:ext uri="{BB962C8B-B14F-4D97-AF65-F5344CB8AC3E}">
        <p14:creationId xmlns:p14="http://schemas.microsoft.com/office/powerpoint/2010/main" val="1055356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32949598"/>
              </p:ext>
            </p:extLst>
          </p:nvPr>
        </p:nvGraphicFramePr>
        <p:xfrm>
          <a:off x="13575567" y="8762942"/>
          <a:ext cx="6309350" cy="5303516"/>
        </p:xfrm>
        <a:graphic>
          <a:graphicData uri="http://schemas.openxmlformats.org/drawingml/2006/table">
            <a:tbl>
              <a:tblPr firstRow="1" bandRow="1">
                <a:tableStyleId>{5C22544A-7EE6-4342-B048-85BDC9FD1C3A}</a:tableStyleId>
              </a:tblPr>
              <a:tblGrid>
                <a:gridCol w="252374">
                  <a:extLst>
                    <a:ext uri="{9D8B030D-6E8A-4147-A177-3AD203B41FA5}">
                      <a16:colId xmlns:a16="http://schemas.microsoft.com/office/drawing/2014/main" val="2583101493"/>
                    </a:ext>
                  </a:extLst>
                </a:gridCol>
                <a:gridCol w="252374">
                  <a:extLst>
                    <a:ext uri="{9D8B030D-6E8A-4147-A177-3AD203B41FA5}">
                      <a16:colId xmlns:a16="http://schemas.microsoft.com/office/drawing/2014/main" val="2187966919"/>
                    </a:ext>
                  </a:extLst>
                </a:gridCol>
                <a:gridCol w="252374">
                  <a:extLst>
                    <a:ext uri="{9D8B030D-6E8A-4147-A177-3AD203B41FA5}">
                      <a16:colId xmlns:a16="http://schemas.microsoft.com/office/drawing/2014/main" val="506040157"/>
                    </a:ext>
                  </a:extLst>
                </a:gridCol>
                <a:gridCol w="252374">
                  <a:extLst>
                    <a:ext uri="{9D8B030D-6E8A-4147-A177-3AD203B41FA5}">
                      <a16:colId xmlns:a16="http://schemas.microsoft.com/office/drawing/2014/main" val="1092829642"/>
                    </a:ext>
                  </a:extLst>
                </a:gridCol>
                <a:gridCol w="252374">
                  <a:extLst>
                    <a:ext uri="{9D8B030D-6E8A-4147-A177-3AD203B41FA5}">
                      <a16:colId xmlns:a16="http://schemas.microsoft.com/office/drawing/2014/main" val="1390351388"/>
                    </a:ext>
                  </a:extLst>
                </a:gridCol>
                <a:gridCol w="252374">
                  <a:extLst>
                    <a:ext uri="{9D8B030D-6E8A-4147-A177-3AD203B41FA5}">
                      <a16:colId xmlns:a16="http://schemas.microsoft.com/office/drawing/2014/main" val="3352276997"/>
                    </a:ext>
                  </a:extLst>
                </a:gridCol>
                <a:gridCol w="252374">
                  <a:extLst>
                    <a:ext uri="{9D8B030D-6E8A-4147-A177-3AD203B41FA5}">
                      <a16:colId xmlns:a16="http://schemas.microsoft.com/office/drawing/2014/main" val="3533188835"/>
                    </a:ext>
                  </a:extLst>
                </a:gridCol>
                <a:gridCol w="252374">
                  <a:extLst>
                    <a:ext uri="{9D8B030D-6E8A-4147-A177-3AD203B41FA5}">
                      <a16:colId xmlns:a16="http://schemas.microsoft.com/office/drawing/2014/main" val="3021780612"/>
                    </a:ext>
                  </a:extLst>
                </a:gridCol>
                <a:gridCol w="252374">
                  <a:extLst>
                    <a:ext uri="{9D8B030D-6E8A-4147-A177-3AD203B41FA5}">
                      <a16:colId xmlns:a16="http://schemas.microsoft.com/office/drawing/2014/main" val="3480023868"/>
                    </a:ext>
                  </a:extLst>
                </a:gridCol>
                <a:gridCol w="252374">
                  <a:extLst>
                    <a:ext uri="{9D8B030D-6E8A-4147-A177-3AD203B41FA5}">
                      <a16:colId xmlns:a16="http://schemas.microsoft.com/office/drawing/2014/main" val="3890462586"/>
                    </a:ext>
                  </a:extLst>
                </a:gridCol>
                <a:gridCol w="252374">
                  <a:extLst>
                    <a:ext uri="{9D8B030D-6E8A-4147-A177-3AD203B41FA5}">
                      <a16:colId xmlns:a16="http://schemas.microsoft.com/office/drawing/2014/main" val="2686373097"/>
                    </a:ext>
                  </a:extLst>
                </a:gridCol>
                <a:gridCol w="252374">
                  <a:extLst>
                    <a:ext uri="{9D8B030D-6E8A-4147-A177-3AD203B41FA5}">
                      <a16:colId xmlns:a16="http://schemas.microsoft.com/office/drawing/2014/main" val="3003277810"/>
                    </a:ext>
                  </a:extLst>
                </a:gridCol>
                <a:gridCol w="252374">
                  <a:extLst>
                    <a:ext uri="{9D8B030D-6E8A-4147-A177-3AD203B41FA5}">
                      <a16:colId xmlns:a16="http://schemas.microsoft.com/office/drawing/2014/main" val="3431575244"/>
                    </a:ext>
                  </a:extLst>
                </a:gridCol>
                <a:gridCol w="252374">
                  <a:extLst>
                    <a:ext uri="{9D8B030D-6E8A-4147-A177-3AD203B41FA5}">
                      <a16:colId xmlns:a16="http://schemas.microsoft.com/office/drawing/2014/main" val="2521778440"/>
                    </a:ext>
                  </a:extLst>
                </a:gridCol>
                <a:gridCol w="252374">
                  <a:extLst>
                    <a:ext uri="{9D8B030D-6E8A-4147-A177-3AD203B41FA5}">
                      <a16:colId xmlns:a16="http://schemas.microsoft.com/office/drawing/2014/main" val="841474658"/>
                    </a:ext>
                  </a:extLst>
                </a:gridCol>
                <a:gridCol w="252374">
                  <a:extLst>
                    <a:ext uri="{9D8B030D-6E8A-4147-A177-3AD203B41FA5}">
                      <a16:colId xmlns:a16="http://schemas.microsoft.com/office/drawing/2014/main" val="1122443652"/>
                    </a:ext>
                  </a:extLst>
                </a:gridCol>
                <a:gridCol w="252374">
                  <a:extLst>
                    <a:ext uri="{9D8B030D-6E8A-4147-A177-3AD203B41FA5}">
                      <a16:colId xmlns:a16="http://schemas.microsoft.com/office/drawing/2014/main" val="830769170"/>
                    </a:ext>
                  </a:extLst>
                </a:gridCol>
                <a:gridCol w="252374">
                  <a:extLst>
                    <a:ext uri="{9D8B030D-6E8A-4147-A177-3AD203B41FA5}">
                      <a16:colId xmlns:a16="http://schemas.microsoft.com/office/drawing/2014/main" val="3371597215"/>
                    </a:ext>
                  </a:extLst>
                </a:gridCol>
                <a:gridCol w="252374">
                  <a:extLst>
                    <a:ext uri="{9D8B030D-6E8A-4147-A177-3AD203B41FA5}">
                      <a16:colId xmlns:a16="http://schemas.microsoft.com/office/drawing/2014/main" val="677860075"/>
                    </a:ext>
                  </a:extLst>
                </a:gridCol>
                <a:gridCol w="252374">
                  <a:extLst>
                    <a:ext uri="{9D8B030D-6E8A-4147-A177-3AD203B41FA5}">
                      <a16:colId xmlns:a16="http://schemas.microsoft.com/office/drawing/2014/main" val="1357665071"/>
                    </a:ext>
                  </a:extLst>
                </a:gridCol>
                <a:gridCol w="252374">
                  <a:extLst>
                    <a:ext uri="{9D8B030D-6E8A-4147-A177-3AD203B41FA5}">
                      <a16:colId xmlns:a16="http://schemas.microsoft.com/office/drawing/2014/main" val="3576669576"/>
                    </a:ext>
                  </a:extLst>
                </a:gridCol>
                <a:gridCol w="252374">
                  <a:extLst>
                    <a:ext uri="{9D8B030D-6E8A-4147-A177-3AD203B41FA5}">
                      <a16:colId xmlns:a16="http://schemas.microsoft.com/office/drawing/2014/main" val="3983424519"/>
                    </a:ext>
                  </a:extLst>
                </a:gridCol>
                <a:gridCol w="252374">
                  <a:extLst>
                    <a:ext uri="{9D8B030D-6E8A-4147-A177-3AD203B41FA5}">
                      <a16:colId xmlns:a16="http://schemas.microsoft.com/office/drawing/2014/main" val="2061861598"/>
                    </a:ext>
                  </a:extLst>
                </a:gridCol>
                <a:gridCol w="252374">
                  <a:extLst>
                    <a:ext uri="{9D8B030D-6E8A-4147-A177-3AD203B41FA5}">
                      <a16:colId xmlns:a16="http://schemas.microsoft.com/office/drawing/2014/main" val="779479660"/>
                    </a:ext>
                  </a:extLst>
                </a:gridCol>
                <a:gridCol w="252374">
                  <a:extLst>
                    <a:ext uri="{9D8B030D-6E8A-4147-A177-3AD203B41FA5}">
                      <a16:colId xmlns:a16="http://schemas.microsoft.com/office/drawing/2014/main" val="2597162097"/>
                    </a:ext>
                  </a:extLst>
                </a:gridCol>
              </a:tblGrid>
              <a:tr h="243755">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219974737"/>
                  </a:ext>
                </a:extLst>
              </a:tr>
              <a:tr h="243755">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38764635"/>
                  </a:ext>
                </a:extLst>
              </a:tr>
              <a:tr h="243755">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823541378"/>
                  </a:ext>
                </a:extLst>
              </a:tr>
              <a:tr h="243755">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202182028"/>
                  </a:ext>
                </a:extLst>
              </a:tr>
              <a:tr h="243755">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634532161"/>
                  </a:ext>
                </a:extLst>
              </a:tr>
              <a:tr h="243755">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023871872"/>
                  </a:ext>
                </a:extLst>
              </a:tr>
              <a:tr h="243755">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573459682"/>
                  </a:ext>
                </a:extLst>
              </a:tr>
              <a:tr h="243755">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560595843"/>
                  </a:ext>
                </a:extLst>
              </a:tr>
              <a:tr h="297307">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818023800"/>
                  </a:ext>
                </a:extLst>
              </a:tr>
              <a:tr h="297307">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77341084"/>
                  </a:ext>
                </a:extLst>
              </a:tr>
              <a:tr h="297307">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18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528759694"/>
                  </a:ext>
                </a:extLst>
              </a:tr>
              <a:tr h="297307">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18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726417852"/>
                  </a:ext>
                </a:extLst>
              </a:tr>
              <a:tr h="297307">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18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344235649"/>
                  </a:ext>
                </a:extLst>
              </a:tr>
              <a:tr h="297307">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18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637514348"/>
                  </a:ext>
                </a:extLst>
              </a:tr>
              <a:tr h="297307">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247421532"/>
                  </a:ext>
                </a:extLst>
              </a:tr>
              <a:tr h="297307">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999523014"/>
                  </a:ext>
                </a:extLst>
              </a:tr>
              <a:tr h="243755">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421701813"/>
                  </a:ext>
                </a:extLst>
              </a:tr>
              <a:tr h="243755">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826920063"/>
                  </a:ext>
                </a:extLst>
              </a:tr>
              <a:tr h="243755">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553490902"/>
                  </a:ext>
                </a:extLst>
              </a:tr>
              <a:tr h="243755">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09934371"/>
                  </a:ext>
                </a:extLst>
              </a:tr>
            </a:tbl>
          </a:graphicData>
        </a:graphic>
      </p:graphicFrame>
      <p:sp>
        <p:nvSpPr>
          <p:cNvPr id="5" name="TextBox 4"/>
          <p:cNvSpPr txBox="1"/>
          <p:nvPr/>
        </p:nvSpPr>
        <p:spPr>
          <a:xfrm>
            <a:off x="13556971" y="9053882"/>
            <a:ext cx="960519" cy="307777"/>
          </a:xfrm>
          <a:prstGeom prst="rect">
            <a:avLst/>
          </a:prstGeom>
          <a:noFill/>
        </p:spPr>
        <p:txBody>
          <a:bodyPr wrap="none" rtlCol="0">
            <a:spAutoFit/>
          </a:bodyPr>
          <a:lstStyle/>
          <a:p>
            <a:pPr algn="ctr"/>
            <a:r>
              <a:rPr lang="en-US" sz="1400" dirty="0">
                <a:solidFill>
                  <a:schemeClr val="bg1"/>
                </a:solidFill>
              </a:rPr>
              <a:t>Country 1</a:t>
            </a:r>
          </a:p>
        </p:txBody>
      </p:sp>
      <p:sp>
        <p:nvSpPr>
          <p:cNvPr id="6" name="TextBox 5"/>
          <p:cNvSpPr txBox="1"/>
          <p:nvPr/>
        </p:nvSpPr>
        <p:spPr>
          <a:xfrm>
            <a:off x="14580511" y="10021457"/>
            <a:ext cx="960519" cy="307777"/>
          </a:xfrm>
          <a:prstGeom prst="rect">
            <a:avLst/>
          </a:prstGeom>
          <a:noFill/>
        </p:spPr>
        <p:txBody>
          <a:bodyPr wrap="none" rtlCol="0">
            <a:spAutoFit/>
          </a:bodyPr>
          <a:lstStyle/>
          <a:p>
            <a:pPr algn="ctr"/>
            <a:r>
              <a:rPr lang="en-US" sz="1400" dirty="0">
                <a:solidFill>
                  <a:schemeClr val="bg1"/>
                </a:solidFill>
              </a:rPr>
              <a:t>Country 2</a:t>
            </a:r>
          </a:p>
        </p:txBody>
      </p:sp>
      <p:sp>
        <p:nvSpPr>
          <p:cNvPr id="7" name="TextBox 6"/>
          <p:cNvSpPr txBox="1"/>
          <p:nvPr/>
        </p:nvSpPr>
        <p:spPr>
          <a:xfrm>
            <a:off x="17620069" y="13365660"/>
            <a:ext cx="990976" cy="307777"/>
          </a:xfrm>
          <a:prstGeom prst="rect">
            <a:avLst/>
          </a:prstGeom>
          <a:noFill/>
        </p:spPr>
        <p:txBody>
          <a:bodyPr wrap="none" rtlCol="0">
            <a:spAutoFit/>
          </a:bodyPr>
          <a:lstStyle/>
          <a:p>
            <a:pPr algn="ctr"/>
            <a:r>
              <a:rPr lang="en-US" sz="1400" dirty="0">
                <a:solidFill>
                  <a:schemeClr val="bg1"/>
                </a:solidFill>
              </a:rPr>
              <a:t>Country N</a:t>
            </a:r>
          </a:p>
        </p:txBody>
      </p:sp>
      <p:sp>
        <p:nvSpPr>
          <p:cNvPr id="8" name="TextBox 7"/>
          <p:cNvSpPr txBox="1"/>
          <p:nvPr/>
        </p:nvSpPr>
        <p:spPr>
          <a:xfrm>
            <a:off x="20289066" y="8425704"/>
            <a:ext cx="4996852" cy="6494085"/>
          </a:xfrm>
          <a:prstGeom prst="rect">
            <a:avLst/>
          </a:prstGeom>
          <a:noFill/>
        </p:spPr>
        <p:txBody>
          <a:bodyPr wrap="square" rtlCol="0">
            <a:spAutoFit/>
          </a:bodyPr>
          <a:lstStyle/>
          <a:p>
            <a:r>
              <a:rPr lang="en-US" sz="1600" b="1" dirty="0"/>
              <a:t>Rows</a:t>
            </a:r>
            <a:r>
              <a:rPr lang="en-US" sz="1600" dirty="0"/>
              <a:t> represent sales (intermediate </a:t>
            </a:r>
            <a:r>
              <a:rPr lang="en-US" sz="1600" b="1" i="1" dirty="0"/>
              <a:t>and exports</a:t>
            </a:r>
            <a:r>
              <a:rPr lang="en-US" sz="1600" dirty="0"/>
              <a:t> to other countries.</a:t>
            </a:r>
          </a:p>
          <a:p>
            <a:endParaRPr lang="en-US" sz="1600" dirty="0"/>
          </a:p>
          <a:p>
            <a:r>
              <a:rPr lang="en-US" sz="1600" b="1" dirty="0"/>
              <a:t>Columns</a:t>
            </a:r>
            <a:r>
              <a:rPr lang="en-US" sz="1600" dirty="0"/>
              <a:t> represent purchases (intermediate </a:t>
            </a:r>
            <a:r>
              <a:rPr lang="en-US" sz="1600" b="1" i="1" dirty="0"/>
              <a:t>and imports</a:t>
            </a:r>
            <a:r>
              <a:rPr lang="en-US" sz="1600" dirty="0"/>
              <a:t> from other countries).</a:t>
            </a:r>
          </a:p>
          <a:p>
            <a:endParaRPr lang="en-US" sz="1600" dirty="0"/>
          </a:p>
          <a:p>
            <a:r>
              <a:rPr lang="en-US" sz="1600" b="1" dirty="0"/>
              <a:t>Country-level analyses </a:t>
            </a:r>
            <a:r>
              <a:rPr lang="en-US" sz="1600" dirty="0"/>
              <a:t>consider only the intermediate sales and purchases within each country as flows within the network.</a:t>
            </a:r>
          </a:p>
          <a:p>
            <a:endParaRPr lang="en-US" sz="1600" dirty="0"/>
          </a:p>
          <a:p>
            <a:r>
              <a:rPr lang="en-US" sz="1600" dirty="0"/>
              <a:t>The</a:t>
            </a:r>
            <a:r>
              <a:rPr lang="en-US" sz="1600" b="1" dirty="0"/>
              <a:t> World-level analysis </a:t>
            </a:r>
            <a:r>
              <a:rPr lang="en-US" sz="1600" dirty="0"/>
              <a:t>considers the entire world I-O matrix as one ‘country’ with internal sales and purchases that include all imports and exports as flows within the network.</a:t>
            </a:r>
          </a:p>
          <a:p>
            <a:endParaRPr lang="en-US" sz="1600" dirty="0"/>
          </a:p>
          <a:p>
            <a:r>
              <a:rPr lang="en-US" sz="1600" b="1" dirty="0"/>
              <a:t>Food and Energy sectors spending </a:t>
            </a:r>
            <a:r>
              <a:rPr lang="en-US" sz="1600" dirty="0"/>
              <a:t>is only a subset of purchases within a country (5 sectors) or the entire world I-O matrix.</a:t>
            </a:r>
          </a:p>
          <a:p>
            <a:endParaRPr lang="en-US" sz="1600" dirty="0"/>
          </a:p>
          <a:p>
            <a:r>
              <a:rPr lang="en-US" sz="1600" b="1" dirty="0"/>
              <a:t>Gross Domestic Product </a:t>
            </a:r>
            <a:r>
              <a:rPr lang="en-US" sz="1600" dirty="0"/>
              <a:t>(of each country) is the sum of Consumption, Government spending, Capital Formation (investment), Change in Inventories, and Exports minus Imports.</a:t>
            </a:r>
          </a:p>
          <a:p>
            <a:endParaRPr lang="en-US" sz="1600" dirty="0"/>
          </a:p>
          <a:p>
            <a:r>
              <a:rPr lang="en-US" sz="1600" b="1" dirty="0"/>
              <a:t>Gross World Product </a:t>
            </a:r>
            <a:r>
              <a:rPr lang="en-US" sz="1600" dirty="0"/>
              <a:t>is the sum of all Gross Domestic Products.</a:t>
            </a:r>
          </a:p>
        </p:txBody>
      </p:sp>
      <p:sp>
        <p:nvSpPr>
          <p:cNvPr id="9" name="TextBox 8"/>
          <p:cNvSpPr txBox="1"/>
          <p:nvPr/>
        </p:nvSpPr>
        <p:spPr>
          <a:xfrm rot="16200000">
            <a:off x="12072398" y="11588960"/>
            <a:ext cx="3741730" cy="338554"/>
          </a:xfrm>
          <a:prstGeom prst="rect">
            <a:avLst/>
          </a:prstGeom>
          <a:noFill/>
        </p:spPr>
        <p:txBody>
          <a:bodyPr wrap="none" rtlCol="0">
            <a:spAutoFit/>
          </a:bodyPr>
          <a:lstStyle/>
          <a:p>
            <a:r>
              <a:rPr lang="en-US" sz="1600" dirty="0">
                <a:solidFill>
                  <a:schemeClr val="bg1"/>
                </a:solidFill>
              </a:rPr>
              <a:t>Food and Energy Sectors Spending (1)</a:t>
            </a:r>
          </a:p>
        </p:txBody>
      </p:sp>
      <p:sp>
        <p:nvSpPr>
          <p:cNvPr id="10" name="TextBox 9"/>
          <p:cNvSpPr txBox="1"/>
          <p:nvPr/>
        </p:nvSpPr>
        <p:spPr>
          <a:xfrm rot="16200000">
            <a:off x="16089895" y="10629202"/>
            <a:ext cx="3775393" cy="338554"/>
          </a:xfrm>
          <a:prstGeom prst="rect">
            <a:avLst/>
          </a:prstGeom>
          <a:noFill/>
        </p:spPr>
        <p:txBody>
          <a:bodyPr wrap="none" rtlCol="0">
            <a:spAutoFit/>
          </a:bodyPr>
          <a:lstStyle/>
          <a:p>
            <a:r>
              <a:rPr lang="en-US" sz="1600" dirty="0">
                <a:solidFill>
                  <a:schemeClr val="bg1"/>
                </a:solidFill>
              </a:rPr>
              <a:t>Food and Energy Sectors Spending (N)</a:t>
            </a:r>
          </a:p>
        </p:txBody>
      </p:sp>
      <p:sp>
        <p:nvSpPr>
          <p:cNvPr id="11" name="TextBox 10"/>
          <p:cNvSpPr txBox="1"/>
          <p:nvPr/>
        </p:nvSpPr>
        <p:spPr>
          <a:xfrm rot="16200000">
            <a:off x="13086840" y="12130973"/>
            <a:ext cx="3741730" cy="338554"/>
          </a:xfrm>
          <a:prstGeom prst="rect">
            <a:avLst/>
          </a:prstGeom>
          <a:noFill/>
        </p:spPr>
        <p:txBody>
          <a:bodyPr wrap="none" rtlCol="0">
            <a:spAutoFit/>
          </a:bodyPr>
          <a:lstStyle/>
          <a:p>
            <a:r>
              <a:rPr lang="en-US" sz="1600" dirty="0">
                <a:solidFill>
                  <a:schemeClr val="bg1"/>
                </a:solidFill>
              </a:rPr>
              <a:t>Food and Energy Sectors Spending (2)</a:t>
            </a:r>
          </a:p>
        </p:txBody>
      </p:sp>
      <p:sp>
        <p:nvSpPr>
          <p:cNvPr id="12" name="TextBox 11"/>
          <p:cNvSpPr txBox="1"/>
          <p:nvPr/>
        </p:nvSpPr>
        <p:spPr>
          <a:xfrm rot="16200000">
            <a:off x="16261179" y="11182793"/>
            <a:ext cx="5464125" cy="338554"/>
          </a:xfrm>
          <a:prstGeom prst="rect">
            <a:avLst/>
          </a:prstGeom>
          <a:noFill/>
        </p:spPr>
        <p:txBody>
          <a:bodyPr wrap="none" rtlCol="0">
            <a:spAutoFit/>
          </a:bodyPr>
          <a:lstStyle/>
          <a:p>
            <a:r>
              <a:rPr lang="en-US" sz="1600" dirty="0">
                <a:solidFill>
                  <a:schemeClr val="bg1"/>
                </a:solidFill>
              </a:rPr>
              <a:t>Consumption, Govt., Capital Formation, Change in Inv. (1)</a:t>
            </a:r>
          </a:p>
        </p:txBody>
      </p:sp>
      <p:sp>
        <p:nvSpPr>
          <p:cNvPr id="13" name="TextBox 12"/>
          <p:cNvSpPr txBox="1"/>
          <p:nvPr/>
        </p:nvSpPr>
        <p:spPr>
          <a:xfrm rot="16200000">
            <a:off x="16525065" y="11171314"/>
            <a:ext cx="5464125" cy="338554"/>
          </a:xfrm>
          <a:prstGeom prst="rect">
            <a:avLst/>
          </a:prstGeom>
          <a:noFill/>
        </p:spPr>
        <p:txBody>
          <a:bodyPr wrap="none" rtlCol="0">
            <a:spAutoFit/>
          </a:bodyPr>
          <a:lstStyle/>
          <a:p>
            <a:r>
              <a:rPr lang="en-US" sz="1600" dirty="0">
                <a:solidFill>
                  <a:schemeClr val="bg1"/>
                </a:solidFill>
              </a:rPr>
              <a:t>Consumption, Govt., Capital Formation, Change in Inv. (2)</a:t>
            </a:r>
          </a:p>
        </p:txBody>
      </p:sp>
      <p:sp>
        <p:nvSpPr>
          <p:cNvPr id="14" name="TextBox 13"/>
          <p:cNvSpPr txBox="1"/>
          <p:nvPr/>
        </p:nvSpPr>
        <p:spPr>
          <a:xfrm rot="16200000">
            <a:off x="16999545" y="11182793"/>
            <a:ext cx="5497787" cy="338554"/>
          </a:xfrm>
          <a:prstGeom prst="rect">
            <a:avLst/>
          </a:prstGeom>
          <a:noFill/>
        </p:spPr>
        <p:txBody>
          <a:bodyPr wrap="none" rtlCol="0">
            <a:spAutoFit/>
          </a:bodyPr>
          <a:lstStyle/>
          <a:p>
            <a:r>
              <a:rPr lang="en-US" sz="1600" dirty="0">
                <a:solidFill>
                  <a:schemeClr val="bg1"/>
                </a:solidFill>
              </a:rPr>
              <a:t>Consumption, Govt., Capital Formation, Change in Inv. (N)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29196" y="20040596"/>
            <a:ext cx="10635346" cy="17016549"/>
          </a:xfrm>
          <a:prstGeom prst="rect">
            <a:avLst/>
          </a:prstGeom>
        </p:spPr>
      </p:pic>
      <p:cxnSp>
        <p:nvCxnSpPr>
          <p:cNvPr id="15" name="Straight Connector 14"/>
          <p:cNvCxnSpPr/>
          <p:nvPr/>
        </p:nvCxnSpPr>
        <p:spPr>
          <a:xfrm>
            <a:off x="25447030" y="22707600"/>
            <a:ext cx="5661620" cy="11372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0114280" y="22145625"/>
            <a:ext cx="6271220" cy="1249680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5475435" y="27479625"/>
            <a:ext cx="6271220" cy="1249680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16268700" y="29489400"/>
            <a:ext cx="518692" cy="4572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8287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3" name="Picture 4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39649" y="30227779"/>
            <a:ext cx="5836105" cy="4668885"/>
          </a:xfrm>
          <a:prstGeom prst="rect">
            <a:avLst/>
          </a:prstGeom>
        </p:spPr>
      </p:pic>
      <p:pic>
        <p:nvPicPr>
          <p:cNvPr id="91"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07376" y="30255080"/>
            <a:ext cx="2992066" cy="4787305"/>
          </a:xfrm>
          <a:prstGeom prst="rect">
            <a:avLst/>
          </a:prstGeom>
        </p:spPr>
      </p:pic>
      <p:pic>
        <p:nvPicPr>
          <p:cNvPr id="89" name="Picture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26273" y="20871242"/>
            <a:ext cx="5436328" cy="8698122"/>
          </a:xfrm>
          <a:prstGeom prst="rect">
            <a:avLst/>
          </a:prstGeom>
        </p:spPr>
      </p:pic>
      <p:pic>
        <p:nvPicPr>
          <p:cNvPr id="88" name="Picture 8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842054" y="30249861"/>
            <a:ext cx="5808504" cy="4646804"/>
          </a:xfrm>
          <a:prstGeom prst="rect">
            <a:avLst/>
          </a:prstGeom>
        </p:spPr>
      </p:pic>
      <p:pic>
        <p:nvPicPr>
          <p:cNvPr id="42" name="Picture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831289" y="20602878"/>
            <a:ext cx="5853508" cy="4682807"/>
          </a:xfrm>
          <a:prstGeom prst="rect">
            <a:avLst/>
          </a:prstGeom>
        </p:spPr>
      </p:pic>
      <p:pic>
        <p:nvPicPr>
          <p:cNvPr id="41"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856568" y="25385113"/>
            <a:ext cx="5837846" cy="4670278"/>
          </a:xfrm>
          <a:prstGeom prst="rect">
            <a:avLst/>
          </a:prstGeom>
        </p:spPr>
      </p:pic>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540206" y="25403796"/>
            <a:ext cx="5825824" cy="4660660"/>
          </a:xfrm>
          <a:prstGeom prst="rect">
            <a:avLst/>
          </a:prstGeom>
        </p:spPr>
      </p:pic>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522715" y="20611472"/>
            <a:ext cx="5839379" cy="4671504"/>
          </a:xfrm>
          <a:prstGeom prst="rect">
            <a:avLst/>
          </a:prstGeom>
        </p:spPr>
      </p:pic>
      <p:pic>
        <p:nvPicPr>
          <p:cNvPr id="136" name="Picture 135"/>
          <p:cNvPicPr>
            <a:picLocks noChangeAspect="1"/>
          </p:cNvPicPr>
          <p:nvPr/>
        </p:nvPicPr>
        <p:blipFill rotWithShape="1">
          <a:blip r:embed="rId10" cstate="print">
            <a:extLst>
              <a:ext uri="{28A0092B-C50C-407E-A947-70E740481C1C}">
                <a14:useLocalDpi xmlns:a14="http://schemas.microsoft.com/office/drawing/2010/main" val="0"/>
              </a:ext>
            </a:extLst>
          </a:blip>
          <a:srcRect l="3325" t="17351" r="7036" b="12363"/>
          <a:stretch/>
        </p:blipFill>
        <p:spPr>
          <a:xfrm>
            <a:off x="37592190" y="13256236"/>
            <a:ext cx="6044820" cy="5416786"/>
          </a:xfrm>
          <a:prstGeom prst="rect">
            <a:avLst/>
          </a:prstGeom>
        </p:spPr>
      </p:pic>
      <p:pic>
        <p:nvPicPr>
          <p:cNvPr id="137" name="Picture 136"/>
          <p:cNvPicPr>
            <a:picLocks noChangeAspect="1"/>
          </p:cNvPicPr>
          <p:nvPr/>
        </p:nvPicPr>
        <p:blipFill rotWithShape="1">
          <a:blip r:embed="rId11" cstate="print">
            <a:extLst>
              <a:ext uri="{28A0092B-C50C-407E-A947-70E740481C1C}">
                <a14:useLocalDpi xmlns:a14="http://schemas.microsoft.com/office/drawing/2010/main" val="0"/>
              </a:ext>
            </a:extLst>
          </a:blip>
          <a:srcRect l="4649" t="16322" r="6953" b="12517"/>
          <a:stretch/>
        </p:blipFill>
        <p:spPr>
          <a:xfrm>
            <a:off x="31669048" y="13240480"/>
            <a:ext cx="5887811" cy="5416786"/>
          </a:xfrm>
          <a:prstGeom prst="rect">
            <a:avLst/>
          </a:prstGeom>
        </p:spPr>
      </p:pic>
      <p:pic>
        <p:nvPicPr>
          <p:cNvPr id="90" name="Picture 89"/>
          <p:cNvPicPr>
            <a:picLocks noChangeAspect="1"/>
          </p:cNvPicPr>
          <p:nvPr/>
        </p:nvPicPr>
        <p:blipFill rotWithShape="1">
          <a:blip r:embed="rId12" cstate="print">
            <a:extLst>
              <a:ext uri="{28A0092B-C50C-407E-A947-70E740481C1C}">
                <a14:useLocalDpi xmlns:a14="http://schemas.microsoft.com/office/drawing/2010/main" val="0"/>
              </a:ext>
            </a:extLst>
          </a:blip>
          <a:srcRect l="1687" t="17613" r="6913" b="11409"/>
          <a:stretch/>
        </p:blipFill>
        <p:spPr>
          <a:xfrm>
            <a:off x="25298400" y="13313486"/>
            <a:ext cx="6124773" cy="5435736"/>
          </a:xfrm>
          <a:prstGeom prst="rect">
            <a:avLst/>
          </a:prstGeom>
        </p:spPr>
      </p:pic>
      <p:grpSp>
        <p:nvGrpSpPr>
          <p:cNvPr id="26" name="Group 25"/>
          <p:cNvGrpSpPr/>
          <p:nvPr/>
        </p:nvGrpSpPr>
        <p:grpSpPr>
          <a:xfrm>
            <a:off x="4346976" y="17217198"/>
            <a:ext cx="8995678" cy="7859770"/>
            <a:chOff x="6051064" y="10995840"/>
            <a:chExt cx="5234588" cy="4946749"/>
          </a:xfrm>
        </p:grpSpPr>
        <p:sp>
          <p:nvSpPr>
            <p:cNvPr id="2" name="Isosceles Triangle 1"/>
            <p:cNvSpPr/>
            <p:nvPr/>
          </p:nvSpPr>
          <p:spPr>
            <a:xfrm>
              <a:off x="7578380" y="11220004"/>
              <a:ext cx="2182801" cy="4000373"/>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0" dirty="0"/>
            </a:p>
          </p:txBody>
        </p:sp>
        <p:cxnSp>
          <p:nvCxnSpPr>
            <p:cNvPr id="3" name="Straight Connector 2"/>
            <p:cNvCxnSpPr>
              <a:endCxn id="4" idx="1"/>
            </p:cNvCxnSpPr>
            <p:nvPr/>
          </p:nvCxnSpPr>
          <p:spPr>
            <a:xfrm>
              <a:off x="7574978" y="11220006"/>
              <a:ext cx="2137094" cy="393594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9696209" y="15139045"/>
              <a:ext cx="108319" cy="1154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0" dirty="0"/>
            </a:p>
          </p:txBody>
        </p:sp>
        <p:sp>
          <p:nvSpPr>
            <p:cNvPr id="5" name="Oval 4"/>
            <p:cNvSpPr/>
            <p:nvPr/>
          </p:nvSpPr>
          <p:spPr>
            <a:xfrm>
              <a:off x="7520819" y="11162301"/>
              <a:ext cx="108319" cy="1154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0" dirty="0"/>
            </a:p>
          </p:txBody>
        </p:sp>
        <p:sp>
          <p:nvSpPr>
            <p:cNvPr id="6" name="Up Arrow 5"/>
            <p:cNvSpPr/>
            <p:nvPr/>
          </p:nvSpPr>
          <p:spPr>
            <a:xfrm rot="19991525">
              <a:off x="7777870" y="11742623"/>
              <a:ext cx="563349" cy="1492439"/>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800" dirty="0">
                  <a:solidFill>
                    <a:schemeClr val="tx1"/>
                  </a:solidFill>
                </a:rPr>
                <a:t>Redundancy</a:t>
              </a:r>
            </a:p>
          </p:txBody>
        </p:sp>
        <p:sp>
          <p:nvSpPr>
            <p:cNvPr id="7" name="Right Arrow 6"/>
            <p:cNvSpPr/>
            <p:nvPr/>
          </p:nvSpPr>
          <p:spPr>
            <a:xfrm rot="19887113">
              <a:off x="7739930" y="13694270"/>
              <a:ext cx="1131159" cy="53493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Equality</a:t>
              </a:r>
            </a:p>
          </p:txBody>
        </p:sp>
        <p:sp>
          <p:nvSpPr>
            <p:cNvPr id="8" name="Up Arrow 7"/>
            <p:cNvSpPr/>
            <p:nvPr/>
          </p:nvSpPr>
          <p:spPr>
            <a:xfrm rot="14517333">
              <a:off x="7831123" y="12996917"/>
              <a:ext cx="534935" cy="1138787"/>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200" dirty="0">
                  <a:solidFill>
                    <a:schemeClr val="tx1"/>
                  </a:solidFill>
                </a:rPr>
                <a:t>Hierarchy</a:t>
              </a:r>
            </a:p>
          </p:txBody>
        </p:sp>
        <p:sp>
          <p:nvSpPr>
            <p:cNvPr id="9" name="TextBox 8"/>
            <p:cNvSpPr txBox="1"/>
            <p:nvPr/>
          </p:nvSpPr>
          <p:spPr>
            <a:xfrm rot="16200000">
              <a:off x="6002866" y="13020931"/>
              <a:ext cx="1893890" cy="770110"/>
            </a:xfrm>
            <a:prstGeom prst="rect">
              <a:avLst/>
            </a:prstGeom>
            <a:noFill/>
          </p:spPr>
          <p:txBody>
            <a:bodyPr wrap="none" rtlCol="0">
              <a:spAutoFit/>
            </a:bodyPr>
            <a:lstStyle/>
            <a:p>
              <a:pPr algn="ctr"/>
              <a:r>
                <a:rPr lang="en-US" sz="4000" dirty="0"/>
                <a:t>Conditional</a:t>
              </a:r>
            </a:p>
            <a:p>
              <a:pPr algn="ctr"/>
              <a:r>
                <a:rPr lang="en-US" sz="4000" dirty="0"/>
                <a:t> Entropy (</a:t>
              </a:r>
              <a:r>
                <a:rPr lang="el-GR" sz="4000" dirty="0"/>
                <a:t>Ψ</a:t>
              </a:r>
              <a:r>
                <a:rPr lang="en-US" sz="4000" dirty="0"/>
                <a:t>)</a:t>
              </a:r>
            </a:p>
          </p:txBody>
        </p:sp>
        <p:sp>
          <p:nvSpPr>
            <p:cNvPr id="10" name="TextBox 9"/>
            <p:cNvSpPr txBox="1"/>
            <p:nvPr/>
          </p:nvSpPr>
          <p:spPr>
            <a:xfrm>
              <a:off x="7224219" y="15497063"/>
              <a:ext cx="2929141" cy="445526"/>
            </a:xfrm>
            <a:prstGeom prst="rect">
              <a:avLst/>
            </a:prstGeom>
            <a:noFill/>
          </p:spPr>
          <p:txBody>
            <a:bodyPr wrap="none" rtlCol="0">
              <a:spAutoFit/>
            </a:bodyPr>
            <a:lstStyle/>
            <a:p>
              <a:pPr algn="ctr"/>
              <a:r>
                <a:rPr lang="en-US" sz="4000" dirty="0"/>
                <a:t>Mutual Constraint (X)</a:t>
              </a:r>
            </a:p>
          </p:txBody>
        </p:sp>
        <p:sp>
          <p:nvSpPr>
            <p:cNvPr id="11" name="TextBox 10"/>
            <p:cNvSpPr txBox="1"/>
            <p:nvPr/>
          </p:nvSpPr>
          <p:spPr>
            <a:xfrm>
              <a:off x="9867627" y="14191977"/>
              <a:ext cx="1418025" cy="1220354"/>
            </a:xfrm>
            <a:prstGeom prst="rect">
              <a:avLst/>
            </a:prstGeom>
            <a:noFill/>
          </p:spPr>
          <p:txBody>
            <a:bodyPr wrap="none" rtlCol="0">
              <a:spAutoFit/>
            </a:bodyPr>
            <a:lstStyle/>
            <a:p>
              <a:r>
                <a:rPr lang="en-US" sz="2400" i="1" dirty="0"/>
                <a:t>X</a:t>
              </a:r>
              <a:r>
                <a:rPr lang="en-US" sz="2400" i="1" baseline="-25000" dirty="0"/>
                <a:t>max</a:t>
              </a:r>
              <a:r>
                <a:rPr lang="en-US" sz="2400" dirty="0"/>
                <a:t> = ln(N)</a:t>
              </a:r>
            </a:p>
            <a:p>
              <a:r>
                <a:rPr lang="en-US" sz="2400" dirty="0"/>
                <a:t>Hierarchy = 0</a:t>
              </a:r>
            </a:p>
            <a:p>
              <a:r>
                <a:rPr lang="en-US" sz="2400" dirty="0"/>
                <a:t>Equality = 1</a:t>
              </a:r>
            </a:p>
            <a:p>
              <a:r>
                <a:rPr lang="en-US" sz="2400" dirty="0"/>
                <a:t>Efficiency = 1</a:t>
              </a:r>
            </a:p>
            <a:p>
              <a:r>
                <a:rPr lang="en-US" sz="2400" dirty="0"/>
                <a:t>Redundancy = 0</a:t>
              </a:r>
            </a:p>
          </p:txBody>
        </p:sp>
        <p:sp>
          <p:nvSpPr>
            <p:cNvPr id="12" name="TextBox 11"/>
            <p:cNvSpPr txBox="1"/>
            <p:nvPr/>
          </p:nvSpPr>
          <p:spPr>
            <a:xfrm>
              <a:off x="6051064" y="10995840"/>
              <a:ext cx="1418024" cy="1220354"/>
            </a:xfrm>
            <a:prstGeom prst="rect">
              <a:avLst/>
            </a:prstGeom>
            <a:noFill/>
          </p:spPr>
          <p:txBody>
            <a:bodyPr wrap="none" rtlCol="0">
              <a:spAutoFit/>
            </a:bodyPr>
            <a:lstStyle/>
            <a:p>
              <a:pPr algn="r"/>
              <a:r>
                <a:rPr lang="el-GR" sz="2400" i="1" dirty="0"/>
                <a:t>Ψ</a:t>
              </a:r>
              <a:r>
                <a:rPr lang="en-US" sz="2400" i="1" baseline="-25000" dirty="0"/>
                <a:t>max</a:t>
              </a:r>
              <a:r>
                <a:rPr lang="en-US" sz="2400" dirty="0"/>
                <a:t> = ln(N</a:t>
              </a:r>
              <a:r>
                <a:rPr lang="en-US" sz="2400" baseline="30000" dirty="0"/>
                <a:t>2</a:t>
              </a:r>
              <a:r>
                <a:rPr lang="en-US" sz="2400" dirty="0"/>
                <a:t>)</a:t>
              </a:r>
            </a:p>
            <a:p>
              <a:pPr algn="r"/>
              <a:r>
                <a:rPr lang="en-US" sz="2400" dirty="0"/>
                <a:t>Hierarchy</a:t>
              </a:r>
              <a:r>
                <a:rPr lang="el-GR" sz="2400" dirty="0"/>
                <a:t> </a:t>
              </a:r>
              <a:r>
                <a:rPr lang="en-US" sz="2400" dirty="0"/>
                <a:t>= 0</a:t>
              </a:r>
            </a:p>
            <a:p>
              <a:pPr algn="r"/>
              <a:r>
                <a:rPr lang="en-US" sz="2400" dirty="0"/>
                <a:t>Equality = 1</a:t>
              </a:r>
            </a:p>
            <a:p>
              <a:pPr algn="r"/>
              <a:r>
                <a:rPr lang="en-US" sz="2400" dirty="0"/>
                <a:t>Efficiency = 0</a:t>
              </a:r>
            </a:p>
            <a:p>
              <a:pPr algn="r"/>
              <a:r>
                <a:rPr lang="en-US" sz="2400" dirty="0"/>
                <a:t>Redundancy = 1</a:t>
              </a:r>
            </a:p>
          </p:txBody>
        </p:sp>
        <p:sp>
          <p:nvSpPr>
            <p:cNvPr id="13" name="TextBox 12"/>
            <p:cNvSpPr txBox="1"/>
            <p:nvPr/>
          </p:nvSpPr>
          <p:spPr>
            <a:xfrm>
              <a:off x="6204835" y="14780480"/>
              <a:ext cx="1265980" cy="755458"/>
            </a:xfrm>
            <a:prstGeom prst="rect">
              <a:avLst/>
            </a:prstGeom>
            <a:noFill/>
          </p:spPr>
          <p:txBody>
            <a:bodyPr wrap="none" rtlCol="0">
              <a:spAutoFit/>
            </a:bodyPr>
            <a:lstStyle/>
            <a:p>
              <a:pPr algn="r"/>
              <a:r>
                <a:rPr lang="el-GR" sz="2400" i="1" dirty="0"/>
                <a:t>Ψ</a:t>
              </a:r>
              <a:r>
                <a:rPr lang="en-US" sz="2400" i="1" baseline="-25000" dirty="0"/>
                <a:t>min</a:t>
              </a:r>
              <a:r>
                <a:rPr lang="en-US" sz="2400" dirty="0"/>
                <a:t> = </a:t>
              </a:r>
              <a:r>
                <a:rPr lang="en-US" sz="2400" i="1" dirty="0"/>
                <a:t>X</a:t>
              </a:r>
              <a:r>
                <a:rPr lang="en-US" sz="2400" i="1" baseline="-25000" dirty="0"/>
                <a:t>min</a:t>
              </a:r>
              <a:r>
                <a:rPr lang="en-US" sz="2400" dirty="0"/>
                <a:t> = 0</a:t>
              </a:r>
            </a:p>
            <a:p>
              <a:pPr algn="r"/>
              <a:r>
                <a:rPr lang="en-US" sz="2400" dirty="0"/>
                <a:t>Hierarchy = 1</a:t>
              </a:r>
            </a:p>
            <a:p>
              <a:pPr algn="r"/>
              <a:r>
                <a:rPr lang="en-US" sz="2400" dirty="0"/>
                <a:t>Equality = 0</a:t>
              </a:r>
            </a:p>
          </p:txBody>
        </p:sp>
        <p:sp>
          <p:nvSpPr>
            <p:cNvPr id="14" name="Rectangle 13"/>
            <p:cNvSpPr/>
            <p:nvPr/>
          </p:nvSpPr>
          <p:spPr>
            <a:xfrm>
              <a:off x="7574978" y="11220006"/>
              <a:ext cx="2186203" cy="39796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0" dirty="0"/>
            </a:p>
          </p:txBody>
        </p:sp>
        <p:sp>
          <p:nvSpPr>
            <p:cNvPr id="15" name="Oval 14"/>
            <p:cNvSpPr/>
            <p:nvPr/>
          </p:nvSpPr>
          <p:spPr>
            <a:xfrm>
              <a:off x="7526382" y="15124624"/>
              <a:ext cx="108319" cy="1154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0" dirty="0"/>
            </a:p>
          </p:txBody>
        </p:sp>
        <p:sp>
          <p:nvSpPr>
            <p:cNvPr id="16" name="Rectangle 15"/>
            <p:cNvSpPr/>
            <p:nvPr/>
          </p:nvSpPr>
          <p:spPr>
            <a:xfrm>
              <a:off x="7630635" y="11172579"/>
              <a:ext cx="2718879" cy="81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0" dirty="0"/>
            </a:p>
          </p:txBody>
        </p:sp>
        <p:sp>
          <p:nvSpPr>
            <p:cNvPr id="17" name="Rectangle 16"/>
            <p:cNvSpPr/>
            <p:nvPr/>
          </p:nvSpPr>
          <p:spPr>
            <a:xfrm>
              <a:off x="9733529" y="11208525"/>
              <a:ext cx="73715" cy="3930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0" dirty="0"/>
            </a:p>
          </p:txBody>
        </p:sp>
        <p:cxnSp>
          <p:nvCxnSpPr>
            <p:cNvPr id="18" name="Straight Arrow Connector 17"/>
            <p:cNvCxnSpPr/>
            <p:nvPr/>
          </p:nvCxnSpPr>
          <p:spPr>
            <a:xfrm>
              <a:off x="9320160" y="12229353"/>
              <a:ext cx="615356" cy="1088359"/>
            </a:xfrm>
            <a:prstGeom prst="straightConnector1">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9083436" y="12441789"/>
              <a:ext cx="1119478" cy="665972"/>
            </a:xfrm>
            <a:prstGeom prst="straightConnector1">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a:xfrm rot="3589217">
              <a:off x="8540031" y="14334418"/>
              <a:ext cx="1331350" cy="53493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Efficiency</a:t>
              </a:r>
            </a:p>
          </p:txBody>
        </p:sp>
      </p:grpSp>
      <p:graphicFrame>
        <p:nvGraphicFramePr>
          <p:cNvPr id="23" name="Table 22"/>
          <p:cNvGraphicFramePr>
            <a:graphicFrameLocks noGrp="1"/>
          </p:cNvGraphicFramePr>
          <p:nvPr/>
        </p:nvGraphicFramePr>
        <p:xfrm>
          <a:off x="2057400" y="17293400"/>
          <a:ext cx="182880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457200">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7200">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7200">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57200">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24" name="Table 23"/>
          <p:cNvGraphicFramePr>
            <a:graphicFrameLocks noGrp="1"/>
          </p:cNvGraphicFramePr>
          <p:nvPr/>
        </p:nvGraphicFramePr>
        <p:xfrm>
          <a:off x="13716000" y="22673625"/>
          <a:ext cx="182880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457200">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7200">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7200">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57200">
                <a:tc>
                  <a:txBody>
                    <a:bodyPr/>
                    <a:lstStyle/>
                    <a:p>
                      <a:pPr algn="ctr"/>
                      <a:r>
                        <a:rPr lang="en-US" sz="1600" b="0" dirty="0">
                          <a:solidFill>
                            <a:schemeClr val="tx1"/>
                          </a:solidFill>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25" name="Table 24"/>
          <p:cNvGraphicFramePr>
            <a:graphicFrameLocks noGrp="1"/>
          </p:cNvGraphicFramePr>
          <p:nvPr/>
        </p:nvGraphicFramePr>
        <p:xfrm>
          <a:off x="2126012" y="22675489"/>
          <a:ext cx="182880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457200">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7200">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7200">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57200">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0" name="TextBox 19"/>
          <p:cNvSpPr txBox="1"/>
          <p:nvPr/>
        </p:nvSpPr>
        <p:spPr>
          <a:xfrm>
            <a:off x="7919810" y="17962636"/>
            <a:ext cx="3575036" cy="1200329"/>
          </a:xfrm>
          <a:prstGeom prst="rect">
            <a:avLst/>
          </a:prstGeom>
          <a:noFill/>
        </p:spPr>
        <p:txBody>
          <a:bodyPr wrap="square" rtlCol="0">
            <a:spAutoFit/>
          </a:bodyPr>
          <a:lstStyle/>
          <a:p>
            <a:pPr algn="ctr"/>
            <a:r>
              <a:rPr lang="en-US" sz="2400" dirty="0"/>
              <a:t>Redundancy/Efficiency:</a:t>
            </a:r>
          </a:p>
          <a:p>
            <a:pPr algn="ctr"/>
            <a:r>
              <a:rPr lang="en-US" sz="2400" dirty="0"/>
              <a:t>Describes flows </a:t>
            </a:r>
          </a:p>
          <a:p>
            <a:pPr algn="ctr"/>
            <a:r>
              <a:rPr lang="en-US" sz="2400" dirty="0"/>
              <a:t>along edges</a:t>
            </a:r>
          </a:p>
        </p:txBody>
      </p:sp>
      <p:sp>
        <p:nvSpPr>
          <p:cNvPr id="21" name="TextBox 20"/>
          <p:cNvSpPr txBox="1"/>
          <p:nvPr/>
        </p:nvSpPr>
        <p:spPr>
          <a:xfrm>
            <a:off x="11444016" y="19285797"/>
            <a:ext cx="3166635" cy="1200329"/>
          </a:xfrm>
          <a:prstGeom prst="rect">
            <a:avLst/>
          </a:prstGeom>
          <a:noFill/>
        </p:spPr>
        <p:txBody>
          <a:bodyPr wrap="square" rtlCol="0">
            <a:spAutoFit/>
          </a:bodyPr>
          <a:lstStyle/>
          <a:p>
            <a:pPr algn="ctr"/>
            <a:r>
              <a:rPr lang="en-US" sz="2400" dirty="0"/>
              <a:t>Hierarchy/Equality:</a:t>
            </a:r>
          </a:p>
          <a:p>
            <a:pPr algn="ctr"/>
            <a:r>
              <a:rPr lang="en-US" sz="2400" dirty="0"/>
              <a:t>Describes flows through nodes</a:t>
            </a:r>
          </a:p>
        </p:txBody>
      </p:sp>
      <p:sp>
        <p:nvSpPr>
          <p:cNvPr id="35" name="TextBox 34"/>
          <p:cNvSpPr txBox="1"/>
          <p:nvPr/>
        </p:nvSpPr>
        <p:spPr>
          <a:xfrm>
            <a:off x="1322753" y="12202643"/>
            <a:ext cx="13797009" cy="1015663"/>
          </a:xfrm>
          <a:prstGeom prst="rect">
            <a:avLst/>
          </a:prstGeom>
          <a:noFill/>
        </p:spPr>
        <p:txBody>
          <a:bodyPr wrap="square" rtlCol="0">
            <a:spAutoFit/>
          </a:bodyPr>
          <a:lstStyle/>
          <a:p>
            <a:pPr algn="ctr"/>
            <a:r>
              <a:rPr lang="en-US" sz="6000" u="sng" dirty="0"/>
              <a:t>Data and Methodology</a:t>
            </a:r>
          </a:p>
        </p:txBody>
      </p:sp>
      <p:sp>
        <p:nvSpPr>
          <p:cNvPr id="44" name="TextBox 43"/>
          <p:cNvSpPr txBox="1"/>
          <p:nvPr/>
        </p:nvSpPr>
        <p:spPr>
          <a:xfrm>
            <a:off x="0" y="2699350"/>
            <a:ext cx="43891200" cy="2462213"/>
          </a:xfrm>
          <a:prstGeom prst="rect">
            <a:avLst/>
          </a:prstGeom>
          <a:solidFill>
            <a:schemeClr val="bg1"/>
          </a:solidFill>
        </p:spPr>
        <p:txBody>
          <a:bodyPr wrap="square" rtlCol="0">
            <a:spAutoFit/>
          </a:bodyPr>
          <a:lstStyle/>
          <a:p>
            <a:pPr algn="ctr"/>
            <a:r>
              <a:rPr lang="en-US" sz="8800" b="1" dirty="0">
                <a:latin typeface="Cambria" panose="02040503050406030204" pitchFamily="18" charset="0"/>
              </a:rPr>
              <a:t>The Structure of the World Economy: Using the World Input-Output Database</a:t>
            </a:r>
          </a:p>
          <a:p>
            <a:pPr algn="ctr"/>
            <a:r>
              <a:rPr lang="en-US" sz="6000" dirty="0">
                <a:latin typeface="Cambria" panose="02040503050406030204" pitchFamily="18" charset="0"/>
              </a:rPr>
              <a:t>Carey W. King (</a:t>
            </a:r>
            <a:r>
              <a:rPr lang="en-US" sz="6000" dirty="0">
                <a:latin typeface="Cambria" panose="02040503050406030204" pitchFamily="18" charset="0"/>
                <a:hlinkClick r:id="rId13"/>
              </a:rPr>
              <a:t>careyking@mail.utexas.edu</a:t>
            </a:r>
            <a:r>
              <a:rPr lang="en-US" sz="6000" dirty="0">
                <a:latin typeface="Cambria" panose="02040503050406030204" pitchFamily="18" charset="0"/>
              </a:rPr>
              <a:t>, @CareyWKing)</a:t>
            </a:r>
          </a:p>
        </p:txBody>
      </p:sp>
      <p:cxnSp>
        <p:nvCxnSpPr>
          <p:cNvPr id="48" name="Straight Connector 47"/>
          <p:cNvCxnSpPr/>
          <p:nvPr/>
        </p:nvCxnSpPr>
        <p:spPr>
          <a:xfrm flipV="1">
            <a:off x="17221200" y="7842480"/>
            <a:ext cx="0" cy="2678764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rot="16200000">
            <a:off x="11805582" y="26987657"/>
            <a:ext cx="11739369" cy="830997"/>
          </a:xfrm>
          <a:prstGeom prst="rect">
            <a:avLst/>
          </a:prstGeom>
          <a:noFill/>
        </p:spPr>
        <p:txBody>
          <a:bodyPr wrap="none" rtlCol="0">
            <a:spAutoFit/>
          </a:bodyPr>
          <a:lstStyle/>
          <a:p>
            <a:pPr algn="ctr"/>
            <a:r>
              <a:rPr lang="en-US" sz="4800" u="sng" dirty="0"/>
              <a:t>Worldwide Metrics at different Boundaries </a:t>
            </a:r>
          </a:p>
        </p:txBody>
      </p:sp>
      <p:sp>
        <p:nvSpPr>
          <p:cNvPr id="61" name="TextBox 60"/>
          <p:cNvSpPr txBox="1"/>
          <p:nvPr/>
        </p:nvSpPr>
        <p:spPr>
          <a:xfrm rot="16200000">
            <a:off x="17441306" y="26554728"/>
            <a:ext cx="4211570" cy="1938992"/>
          </a:xfrm>
          <a:prstGeom prst="rect">
            <a:avLst/>
          </a:prstGeom>
          <a:noFill/>
        </p:spPr>
        <p:txBody>
          <a:bodyPr wrap="square" rtlCol="0">
            <a:spAutoFit/>
          </a:bodyPr>
          <a:lstStyle/>
          <a:p>
            <a:pPr algn="ctr"/>
            <a:r>
              <a:rPr lang="en-US" sz="4000" dirty="0"/>
              <a:t>(C) Entire World I-O Matrix </a:t>
            </a:r>
          </a:p>
          <a:p>
            <a:pPr algn="ctr"/>
            <a:r>
              <a:rPr lang="en-US" sz="4000" dirty="0"/>
              <a:t>(no ins &amp; outs)</a:t>
            </a:r>
          </a:p>
        </p:txBody>
      </p:sp>
      <p:sp>
        <p:nvSpPr>
          <p:cNvPr id="77" name="TextBox 76"/>
          <p:cNvSpPr txBox="1"/>
          <p:nvPr/>
        </p:nvSpPr>
        <p:spPr>
          <a:xfrm>
            <a:off x="288514" y="26208801"/>
            <a:ext cx="5426486" cy="769441"/>
          </a:xfrm>
          <a:prstGeom prst="rect">
            <a:avLst/>
          </a:prstGeom>
          <a:noFill/>
        </p:spPr>
        <p:txBody>
          <a:bodyPr wrap="none" rtlCol="0">
            <a:spAutoFit/>
          </a:bodyPr>
          <a:lstStyle/>
          <a:p>
            <a:pPr algn="r"/>
            <a:r>
              <a:rPr lang="en-US" sz="4400" dirty="0"/>
              <a:t>Information Entropy: </a:t>
            </a:r>
          </a:p>
        </p:txBody>
      </p:sp>
      <mc:AlternateContent xmlns:mc="http://schemas.openxmlformats.org/markup-compatibility/2006" xmlns:a14="http://schemas.microsoft.com/office/drawing/2010/main">
        <mc:Choice Requires="a14">
          <p:sp>
            <p:nvSpPr>
              <p:cNvPr id="50" name="TextBox 49"/>
              <p:cNvSpPr txBox="1"/>
              <p:nvPr/>
            </p:nvSpPr>
            <p:spPr>
              <a:xfrm>
                <a:off x="5589816" y="26012669"/>
                <a:ext cx="11696792" cy="15072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𝐻</m:t>
                      </m:r>
                      <m:r>
                        <a:rPr lang="en-US" sz="3600" i="1" smtClean="0">
                          <a:latin typeface="Cambria Math" panose="02040503050406030204" pitchFamily="18" charset="0"/>
                          <a:ea typeface="Cambria Math" panose="02040503050406030204" pitchFamily="18" charset="0"/>
                        </a:rPr>
                        <m:t>=</m:t>
                      </m:r>
                      <m:nary>
                        <m:naryPr>
                          <m:chr m:val="∑"/>
                          <m:supHide m:val="on"/>
                          <m:ctrlPr>
                            <a:rPr lang="en-US" sz="3600" i="1">
                              <a:latin typeface="Cambria Math" panose="02040503050406030204" pitchFamily="18" charset="0"/>
                            </a:rPr>
                          </m:ctrlPr>
                        </m:naryPr>
                        <m:sub>
                          <m:r>
                            <m:rPr>
                              <m:brk m:alnAt="7"/>
                            </m:rPr>
                            <a:rPr lang="en-US" sz="3600" b="0" i="1" smtClean="0">
                              <a:latin typeface="Cambria Math" panose="02040503050406030204" pitchFamily="18" charset="0"/>
                            </a:rPr>
                            <m:t>𝑖</m:t>
                          </m:r>
                          <m:r>
                            <a:rPr lang="en-US" sz="3600" b="0" i="1" smtClean="0">
                              <a:latin typeface="Cambria Math" panose="02040503050406030204" pitchFamily="18" charset="0"/>
                            </a:rPr>
                            <m:t>𝑗</m:t>
                          </m:r>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b="0" i="1" smtClean="0">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b="0" i="1" smtClean="0">
                                  <a:latin typeface="Cambria Math" panose="02040503050406030204" pitchFamily="18" charset="0"/>
                                  <a:ea typeface="Cambria Math" panose="02040503050406030204" pitchFamily="18" charset="0"/>
                                </a:rPr>
                                <m:t>𝑗</m:t>
                              </m:r>
                            </m:sub>
                          </m:sSub>
                        </m:sub>
                        <m:sup/>
                        <m:e>
                          <m:r>
                            <a:rPr lang="en-US" sz="3600" i="1">
                              <a:latin typeface="Cambria Math" panose="02040503050406030204" pitchFamily="18" charset="0"/>
                            </a:rPr>
                            <m:t>𝑃</m:t>
                          </m:r>
                          <m:d>
                            <m:dPr>
                              <m:ctrlPr>
                                <a:rPr lang="en-US" sz="3600" i="1">
                                  <a:latin typeface="Cambria Math" panose="02040503050406030204" pitchFamily="18" charset="0"/>
                                </a:rPr>
                              </m:ctrlPr>
                            </m:dPr>
                            <m:e>
                              <m:r>
                                <a:rPr lang="en-US" sz="3600" b="0" i="1" smtClean="0">
                                  <a:latin typeface="Cambria Math" panose="02040503050406030204" pitchFamily="18" charset="0"/>
                                </a:rPr>
                                <m:t>𝑖</m:t>
                              </m:r>
                              <m:r>
                                <a:rPr lang="en-US" sz="3600" b="0" i="1" smtClean="0">
                                  <a:latin typeface="Cambria Math" panose="02040503050406030204" pitchFamily="18" charset="0"/>
                                </a:rPr>
                                <m:t>,</m:t>
                              </m:r>
                              <m:r>
                                <a:rPr lang="en-US" sz="3600" b="0" i="1" smtClean="0">
                                  <a:latin typeface="Cambria Math" panose="02040503050406030204" pitchFamily="18" charset="0"/>
                                </a:rPr>
                                <m:t>𝑗</m:t>
                              </m:r>
                            </m:e>
                          </m:d>
                          <m:r>
                            <a:rPr lang="en-US" sz="3600" i="1">
                              <a:latin typeface="Cambria Math" panose="02040503050406030204" pitchFamily="18" charset="0"/>
                            </a:rPr>
                            <m:t>𝑙𝑛</m:t>
                          </m:r>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𝑃</m:t>
                                  </m:r>
                                  <m:d>
                                    <m:dPr>
                                      <m:ctrlPr>
                                        <a:rPr lang="en-US" sz="3600" i="1">
                                          <a:latin typeface="Cambria Math" panose="02040503050406030204" pitchFamily="18" charset="0"/>
                                        </a:rPr>
                                      </m:ctrlPr>
                                    </m:dPr>
                                    <m:e>
                                      <m:r>
                                        <a:rPr lang="en-US" sz="3600" b="0" i="1" smtClean="0">
                                          <a:latin typeface="Cambria Math" panose="02040503050406030204" pitchFamily="18" charset="0"/>
                                        </a:rPr>
                                        <m:t>𝑖</m:t>
                                      </m:r>
                                      <m:r>
                                        <a:rPr lang="en-US" sz="3600" b="0" i="1" smtClean="0">
                                          <a:latin typeface="Cambria Math" panose="02040503050406030204" pitchFamily="18" charset="0"/>
                                        </a:rPr>
                                        <m:t>,</m:t>
                                      </m:r>
                                      <m:r>
                                        <a:rPr lang="en-US" sz="3600" b="0" i="1" smtClean="0">
                                          <a:latin typeface="Cambria Math" panose="02040503050406030204" pitchFamily="18" charset="0"/>
                                        </a:rPr>
                                        <m:t>𝑗</m:t>
                                      </m:r>
                                    </m:e>
                                  </m:d>
                                </m:den>
                              </m:f>
                            </m:e>
                          </m:d>
                        </m:e>
                      </m:nary>
                      <m:r>
                        <a:rPr lang="en-US" sz="3600" i="1">
                          <a:latin typeface="Cambria Math" panose="02040503050406030204" pitchFamily="18" charset="0"/>
                        </a:rPr>
                        <m:t>=−</m:t>
                      </m:r>
                      <m:nary>
                        <m:naryPr>
                          <m:chr m:val="∑"/>
                          <m:supHide m:val="on"/>
                          <m:ctrlPr>
                            <a:rPr lang="en-US" sz="3600" i="1">
                              <a:latin typeface="Cambria Math" panose="02040503050406030204" pitchFamily="18" charset="0"/>
                            </a:rPr>
                          </m:ctrlPr>
                        </m:naryPr>
                        <m:sub>
                          <m:r>
                            <a:rPr lang="en-US" sz="3600" i="1">
                              <a:latin typeface="Cambria Math" panose="02040503050406030204" pitchFamily="18" charset="0"/>
                            </a:rPr>
                            <m:t>𝑖</m:t>
                          </m:r>
                          <m:r>
                            <a:rPr lang="en-US" sz="3600" i="1">
                              <a:latin typeface="Cambria Math" panose="02040503050406030204" pitchFamily="18" charset="0"/>
                            </a:rPr>
                            <m:t>,</m:t>
                          </m:r>
                          <m:r>
                            <a:rPr lang="en-US" sz="3600" i="1">
                              <a:latin typeface="Cambria Math" panose="02040503050406030204" pitchFamily="18" charset="0"/>
                            </a:rPr>
                            <m:t>𝑗</m:t>
                          </m:r>
                        </m:sub>
                        <m:sup/>
                        <m:e>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𝑖𝑗</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m:t>
                                  </m:r>
                                </m:sub>
                              </m:sSub>
                            </m:den>
                          </m:f>
                          <m:r>
                            <a:rPr lang="en-US" sz="3600" i="1">
                              <a:latin typeface="Cambria Math" panose="02040503050406030204" pitchFamily="18" charset="0"/>
                            </a:rPr>
                            <m:t>𝑙𝑛</m:t>
                          </m:r>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𝑖𝑗</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m:t>
                                      </m:r>
                                    </m:sub>
                                  </m:sSub>
                                </m:den>
                              </m:f>
                            </m:e>
                          </m:d>
                          <m:r>
                            <a:rPr lang="en-US" sz="3600" i="1">
                              <a:latin typeface="Cambria Math" panose="02040503050406030204" pitchFamily="18" charset="0"/>
                            </a:rPr>
                            <m:t>=</m:t>
                          </m:r>
                          <m:r>
                            <a:rPr lang="en-US" sz="3600" i="1">
                              <a:latin typeface="Cambria Math" panose="02040503050406030204" pitchFamily="18" charset="0"/>
                            </a:rPr>
                            <m:t>𝐻</m:t>
                          </m:r>
                          <m:r>
                            <a:rPr lang="en-US" sz="3600" i="1">
                              <a:latin typeface="Cambria Math" panose="02040503050406030204" pitchFamily="18" charset="0"/>
                            </a:rPr>
                            <m:t>+</m:t>
                          </m:r>
                          <m:r>
                            <m:rPr>
                              <m:sty m:val="p"/>
                            </m:rPr>
                            <a:rPr lang="el-GR" sz="3600" i="1">
                              <a:latin typeface="Cambria Math" panose="02040503050406030204" pitchFamily="18" charset="0"/>
                              <a:ea typeface="Cambria Math" panose="02040503050406030204" pitchFamily="18" charset="0"/>
                            </a:rPr>
                            <m:t>Ψ</m:t>
                          </m:r>
                        </m:e>
                      </m:nary>
                    </m:oMath>
                  </m:oMathPara>
                </a14:m>
                <a:endParaRPr lang="en-US" sz="3600" i="1" dirty="0">
                  <a:latin typeface="Cambria Math" panose="02040503050406030204" pitchFamily="18"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589816" y="26012669"/>
                <a:ext cx="11696792" cy="1507272"/>
              </a:xfrm>
              <a:prstGeom prst="rect">
                <a:avLst/>
              </a:prstGeom>
              <a:blipFill>
                <a:blip r:embed="rId14"/>
                <a:stretch>
                  <a:fillRect/>
                </a:stretch>
              </a:blipFill>
            </p:spPr>
            <p:txBody>
              <a:bodyPr/>
              <a:lstStyle/>
              <a:p>
                <a:r>
                  <a:rPr lang="en-US">
                    <a:noFill/>
                  </a:rPr>
                  <a:t> </a:t>
                </a:r>
              </a:p>
            </p:txBody>
          </p:sp>
        </mc:Fallback>
      </mc:AlternateContent>
      <p:sp>
        <p:nvSpPr>
          <p:cNvPr id="80" name="TextBox 79"/>
          <p:cNvSpPr txBox="1"/>
          <p:nvPr/>
        </p:nvSpPr>
        <p:spPr>
          <a:xfrm>
            <a:off x="247334" y="27721188"/>
            <a:ext cx="5426486" cy="769441"/>
          </a:xfrm>
          <a:prstGeom prst="rect">
            <a:avLst/>
          </a:prstGeom>
          <a:noFill/>
        </p:spPr>
        <p:txBody>
          <a:bodyPr wrap="none" rtlCol="0">
            <a:spAutoFit/>
          </a:bodyPr>
          <a:lstStyle/>
          <a:p>
            <a:pPr algn="r"/>
            <a:r>
              <a:rPr lang="en-US" sz="4400" dirty="0"/>
              <a:t>Conditional Entropy: </a:t>
            </a:r>
          </a:p>
        </p:txBody>
      </p:sp>
      <p:sp>
        <p:nvSpPr>
          <p:cNvPr id="81" name="TextBox 80"/>
          <p:cNvSpPr txBox="1"/>
          <p:nvPr/>
        </p:nvSpPr>
        <p:spPr>
          <a:xfrm>
            <a:off x="678234" y="29256801"/>
            <a:ext cx="4923143" cy="769441"/>
          </a:xfrm>
          <a:prstGeom prst="rect">
            <a:avLst/>
          </a:prstGeom>
          <a:noFill/>
        </p:spPr>
        <p:txBody>
          <a:bodyPr wrap="none" rtlCol="0">
            <a:spAutoFit/>
          </a:bodyPr>
          <a:lstStyle/>
          <a:p>
            <a:pPr algn="r"/>
            <a:r>
              <a:rPr lang="en-US" sz="4400" dirty="0"/>
              <a:t>Mutual Constraint: </a:t>
            </a:r>
          </a:p>
        </p:txBody>
      </p:sp>
      <mc:AlternateContent xmlns:mc="http://schemas.openxmlformats.org/markup-compatibility/2006" xmlns:a14="http://schemas.microsoft.com/office/drawing/2010/main">
        <mc:Choice Requires="a14">
          <p:sp>
            <p:nvSpPr>
              <p:cNvPr id="82" name="TextBox 81"/>
              <p:cNvSpPr txBox="1"/>
              <p:nvPr/>
            </p:nvSpPr>
            <p:spPr>
              <a:xfrm>
                <a:off x="5589816" y="27416388"/>
                <a:ext cx="4793556" cy="1535613"/>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l-GR" sz="3600" i="1">
                          <a:latin typeface="Cambria Math" panose="02040503050406030204" pitchFamily="18" charset="0"/>
                          <a:ea typeface="Cambria Math" panose="02040503050406030204" pitchFamily="18" charset="0"/>
                        </a:rPr>
                        <m:t>Ψ</m:t>
                      </m:r>
                      <m:r>
                        <a:rPr lang="en-US" sz="3600" i="1">
                          <a:latin typeface="Cambria Math" panose="02040503050406030204" pitchFamily="18" charset="0"/>
                        </a:rPr>
                        <m:t>=−</m:t>
                      </m:r>
                      <m:nary>
                        <m:naryPr>
                          <m:chr m:val="∑"/>
                          <m:supHide m:val="on"/>
                          <m:ctrlPr>
                            <a:rPr lang="en-US" sz="3600" i="1">
                              <a:latin typeface="Cambria Math" panose="02040503050406030204" pitchFamily="18" charset="0"/>
                            </a:rPr>
                          </m:ctrlPr>
                        </m:naryPr>
                        <m:sub>
                          <m:r>
                            <a:rPr lang="en-US" sz="3600" i="1">
                              <a:latin typeface="Cambria Math" panose="02040503050406030204" pitchFamily="18" charset="0"/>
                            </a:rPr>
                            <m:t>𝑖</m:t>
                          </m:r>
                          <m:r>
                            <a:rPr lang="en-US" sz="3600" i="1">
                              <a:latin typeface="Cambria Math" panose="02040503050406030204" pitchFamily="18" charset="0"/>
                            </a:rPr>
                            <m:t>,</m:t>
                          </m:r>
                          <m:r>
                            <a:rPr lang="en-US" sz="3600" i="1">
                              <a:latin typeface="Cambria Math" panose="02040503050406030204" pitchFamily="18" charset="0"/>
                            </a:rPr>
                            <m:t>𝑗</m:t>
                          </m:r>
                        </m:sub>
                        <m:sup/>
                        <m:e>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𝑖𝑗</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m:t>
                                  </m:r>
                                </m:sub>
                              </m:sSub>
                            </m:den>
                          </m:f>
                          <m:r>
                            <a:rPr lang="en-US" sz="3600" i="1">
                              <a:latin typeface="Cambria Math" panose="02040503050406030204" pitchFamily="18" charset="0"/>
                            </a:rPr>
                            <m:t>𝑙𝑛</m:t>
                          </m:r>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sSubSup>
                                    <m:sSubSupPr>
                                      <m:ctrlPr>
                                        <a:rPr lang="en-US" sz="3600" i="1">
                                          <a:latin typeface="Cambria Math" panose="02040503050406030204" pitchFamily="18" charset="0"/>
                                        </a:rPr>
                                      </m:ctrlPr>
                                    </m:sSubSupPr>
                                    <m:e>
                                      <m:r>
                                        <a:rPr lang="en-US" sz="3600" i="1">
                                          <a:latin typeface="Cambria Math" panose="02040503050406030204" pitchFamily="18" charset="0"/>
                                        </a:rPr>
                                        <m:t>𝑇</m:t>
                                      </m:r>
                                    </m:e>
                                    <m:sub>
                                      <m:r>
                                        <a:rPr lang="en-US" sz="3600" i="1">
                                          <a:latin typeface="Cambria Math" panose="02040503050406030204" pitchFamily="18" charset="0"/>
                                        </a:rPr>
                                        <m:t>𝑖𝑗</m:t>
                                      </m:r>
                                    </m:sub>
                                    <m:sup>
                                      <m:r>
                                        <a:rPr lang="en-US" sz="3600" i="1">
                                          <a:latin typeface="Cambria Math" panose="02040503050406030204" pitchFamily="18" charset="0"/>
                                        </a:rPr>
                                        <m:t>2</m:t>
                                      </m:r>
                                    </m:sup>
                                  </m:sSubSup>
                                </m:num>
                                <m:den>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𝑖</m:t>
                                      </m:r>
                                      <m:r>
                                        <a:rPr lang="en-US" sz="3600" i="1">
                                          <a:latin typeface="Cambria Math" panose="02040503050406030204" pitchFamily="18" charset="0"/>
                                        </a:rPr>
                                        <m:t>.</m:t>
                                      </m:r>
                                    </m:sub>
                                  </m:sSub>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m:t>
                                      </m:r>
                                      <m:r>
                                        <a:rPr lang="en-US" sz="3600" i="1">
                                          <a:latin typeface="Cambria Math" panose="02040503050406030204" pitchFamily="18" charset="0"/>
                                        </a:rPr>
                                        <m:t>𝑗</m:t>
                                      </m:r>
                                    </m:sub>
                                  </m:sSub>
                                </m:den>
                              </m:f>
                            </m:e>
                          </m:d>
                        </m:e>
                      </m:nary>
                    </m:oMath>
                  </m:oMathPara>
                </a14:m>
                <a:endParaRPr lang="en-US" sz="3600" dirty="0"/>
              </a:p>
            </p:txBody>
          </p:sp>
        </mc:Choice>
        <mc:Fallback xmlns="">
          <p:sp>
            <p:nvSpPr>
              <p:cNvPr id="82" name="TextBox 81"/>
              <p:cNvSpPr txBox="1">
                <a:spLocks noRot="1" noChangeAspect="1" noMove="1" noResize="1" noEditPoints="1" noAdjustHandles="1" noChangeArrowheads="1" noChangeShapeType="1" noTextEdit="1"/>
              </p:cNvSpPr>
              <p:nvPr/>
            </p:nvSpPr>
            <p:spPr>
              <a:xfrm>
                <a:off x="5589816" y="27416388"/>
                <a:ext cx="4793556" cy="1535613"/>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5590946" y="29061963"/>
                <a:ext cx="4709366" cy="1442061"/>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3600" i="1">
                          <a:latin typeface="Cambria Math" panose="02040503050406030204" pitchFamily="18" charset="0"/>
                          <a:ea typeface="Cambria Math" panose="02040503050406030204" pitchFamily="18" charset="0"/>
                        </a:rPr>
                        <m:t>𝑋</m:t>
                      </m:r>
                      <m:r>
                        <a:rPr lang="en-US" sz="3600" i="1">
                          <a:latin typeface="Cambria Math" panose="02040503050406030204" pitchFamily="18" charset="0"/>
                        </a:rPr>
                        <m:t>=−</m:t>
                      </m:r>
                      <m:nary>
                        <m:naryPr>
                          <m:chr m:val="∑"/>
                          <m:supHide m:val="on"/>
                          <m:ctrlPr>
                            <a:rPr lang="en-US" sz="3600" i="1">
                              <a:latin typeface="Cambria Math" panose="02040503050406030204" pitchFamily="18" charset="0"/>
                            </a:rPr>
                          </m:ctrlPr>
                        </m:naryPr>
                        <m:sub>
                          <m:r>
                            <a:rPr lang="en-US" sz="3600" i="1">
                              <a:latin typeface="Cambria Math" panose="02040503050406030204" pitchFamily="18" charset="0"/>
                            </a:rPr>
                            <m:t>𝑖</m:t>
                          </m:r>
                          <m:r>
                            <a:rPr lang="en-US" sz="3600" i="1">
                              <a:latin typeface="Cambria Math" panose="02040503050406030204" pitchFamily="18" charset="0"/>
                            </a:rPr>
                            <m:t>,</m:t>
                          </m:r>
                          <m:r>
                            <a:rPr lang="en-US" sz="3600" i="1">
                              <a:latin typeface="Cambria Math" panose="02040503050406030204" pitchFamily="18" charset="0"/>
                            </a:rPr>
                            <m:t>𝑗</m:t>
                          </m:r>
                        </m:sub>
                        <m:sup/>
                        <m:e>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𝑖𝑗</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m:t>
                                  </m:r>
                                </m:sub>
                              </m:sSub>
                            </m:den>
                          </m:f>
                          <m:r>
                            <a:rPr lang="en-US" sz="3600" i="1">
                              <a:latin typeface="Cambria Math" panose="02040503050406030204" pitchFamily="18" charset="0"/>
                            </a:rPr>
                            <m:t>𝑙𝑛</m:t>
                          </m:r>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𝑖𝑗</m:t>
                                      </m:r>
                                    </m:sub>
                                  </m:sSub>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𝑖</m:t>
                                      </m:r>
                                      <m:r>
                                        <a:rPr lang="en-US" sz="3600" i="1">
                                          <a:latin typeface="Cambria Math" panose="02040503050406030204" pitchFamily="18" charset="0"/>
                                        </a:rPr>
                                        <m:t>.</m:t>
                                      </m:r>
                                    </m:sub>
                                  </m:sSub>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m:t>
                                      </m:r>
                                      <m:r>
                                        <a:rPr lang="en-US" sz="3600" i="1">
                                          <a:latin typeface="Cambria Math" panose="02040503050406030204" pitchFamily="18" charset="0"/>
                                        </a:rPr>
                                        <m:t>𝑗</m:t>
                                      </m:r>
                                    </m:sub>
                                  </m:sSub>
                                </m:den>
                              </m:f>
                            </m:e>
                          </m:d>
                        </m:e>
                      </m:nary>
                    </m:oMath>
                  </m:oMathPara>
                </a14:m>
                <a:endParaRPr lang="en-US" sz="3600" dirty="0"/>
              </a:p>
            </p:txBody>
          </p:sp>
        </mc:Choice>
        <mc:Fallback xmlns="">
          <p:sp>
            <p:nvSpPr>
              <p:cNvPr id="83" name="TextBox 82"/>
              <p:cNvSpPr txBox="1">
                <a:spLocks noRot="1" noChangeAspect="1" noMove="1" noResize="1" noEditPoints="1" noAdjustHandles="1" noChangeArrowheads="1" noChangeShapeType="1" noTextEdit="1"/>
              </p:cNvSpPr>
              <p:nvPr/>
            </p:nvSpPr>
            <p:spPr>
              <a:xfrm>
                <a:off x="5590946" y="29061963"/>
                <a:ext cx="4709366" cy="1442061"/>
              </a:xfrm>
              <a:prstGeom prst="rect">
                <a:avLst/>
              </a:prstGeom>
              <a:blipFill>
                <a:blip r:embed="rId16"/>
                <a:stretch>
                  <a:fillRect/>
                </a:stretch>
              </a:blipFill>
            </p:spPr>
            <p:txBody>
              <a:bodyPr/>
              <a:lstStyle/>
              <a:p>
                <a:r>
                  <a:rPr lang="en-US">
                    <a:noFill/>
                  </a:rPr>
                  <a:t> </a:t>
                </a:r>
              </a:p>
            </p:txBody>
          </p:sp>
        </mc:Fallback>
      </mc:AlternateContent>
      <p:pic>
        <p:nvPicPr>
          <p:cNvPr id="57" name="Picture 5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5194770" y="20434105"/>
            <a:ext cx="3012350" cy="4819761"/>
          </a:xfrm>
          <a:prstGeom prst="rect">
            <a:avLst/>
          </a:prstGeom>
        </p:spPr>
      </p:pic>
      <p:pic>
        <p:nvPicPr>
          <p:cNvPr id="59" name="Picture 58"/>
          <p:cNvPicPr>
            <a:picLocks noChangeAspect="1"/>
          </p:cNvPicPr>
          <p:nvPr/>
        </p:nvPicPr>
        <p:blipFill rotWithShape="1">
          <a:blip r:embed="rId18" cstate="print">
            <a:extLst>
              <a:ext uri="{28A0092B-C50C-407E-A947-70E740481C1C}">
                <a14:useLocalDpi xmlns:a14="http://schemas.microsoft.com/office/drawing/2010/main" val="0"/>
              </a:ext>
            </a:extLst>
          </a:blip>
          <a:srcRect b="6831"/>
          <a:stretch/>
        </p:blipFill>
        <p:spPr>
          <a:xfrm>
            <a:off x="35192015" y="25412457"/>
            <a:ext cx="2999637" cy="4479885"/>
          </a:xfrm>
          <a:prstGeom prst="rect">
            <a:avLst/>
          </a:prstGeom>
        </p:spPr>
      </p:pic>
      <p:pic>
        <p:nvPicPr>
          <p:cNvPr id="87" name="Picture 86"/>
          <p:cNvPicPr>
            <a:picLocks noChangeAspect="1"/>
          </p:cNvPicPr>
          <p:nvPr/>
        </p:nvPicPr>
        <p:blipFill rotWithShape="1">
          <a:blip r:embed="rId19" cstate="print">
            <a:extLst>
              <a:ext uri="{28A0092B-C50C-407E-A947-70E740481C1C}">
                <a14:useLocalDpi xmlns:a14="http://schemas.microsoft.com/office/drawing/2010/main" val="0"/>
              </a:ext>
            </a:extLst>
          </a:blip>
          <a:srcRect t="17532" r="6596" b="12310"/>
          <a:stretch/>
        </p:blipFill>
        <p:spPr>
          <a:xfrm>
            <a:off x="19206218" y="13315758"/>
            <a:ext cx="6213735" cy="5334000"/>
          </a:xfrm>
          <a:prstGeom prst="rect">
            <a:avLst/>
          </a:prstGeom>
        </p:spPr>
      </p:pic>
      <p:sp>
        <p:nvSpPr>
          <p:cNvPr id="94" name="TextBox 93"/>
          <p:cNvSpPr txBox="1"/>
          <p:nvPr/>
        </p:nvSpPr>
        <p:spPr>
          <a:xfrm>
            <a:off x="308181" y="6364719"/>
            <a:ext cx="16606101" cy="5632311"/>
          </a:xfrm>
          <a:prstGeom prst="rect">
            <a:avLst/>
          </a:prstGeom>
          <a:noFill/>
        </p:spPr>
        <p:txBody>
          <a:bodyPr wrap="square" rtlCol="0">
            <a:spAutoFit/>
          </a:bodyPr>
          <a:lstStyle/>
          <a:p>
            <a:pPr algn="just"/>
            <a:r>
              <a:rPr lang="en-US" sz="3600" dirty="0"/>
              <a:t>Scientists from multiple disciplines posit that the structure of complex systems is linked to the cost (or “net energy”) of and rate of resource (energy) consumption. The </a:t>
            </a:r>
            <a:r>
              <a:rPr lang="en-US" sz="3600" b="1" dirty="0"/>
              <a:t>purpose of this research</a:t>
            </a:r>
            <a:r>
              <a:rPr lang="en-US" sz="3600" dirty="0"/>
              <a:t> is to understand the relationship between the structure of the economy and the cost of “core” inputs of food and energy. </a:t>
            </a:r>
            <a:r>
              <a:rPr lang="en-US" sz="3600" i="1" u="sng" dirty="0"/>
              <a:t>Structure is measured</a:t>
            </a:r>
            <a:r>
              <a:rPr lang="en-US" sz="3600" i="1" dirty="0"/>
              <a:t> </a:t>
            </a:r>
            <a:r>
              <a:rPr lang="en-US" sz="3600" dirty="0"/>
              <a:t>via information theory metrics as used by Robert Ulanowicz to understand food webs, and as adapted by King (2016) to analyze economic input-output tables. The </a:t>
            </a:r>
            <a:r>
              <a:rPr lang="en-US" sz="3600" i="1" u="sng" dirty="0"/>
              <a:t>cost of energy and food is measured </a:t>
            </a:r>
            <a:r>
              <a:rPr lang="en-US" sz="3600" dirty="0"/>
              <a:t>as the spending by food and energy economic sectors divided by net economic output (=gross domestic (or world) product), and the “net power ratio” is the reciprocal of that cost.</a:t>
            </a:r>
          </a:p>
        </p:txBody>
      </p:sp>
      <p:sp>
        <p:nvSpPr>
          <p:cNvPr id="96" name="TextBox 95"/>
          <p:cNvSpPr txBox="1"/>
          <p:nvPr/>
        </p:nvSpPr>
        <p:spPr>
          <a:xfrm>
            <a:off x="17582385" y="39361509"/>
            <a:ext cx="26080215" cy="4524315"/>
          </a:xfrm>
          <a:prstGeom prst="rect">
            <a:avLst/>
          </a:prstGeom>
          <a:noFill/>
        </p:spPr>
        <p:txBody>
          <a:bodyPr wrap="square" rtlCol="0">
            <a:spAutoFit/>
          </a:bodyPr>
          <a:lstStyle/>
          <a:p>
            <a:pPr marL="742950" indent="-742950">
              <a:buFont typeface="Arial" panose="020B0604020202020204" pitchFamily="34" charset="0"/>
              <a:buChar char="•"/>
            </a:pPr>
            <a:r>
              <a:rPr lang="en-US" sz="3600" i="1" dirty="0"/>
              <a:t>World net power ratio decrease </a:t>
            </a:r>
            <a:r>
              <a:rPr lang="en-US" sz="3600" dirty="0"/>
              <a:t>after 1998-2002 (time of maximum) as analyzed by all boundaries and both data releases.</a:t>
            </a:r>
          </a:p>
          <a:p>
            <a:pPr marL="742950" indent="-742950">
              <a:buFont typeface="Arial" panose="020B0604020202020204" pitchFamily="34" charset="0"/>
              <a:buChar char="•"/>
            </a:pPr>
            <a:r>
              <a:rPr lang="en-US" sz="3600" dirty="0"/>
              <a:t>Countries are generally experiencing more concentrated flows of money (lower equality and redundancy) while the world overall experiences the opposite.</a:t>
            </a:r>
          </a:p>
          <a:p>
            <a:pPr marL="742950" indent="-742950">
              <a:buFont typeface="Arial" panose="020B0604020202020204" pitchFamily="34" charset="0"/>
              <a:buChar char="•"/>
            </a:pPr>
            <a:r>
              <a:rPr lang="en-US" sz="3600" dirty="0"/>
              <a:t>The boundaries for calculating global metrics show different trends.</a:t>
            </a:r>
          </a:p>
          <a:p>
            <a:pPr marL="1714500" lvl="1" indent="-800100">
              <a:buFont typeface="Arial" panose="020B0604020202020204" pitchFamily="34" charset="0"/>
              <a:buChar char="•"/>
            </a:pPr>
            <a:r>
              <a:rPr lang="en-US" sz="3600" dirty="0"/>
              <a:t>The </a:t>
            </a:r>
            <a:r>
              <a:rPr lang="en-US" sz="3600" i="1" dirty="0"/>
              <a:t>GDP-weighted</a:t>
            </a:r>
            <a:r>
              <a:rPr lang="en-US" sz="3600" dirty="0"/>
              <a:t> metrics (H, equality, redundancy) have a general declining trend independent of net power ratio.</a:t>
            </a:r>
          </a:p>
          <a:p>
            <a:pPr marL="1714500" lvl="1" indent="-800100">
              <a:buFont typeface="Arial" panose="020B0604020202020204" pitchFamily="34" charset="0"/>
              <a:buChar char="•"/>
            </a:pPr>
            <a:r>
              <a:rPr lang="en-US" sz="3600" dirty="0"/>
              <a:t>At the entire World I-O Boundary, trends are different before vs. after the Great Recession (2008): equality and information entropy went from increasing to decreasing, and redundancy went from decreasing to increasing.</a:t>
            </a:r>
          </a:p>
          <a:p>
            <a:pPr marL="739775" indent="-739775">
              <a:buFont typeface="Arial" panose="020B0604020202020204" pitchFamily="34" charset="0"/>
              <a:buChar char="•"/>
            </a:pPr>
            <a:r>
              <a:rPr lang="en-US" sz="3600" dirty="0"/>
              <a:t>Blah blah … </a:t>
            </a:r>
          </a:p>
        </p:txBody>
      </p:sp>
      <p:sp>
        <p:nvSpPr>
          <p:cNvPr id="97" name="TextBox 96"/>
          <p:cNvSpPr txBox="1"/>
          <p:nvPr/>
        </p:nvSpPr>
        <p:spPr>
          <a:xfrm>
            <a:off x="6356308" y="5256723"/>
            <a:ext cx="4291559" cy="1015663"/>
          </a:xfrm>
          <a:prstGeom prst="rect">
            <a:avLst/>
          </a:prstGeom>
          <a:noFill/>
        </p:spPr>
        <p:txBody>
          <a:bodyPr wrap="none" rtlCol="0">
            <a:spAutoFit/>
          </a:bodyPr>
          <a:lstStyle/>
          <a:p>
            <a:pPr algn="ctr"/>
            <a:r>
              <a:rPr lang="en-US" sz="6000" u="sng" dirty="0"/>
              <a:t>Background</a:t>
            </a:r>
          </a:p>
        </p:txBody>
      </p:sp>
      <p:sp>
        <p:nvSpPr>
          <p:cNvPr id="98" name="TextBox 97"/>
          <p:cNvSpPr txBox="1"/>
          <p:nvPr/>
        </p:nvSpPr>
        <p:spPr>
          <a:xfrm>
            <a:off x="263030" y="13254800"/>
            <a:ext cx="16606101" cy="3970318"/>
          </a:xfrm>
          <a:prstGeom prst="rect">
            <a:avLst/>
          </a:prstGeom>
          <a:noFill/>
        </p:spPr>
        <p:txBody>
          <a:bodyPr wrap="square" rtlCol="0">
            <a:spAutoFit/>
          </a:bodyPr>
          <a:lstStyle/>
          <a:p>
            <a:pPr algn="just"/>
            <a:r>
              <a:rPr lang="en-US" sz="3600" dirty="0"/>
              <a:t>The method assumes the economy is a network of flows (= sector-to-sector transactions) among nodes (sectors). Data come from the World Input-Output Database (WIOD, </a:t>
            </a:r>
            <a:r>
              <a:rPr lang="en-US" sz="3600" dirty="0">
                <a:hlinkClick r:id="rId20"/>
              </a:rPr>
              <a:t>http://www.wiod.org/</a:t>
            </a:r>
            <a:r>
              <a:rPr lang="en-US" sz="3600" dirty="0"/>
              <a:t>). Releases 2013 and 2016 of the WIOD respectively harmonize economic data for 41 and 44 countries across 35 and 56 sectors from 1995 to 2011 and 2000 to 2014. The information theory metrics derive from calculating mutual constraint (X) and (joint) conditional entropy (</a:t>
            </a:r>
            <a:r>
              <a:rPr lang="el-GR" sz="3600" dirty="0"/>
              <a:t>Ψ</a:t>
            </a:r>
            <a:r>
              <a:rPr lang="en-US" sz="3600" dirty="0"/>
              <a:t>), the sum of which is total information entropy (H).</a:t>
            </a:r>
          </a:p>
        </p:txBody>
      </p:sp>
      <p:sp>
        <p:nvSpPr>
          <p:cNvPr id="99" name="TextBox 98"/>
          <p:cNvSpPr txBox="1"/>
          <p:nvPr/>
        </p:nvSpPr>
        <p:spPr>
          <a:xfrm>
            <a:off x="23704097" y="5256723"/>
            <a:ext cx="13912783" cy="1015663"/>
          </a:xfrm>
          <a:prstGeom prst="rect">
            <a:avLst/>
          </a:prstGeom>
          <a:noFill/>
        </p:spPr>
        <p:txBody>
          <a:bodyPr wrap="none" rtlCol="0">
            <a:spAutoFit/>
          </a:bodyPr>
          <a:lstStyle/>
          <a:p>
            <a:pPr algn="ctr"/>
            <a:r>
              <a:rPr lang="en-US" sz="6000" u="sng" dirty="0"/>
              <a:t>Previous Results (U.S. only: 1947-2012)</a:t>
            </a:r>
          </a:p>
        </p:txBody>
      </p:sp>
      <p:sp>
        <p:nvSpPr>
          <p:cNvPr id="100" name="TextBox 99"/>
          <p:cNvSpPr txBox="1"/>
          <p:nvPr/>
        </p:nvSpPr>
        <p:spPr>
          <a:xfrm>
            <a:off x="17582385" y="6376548"/>
            <a:ext cx="5381173" cy="5078313"/>
          </a:xfrm>
          <a:prstGeom prst="rect">
            <a:avLst/>
          </a:prstGeom>
          <a:noFill/>
        </p:spPr>
        <p:txBody>
          <a:bodyPr wrap="square" rtlCol="0">
            <a:spAutoFit/>
          </a:bodyPr>
          <a:lstStyle/>
          <a:p>
            <a:pPr algn="just"/>
            <a:r>
              <a:rPr lang="en-US" sz="3600" dirty="0"/>
              <a:t>King (2016) showed three phases of structural change from 1947–2012 that relate to the rates of change of both (1) energy consumption and (2) the Net Power Ratio (= GDP / spending by food and energy sectors).</a:t>
            </a:r>
          </a:p>
        </p:txBody>
      </p:sp>
      <p:sp>
        <p:nvSpPr>
          <p:cNvPr id="101" name="TextBox 100"/>
          <p:cNvSpPr txBox="1"/>
          <p:nvPr/>
        </p:nvSpPr>
        <p:spPr>
          <a:xfrm>
            <a:off x="381000" y="30540760"/>
            <a:ext cx="16560950" cy="2308324"/>
          </a:xfrm>
          <a:prstGeom prst="rect">
            <a:avLst/>
          </a:prstGeom>
          <a:noFill/>
        </p:spPr>
        <p:txBody>
          <a:bodyPr wrap="square" rtlCol="0">
            <a:spAutoFit/>
          </a:bodyPr>
          <a:lstStyle/>
          <a:p>
            <a:pPr marL="457200" indent="-457200" algn="just"/>
            <a:r>
              <a:rPr lang="en-US" sz="3600" u="sng" dirty="0"/>
              <a:t>Equality (0 to 1):</a:t>
            </a:r>
            <a:r>
              <a:rPr lang="en-US" sz="3600" dirty="0"/>
              <a:t> Measures the degree to which all </a:t>
            </a:r>
            <a:r>
              <a:rPr lang="en-US" sz="3600" b="1" i="1" dirty="0"/>
              <a:t>network nodes</a:t>
            </a:r>
            <a:r>
              <a:rPr lang="en-US" sz="3600" dirty="0"/>
              <a:t> have the same total flow (</a:t>
            </a:r>
            <a:r>
              <a:rPr lang="en-US" sz="3600" u="sng" dirty="0"/>
              <a:t>Hierarchy</a:t>
            </a:r>
            <a:r>
              <a:rPr lang="en-US" sz="3600" dirty="0"/>
              <a:t> = 1 – Equality).</a:t>
            </a:r>
          </a:p>
          <a:p>
            <a:pPr marL="457200" indent="-457200" algn="just"/>
            <a:r>
              <a:rPr lang="en-US" sz="3600" u="sng" dirty="0"/>
              <a:t>Redundancy (0 to 1):</a:t>
            </a:r>
            <a:r>
              <a:rPr lang="en-US" sz="3600" dirty="0"/>
              <a:t> Measures the degree to which all </a:t>
            </a:r>
            <a:r>
              <a:rPr lang="en-US" sz="3600" b="1" i="1" dirty="0"/>
              <a:t>network edges</a:t>
            </a:r>
            <a:r>
              <a:rPr lang="en-US" sz="3600" dirty="0"/>
              <a:t> have the same flow (</a:t>
            </a:r>
            <a:r>
              <a:rPr lang="en-US" sz="3600" u="sng" dirty="0"/>
              <a:t>Efficiency</a:t>
            </a:r>
            <a:r>
              <a:rPr lang="en-US" sz="3600" dirty="0"/>
              <a:t> = 1 – Redundancy).</a:t>
            </a:r>
          </a:p>
        </p:txBody>
      </p:sp>
      <p:pic>
        <p:nvPicPr>
          <p:cNvPr id="102" name="Picture 10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7592190" y="6310796"/>
            <a:ext cx="5841810" cy="4907502"/>
          </a:xfrm>
          <a:prstGeom prst="rect">
            <a:avLst/>
          </a:prstGeom>
        </p:spPr>
      </p:pic>
      <p:pic>
        <p:nvPicPr>
          <p:cNvPr id="103" name="Picture 10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3096198" y="6373290"/>
            <a:ext cx="4237476" cy="4727235"/>
          </a:xfrm>
          <a:prstGeom prst="rect">
            <a:avLst/>
          </a:prstGeom>
        </p:spPr>
      </p:pic>
      <p:sp>
        <p:nvSpPr>
          <p:cNvPr id="104" name="TextBox 103"/>
          <p:cNvSpPr txBox="1"/>
          <p:nvPr/>
        </p:nvSpPr>
        <p:spPr>
          <a:xfrm>
            <a:off x="883972" y="25044898"/>
            <a:ext cx="15723836" cy="954107"/>
          </a:xfrm>
          <a:prstGeom prst="rect">
            <a:avLst/>
          </a:prstGeom>
          <a:noFill/>
        </p:spPr>
        <p:txBody>
          <a:bodyPr wrap="square" rtlCol="0">
            <a:spAutoFit/>
          </a:bodyPr>
          <a:lstStyle/>
          <a:p>
            <a:pPr algn="just"/>
            <a:r>
              <a:rPr lang="en-US" sz="2800" b="1" dirty="0"/>
              <a:t>Figure 1</a:t>
            </a:r>
            <a:r>
              <a:rPr lang="en-US" sz="2800" dirty="0"/>
              <a:t>. For any set of flows within a network, </a:t>
            </a:r>
            <a:r>
              <a:rPr lang="en-US" sz="2800" i="1" dirty="0"/>
              <a:t>T</a:t>
            </a:r>
            <a:r>
              <a:rPr lang="en-US" sz="2800" dirty="0"/>
              <a:t> (e.g., I-O matrix for a given year), the calculated mutual constraint and conditional entropy values reside within this triangular phase space.</a:t>
            </a:r>
          </a:p>
        </p:txBody>
      </p:sp>
      <p:graphicFrame>
        <p:nvGraphicFramePr>
          <p:cNvPr id="106" name="Table 105"/>
          <p:cNvGraphicFramePr>
            <a:graphicFrameLocks noGrp="1"/>
          </p:cNvGraphicFramePr>
          <p:nvPr/>
        </p:nvGraphicFramePr>
        <p:xfrm>
          <a:off x="23302482" y="7346607"/>
          <a:ext cx="9448399" cy="4592148"/>
        </p:xfrm>
        <a:graphic>
          <a:graphicData uri="http://schemas.openxmlformats.org/drawingml/2006/table">
            <a:tbl>
              <a:tblPr firstRow="1" bandRow="1">
                <a:tableStyleId>{073A0DAA-6AF3-43AB-8588-CEC1D06C72B9}</a:tableStyleId>
              </a:tblPr>
              <a:tblGrid>
                <a:gridCol w="3386440">
                  <a:extLst>
                    <a:ext uri="{9D8B030D-6E8A-4147-A177-3AD203B41FA5}">
                      <a16:colId xmlns:a16="http://schemas.microsoft.com/office/drawing/2014/main" val="20000"/>
                    </a:ext>
                  </a:extLst>
                </a:gridCol>
                <a:gridCol w="1969887">
                  <a:extLst>
                    <a:ext uri="{9D8B030D-6E8A-4147-A177-3AD203B41FA5}">
                      <a16:colId xmlns:a16="http://schemas.microsoft.com/office/drawing/2014/main" val="20001"/>
                    </a:ext>
                  </a:extLst>
                </a:gridCol>
                <a:gridCol w="2045652">
                  <a:extLst>
                    <a:ext uri="{9D8B030D-6E8A-4147-A177-3AD203B41FA5}">
                      <a16:colId xmlns:a16="http://schemas.microsoft.com/office/drawing/2014/main" val="2946663145"/>
                    </a:ext>
                  </a:extLst>
                </a:gridCol>
                <a:gridCol w="2046420">
                  <a:extLst>
                    <a:ext uri="{9D8B030D-6E8A-4147-A177-3AD203B41FA5}">
                      <a16:colId xmlns:a16="http://schemas.microsoft.com/office/drawing/2014/main" val="2839466900"/>
                    </a:ext>
                  </a:extLst>
                </a:gridCol>
              </a:tblGrid>
              <a:tr h="629748">
                <a:tc rowSpan="2">
                  <a:txBody>
                    <a:bodyPr/>
                    <a:lstStyle/>
                    <a:p>
                      <a:pPr algn="ctr"/>
                      <a:r>
                        <a:rPr lang="en-US" sz="3200" dirty="0">
                          <a:solidFill>
                            <a:schemeClr val="tx1"/>
                          </a:solidFill>
                        </a:rPr>
                        <a:t>Metric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a:solidFill>
                            <a:schemeClr val="tx1"/>
                          </a:solidFill>
                        </a:rPr>
                        <a:t>Rate of Change (%/yr)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dirty="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dirty="0"/>
                    </a:p>
                  </a:txBody>
                  <a:tcPr anchor="ctr"/>
                </a:tc>
                <a:extLst>
                  <a:ext uri="{0D108BD9-81ED-4DB2-BD59-A6C34878D82A}">
                    <a16:rowId xmlns:a16="http://schemas.microsoft.com/office/drawing/2014/main" val="1648619147"/>
                  </a:ext>
                </a:extLst>
              </a:tr>
              <a:tr h="583447">
                <a:tc vMerge="1">
                  <a:txBody>
                    <a:bodyPr/>
                    <a:lstStyle/>
                    <a:p>
                      <a:pPr algn="ctr"/>
                      <a:endParaRPr lang="en-US" sz="3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a:solidFill>
                            <a:schemeClr val="tx1"/>
                          </a:solidFill>
                        </a:rPr>
                        <a:t>1947 –1967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a:solidFill>
                            <a:schemeClr val="tx1"/>
                          </a:solidFill>
                        </a:rPr>
                        <a:t>1967 –2002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a:solidFill>
                            <a:schemeClr val="tx1"/>
                          </a:solidFill>
                        </a:rPr>
                        <a:t>2002 –2012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3200" b="0" dirty="0"/>
                        <a:t>Energy</a:t>
                      </a:r>
                      <a:r>
                        <a:rPr lang="en-US" sz="3200" b="0" baseline="0" dirty="0"/>
                        <a:t> Consump.</a:t>
                      </a:r>
                      <a:endParaRPr lang="en-US" sz="3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3200" b="0" dirty="0"/>
                        <a:t>Net</a:t>
                      </a:r>
                      <a:r>
                        <a:rPr lang="en-US" sz="3200" b="0" baseline="0" dirty="0"/>
                        <a:t> Power Ratio</a:t>
                      </a:r>
                      <a:endParaRPr lang="en-US" sz="3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3200" b="0" dirty="0"/>
                        <a:t>Info.</a:t>
                      </a:r>
                      <a:r>
                        <a:rPr lang="en-US" sz="3200" b="0" baseline="0" dirty="0"/>
                        <a:t> </a:t>
                      </a:r>
                      <a:r>
                        <a:rPr lang="en-US" sz="3200" b="0" dirty="0"/>
                        <a:t>Entropy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3200" b="0" dirty="0"/>
                        <a:t>Equality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3200" b="0" dirty="0"/>
                        <a:t>Redundancy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0" name="TextBox 29"/>
          <p:cNvSpPr txBox="1"/>
          <p:nvPr/>
        </p:nvSpPr>
        <p:spPr>
          <a:xfrm>
            <a:off x="22556859" y="12301251"/>
            <a:ext cx="16564150" cy="1015663"/>
          </a:xfrm>
          <a:prstGeom prst="rect">
            <a:avLst/>
          </a:prstGeom>
          <a:noFill/>
        </p:spPr>
        <p:txBody>
          <a:bodyPr wrap="none" rtlCol="0">
            <a:spAutoFit/>
          </a:bodyPr>
          <a:lstStyle/>
          <a:p>
            <a:pPr algn="ctr"/>
            <a:r>
              <a:rPr lang="en-US" sz="6000" u="sng" dirty="0"/>
              <a:t>New Results:</a:t>
            </a:r>
            <a:r>
              <a:rPr lang="en-US" sz="6000" dirty="0"/>
              <a:t> WIOD Release 2016: 2000-2014</a:t>
            </a:r>
          </a:p>
        </p:txBody>
      </p:sp>
      <p:sp>
        <p:nvSpPr>
          <p:cNvPr id="109" name="TextBox 108"/>
          <p:cNvSpPr txBox="1"/>
          <p:nvPr/>
        </p:nvSpPr>
        <p:spPr>
          <a:xfrm>
            <a:off x="19755001" y="18609741"/>
            <a:ext cx="23558659" cy="1384995"/>
          </a:xfrm>
          <a:prstGeom prst="rect">
            <a:avLst/>
          </a:prstGeom>
          <a:noFill/>
        </p:spPr>
        <p:txBody>
          <a:bodyPr wrap="square" rtlCol="0">
            <a:spAutoFit/>
          </a:bodyPr>
          <a:lstStyle/>
          <a:p>
            <a:pPr algn="just"/>
            <a:r>
              <a:rPr lang="en-US" sz="2800" b="1" dirty="0"/>
              <a:t>Figure 3</a:t>
            </a:r>
            <a:r>
              <a:rPr lang="en-US" sz="2800" dirty="0"/>
              <a:t>. From 2000 to 2014, a higher fraction of world GDP came from countries with (a) lower net power ratio (or higher food and energy costs), (b) lower information entropy (H), (c) lower equality, and (d) lower redundancy. This trend seems largely due to globalization as the “Rest of World” and China account for much of the increased GDP since 2000 while having lower information theory metrics and net power ratio.</a:t>
            </a:r>
          </a:p>
        </p:txBody>
      </p:sp>
      <p:sp>
        <p:nvSpPr>
          <p:cNvPr id="113" name="TextBox 112"/>
          <p:cNvSpPr txBox="1"/>
          <p:nvPr/>
        </p:nvSpPr>
        <p:spPr>
          <a:xfrm rot="16200000">
            <a:off x="16762227" y="21753577"/>
            <a:ext cx="5564900" cy="1938992"/>
          </a:xfrm>
          <a:prstGeom prst="rect">
            <a:avLst/>
          </a:prstGeom>
          <a:noFill/>
        </p:spPr>
        <p:txBody>
          <a:bodyPr wrap="square" rtlCol="0">
            <a:spAutoFit/>
          </a:bodyPr>
          <a:lstStyle/>
          <a:p>
            <a:pPr marL="742950" indent="-742950" algn="ctr">
              <a:buAutoNum type="alphaUcParenBoth"/>
            </a:pPr>
            <a:r>
              <a:rPr lang="en-US" sz="4000" dirty="0"/>
              <a:t> Country Metrics weighted by GDP</a:t>
            </a:r>
          </a:p>
          <a:p>
            <a:pPr algn="ctr"/>
            <a:r>
              <a:rPr lang="en-US" sz="4000" dirty="0"/>
              <a:t>(no ins &amp; outs)</a:t>
            </a:r>
          </a:p>
        </p:txBody>
      </p:sp>
      <p:sp>
        <p:nvSpPr>
          <p:cNvPr id="115" name="TextBox 114"/>
          <p:cNvSpPr txBox="1"/>
          <p:nvPr/>
        </p:nvSpPr>
        <p:spPr>
          <a:xfrm>
            <a:off x="22076422" y="19892223"/>
            <a:ext cx="3669594" cy="769441"/>
          </a:xfrm>
          <a:prstGeom prst="rect">
            <a:avLst/>
          </a:prstGeom>
          <a:noFill/>
        </p:spPr>
        <p:txBody>
          <a:bodyPr wrap="none" rtlCol="0">
            <a:spAutoFit/>
          </a:bodyPr>
          <a:lstStyle/>
          <a:p>
            <a:pPr algn="ctr"/>
            <a:r>
              <a:rPr lang="en-US" sz="4400" u="sng" dirty="0"/>
              <a:t>Release 2016</a:t>
            </a:r>
          </a:p>
        </p:txBody>
      </p:sp>
      <p:sp>
        <p:nvSpPr>
          <p:cNvPr id="117" name="Rectangle 116"/>
          <p:cNvSpPr/>
          <p:nvPr/>
        </p:nvSpPr>
        <p:spPr>
          <a:xfrm>
            <a:off x="39895160" y="23780639"/>
            <a:ext cx="494091" cy="937135"/>
          </a:xfrm>
          <a:prstGeom prst="rect">
            <a:avLst/>
          </a:prstGeom>
          <a:solidFill>
            <a:schemeClr val="tx1">
              <a:alpha val="1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0" name="Rectangle 119"/>
          <p:cNvSpPr/>
          <p:nvPr/>
        </p:nvSpPr>
        <p:spPr>
          <a:xfrm>
            <a:off x="40809560" y="24466439"/>
            <a:ext cx="494091" cy="937135"/>
          </a:xfrm>
          <a:prstGeom prst="rect">
            <a:avLst/>
          </a:prstGeom>
          <a:solidFill>
            <a:schemeClr val="tx1">
              <a:alpha val="1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1" name="Rectangle 120"/>
          <p:cNvSpPr/>
          <p:nvPr/>
        </p:nvSpPr>
        <p:spPr>
          <a:xfrm>
            <a:off x="41687069" y="22790039"/>
            <a:ext cx="494091" cy="937135"/>
          </a:xfrm>
          <a:prstGeom prst="rect">
            <a:avLst/>
          </a:prstGeom>
          <a:solidFill>
            <a:schemeClr val="tx1">
              <a:alpha val="1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2" name="TextBox 121"/>
          <p:cNvSpPr txBox="1"/>
          <p:nvPr/>
        </p:nvSpPr>
        <p:spPr>
          <a:xfrm>
            <a:off x="23539510" y="14552895"/>
            <a:ext cx="844490" cy="369332"/>
          </a:xfrm>
          <a:prstGeom prst="rect">
            <a:avLst/>
          </a:prstGeom>
          <a:noFill/>
        </p:spPr>
        <p:txBody>
          <a:bodyPr wrap="square" rtlCol="0">
            <a:spAutoFit/>
          </a:bodyPr>
          <a:lstStyle/>
          <a:p>
            <a:pPr algn="ctr"/>
            <a:r>
              <a:rPr lang="en-US" sz="1800" dirty="0">
                <a:solidFill>
                  <a:srgbClr val="FF0000"/>
                </a:solidFill>
              </a:rPr>
              <a:t>2000</a:t>
            </a:r>
          </a:p>
        </p:txBody>
      </p:sp>
      <p:sp>
        <p:nvSpPr>
          <p:cNvPr id="123" name="TextBox 122"/>
          <p:cNvSpPr txBox="1"/>
          <p:nvPr/>
        </p:nvSpPr>
        <p:spPr>
          <a:xfrm>
            <a:off x="21425620" y="15273899"/>
            <a:ext cx="802295" cy="369332"/>
          </a:xfrm>
          <a:prstGeom prst="rect">
            <a:avLst/>
          </a:prstGeom>
          <a:noFill/>
        </p:spPr>
        <p:txBody>
          <a:bodyPr wrap="square" rtlCol="0">
            <a:spAutoFit/>
          </a:bodyPr>
          <a:lstStyle/>
          <a:p>
            <a:pPr algn="ctr"/>
            <a:r>
              <a:rPr lang="en-US" sz="1800" dirty="0">
                <a:solidFill>
                  <a:srgbClr val="FF00FF"/>
                </a:solidFill>
              </a:rPr>
              <a:t>2014</a:t>
            </a:r>
          </a:p>
        </p:txBody>
      </p:sp>
      <p:cxnSp>
        <p:nvCxnSpPr>
          <p:cNvPr id="125" name="Straight Arrow Connector 124"/>
          <p:cNvCxnSpPr/>
          <p:nvPr/>
        </p:nvCxnSpPr>
        <p:spPr>
          <a:xfrm flipH="1">
            <a:off x="22208864" y="14797879"/>
            <a:ext cx="1397032" cy="691150"/>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28909724" y="14095767"/>
            <a:ext cx="752767" cy="369332"/>
          </a:xfrm>
          <a:prstGeom prst="rect">
            <a:avLst/>
          </a:prstGeom>
          <a:noFill/>
        </p:spPr>
        <p:txBody>
          <a:bodyPr wrap="square" rtlCol="0">
            <a:spAutoFit/>
          </a:bodyPr>
          <a:lstStyle/>
          <a:p>
            <a:pPr algn="ctr"/>
            <a:r>
              <a:rPr lang="en-US" sz="1800" dirty="0">
                <a:solidFill>
                  <a:srgbClr val="FF0000"/>
                </a:solidFill>
              </a:rPr>
              <a:t>2000</a:t>
            </a:r>
          </a:p>
        </p:txBody>
      </p:sp>
      <p:sp>
        <p:nvSpPr>
          <p:cNvPr id="127" name="TextBox 126"/>
          <p:cNvSpPr txBox="1"/>
          <p:nvPr/>
        </p:nvSpPr>
        <p:spPr>
          <a:xfrm>
            <a:off x="28109904" y="15654309"/>
            <a:ext cx="762000" cy="369332"/>
          </a:xfrm>
          <a:prstGeom prst="rect">
            <a:avLst/>
          </a:prstGeom>
          <a:noFill/>
        </p:spPr>
        <p:txBody>
          <a:bodyPr wrap="square" rtlCol="0">
            <a:spAutoFit/>
          </a:bodyPr>
          <a:lstStyle/>
          <a:p>
            <a:pPr algn="ctr"/>
            <a:r>
              <a:rPr lang="en-US" sz="1800" dirty="0">
                <a:solidFill>
                  <a:srgbClr val="FF00FF"/>
                </a:solidFill>
              </a:rPr>
              <a:t>2014</a:t>
            </a:r>
          </a:p>
        </p:txBody>
      </p:sp>
      <p:cxnSp>
        <p:nvCxnSpPr>
          <p:cNvPr id="128" name="Straight Arrow Connector 127"/>
          <p:cNvCxnSpPr>
            <a:stCxn id="126" idx="2"/>
            <a:endCxn id="127" idx="0"/>
          </p:cNvCxnSpPr>
          <p:nvPr/>
        </p:nvCxnSpPr>
        <p:spPr>
          <a:xfrm flipH="1">
            <a:off x="28490905" y="14465099"/>
            <a:ext cx="795203" cy="1189210"/>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35166659" y="13871361"/>
            <a:ext cx="762000" cy="369332"/>
          </a:xfrm>
          <a:prstGeom prst="rect">
            <a:avLst/>
          </a:prstGeom>
          <a:noFill/>
        </p:spPr>
        <p:txBody>
          <a:bodyPr wrap="square" rtlCol="0">
            <a:spAutoFit/>
          </a:bodyPr>
          <a:lstStyle/>
          <a:p>
            <a:pPr algn="ctr"/>
            <a:r>
              <a:rPr lang="en-US" sz="1800" dirty="0">
                <a:solidFill>
                  <a:srgbClr val="FF0000"/>
                </a:solidFill>
              </a:rPr>
              <a:t>2000</a:t>
            </a:r>
          </a:p>
        </p:txBody>
      </p:sp>
      <p:sp>
        <p:nvSpPr>
          <p:cNvPr id="130" name="TextBox 129"/>
          <p:cNvSpPr txBox="1"/>
          <p:nvPr/>
        </p:nvSpPr>
        <p:spPr>
          <a:xfrm>
            <a:off x="33115194" y="15135020"/>
            <a:ext cx="830199" cy="369332"/>
          </a:xfrm>
          <a:prstGeom prst="rect">
            <a:avLst/>
          </a:prstGeom>
          <a:noFill/>
        </p:spPr>
        <p:txBody>
          <a:bodyPr wrap="square" rtlCol="0">
            <a:spAutoFit/>
          </a:bodyPr>
          <a:lstStyle/>
          <a:p>
            <a:pPr algn="ctr"/>
            <a:r>
              <a:rPr lang="en-US" sz="1800" dirty="0">
                <a:solidFill>
                  <a:srgbClr val="FF00FF"/>
                </a:solidFill>
              </a:rPr>
              <a:t>2014</a:t>
            </a:r>
          </a:p>
        </p:txBody>
      </p:sp>
      <p:cxnSp>
        <p:nvCxnSpPr>
          <p:cNvPr id="131" name="Straight Arrow Connector 130"/>
          <p:cNvCxnSpPr>
            <a:stCxn id="129" idx="2"/>
            <a:endCxn id="130" idx="3"/>
          </p:cNvCxnSpPr>
          <p:nvPr/>
        </p:nvCxnSpPr>
        <p:spPr>
          <a:xfrm flipH="1">
            <a:off x="33945393" y="14240694"/>
            <a:ext cx="1602267" cy="1078993"/>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28639206" y="19901753"/>
            <a:ext cx="3669594" cy="769441"/>
          </a:xfrm>
          <a:prstGeom prst="rect">
            <a:avLst/>
          </a:prstGeom>
          <a:noFill/>
        </p:spPr>
        <p:txBody>
          <a:bodyPr wrap="none" rtlCol="0">
            <a:spAutoFit/>
          </a:bodyPr>
          <a:lstStyle/>
          <a:p>
            <a:pPr algn="ctr"/>
            <a:r>
              <a:rPr lang="en-US" sz="4400" u="sng" dirty="0"/>
              <a:t>Release 2013</a:t>
            </a:r>
          </a:p>
        </p:txBody>
      </p:sp>
      <p:sp>
        <p:nvSpPr>
          <p:cNvPr id="138" name="TextBox 137"/>
          <p:cNvSpPr txBox="1"/>
          <p:nvPr/>
        </p:nvSpPr>
        <p:spPr>
          <a:xfrm>
            <a:off x="40965887" y="13715381"/>
            <a:ext cx="761029" cy="369332"/>
          </a:xfrm>
          <a:prstGeom prst="rect">
            <a:avLst/>
          </a:prstGeom>
          <a:noFill/>
        </p:spPr>
        <p:txBody>
          <a:bodyPr wrap="square" rtlCol="0">
            <a:spAutoFit/>
          </a:bodyPr>
          <a:lstStyle/>
          <a:p>
            <a:pPr algn="ctr"/>
            <a:r>
              <a:rPr lang="en-US" sz="1800" dirty="0">
                <a:solidFill>
                  <a:srgbClr val="FF0000"/>
                </a:solidFill>
              </a:rPr>
              <a:t>2000</a:t>
            </a:r>
          </a:p>
        </p:txBody>
      </p:sp>
      <p:sp>
        <p:nvSpPr>
          <p:cNvPr id="139" name="TextBox 138"/>
          <p:cNvSpPr txBox="1"/>
          <p:nvPr/>
        </p:nvSpPr>
        <p:spPr>
          <a:xfrm>
            <a:off x="39522425" y="15307472"/>
            <a:ext cx="761029" cy="369332"/>
          </a:xfrm>
          <a:prstGeom prst="rect">
            <a:avLst/>
          </a:prstGeom>
          <a:noFill/>
        </p:spPr>
        <p:txBody>
          <a:bodyPr wrap="square" rtlCol="0">
            <a:spAutoFit/>
          </a:bodyPr>
          <a:lstStyle/>
          <a:p>
            <a:pPr algn="ctr"/>
            <a:r>
              <a:rPr lang="en-US" sz="1800" dirty="0">
                <a:solidFill>
                  <a:srgbClr val="FF00FF"/>
                </a:solidFill>
              </a:rPr>
              <a:t>2014</a:t>
            </a:r>
          </a:p>
        </p:txBody>
      </p:sp>
      <p:cxnSp>
        <p:nvCxnSpPr>
          <p:cNvPr id="140" name="Straight Arrow Connector 139"/>
          <p:cNvCxnSpPr>
            <a:stCxn id="138" idx="2"/>
            <a:endCxn id="139" idx="3"/>
          </p:cNvCxnSpPr>
          <p:nvPr/>
        </p:nvCxnSpPr>
        <p:spPr>
          <a:xfrm flipH="1">
            <a:off x="40283453" y="14084714"/>
            <a:ext cx="1062948" cy="1407425"/>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2" name="TextBox 141"/>
          <p:cNvSpPr txBox="1"/>
          <p:nvPr/>
        </p:nvSpPr>
        <p:spPr>
          <a:xfrm>
            <a:off x="262728" y="40638996"/>
            <a:ext cx="16917746" cy="3108543"/>
          </a:xfrm>
          <a:prstGeom prst="rect">
            <a:avLst/>
          </a:prstGeom>
          <a:noFill/>
        </p:spPr>
        <p:txBody>
          <a:bodyPr wrap="square" rtlCol="0">
            <a:spAutoFit/>
          </a:bodyPr>
          <a:lstStyle/>
          <a:p>
            <a:pPr marL="863600" indent="-863600"/>
            <a:r>
              <a:rPr lang="en-US" sz="2800" dirty="0"/>
              <a:t>King, Carey W. (2016) Information Theory to Assess Relations Between Energy and Structure of the U.S. Economy Over Time.</a:t>
            </a:r>
            <a:r>
              <a:rPr lang="en-US" sz="2800" i="1" dirty="0"/>
              <a:t> Biophysical Economics and Resource Quality</a:t>
            </a:r>
            <a:r>
              <a:rPr lang="en-US" sz="2800" dirty="0"/>
              <a:t>, </a:t>
            </a:r>
            <a:r>
              <a:rPr lang="en-US" sz="2800" b="1" dirty="0"/>
              <a:t>1</a:t>
            </a:r>
            <a:r>
              <a:rPr lang="en-US" sz="2800" dirty="0"/>
              <a:t> (2).</a:t>
            </a:r>
          </a:p>
          <a:p>
            <a:pPr marL="863600" indent="-863600"/>
            <a:r>
              <a:rPr lang="en-US" sz="2800" dirty="0"/>
              <a:t>Timmer, M. P., Dietzenbacher, E., Los, B., Stehrer, R. and de Vries, G. J. (2015), An Illustrated User Guide to the World Input–Output Database: the Case of Global Automotive Production, </a:t>
            </a:r>
            <a:r>
              <a:rPr lang="en-US" sz="2800" i="1" dirty="0"/>
              <a:t>Review of International Economics</a:t>
            </a:r>
            <a:r>
              <a:rPr lang="en-US" sz="2800" dirty="0"/>
              <a:t>, </a:t>
            </a:r>
            <a:r>
              <a:rPr lang="en-US" sz="2800" b="1" dirty="0"/>
              <a:t>23</a:t>
            </a:r>
            <a:r>
              <a:rPr lang="en-US" sz="2800" dirty="0"/>
              <a:t>: 575–605.</a:t>
            </a:r>
          </a:p>
          <a:p>
            <a:pPr marL="863600" indent="-863600"/>
            <a:r>
              <a:rPr lang="en-US" sz="2800" dirty="0"/>
              <a:t>Ulanowicz, R.E., Goerner S.J., Lietaer B., Gomez R. (2009) Quantifying sustainability: resilience, efficiency and the return of information theory. </a:t>
            </a:r>
            <a:r>
              <a:rPr lang="en-US" sz="2800" i="1" dirty="0"/>
              <a:t>Ecological Complexity,</a:t>
            </a:r>
            <a:r>
              <a:rPr lang="en-US" sz="2800" dirty="0"/>
              <a:t> </a:t>
            </a:r>
            <a:r>
              <a:rPr lang="en-US" sz="2800" b="1" dirty="0"/>
              <a:t>6</a:t>
            </a:r>
            <a:r>
              <a:rPr lang="en-US" sz="2800" dirty="0"/>
              <a:t> (1):27.</a:t>
            </a:r>
          </a:p>
        </p:txBody>
      </p:sp>
      <p:sp>
        <p:nvSpPr>
          <p:cNvPr id="143" name="TextBox 142"/>
          <p:cNvSpPr txBox="1"/>
          <p:nvPr/>
        </p:nvSpPr>
        <p:spPr>
          <a:xfrm>
            <a:off x="6390369" y="39685791"/>
            <a:ext cx="4120038" cy="1015663"/>
          </a:xfrm>
          <a:prstGeom prst="rect">
            <a:avLst/>
          </a:prstGeom>
          <a:noFill/>
        </p:spPr>
        <p:txBody>
          <a:bodyPr wrap="none" rtlCol="0">
            <a:spAutoFit/>
          </a:bodyPr>
          <a:lstStyle/>
          <a:p>
            <a:pPr algn="ctr"/>
            <a:r>
              <a:rPr lang="en-US" sz="6000" u="sng" dirty="0"/>
              <a:t>References</a:t>
            </a:r>
          </a:p>
        </p:txBody>
      </p:sp>
      <p:sp>
        <p:nvSpPr>
          <p:cNvPr id="144" name="TextBox 143"/>
          <p:cNvSpPr txBox="1"/>
          <p:nvPr/>
        </p:nvSpPr>
        <p:spPr>
          <a:xfrm>
            <a:off x="29845690" y="21025861"/>
            <a:ext cx="1446829" cy="338554"/>
          </a:xfrm>
          <a:prstGeom prst="rect">
            <a:avLst/>
          </a:prstGeom>
          <a:noFill/>
        </p:spPr>
        <p:txBody>
          <a:bodyPr wrap="square" rtlCol="0">
            <a:spAutoFit/>
          </a:bodyPr>
          <a:lstStyle/>
          <a:p>
            <a:pPr algn="ctr"/>
            <a:r>
              <a:rPr lang="en-US" sz="1600" dirty="0">
                <a:solidFill>
                  <a:srgbClr val="FF0000"/>
                </a:solidFill>
              </a:rPr>
              <a:t>1995</a:t>
            </a:r>
          </a:p>
        </p:txBody>
      </p:sp>
      <p:sp>
        <p:nvSpPr>
          <p:cNvPr id="145" name="TextBox 144"/>
          <p:cNvSpPr txBox="1"/>
          <p:nvPr/>
        </p:nvSpPr>
        <p:spPr>
          <a:xfrm>
            <a:off x="29144580" y="24011083"/>
            <a:ext cx="1446829" cy="338554"/>
          </a:xfrm>
          <a:prstGeom prst="rect">
            <a:avLst/>
          </a:prstGeom>
          <a:noFill/>
        </p:spPr>
        <p:txBody>
          <a:bodyPr wrap="square" rtlCol="0">
            <a:spAutoFit/>
          </a:bodyPr>
          <a:lstStyle/>
          <a:p>
            <a:pPr algn="ctr"/>
            <a:r>
              <a:rPr lang="en-US" sz="1600" dirty="0">
                <a:solidFill>
                  <a:srgbClr val="FF0000"/>
                </a:solidFill>
              </a:rPr>
              <a:t>2011</a:t>
            </a:r>
          </a:p>
        </p:txBody>
      </p:sp>
      <p:cxnSp>
        <p:nvCxnSpPr>
          <p:cNvPr id="156" name="Straight Arrow Connector 155"/>
          <p:cNvCxnSpPr/>
          <p:nvPr/>
        </p:nvCxnSpPr>
        <p:spPr>
          <a:xfrm>
            <a:off x="30739478" y="26898185"/>
            <a:ext cx="750851" cy="0"/>
          </a:xfrm>
          <a:prstGeom prst="straightConnector1">
            <a:avLst/>
          </a:prstGeom>
          <a:ln w="2857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59" name="TextBox 158"/>
          <p:cNvSpPr txBox="1"/>
          <p:nvPr/>
        </p:nvSpPr>
        <p:spPr>
          <a:xfrm>
            <a:off x="29012253" y="21989046"/>
            <a:ext cx="1727762" cy="338554"/>
          </a:xfrm>
          <a:prstGeom prst="rect">
            <a:avLst/>
          </a:prstGeom>
          <a:noFill/>
        </p:spPr>
        <p:txBody>
          <a:bodyPr wrap="square" rtlCol="0">
            <a:spAutoFit/>
          </a:bodyPr>
          <a:lstStyle/>
          <a:p>
            <a:pPr algn="ctr"/>
            <a:r>
              <a:rPr lang="en-US" sz="1600" dirty="0"/>
              <a:t>Redundancy</a:t>
            </a:r>
          </a:p>
        </p:txBody>
      </p:sp>
      <p:sp>
        <p:nvSpPr>
          <p:cNvPr id="160" name="TextBox 159"/>
          <p:cNvSpPr txBox="1"/>
          <p:nvPr/>
        </p:nvSpPr>
        <p:spPr>
          <a:xfrm>
            <a:off x="28752238" y="23026675"/>
            <a:ext cx="1727762" cy="338554"/>
          </a:xfrm>
          <a:prstGeom prst="rect">
            <a:avLst/>
          </a:prstGeom>
          <a:noFill/>
        </p:spPr>
        <p:txBody>
          <a:bodyPr wrap="square" rtlCol="0">
            <a:spAutoFit/>
          </a:bodyPr>
          <a:lstStyle/>
          <a:p>
            <a:pPr algn="ctr"/>
            <a:r>
              <a:rPr lang="en-US" sz="1600" dirty="0">
                <a:solidFill>
                  <a:schemeClr val="bg1">
                    <a:lumMod val="50000"/>
                  </a:schemeClr>
                </a:solidFill>
              </a:rPr>
              <a:t>Equality</a:t>
            </a:r>
          </a:p>
        </p:txBody>
      </p:sp>
      <p:cxnSp>
        <p:nvCxnSpPr>
          <p:cNvPr id="162" name="Straight Arrow Connector 161"/>
          <p:cNvCxnSpPr/>
          <p:nvPr/>
        </p:nvCxnSpPr>
        <p:spPr>
          <a:xfrm flipH="1">
            <a:off x="29184600" y="23407675"/>
            <a:ext cx="838200" cy="0"/>
          </a:xfrm>
          <a:prstGeom prst="straightConnector1">
            <a:avLst/>
          </a:prstGeom>
          <a:ln w="28575">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p:nvPr/>
        </p:nvCxnSpPr>
        <p:spPr>
          <a:xfrm flipH="1">
            <a:off x="29442282" y="22346572"/>
            <a:ext cx="838200"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Straight Arrow Connector 169"/>
          <p:cNvCxnSpPr/>
          <p:nvPr/>
        </p:nvCxnSpPr>
        <p:spPr>
          <a:xfrm>
            <a:off x="31368718" y="21293125"/>
            <a:ext cx="838200" cy="0"/>
          </a:xfrm>
          <a:prstGeom prst="straightConnector1">
            <a:avLst/>
          </a:prstGeom>
          <a:ln w="2857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a:off x="24715388" y="21268625"/>
            <a:ext cx="838200" cy="0"/>
          </a:xfrm>
          <a:prstGeom prst="straightConnector1">
            <a:avLst/>
          </a:prstGeom>
          <a:ln w="2857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23376508" y="20947634"/>
            <a:ext cx="1446829" cy="338554"/>
          </a:xfrm>
          <a:prstGeom prst="rect">
            <a:avLst/>
          </a:prstGeom>
          <a:noFill/>
        </p:spPr>
        <p:txBody>
          <a:bodyPr wrap="square" rtlCol="0">
            <a:spAutoFit/>
          </a:bodyPr>
          <a:lstStyle/>
          <a:p>
            <a:pPr algn="ctr"/>
            <a:r>
              <a:rPr lang="en-US" sz="1600" dirty="0">
                <a:solidFill>
                  <a:srgbClr val="FF0000"/>
                </a:solidFill>
              </a:rPr>
              <a:t>2000</a:t>
            </a:r>
          </a:p>
        </p:txBody>
      </p:sp>
      <p:sp>
        <p:nvSpPr>
          <p:cNvPr id="108" name="TextBox 107"/>
          <p:cNvSpPr txBox="1"/>
          <p:nvPr/>
        </p:nvSpPr>
        <p:spPr>
          <a:xfrm>
            <a:off x="21575991" y="24019603"/>
            <a:ext cx="1446829" cy="338554"/>
          </a:xfrm>
          <a:prstGeom prst="rect">
            <a:avLst/>
          </a:prstGeom>
          <a:noFill/>
        </p:spPr>
        <p:txBody>
          <a:bodyPr wrap="square" rtlCol="0">
            <a:spAutoFit/>
          </a:bodyPr>
          <a:lstStyle/>
          <a:p>
            <a:pPr algn="ctr"/>
            <a:r>
              <a:rPr lang="en-US" sz="1600" dirty="0">
                <a:solidFill>
                  <a:srgbClr val="FF0000"/>
                </a:solidFill>
              </a:rPr>
              <a:t>2014</a:t>
            </a:r>
          </a:p>
        </p:txBody>
      </p:sp>
      <p:sp>
        <p:nvSpPr>
          <p:cNvPr id="148" name="TextBox 147"/>
          <p:cNvSpPr txBox="1"/>
          <p:nvPr/>
        </p:nvSpPr>
        <p:spPr>
          <a:xfrm>
            <a:off x="30833067" y="27979176"/>
            <a:ext cx="1446829" cy="338554"/>
          </a:xfrm>
          <a:prstGeom prst="rect">
            <a:avLst/>
          </a:prstGeom>
          <a:noFill/>
        </p:spPr>
        <p:txBody>
          <a:bodyPr wrap="square" rtlCol="0">
            <a:spAutoFit/>
          </a:bodyPr>
          <a:lstStyle/>
          <a:p>
            <a:pPr algn="ctr"/>
            <a:r>
              <a:rPr lang="en-US" sz="1600" dirty="0">
                <a:solidFill>
                  <a:srgbClr val="FF0000"/>
                </a:solidFill>
              </a:rPr>
              <a:t>1995</a:t>
            </a:r>
          </a:p>
        </p:txBody>
      </p:sp>
      <p:sp>
        <p:nvSpPr>
          <p:cNvPr id="150" name="TextBox 149"/>
          <p:cNvSpPr txBox="1"/>
          <p:nvPr/>
        </p:nvSpPr>
        <p:spPr>
          <a:xfrm>
            <a:off x="30156904" y="25817260"/>
            <a:ext cx="1727762" cy="338554"/>
          </a:xfrm>
          <a:prstGeom prst="rect">
            <a:avLst/>
          </a:prstGeom>
          <a:noFill/>
        </p:spPr>
        <p:txBody>
          <a:bodyPr wrap="square" rtlCol="0">
            <a:spAutoFit/>
          </a:bodyPr>
          <a:lstStyle/>
          <a:p>
            <a:pPr algn="ctr"/>
            <a:r>
              <a:rPr lang="en-US" sz="1600" dirty="0">
                <a:solidFill>
                  <a:schemeClr val="bg1">
                    <a:lumMod val="50000"/>
                  </a:schemeClr>
                </a:solidFill>
              </a:rPr>
              <a:t>Equality</a:t>
            </a:r>
          </a:p>
        </p:txBody>
      </p:sp>
      <p:cxnSp>
        <p:nvCxnSpPr>
          <p:cNvPr id="151" name="Straight Arrow Connector 150"/>
          <p:cNvCxnSpPr/>
          <p:nvPr/>
        </p:nvCxnSpPr>
        <p:spPr>
          <a:xfrm flipH="1">
            <a:off x="30589266" y="25833374"/>
            <a:ext cx="838200" cy="0"/>
          </a:xfrm>
          <a:prstGeom prst="straightConnector1">
            <a:avLst/>
          </a:prstGeom>
          <a:ln w="28575">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28490029" y="28881374"/>
            <a:ext cx="1727762" cy="338554"/>
          </a:xfrm>
          <a:prstGeom prst="rect">
            <a:avLst/>
          </a:prstGeom>
          <a:noFill/>
        </p:spPr>
        <p:txBody>
          <a:bodyPr wrap="square" rtlCol="0">
            <a:spAutoFit/>
          </a:bodyPr>
          <a:lstStyle/>
          <a:p>
            <a:pPr algn="ctr"/>
            <a:r>
              <a:rPr lang="en-US" sz="1600" dirty="0"/>
              <a:t>Redundancy</a:t>
            </a:r>
          </a:p>
        </p:txBody>
      </p:sp>
      <p:cxnSp>
        <p:nvCxnSpPr>
          <p:cNvPr id="161" name="Straight Arrow Connector 160"/>
          <p:cNvCxnSpPr/>
          <p:nvPr/>
        </p:nvCxnSpPr>
        <p:spPr>
          <a:xfrm flipH="1">
            <a:off x="28846191" y="28881374"/>
            <a:ext cx="838200"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24205190" y="26435851"/>
            <a:ext cx="1446829" cy="338554"/>
          </a:xfrm>
          <a:prstGeom prst="rect">
            <a:avLst/>
          </a:prstGeom>
          <a:noFill/>
        </p:spPr>
        <p:txBody>
          <a:bodyPr wrap="square" rtlCol="0">
            <a:spAutoFit/>
          </a:bodyPr>
          <a:lstStyle/>
          <a:p>
            <a:pPr algn="ctr"/>
            <a:r>
              <a:rPr lang="en-US" sz="1600" dirty="0">
                <a:solidFill>
                  <a:srgbClr val="FF0000"/>
                </a:solidFill>
              </a:rPr>
              <a:t>2000</a:t>
            </a:r>
          </a:p>
        </p:txBody>
      </p:sp>
      <p:sp>
        <p:nvSpPr>
          <p:cNvPr id="164" name="TextBox 163"/>
          <p:cNvSpPr txBox="1"/>
          <p:nvPr/>
        </p:nvSpPr>
        <p:spPr>
          <a:xfrm>
            <a:off x="28827951" y="28347335"/>
            <a:ext cx="1446829" cy="338554"/>
          </a:xfrm>
          <a:prstGeom prst="rect">
            <a:avLst/>
          </a:prstGeom>
          <a:noFill/>
        </p:spPr>
        <p:txBody>
          <a:bodyPr wrap="square" rtlCol="0">
            <a:spAutoFit/>
          </a:bodyPr>
          <a:lstStyle/>
          <a:p>
            <a:pPr algn="ctr"/>
            <a:r>
              <a:rPr lang="en-US" sz="1600" dirty="0">
                <a:solidFill>
                  <a:srgbClr val="FF0000"/>
                </a:solidFill>
              </a:rPr>
              <a:t>2011</a:t>
            </a:r>
          </a:p>
        </p:txBody>
      </p:sp>
      <p:sp>
        <p:nvSpPr>
          <p:cNvPr id="165" name="TextBox 164"/>
          <p:cNvSpPr txBox="1"/>
          <p:nvPr/>
        </p:nvSpPr>
        <p:spPr>
          <a:xfrm>
            <a:off x="23108404" y="28367024"/>
            <a:ext cx="1727762" cy="338554"/>
          </a:xfrm>
          <a:prstGeom prst="rect">
            <a:avLst/>
          </a:prstGeom>
          <a:noFill/>
        </p:spPr>
        <p:txBody>
          <a:bodyPr wrap="square" rtlCol="0">
            <a:spAutoFit/>
          </a:bodyPr>
          <a:lstStyle/>
          <a:p>
            <a:pPr algn="ctr"/>
            <a:r>
              <a:rPr lang="en-US" sz="1600" dirty="0"/>
              <a:t>Redundancy</a:t>
            </a:r>
          </a:p>
        </p:txBody>
      </p:sp>
      <p:cxnSp>
        <p:nvCxnSpPr>
          <p:cNvPr id="166" name="Straight Arrow Connector 165"/>
          <p:cNvCxnSpPr/>
          <p:nvPr/>
        </p:nvCxnSpPr>
        <p:spPr>
          <a:xfrm flipH="1">
            <a:off x="23538433" y="28724550"/>
            <a:ext cx="838200"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22622797" y="27239531"/>
            <a:ext cx="750851" cy="0"/>
          </a:xfrm>
          <a:prstGeom prst="straightConnector1">
            <a:avLst/>
          </a:prstGeom>
          <a:ln w="2857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68" name="TextBox 167"/>
          <p:cNvSpPr txBox="1"/>
          <p:nvPr/>
        </p:nvSpPr>
        <p:spPr>
          <a:xfrm>
            <a:off x="23955986" y="23098358"/>
            <a:ext cx="1727762" cy="338554"/>
          </a:xfrm>
          <a:prstGeom prst="rect">
            <a:avLst/>
          </a:prstGeom>
          <a:noFill/>
        </p:spPr>
        <p:txBody>
          <a:bodyPr wrap="square" rtlCol="0">
            <a:spAutoFit/>
          </a:bodyPr>
          <a:lstStyle/>
          <a:p>
            <a:pPr algn="ctr"/>
            <a:r>
              <a:rPr lang="en-US" sz="1600" dirty="0"/>
              <a:t>Redundancy</a:t>
            </a:r>
          </a:p>
        </p:txBody>
      </p:sp>
      <p:cxnSp>
        <p:nvCxnSpPr>
          <p:cNvPr id="172" name="Straight Arrow Connector 171"/>
          <p:cNvCxnSpPr/>
          <p:nvPr/>
        </p:nvCxnSpPr>
        <p:spPr>
          <a:xfrm flipH="1">
            <a:off x="24386015" y="23455884"/>
            <a:ext cx="838200"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3" name="TextBox 172"/>
          <p:cNvSpPr txBox="1"/>
          <p:nvPr/>
        </p:nvSpPr>
        <p:spPr>
          <a:xfrm>
            <a:off x="22987626" y="21493343"/>
            <a:ext cx="1727762" cy="338554"/>
          </a:xfrm>
          <a:prstGeom prst="rect">
            <a:avLst/>
          </a:prstGeom>
          <a:noFill/>
        </p:spPr>
        <p:txBody>
          <a:bodyPr wrap="square" rtlCol="0">
            <a:spAutoFit/>
          </a:bodyPr>
          <a:lstStyle/>
          <a:p>
            <a:pPr algn="ctr"/>
            <a:r>
              <a:rPr lang="en-US" sz="1600" dirty="0">
                <a:solidFill>
                  <a:schemeClr val="bg1">
                    <a:lumMod val="50000"/>
                  </a:schemeClr>
                </a:solidFill>
              </a:rPr>
              <a:t>Equality</a:t>
            </a:r>
          </a:p>
        </p:txBody>
      </p:sp>
      <p:cxnSp>
        <p:nvCxnSpPr>
          <p:cNvPr id="174" name="Straight Arrow Connector 173"/>
          <p:cNvCxnSpPr/>
          <p:nvPr/>
        </p:nvCxnSpPr>
        <p:spPr>
          <a:xfrm flipH="1">
            <a:off x="23419988" y="21874343"/>
            <a:ext cx="838200" cy="0"/>
          </a:xfrm>
          <a:prstGeom prst="straightConnector1">
            <a:avLst/>
          </a:prstGeom>
          <a:ln w="28575">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76" name="TextBox 175"/>
          <p:cNvSpPr txBox="1"/>
          <p:nvPr/>
        </p:nvSpPr>
        <p:spPr>
          <a:xfrm>
            <a:off x="22015967" y="28483665"/>
            <a:ext cx="855526" cy="338554"/>
          </a:xfrm>
          <a:prstGeom prst="rect">
            <a:avLst/>
          </a:prstGeom>
          <a:noFill/>
        </p:spPr>
        <p:txBody>
          <a:bodyPr wrap="square" rtlCol="0">
            <a:spAutoFit/>
          </a:bodyPr>
          <a:lstStyle/>
          <a:p>
            <a:pPr algn="ctr"/>
            <a:r>
              <a:rPr lang="en-US" sz="1600" dirty="0">
                <a:solidFill>
                  <a:srgbClr val="FF0000"/>
                </a:solidFill>
              </a:rPr>
              <a:t>2014</a:t>
            </a:r>
          </a:p>
        </p:txBody>
      </p:sp>
      <p:sp>
        <p:nvSpPr>
          <p:cNvPr id="177" name="TextBox 176"/>
          <p:cNvSpPr txBox="1"/>
          <p:nvPr/>
        </p:nvSpPr>
        <p:spPr>
          <a:xfrm>
            <a:off x="23947814" y="16029437"/>
            <a:ext cx="1446829" cy="338554"/>
          </a:xfrm>
          <a:prstGeom prst="rect">
            <a:avLst/>
          </a:prstGeom>
          <a:noFill/>
        </p:spPr>
        <p:txBody>
          <a:bodyPr wrap="square" rtlCol="0">
            <a:spAutoFit/>
          </a:bodyPr>
          <a:lstStyle/>
          <a:p>
            <a:pPr algn="ctr"/>
            <a:r>
              <a:rPr lang="en-US" sz="1600" dirty="0"/>
              <a:t>China</a:t>
            </a:r>
          </a:p>
        </p:txBody>
      </p:sp>
      <p:cxnSp>
        <p:nvCxnSpPr>
          <p:cNvPr id="178" name="Straight Arrow Connector 177"/>
          <p:cNvCxnSpPr>
            <a:stCxn id="177" idx="2"/>
          </p:cNvCxnSpPr>
          <p:nvPr/>
        </p:nvCxnSpPr>
        <p:spPr>
          <a:xfrm>
            <a:off x="24671229" y="16367991"/>
            <a:ext cx="352525" cy="1151308"/>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a:stCxn id="177" idx="2"/>
          </p:cNvCxnSpPr>
          <p:nvPr/>
        </p:nvCxnSpPr>
        <p:spPr>
          <a:xfrm>
            <a:off x="24671228" y="16367992"/>
            <a:ext cx="331910" cy="869119"/>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81" name="TextBox 180"/>
          <p:cNvSpPr txBox="1"/>
          <p:nvPr/>
        </p:nvSpPr>
        <p:spPr>
          <a:xfrm>
            <a:off x="23077398" y="13909395"/>
            <a:ext cx="695529" cy="338554"/>
          </a:xfrm>
          <a:prstGeom prst="rect">
            <a:avLst/>
          </a:prstGeom>
          <a:noFill/>
        </p:spPr>
        <p:txBody>
          <a:bodyPr wrap="square" rtlCol="0">
            <a:spAutoFit/>
          </a:bodyPr>
          <a:lstStyle/>
          <a:p>
            <a:pPr algn="ctr"/>
            <a:r>
              <a:rPr lang="en-US" sz="1600" dirty="0"/>
              <a:t>USA</a:t>
            </a:r>
          </a:p>
        </p:txBody>
      </p:sp>
      <p:cxnSp>
        <p:nvCxnSpPr>
          <p:cNvPr id="182" name="Straight Arrow Connector 181"/>
          <p:cNvCxnSpPr>
            <a:stCxn id="181" idx="1"/>
          </p:cNvCxnSpPr>
          <p:nvPr/>
        </p:nvCxnSpPr>
        <p:spPr>
          <a:xfrm flipH="1">
            <a:off x="22865865" y="14078672"/>
            <a:ext cx="211532" cy="45247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a:stCxn id="181" idx="1"/>
          </p:cNvCxnSpPr>
          <p:nvPr/>
        </p:nvCxnSpPr>
        <p:spPr>
          <a:xfrm flipH="1">
            <a:off x="22069893" y="14078673"/>
            <a:ext cx="1007504" cy="861629"/>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84" name="TextBox 183"/>
          <p:cNvSpPr txBox="1"/>
          <p:nvPr/>
        </p:nvSpPr>
        <p:spPr>
          <a:xfrm>
            <a:off x="22552709" y="16806867"/>
            <a:ext cx="797937" cy="338554"/>
          </a:xfrm>
          <a:prstGeom prst="rect">
            <a:avLst/>
          </a:prstGeom>
          <a:noFill/>
        </p:spPr>
        <p:txBody>
          <a:bodyPr wrap="square" rtlCol="0">
            <a:spAutoFit/>
          </a:bodyPr>
          <a:lstStyle/>
          <a:p>
            <a:pPr algn="ctr"/>
            <a:r>
              <a:rPr lang="en-US" sz="1600" dirty="0"/>
              <a:t>Brazil</a:t>
            </a:r>
          </a:p>
        </p:txBody>
      </p:sp>
      <p:cxnSp>
        <p:nvCxnSpPr>
          <p:cNvPr id="185" name="Straight Arrow Connector 184"/>
          <p:cNvCxnSpPr>
            <a:stCxn id="184" idx="3"/>
          </p:cNvCxnSpPr>
          <p:nvPr/>
        </p:nvCxnSpPr>
        <p:spPr>
          <a:xfrm flipV="1">
            <a:off x="23350645" y="16614662"/>
            <a:ext cx="946712" cy="361483"/>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a:stCxn id="221" idx="3"/>
          </p:cNvCxnSpPr>
          <p:nvPr/>
        </p:nvCxnSpPr>
        <p:spPr>
          <a:xfrm flipV="1">
            <a:off x="28934634" y="15521452"/>
            <a:ext cx="300688" cy="703733"/>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41" name="TextBox 140"/>
          <p:cNvSpPr txBox="1"/>
          <p:nvPr/>
        </p:nvSpPr>
        <p:spPr>
          <a:xfrm>
            <a:off x="21519019" y="13481276"/>
            <a:ext cx="837417" cy="338554"/>
          </a:xfrm>
          <a:prstGeom prst="rect">
            <a:avLst/>
          </a:prstGeom>
          <a:noFill/>
        </p:spPr>
        <p:txBody>
          <a:bodyPr wrap="square" rtlCol="0">
            <a:spAutoFit/>
          </a:bodyPr>
          <a:lstStyle/>
          <a:p>
            <a:pPr algn="ctr"/>
            <a:r>
              <a:rPr lang="en-US" sz="1600" dirty="0"/>
              <a:t>Japan</a:t>
            </a:r>
          </a:p>
        </p:txBody>
      </p:sp>
      <p:cxnSp>
        <p:nvCxnSpPr>
          <p:cNvPr id="146" name="Straight Arrow Connector 145"/>
          <p:cNvCxnSpPr>
            <a:stCxn id="141" idx="1"/>
          </p:cNvCxnSpPr>
          <p:nvPr/>
        </p:nvCxnSpPr>
        <p:spPr>
          <a:xfrm flipH="1">
            <a:off x="21071562" y="13650553"/>
            <a:ext cx="447456" cy="368942"/>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a:stCxn id="141" idx="1"/>
          </p:cNvCxnSpPr>
          <p:nvPr/>
        </p:nvCxnSpPr>
        <p:spPr>
          <a:xfrm flipH="1">
            <a:off x="21460126" y="13650554"/>
            <a:ext cx="58892" cy="676075"/>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52" name="TextBox 151"/>
          <p:cNvSpPr txBox="1"/>
          <p:nvPr/>
        </p:nvSpPr>
        <p:spPr>
          <a:xfrm>
            <a:off x="22076914" y="17261038"/>
            <a:ext cx="1625125" cy="338554"/>
          </a:xfrm>
          <a:prstGeom prst="rect">
            <a:avLst/>
          </a:prstGeom>
          <a:noFill/>
        </p:spPr>
        <p:txBody>
          <a:bodyPr wrap="square" rtlCol="0">
            <a:spAutoFit/>
          </a:bodyPr>
          <a:lstStyle/>
          <a:p>
            <a:pPr algn="ctr"/>
            <a:r>
              <a:rPr lang="en-US" sz="1600" dirty="0"/>
              <a:t>Rest of World</a:t>
            </a:r>
          </a:p>
        </p:txBody>
      </p:sp>
      <p:cxnSp>
        <p:nvCxnSpPr>
          <p:cNvPr id="155" name="Straight Arrow Connector 154"/>
          <p:cNvCxnSpPr>
            <a:stCxn id="152" idx="3"/>
          </p:cNvCxnSpPr>
          <p:nvPr/>
        </p:nvCxnSpPr>
        <p:spPr>
          <a:xfrm>
            <a:off x="23702039" y="17430316"/>
            <a:ext cx="890581" cy="47621"/>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a:stCxn id="152" idx="3"/>
          </p:cNvCxnSpPr>
          <p:nvPr/>
        </p:nvCxnSpPr>
        <p:spPr>
          <a:xfrm flipV="1">
            <a:off x="23702039" y="16983395"/>
            <a:ext cx="1135145" cy="446921"/>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21849139" y="16279699"/>
            <a:ext cx="1052644" cy="338554"/>
          </a:xfrm>
          <a:prstGeom prst="rect">
            <a:avLst/>
          </a:prstGeom>
          <a:noFill/>
        </p:spPr>
        <p:txBody>
          <a:bodyPr wrap="square" rtlCol="0">
            <a:spAutoFit/>
          </a:bodyPr>
          <a:lstStyle/>
          <a:p>
            <a:pPr algn="ctr"/>
            <a:r>
              <a:rPr lang="en-US" sz="1600" dirty="0"/>
              <a:t>Canada</a:t>
            </a:r>
          </a:p>
        </p:txBody>
      </p:sp>
      <p:cxnSp>
        <p:nvCxnSpPr>
          <p:cNvPr id="179" name="Straight Arrow Connector 178"/>
          <p:cNvCxnSpPr>
            <a:stCxn id="158" idx="0"/>
          </p:cNvCxnSpPr>
          <p:nvPr/>
        </p:nvCxnSpPr>
        <p:spPr>
          <a:xfrm flipV="1">
            <a:off x="22375461" y="15843297"/>
            <a:ext cx="478638" cy="436402"/>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a:stCxn id="158" idx="0"/>
          </p:cNvCxnSpPr>
          <p:nvPr/>
        </p:nvCxnSpPr>
        <p:spPr>
          <a:xfrm flipV="1">
            <a:off x="22375461" y="15961963"/>
            <a:ext cx="1749822" cy="317736"/>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88" name="TextBox 187"/>
          <p:cNvSpPr txBox="1"/>
          <p:nvPr/>
        </p:nvSpPr>
        <p:spPr>
          <a:xfrm>
            <a:off x="26999463" y="13713664"/>
            <a:ext cx="733290" cy="338554"/>
          </a:xfrm>
          <a:prstGeom prst="rect">
            <a:avLst/>
          </a:prstGeom>
          <a:noFill/>
        </p:spPr>
        <p:txBody>
          <a:bodyPr wrap="square" rtlCol="0">
            <a:spAutoFit/>
          </a:bodyPr>
          <a:lstStyle/>
          <a:p>
            <a:pPr algn="ctr"/>
            <a:r>
              <a:rPr lang="en-US" sz="1600" dirty="0"/>
              <a:t>USA</a:t>
            </a:r>
          </a:p>
        </p:txBody>
      </p:sp>
      <p:cxnSp>
        <p:nvCxnSpPr>
          <p:cNvPr id="189" name="Straight Arrow Connector 188"/>
          <p:cNvCxnSpPr>
            <a:stCxn id="188" idx="3"/>
          </p:cNvCxnSpPr>
          <p:nvPr/>
        </p:nvCxnSpPr>
        <p:spPr>
          <a:xfrm>
            <a:off x="27732753" y="13882941"/>
            <a:ext cx="431412" cy="433886"/>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a:stCxn id="188" idx="3"/>
          </p:cNvCxnSpPr>
          <p:nvPr/>
        </p:nvCxnSpPr>
        <p:spPr>
          <a:xfrm>
            <a:off x="27732754" y="13882941"/>
            <a:ext cx="131501" cy="836288"/>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91" name="TextBox 190"/>
          <p:cNvSpPr txBox="1"/>
          <p:nvPr/>
        </p:nvSpPr>
        <p:spPr>
          <a:xfrm>
            <a:off x="24151434" y="15165666"/>
            <a:ext cx="819615" cy="338554"/>
          </a:xfrm>
          <a:prstGeom prst="rect">
            <a:avLst/>
          </a:prstGeom>
          <a:noFill/>
        </p:spPr>
        <p:txBody>
          <a:bodyPr wrap="square" rtlCol="0">
            <a:spAutoFit/>
          </a:bodyPr>
          <a:lstStyle/>
          <a:p>
            <a:pPr algn="ctr"/>
            <a:r>
              <a:rPr lang="en-US" sz="1600" dirty="0"/>
              <a:t>Spain</a:t>
            </a:r>
          </a:p>
        </p:txBody>
      </p:sp>
      <p:cxnSp>
        <p:nvCxnSpPr>
          <p:cNvPr id="192" name="Straight Arrow Connector 191"/>
          <p:cNvCxnSpPr>
            <a:stCxn id="191" idx="1"/>
          </p:cNvCxnSpPr>
          <p:nvPr/>
        </p:nvCxnSpPr>
        <p:spPr>
          <a:xfrm flipH="1">
            <a:off x="23810687" y="15334944"/>
            <a:ext cx="340746" cy="329949"/>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93" name="Straight Arrow Connector 192"/>
          <p:cNvCxnSpPr/>
          <p:nvPr/>
        </p:nvCxnSpPr>
        <p:spPr>
          <a:xfrm flipH="1">
            <a:off x="23698824" y="15376755"/>
            <a:ext cx="442935" cy="131075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94" name="TextBox 193"/>
          <p:cNvSpPr txBox="1"/>
          <p:nvPr/>
        </p:nvSpPr>
        <p:spPr>
          <a:xfrm>
            <a:off x="29826167" y="14378055"/>
            <a:ext cx="819615" cy="338554"/>
          </a:xfrm>
          <a:prstGeom prst="rect">
            <a:avLst/>
          </a:prstGeom>
          <a:noFill/>
        </p:spPr>
        <p:txBody>
          <a:bodyPr wrap="square" rtlCol="0">
            <a:spAutoFit/>
          </a:bodyPr>
          <a:lstStyle/>
          <a:p>
            <a:pPr algn="ctr"/>
            <a:r>
              <a:rPr lang="en-US" sz="1600" dirty="0"/>
              <a:t>Spain</a:t>
            </a:r>
          </a:p>
        </p:txBody>
      </p:sp>
      <p:cxnSp>
        <p:nvCxnSpPr>
          <p:cNvPr id="195" name="Straight Arrow Connector 194"/>
          <p:cNvCxnSpPr>
            <a:stCxn id="194" idx="1"/>
          </p:cNvCxnSpPr>
          <p:nvPr/>
        </p:nvCxnSpPr>
        <p:spPr>
          <a:xfrm flipH="1">
            <a:off x="28994472" y="14547333"/>
            <a:ext cx="831694" cy="768837"/>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96" name="Straight Arrow Connector 195"/>
          <p:cNvCxnSpPr>
            <a:stCxn id="194" idx="1"/>
          </p:cNvCxnSpPr>
          <p:nvPr/>
        </p:nvCxnSpPr>
        <p:spPr>
          <a:xfrm flipH="1">
            <a:off x="29235322" y="14547332"/>
            <a:ext cx="590844" cy="399238"/>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97" name="TextBox 196"/>
          <p:cNvSpPr txBox="1"/>
          <p:nvPr/>
        </p:nvSpPr>
        <p:spPr>
          <a:xfrm>
            <a:off x="30290694" y="14831277"/>
            <a:ext cx="799852" cy="338554"/>
          </a:xfrm>
          <a:prstGeom prst="rect">
            <a:avLst/>
          </a:prstGeom>
          <a:noFill/>
        </p:spPr>
        <p:txBody>
          <a:bodyPr wrap="square" rtlCol="0">
            <a:spAutoFit/>
          </a:bodyPr>
          <a:lstStyle/>
          <a:p>
            <a:pPr algn="ctr"/>
            <a:r>
              <a:rPr lang="en-US" sz="1600" dirty="0"/>
              <a:t>China</a:t>
            </a:r>
          </a:p>
        </p:txBody>
      </p:sp>
      <p:cxnSp>
        <p:nvCxnSpPr>
          <p:cNvPr id="198" name="Straight Arrow Connector 197"/>
          <p:cNvCxnSpPr>
            <a:stCxn id="197" idx="2"/>
          </p:cNvCxnSpPr>
          <p:nvPr/>
        </p:nvCxnSpPr>
        <p:spPr>
          <a:xfrm flipH="1">
            <a:off x="30598692" y="15169831"/>
            <a:ext cx="91928" cy="351620"/>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197" idx="2"/>
          </p:cNvCxnSpPr>
          <p:nvPr/>
        </p:nvCxnSpPr>
        <p:spPr>
          <a:xfrm flipH="1">
            <a:off x="30022802" y="15169831"/>
            <a:ext cx="667818" cy="94742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a:stCxn id="218" idx="3"/>
          </p:cNvCxnSpPr>
          <p:nvPr/>
        </p:nvCxnSpPr>
        <p:spPr>
          <a:xfrm flipV="1">
            <a:off x="27970944" y="15089156"/>
            <a:ext cx="290238" cy="365099"/>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218" name="TextBox 217"/>
          <p:cNvSpPr txBox="1"/>
          <p:nvPr/>
        </p:nvSpPr>
        <p:spPr>
          <a:xfrm>
            <a:off x="26945426" y="15284977"/>
            <a:ext cx="1025518" cy="338554"/>
          </a:xfrm>
          <a:prstGeom prst="rect">
            <a:avLst/>
          </a:prstGeom>
          <a:noFill/>
        </p:spPr>
        <p:txBody>
          <a:bodyPr wrap="square" rtlCol="0">
            <a:spAutoFit/>
          </a:bodyPr>
          <a:lstStyle/>
          <a:p>
            <a:pPr algn="ctr"/>
            <a:r>
              <a:rPr lang="en-US" sz="1600" dirty="0"/>
              <a:t>Canada</a:t>
            </a:r>
          </a:p>
        </p:txBody>
      </p:sp>
      <p:sp>
        <p:nvSpPr>
          <p:cNvPr id="221" name="TextBox 220"/>
          <p:cNvSpPr txBox="1"/>
          <p:nvPr/>
        </p:nvSpPr>
        <p:spPr>
          <a:xfrm>
            <a:off x="28136698" y="16055907"/>
            <a:ext cx="797937" cy="338554"/>
          </a:xfrm>
          <a:prstGeom prst="rect">
            <a:avLst/>
          </a:prstGeom>
          <a:noFill/>
        </p:spPr>
        <p:txBody>
          <a:bodyPr wrap="square" rtlCol="0">
            <a:spAutoFit/>
          </a:bodyPr>
          <a:lstStyle/>
          <a:p>
            <a:pPr algn="ctr"/>
            <a:r>
              <a:rPr lang="en-US" sz="1600" dirty="0"/>
              <a:t>Brazil</a:t>
            </a:r>
          </a:p>
        </p:txBody>
      </p:sp>
      <p:cxnSp>
        <p:nvCxnSpPr>
          <p:cNvPr id="222" name="Straight Arrow Connector 221"/>
          <p:cNvCxnSpPr/>
          <p:nvPr/>
        </p:nvCxnSpPr>
        <p:spPr>
          <a:xfrm flipV="1">
            <a:off x="23368034" y="16730935"/>
            <a:ext cx="330166" cy="24740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227" name="TextBox 226"/>
          <p:cNvSpPr txBox="1"/>
          <p:nvPr/>
        </p:nvSpPr>
        <p:spPr>
          <a:xfrm>
            <a:off x="29286107" y="16938172"/>
            <a:ext cx="1625125" cy="338554"/>
          </a:xfrm>
          <a:prstGeom prst="rect">
            <a:avLst/>
          </a:prstGeom>
          <a:noFill/>
        </p:spPr>
        <p:txBody>
          <a:bodyPr wrap="square" rtlCol="0">
            <a:spAutoFit/>
          </a:bodyPr>
          <a:lstStyle/>
          <a:p>
            <a:pPr algn="ctr"/>
            <a:r>
              <a:rPr lang="en-US" sz="1600" dirty="0"/>
              <a:t>Rest of World</a:t>
            </a:r>
          </a:p>
        </p:txBody>
      </p:sp>
      <p:cxnSp>
        <p:nvCxnSpPr>
          <p:cNvPr id="228" name="Straight Arrow Connector 227"/>
          <p:cNvCxnSpPr>
            <a:stCxn id="227" idx="0"/>
          </p:cNvCxnSpPr>
          <p:nvPr/>
        </p:nvCxnSpPr>
        <p:spPr>
          <a:xfrm flipV="1">
            <a:off x="30098670" y="16173068"/>
            <a:ext cx="591951" cy="76510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218" idx="3"/>
          </p:cNvCxnSpPr>
          <p:nvPr/>
        </p:nvCxnSpPr>
        <p:spPr>
          <a:xfrm flipV="1">
            <a:off x="27970944" y="14861678"/>
            <a:ext cx="716340" cy="592577"/>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221" idx="3"/>
          </p:cNvCxnSpPr>
          <p:nvPr/>
        </p:nvCxnSpPr>
        <p:spPr>
          <a:xfrm flipV="1">
            <a:off x="28934634" y="15439584"/>
            <a:ext cx="1525474" cy="785601"/>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42" name="Straight Arrow Connector 241"/>
          <p:cNvCxnSpPr>
            <a:stCxn id="227" idx="0"/>
          </p:cNvCxnSpPr>
          <p:nvPr/>
        </p:nvCxnSpPr>
        <p:spPr>
          <a:xfrm flipH="1" flipV="1">
            <a:off x="29720543" y="15056874"/>
            <a:ext cx="378126" cy="1881298"/>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249" name="TextBox 248"/>
          <p:cNvSpPr txBox="1"/>
          <p:nvPr/>
        </p:nvSpPr>
        <p:spPr>
          <a:xfrm>
            <a:off x="33084035" y="13588506"/>
            <a:ext cx="733290" cy="338554"/>
          </a:xfrm>
          <a:prstGeom prst="rect">
            <a:avLst/>
          </a:prstGeom>
          <a:noFill/>
        </p:spPr>
        <p:txBody>
          <a:bodyPr wrap="square" rtlCol="0">
            <a:spAutoFit/>
          </a:bodyPr>
          <a:lstStyle/>
          <a:p>
            <a:pPr algn="ctr"/>
            <a:r>
              <a:rPr lang="en-US" sz="1600" dirty="0"/>
              <a:t>USA</a:t>
            </a:r>
          </a:p>
        </p:txBody>
      </p:sp>
      <p:cxnSp>
        <p:nvCxnSpPr>
          <p:cNvPr id="250" name="Straight Arrow Connector 249"/>
          <p:cNvCxnSpPr>
            <a:stCxn id="249" idx="3"/>
          </p:cNvCxnSpPr>
          <p:nvPr/>
        </p:nvCxnSpPr>
        <p:spPr>
          <a:xfrm>
            <a:off x="33817325" y="13757784"/>
            <a:ext cx="519040" cy="596569"/>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258" name="TextBox 257"/>
          <p:cNvSpPr txBox="1"/>
          <p:nvPr/>
        </p:nvSpPr>
        <p:spPr>
          <a:xfrm>
            <a:off x="36240292" y="14346965"/>
            <a:ext cx="819615" cy="338554"/>
          </a:xfrm>
          <a:prstGeom prst="rect">
            <a:avLst/>
          </a:prstGeom>
          <a:noFill/>
        </p:spPr>
        <p:txBody>
          <a:bodyPr wrap="square" rtlCol="0">
            <a:spAutoFit/>
          </a:bodyPr>
          <a:lstStyle/>
          <a:p>
            <a:pPr algn="ctr"/>
            <a:r>
              <a:rPr lang="en-US" sz="1600" dirty="0"/>
              <a:t>Spain</a:t>
            </a:r>
          </a:p>
        </p:txBody>
      </p:sp>
      <p:sp>
        <p:nvSpPr>
          <p:cNvPr id="259" name="TextBox 258"/>
          <p:cNvSpPr txBox="1"/>
          <p:nvPr/>
        </p:nvSpPr>
        <p:spPr>
          <a:xfrm>
            <a:off x="33604095" y="15532998"/>
            <a:ext cx="1025518" cy="338554"/>
          </a:xfrm>
          <a:prstGeom prst="rect">
            <a:avLst/>
          </a:prstGeom>
          <a:noFill/>
        </p:spPr>
        <p:txBody>
          <a:bodyPr wrap="square" rtlCol="0">
            <a:spAutoFit/>
          </a:bodyPr>
          <a:lstStyle/>
          <a:p>
            <a:pPr algn="ctr"/>
            <a:r>
              <a:rPr lang="en-US" sz="1600" dirty="0"/>
              <a:t>Canada</a:t>
            </a:r>
          </a:p>
        </p:txBody>
      </p:sp>
      <p:cxnSp>
        <p:nvCxnSpPr>
          <p:cNvPr id="264" name="Straight Arrow Connector 263"/>
          <p:cNvCxnSpPr>
            <a:stCxn id="258" idx="1"/>
          </p:cNvCxnSpPr>
          <p:nvPr/>
        </p:nvCxnSpPr>
        <p:spPr>
          <a:xfrm flipH="1">
            <a:off x="35966401" y="14516242"/>
            <a:ext cx="273890" cy="376312"/>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a:stCxn id="259" idx="3"/>
          </p:cNvCxnSpPr>
          <p:nvPr/>
        </p:nvCxnSpPr>
        <p:spPr>
          <a:xfrm flipV="1">
            <a:off x="34629613" y="14804873"/>
            <a:ext cx="1257534" cy="897403"/>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36486165" y="14763652"/>
            <a:ext cx="799852" cy="338554"/>
          </a:xfrm>
          <a:prstGeom prst="rect">
            <a:avLst/>
          </a:prstGeom>
          <a:noFill/>
        </p:spPr>
        <p:txBody>
          <a:bodyPr wrap="square" rtlCol="0">
            <a:spAutoFit/>
          </a:bodyPr>
          <a:lstStyle/>
          <a:p>
            <a:pPr algn="ctr"/>
            <a:r>
              <a:rPr lang="en-US" sz="1600" dirty="0"/>
              <a:t>China</a:t>
            </a:r>
          </a:p>
        </p:txBody>
      </p:sp>
      <p:sp>
        <p:nvSpPr>
          <p:cNvPr id="272" name="TextBox 271"/>
          <p:cNvSpPr txBox="1"/>
          <p:nvPr/>
        </p:nvSpPr>
        <p:spPr>
          <a:xfrm>
            <a:off x="34730667" y="16243621"/>
            <a:ext cx="797937" cy="338554"/>
          </a:xfrm>
          <a:prstGeom prst="rect">
            <a:avLst/>
          </a:prstGeom>
          <a:noFill/>
        </p:spPr>
        <p:txBody>
          <a:bodyPr wrap="square" rtlCol="0">
            <a:spAutoFit/>
          </a:bodyPr>
          <a:lstStyle/>
          <a:p>
            <a:pPr algn="ctr"/>
            <a:r>
              <a:rPr lang="en-US" sz="1600" dirty="0"/>
              <a:t>Brazil</a:t>
            </a:r>
          </a:p>
        </p:txBody>
      </p:sp>
      <p:sp>
        <p:nvSpPr>
          <p:cNvPr id="273" name="TextBox 272"/>
          <p:cNvSpPr txBox="1"/>
          <p:nvPr/>
        </p:nvSpPr>
        <p:spPr>
          <a:xfrm>
            <a:off x="35173783" y="17070153"/>
            <a:ext cx="1625125" cy="338554"/>
          </a:xfrm>
          <a:prstGeom prst="rect">
            <a:avLst/>
          </a:prstGeom>
          <a:noFill/>
        </p:spPr>
        <p:txBody>
          <a:bodyPr wrap="square" rtlCol="0">
            <a:spAutoFit/>
          </a:bodyPr>
          <a:lstStyle/>
          <a:p>
            <a:pPr algn="ctr"/>
            <a:r>
              <a:rPr lang="en-US" sz="1600" dirty="0"/>
              <a:t>Rest of World</a:t>
            </a:r>
          </a:p>
        </p:txBody>
      </p:sp>
      <p:cxnSp>
        <p:nvCxnSpPr>
          <p:cNvPr id="274" name="Straight Arrow Connector 273"/>
          <p:cNvCxnSpPr>
            <a:stCxn id="272" idx="0"/>
          </p:cNvCxnSpPr>
          <p:nvPr/>
        </p:nvCxnSpPr>
        <p:spPr>
          <a:xfrm flipV="1">
            <a:off x="35129636" y="15097007"/>
            <a:ext cx="906347" cy="114661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flipH="1">
            <a:off x="36886091" y="15132985"/>
            <a:ext cx="51710" cy="455471"/>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82" name="Straight Arrow Connector 281"/>
          <p:cNvCxnSpPr>
            <a:stCxn id="273" idx="0"/>
          </p:cNvCxnSpPr>
          <p:nvPr/>
        </p:nvCxnSpPr>
        <p:spPr>
          <a:xfrm flipV="1">
            <a:off x="35986346" y="15297927"/>
            <a:ext cx="742055" cy="1772226"/>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85" name="Straight Arrow Connector 284"/>
          <p:cNvCxnSpPr>
            <a:stCxn id="249" idx="3"/>
          </p:cNvCxnSpPr>
          <p:nvPr/>
        </p:nvCxnSpPr>
        <p:spPr>
          <a:xfrm>
            <a:off x="33817326" y="13757784"/>
            <a:ext cx="266285" cy="925407"/>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a:stCxn id="271" idx="1"/>
          </p:cNvCxnSpPr>
          <p:nvPr/>
        </p:nvCxnSpPr>
        <p:spPr>
          <a:xfrm flipH="1">
            <a:off x="36071315" y="14932929"/>
            <a:ext cx="414850" cy="823602"/>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a:stCxn id="273" idx="0"/>
          </p:cNvCxnSpPr>
          <p:nvPr/>
        </p:nvCxnSpPr>
        <p:spPr>
          <a:xfrm flipV="1">
            <a:off x="35986346" y="16188919"/>
            <a:ext cx="693295" cy="88123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272" idx="0"/>
          </p:cNvCxnSpPr>
          <p:nvPr/>
        </p:nvCxnSpPr>
        <p:spPr>
          <a:xfrm flipV="1">
            <a:off x="35129636" y="15406461"/>
            <a:ext cx="237189" cy="837160"/>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a:stCxn id="259" idx="3"/>
          </p:cNvCxnSpPr>
          <p:nvPr/>
        </p:nvCxnSpPr>
        <p:spPr>
          <a:xfrm flipV="1">
            <a:off x="34629614" y="15037009"/>
            <a:ext cx="84151" cy="665267"/>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13" name="Straight Arrow Connector 312"/>
          <p:cNvCxnSpPr>
            <a:stCxn id="258" idx="1"/>
          </p:cNvCxnSpPr>
          <p:nvPr/>
        </p:nvCxnSpPr>
        <p:spPr>
          <a:xfrm flipH="1">
            <a:off x="35094227" y="14516243"/>
            <a:ext cx="1146064" cy="690223"/>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324" name="TextBox 323"/>
          <p:cNvSpPr txBox="1"/>
          <p:nvPr/>
        </p:nvSpPr>
        <p:spPr>
          <a:xfrm>
            <a:off x="39083531" y="13582919"/>
            <a:ext cx="733290" cy="338554"/>
          </a:xfrm>
          <a:prstGeom prst="rect">
            <a:avLst/>
          </a:prstGeom>
          <a:noFill/>
        </p:spPr>
        <p:txBody>
          <a:bodyPr wrap="square" rtlCol="0">
            <a:spAutoFit/>
          </a:bodyPr>
          <a:lstStyle/>
          <a:p>
            <a:pPr algn="ctr"/>
            <a:r>
              <a:rPr lang="en-US" sz="1600" dirty="0"/>
              <a:t>USA</a:t>
            </a:r>
          </a:p>
        </p:txBody>
      </p:sp>
      <p:cxnSp>
        <p:nvCxnSpPr>
          <p:cNvPr id="325" name="Straight Arrow Connector 324"/>
          <p:cNvCxnSpPr>
            <a:stCxn id="324" idx="3"/>
          </p:cNvCxnSpPr>
          <p:nvPr/>
        </p:nvCxnSpPr>
        <p:spPr>
          <a:xfrm>
            <a:off x="39816822" y="13752196"/>
            <a:ext cx="797779" cy="990650"/>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27" name="Straight Arrow Connector 326"/>
          <p:cNvCxnSpPr>
            <a:stCxn id="324" idx="3"/>
          </p:cNvCxnSpPr>
          <p:nvPr/>
        </p:nvCxnSpPr>
        <p:spPr>
          <a:xfrm>
            <a:off x="39816822" y="13752197"/>
            <a:ext cx="464697" cy="1266855"/>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330" name="TextBox 329"/>
          <p:cNvSpPr txBox="1"/>
          <p:nvPr/>
        </p:nvSpPr>
        <p:spPr>
          <a:xfrm>
            <a:off x="41863924" y="14246857"/>
            <a:ext cx="819615" cy="338554"/>
          </a:xfrm>
          <a:prstGeom prst="rect">
            <a:avLst/>
          </a:prstGeom>
          <a:noFill/>
        </p:spPr>
        <p:txBody>
          <a:bodyPr wrap="square" rtlCol="0">
            <a:spAutoFit/>
          </a:bodyPr>
          <a:lstStyle/>
          <a:p>
            <a:pPr algn="ctr"/>
            <a:r>
              <a:rPr lang="en-US" sz="1600" dirty="0"/>
              <a:t>Spain</a:t>
            </a:r>
          </a:p>
        </p:txBody>
      </p:sp>
      <p:sp>
        <p:nvSpPr>
          <p:cNvPr id="331" name="TextBox 330"/>
          <p:cNvSpPr txBox="1"/>
          <p:nvPr/>
        </p:nvSpPr>
        <p:spPr>
          <a:xfrm>
            <a:off x="39580784" y="15879076"/>
            <a:ext cx="1025518" cy="338554"/>
          </a:xfrm>
          <a:prstGeom prst="rect">
            <a:avLst/>
          </a:prstGeom>
          <a:noFill/>
        </p:spPr>
        <p:txBody>
          <a:bodyPr wrap="square" rtlCol="0">
            <a:spAutoFit/>
          </a:bodyPr>
          <a:lstStyle/>
          <a:p>
            <a:pPr algn="ctr"/>
            <a:r>
              <a:rPr lang="en-US" sz="1600" dirty="0"/>
              <a:t>Canada</a:t>
            </a:r>
          </a:p>
        </p:txBody>
      </p:sp>
      <p:sp>
        <p:nvSpPr>
          <p:cNvPr id="332" name="TextBox 331"/>
          <p:cNvSpPr txBox="1"/>
          <p:nvPr/>
        </p:nvSpPr>
        <p:spPr>
          <a:xfrm>
            <a:off x="42450067" y="14791254"/>
            <a:ext cx="799852" cy="338554"/>
          </a:xfrm>
          <a:prstGeom prst="rect">
            <a:avLst/>
          </a:prstGeom>
          <a:noFill/>
        </p:spPr>
        <p:txBody>
          <a:bodyPr wrap="square" rtlCol="0">
            <a:spAutoFit/>
          </a:bodyPr>
          <a:lstStyle/>
          <a:p>
            <a:pPr algn="ctr"/>
            <a:r>
              <a:rPr lang="en-US" sz="1600" dirty="0"/>
              <a:t>China</a:t>
            </a:r>
          </a:p>
        </p:txBody>
      </p:sp>
      <p:sp>
        <p:nvSpPr>
          <p:cNvPr id="333" name="TextBox 332"/>
          <p:cNvSpPr txBox="1"/>
          <p:nvPr/>
        </p:nvSpPr>
        <p:spPr>
          <a:xfrm>
            <a:off x="42075142" y="16583910"/>
            <a:ext cx="797937" cy="338554"/>
          </a:xfrm>
          <a:prstGeom prst="rect">
            <a:avLst/>
          </a:prstGeom>
          <a:noFill/>
        </p:spPr>
        <p:txBody>
          <a:bodyPr wrap="square" rtlCol="0">
            <a:spAutoFit/>
          </a:bodyPr>
          <a:lstStyle/>
          <a:p>
            <a:pPr algn="ctr"/>
            <a:r>
              <a:rPr lang="en-US" sz="1600" dirty="0"/>
              <a:t>Brazil</a:t>
            </a:r>
          </a:p>
        </p:txBody>
      </p:sp>
      <p:sp>
        <p:nvSpPr>
          <p:cNvPr id="334" name="TextBox 333"/>
          <p:cNvSpPr txBox="1"/>
          <p:nvPr/>
        </p:nvSpPr>
        <p:spPr>
          <a:xfrm>
            <a:off x="40181284" y="16383414"/>
            <a:ext cx="1625125" cy="338554"/>
          </a:xfrm>
          <a:prstGeom prst="rect">
            <a:avLst/>
          </a:prstGeom>
          <a:noFill/>
        </p:spPr>
        <p:txBody>
          <a:bodyPr wrap="square" rtlCol="0">
            <a:spAutoFit/>
          </a:bodyPr>
          <a:lstStyle/>
          <a:p>
            <a:pPr algn="ctr"/>
            <a:r>
              <a:rPr lang="en-US" sz="1600" dirty="0"/>
              <a:t>Rest of World</a:t>
            </a:r>
          </a:p>
        </p:txBody>
      </p:sp>
      <p:cxnSp>
        <p:nvCxnSpPr>
          <p:cNvPr id="336" name="Straight Arrow Connector 335"/>
          <p:cNvCxnSpPr>
            <a:stCxn id="331" idx="3"/>
          </p:cNvCxnSpPr>
          <p:nvPr/>
        </p:nvCxnSpPr>
        <p:spPr>
          <a:xfrm flipV="1">
            <a:off x="40606302" y="15101311"/>
            <a:ext cx="801258" cy="947043"/>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40" name="Straight Arrow Connector 339"/>
          <p:cNvCxnSpPr>
            <a:stCxn id="330" idx="1"/>
          </p:cNvCxnSpPr>
          <p:nvPr/>
        </p:nvCxnSpPr>
        <p:spPr>
          <a:xfrm flipH="1">
            <a:off x="41780947" y="14416135"/>
            <a:ext cx="82976" cy="778471"/>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a:stCxn id="332" idx="1"/>
          </p:cNvCxnSpPr>
          <p:nvPr/>
        </p:nvCxnSpPr>
        <p:spPr>
          <a:xfrm flipH="1">
            <a:off x="41909515" y="14960531"/>
            <a:ext cx="540552" cy="402146"/>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a:stCxn id="333" idx="0"/>
          </p:cNvCxnSpPr>
          <p:nvPr/>
        </p:nvCxnSpPr>
        <p:spPr>
          <a:xfrm flipV="1">
            <a:off x="42474110" y="15633360"/>
            <a:ext cx="426490" cy="950550"/>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51" name="Straight Arrow Connector 350"/>
          <p:cNvCxnSpPr>
            <a:stCxn id="334" idx="0"/>
          </p:cNvCxnSpPr>
          <p:nvPr/>
        </p:nvCxnSpPr>
        <p:spPr>
          <a:xfrm flipV="1">
            <a:off x="40993846" y="14800140"/>
            <a:ext cx="50296" cy="158327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62" name="Straight Arrow Connector 361"/>
          <p:cNvCxnSpPr>
            <a:stCxn id="334" idx="0"/>
          </p:cNvCxnSpPr>
          <p:nvPr/>
        </p:nvCxnSpPr>
        <p:spPr>
          <a:xfrm flipV="1">
            <a:off x="40993846" y="15727148"/>
            <a:ext cx="1475988" cy="656266"/>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a:stCxn id="331" idx="3"/>
          </p:cNvCxnSpPr>
          <p:nvPr/>
        </p:nvCxnSpPr>
        <p:spPr>
          <a:xfrm flipV="1">
            <a:off x="40606302" y="15253795"/>
            <a:ext cx="101534" cy="794559"/>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85" name="Straight Arrow Connector 384"/>
          <p:cNvCxnSpPr>
            <a:stCxn id="330" idx="1"/>
          </p:cNvCxnSpPr>
          <p:nvPr/>
        </p:nvCxnSpPr>
        <p:spPr>
          <a:xfrm flipH="1">
            <a:off x="40981093" y="14416135"/>
            <a:ext cx="882830" cy="953603"/>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91" name="Straight Arrow Connector 390"/>
          <p:cNvCxnSpPr>
            <a:stCxn id="332" idx="2"/>
          </p:cNvCxnSpPr>
          <p:nvPr/>
        </p:nvCxnSpPr>
        <p:spPr>
          <a:xfrm>
            <a:off x="42849994" y="15129809"/>
            <a:ext cx="323195" cy="1021399"/>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94" name="Straight Arrow Connector 393"/>
          <p:cNvCxnSpPr>
            <a:stCxn id="333" idx="0"/>
          </p:cNvCxnSpPr>
          <p:nvPr/>
        </p:nvCxnSpPr>
        <p:spPr>
          <a:xfrm flipH="1" flipV="1">
            <a:off x="41308972" y="15519050"/>
            <a:ext cx="1165138" cy="1064860"/>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flipH="1" flipV="1">
            <a:off x="37891787" y="20555855"/>
            <a:ext cx="1995969" cy="3230225"/>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flipH="1" flipV="1">
            <a:off x="37891790" y="24555776"/>
            <a:ext cx="2003370" cy="157381"/>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09" name="Straight Connector 408"/>
          <p:cNvCxnSpPr/>
          <p:nvPr/>
        </p:nvCxnSpPr>
        <p:spPr>
          <a:xfrm flipH="1">
            <a:off x="37897799" y="22789977"/>
            <a:ext cx="3787677" cy="2741277"/>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flipH="1">
            <a:off x="37897799" y="23727174"/>
            <a:ext cx="3787677" cy="5795500"/>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423" name="TextBox 422"/>
          <p:cNvSpPr txBox="1"/>
          <p:nvPr/>
        </p:nvSpPr>
        <p:spPr>
          <a:xfrm>
            <a:off x="35894881" y="26255010"/>
            <a:ext cx="1351211" cy="646331"/>
          </a:xfrm>
          <a:prstGeom prst="rect">
            <a:avLst/>
          </a:prstGeom>
          <a:noFill/>
        </p:spPr>
        <p:txBody>
          <a:bodyPr wrap="square" rtlCol="0">
            <a:spAutoFit/>
          </a:bodyPr>
          <a:lstStyle/>
          <a:p>
            <a:pPr algn="ctr"/>
            <a:r>
              <a:rPr lang="en-US" sz="1800" dirty="0">
                <a:solidFill>
                  <a:srgbClr val="FF0000"/>
                </a:solidFill>
              </a:rPr>
              <a:t>Release 2016</a:t>
            </a:r>
          </a:p>
        </p:txBody>
      </p:sp>
      <p:sp>
        <p:nvSpPr>
          <p:cNvPr id="424" name="TextBox 423"/>
          <p:cNvSpPr txBox="1"/>
          <p:nvPr/>
        </p:nvSpPr>
        <p:spPr>
          <a:xfrm>
            <a:off x="36838106" y="28826368"/>
            <a:ext cx="1120789" cy="646331"/>
          </a:xfrm>
          <a:prstGeom prst="rect">
            <a:avLst/>
          </a:prstGeom>
          <a:noFill/>
        </p:spPr>
        <p:txBody>
          <a:bodyPr wrap="square" rtlCol="0">
            <a:spAutoFit/>
          </a:bodyPr>
          <a:lstStyle/>
          <a:p>
            <a:pPr algn="ctr"/>
            <a:r>
              <a:rPr lang="en-US" sz="1800" dirty="0">
                <a:solidFill>
                  <a:srgbClr val="0000FF"/>
                </a:solidFill>
              </a:rPr>
              <a:t>Release 2013</a:t>
            </a:r>
          </a:p>
        </p:txBody>
      </p:sp>
      <p:sp>
        <p:nvSpPr>
          <p:cNvPr id="425" name="TextBox 424"/>
          <p:cNvSpPr txBox="1"/>
          <p:nvPr/>
        </p:nvSpPr>
        <p:spPr>
          <a:xfrm>
            <a:off x="35986345" y="21532849"/>
            <a:ext cx="1187487" cy="646331"/>
          </a:xfrm>
          <a:prstGeom prst="rect">
            <a:avLst/>
          </a:prstGeom>
          <a:noFill/>
        </p:spPr>
        <p:txBody>
          <a:bodyPr wrap="square" rtlCol="0">
            <a:spAutoFit/>
          </a:bodyPr>
          <a:lstStyle/>
          <a:p>
            <a:pPr algn="ctr"/>
            <a:r>
              <a:rPr lang="en-US" sz="1800" dirty="0">
                <a:solidFill>
                  <a:schemeClr val="bg1">
                    <a:lumMod val="50000"/>
                  </a:schemeClr>
                </a:solidFill>
              </a:rPr>
              <a:t>Release 2016</a:t>
            </a:r>
          </a:p>
        </p:txBody>
      </p:sp>
      <p:sp>
        <p:nvSpPr>
          <p:cNvPr id="426" name="TextBox 425"/>
          <p:cNvSpPr txBox="1"/>
          <p:nvPr/>
        </p:nvSpPr>
        <p:spPr>
          <a:xfrm>
            <a:off x="36870655" y="23558704"/>
            <a:ext cx="1143000" cy="646331"/>
          </a:xfrm>
          <a:prstGeom prst="rect">
            <a:avLst/>
          </a:prstGeom>
          <a:noFill/>
        </p:spPr>
        <p:txBody>
          <a:bodyPr wrap="square" rtlCol="0">
            <a:spAutoFit/>
          </a:bodyPr>
          <a:lstStyle/>
          <a:p>
            <a:pPr algn="ctr"/>
            <a:r>
              <a:rPr lang="en-US" sz="1800" dirty="0"/>
              <a:t>Release 2013</a:t>
            </a:r>
          </a:p>
        </p:txBody>
      </p:sp>
      <p:sp>
        <p:nvSpPr>
          <p:cNvPr id="427" name="Down Arrow 426"/>
          <p:cNvSpPr/>
          <p:nvPr/>
        </p:nvSpPr>
        <p:spPr>
          <a:xfrm rot="5400000">
            <a:off x="33889729" y="21949401"/>
            <a:ext cx="1140254" cy="1489088"/>
          </a:xfrm>
          <a:prstGeom prst="down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8" name="Down Arrow 427"/>
          <p:cNvSpPr/>
          <p:nvPr/>
        </p:nvSpPr>
        <p:spPr>
          <a:xfrm rot="5400000">
            <a:off x="33863437" y="26652303"/>
            <a:ext cx="1140254" cy="1489088"/>
          </a:xfrm>
          <a:prstGeom prst="down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9" name="TextBox 428"/>
          <p:cNvSpPr txBox="1"/>
          <p:nvPr/>
        </p:nvSpPr>
        <p:spPr>
          <a:xfrm>
            <a:off x="28431419" y="38405899"/>
            <a:ext cx="4378122" cy="1015663"/>
          </a:xfrm>
          <a:prstGeom prst="rect">
            <a:avLst/>
          </a:prstGeom>
          <a:noFill/>
        </p:spPr>
        <p:txBody>
          <a:bodyPr wrap="none" rtlCol="0">
            <a:spAutoFit/>
          </a:bodyPr>
          <a:lstStyle/>
          <a:p>
            <a:pPr algn="ctr"/>
            <a:r>
              <a:rPr lang="en-US" sz="6000" u="sng" dirty="0"/>
              <a:t>Conclusions</a:t>
            </a:r>
          </a:p>
        </p:txBody>
      </p:sp>
      <p:sp>
        <p:nvSpPr>
          <p:cNvPr id="202" name="TextBox 201"/>
          <p:cNvSpPr txBox="1"/>
          <p:nvPr/>
        </p:nvSpPr>
        <p:spPr>
          <a:xfrm>
            <a:off x="18657112" y="34963570"/>
            <a:ext cx="15144554" cy="3539430"/>
          </a:xfrm>
          <a:prstGeom prst="rect">
            <a:avLst/>
          </a:prstGeom>
          <a:noFill/>
        </p:spPr>
        <p:txBody>
          <a:bodyPr wrap="square" rtlCol="0">
            <a:spAutoFit/>
          </a:bodyPr>
          <a:lstStyle/>
          <a:p>
            <a:pPr algn="just"/>
            <a:r>
              <a:rPr lang="en-US" sz="2800" b="1" dirty="0"/>
              <a:t>Figure 4</a:t>
            </a:r>
            <a:r>
              <a:rPr lang="en-US" sz="2800" dirty="0"/>
              <a:t>. The changing structure of the world economy follows a different path when considering different boundaries. </a:t>
            </a:r>
            <a:r>
              <a:rPr lang="en-US" sz="2800" u="sng" dirty="0"/>
              <a:t>Boundary A:</a:t>
            </a:r>
            <a:r>
              <a:rPr lang="en-US" sz="2800" dirty="0"/>
              <a:t> (4a &amp; 4b) The country-weighted metrics generally decline (except for redundancy before 2002). </a:t>
            </a:r>
            <a:r>
              <a:rPr lang="en-US" sz="2800" u="sng" dirty="0"/>
              <a:t>Boundary B:</a:t>
            </a:r>
            <a:r>
              <a:rPr lang="en-US" sz="2800" dirty="0"/>
              <a:t> Metrics not shown (see Figure 5B). </a:t>
            </a:r>
            <a:r>
              <a:rPr lang="en-US" sz="2800" u="sng" dirty="0"/>
              <a:t>Boundary C:</a:t>
            </a:r>
            <a:r>
              <a:rPr lang="en-US" sz="2800" dirty="0"/>
              <a:t> (c &amp; d) The entire I-O matrix of the world as a single network (no inputs or outputs) shows declining information entropy and equality after the Great Recession. </a:t>
            </a:r>
            <a:r>
              <a:rPr lang="en-US" sz="2800" u="sng" dirty="0"/>
              <a:t>Boundary D:</a:t>
            </a:r>
            <a:r>
              <a:rPr lang="en-US" sz="2800" dirty="0"/>
              <a:t> (e &amp; f) Information entropy and equality are generally up after 2002 (peak net power ratio) with the opposite trend for redundancy. Compared to Boundary C (no inputs and outputs), equality is significantly lower, and redundancy is similar.</a:t>
            </a:r>
          </a:p>
        </p:txBody>
      </p:sp>
      <p:sp>
        <p:nvSpPr>
          <p:cNvPr id="203" name="TextBox 202"/>
          <p:cNvSpPr txBox="1"/>
          <p:nvPr/>
        </p:nvSpPr>
        <p:spPr>
          <a:xfrm>
            <a:off x="34878466" y="34959840"/>
            <a:ext cx="8555534" cy="1384995"/>
          </a:xfrm>
          <a:prstGeom prst="rect">
            <a:avLst/>
          </a:prstGeom>
          <a:noFill/>
        </p:spPr>
        <p:txBody>
          <a:bodyPr wrap="square" rtlCol="0">
            <a:spAutoFit/>
          </a:bodyPr>
          <a:lstStyle/>
          <a:p>
            <a:pPr algn="just"/>
            <a:r>
              <a:rPr lang="en-US" sz="2800" b="1" dirty="0"/>
              <a:t>Figure 5</a:t>
            </a:r>
            <a:r>
              <a:rPr lang="en-US" sz="2800" dirty="0"/>
              <a:t>. Plot of the overall </a:t>
            </a:r>
            <a:r>
              <a:rPr lang="en-US" sz="2800" b="1" i="1" dirty="0"/>
              <a:t>world economy</a:t>
            </a:r>
            <a:r>
              <a:rPr lang="en-US" sz="2800" dirty="0"/>
              <a:t> Conditional Entropy (</a:t>
            </a:r>
            <a:r>
              <a:rPr lang="el-GR" sz="2800" dirty="0"/>
              <a:t>Ψ</a:t>
            </a:r>
            <a:r>
              <a:rPr lang="en-US" sz="2800" dirty="0"/>
              <a:t>) versus Mutual Constraint (X) at different system boundaries (A) – (D). </a:t>
            </a:r>
          </a:p>
        </p:txBody>
      </p:sp>
      <p:sp>
        <p:nvSpPr>
          <p:cNvPr id="27" name="Rectangle 26"/>
          <p:cNvSpPr/>
          <p:nvPr/>
        </p:nvSpPr>
        <p:spPr>
          <a:xfrm>
            <a:off x="35985800" y="25488656"/>
            <a:ext cx="784189" cy="523220"/>
          </a:xfrm>
          <a:prstGeom prst="rect">
            <a:avLst/>
          </a:prstGeom>
        </p:spPr>
        <p:txBody>
          <a:bodyPr wrap="none">
            <a:spAutoFit/>
          </a:bodyPr>
          <a:lstStyle/>
          <a:p>
            <a:r>
              <a:rPr lang="en-US" sz="2800" dirty="0"/>
              <a:t>(C) </a:t>
            </a:r>
            <a:endParaRPr lang="en-US" sz="3600" dirty="0"/>
          </a:p>
        </p:txBody>
      </p:sp>
      <p:sp>
        <p:nvSpPr>
          <p:cNvPr id="205" name="Rectangle 204"/>
          <p:cNvSpPr/>
          <p:nvPr/>
        </p:nvSpPr>
        <p:spPr>
          <a:xfrm>
            <a:off x="36000859" y="20536117"/>
            <a:ext cx="763351" cy="523220"/>
          </a:xfrm>
          <a:prstGeom prst="rect">
            <a:avLst/>
          </a:prstGeom>
        </p:spPr>
        <p:txBody>
          <a:bodyPr wrap="none">
            <a:spAutoFit/>
          </a:bodyPr>
          <a:lstStyle/>
          <a:p>
            <a:r>
              <a:rPr lang="en-US" sz="2800" dirty="0"/>
              <a:t>(A) </a:t>
            </a:r>
            <a:endParaRPr lang="en-US" sz="3600" dirty="0"/>
          </a:p>
        </p:txBody>
      </p:sp>
      <p:sp>
        <p:nvSpPr>
          <p:cNvPr id="211" name="TextBox 210"/>
          <p:cNvSpPr txBox="1"/>
          <p:nvPr/>
        </p:nvSpPr>
        <p:spPr>
          <a:xfrm>
            <a:off x="33115193" y="11201812"/>
            <a:ext cx="10134726" cy="954107"/>
          </a:xfrm>
          <a:prstGeom prst="rect">
            <a:avLst/>
          </a:prstGeom>
          <a:noFill/>
        </p:spPr>
        <p:txBody>
          <a:bodyPr wrap="square" rtlCol="0">
            <a:spAutoFit/>
          </a:bodyPr>
          <a:lstStyle/>
          <a:p>
            <a:pPr algn="just"/>
            <a:r>
              <a:rPr lang="en-US" sz="2800" b="1" dirty="0"/>
              <a:t>Figure 2</a:t>
            </a:r>
            <a:r>
              <a:rPr lang="en-US" sz="2800" dirty="0"/>
              <a:t>. Information theory metrics of the U.S. I-O tables from 1947-2012 [King (2016)]. </a:t>
            </a:r>
          </a:p>
        </p:txBody>
      </p:sp>
      <p:sp>
        <p:nvSpPr>
          <p:cNvPr id="212" name="TextBox 211"/>
          <p:cNvSpPr txBox="1"/>
          <p:nvPr/>
        </p:nvSpPr>
        <p:spPr>
          <a:xfrm>
            <a:off x="23193820" y="6364719"/>
            <a:ext cx="9557061" cy="954107"/>
          </a:xfrm>
          <a:prstGeom prst="rect">
            <a:avLst/>
          </a:prstGeom>
          <a:noFill/>
        </p:spPr>
        <p:txBody>
          <a:bodyPr wrap="square" rtlCol="0">
            <a:spAutoFit/>
          </a:bodyPr>
          <a:lstStyle/>
          <a:p>
            <a:pPr algn="just"/>
            <a:r>
              <a:rPr lang="en-US" sz="2800" b="1" dirty="0"/>
              <a:t>Table 1</a:t>
            </a:r>
            <a:r>
              <a:rPr lang="en-US" sz="2800" dirty="0"/>
              <a:t>. Rate of change of information theory metrics of the U.S. I-O tables show </a:t>
            </a:r>
            <a:r>
              <a:rPr lang="en-US" sz="2800" b="1" dirty="0"/>
              <a:t>3 phases</a:t>
            </a:r>
            <a:r>
              <a:rPr lang="en-US" sz="2800" dirty="0"/>
              <a:t> from 1947-2012.</a:t>
            </a:r>
          </a:p>
        </p:txBody>
      </p:sp>
      <p:sp>
        <p:nvSpPr>
          <p:cNvPr id="213" name="TextBox 212"/>
          <p:cNvSpPr txBox="1"/>
          <p:nvPr/>
        </p:nvSpPr>
        <p:spPr>
          <a:xfrm>
            <a:off x="10638445" y="27797388"/>
            <a:ext cx="3669594" cy="769441"/>
          </a:xfrm>
          <a:prstGeom prst="rect">
            <a:avLst/>
          </a:prstGeom>
          <a:noFill/>
        </p:spPr>
        <p:txBody>
          <a:bodyPr wrap="none" rtlCol="0">
            <a:spAutoFit/>
          </a:bodyPr>
          <a:lstStyle/>
          <a:p>
            <a:pPr algn="r"/>
            <a:r>
              <a:rPr lang="en-US" sz="4400" dirty="0"/>
              <a:t>Redundancy: </a:t>
            </a:r>
          </a:p>
        </p:txBody>
      </p:sp>
      <mc:AlternateContent xmlns:mc="http://schemas.openxmlformats.org/markup-compatibility/2006" xmlns:a14="http://schemas.microsoft.com/office/drawing/2010/main">
        <mc:Choice Requires="a14">
          <p:sp>
            <p:nvSpPr>
              <p:cNvPr id="214" name="TextBox 213"/>
              <p:cNvSpPr txBox="1"/>
              <p:nvPr/>
            </p:nvSpPr>
            <p:spPr>
              <a:xfrm>
                <a:off x="14249400" y="27665347"/>
                <a:ext cx="1821076" cy="1046440"/>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3600" i="1">
                          <a:latin typeface="Cambria Math" panose="02040503050406030204" pitchFamily="18" charset="0"/>
                        </a:rPr>
                        <m:t>=</m:t>
                      </m:r>
                      <m:f>
                        <m:fPr>
                          <m:ctrlPr>
                            <a:rPr lang="en-US" sz="3600" i="1">
                              <a:latin typeface="Cambria Math" panose="02040503050406030204" pitchFamily="18" charset="0"/>
                            </a:rPr>
                          </m:ctrlPr>
                        </m:fPr>
                        <m:num>
                          <m:r>
                            <m:rPr>
                              <m:sty m:val="p"/>
                            </m:rPr>
                            <a:rPr lang="el-GR" sz="3600" i="1">
                              <a:latin typeface="Cambria Math" panose="02040503050406030204" pitchFamily="18" charset="0"/>
                              <a:ea typeface="Cambria Math" panose="02040503050406030204" pitchFamily="18" charset="0"/>
                            </a:rPr>
                            <m:t>Ψ</m:t>
                          </m:r>
                        </m:num>
                        <m:den>
                          <m:r>
                            <a:rPr lang="en-US" sz="3600" i="1">
                              <a:latin typeface="Cambria Math" panose="02040503050406030204" pitchFamily="18" charset="0"/>
                            </a:rPr>
                            <m:t>𝑋</m:t>
                          </m:r>
                          <m:r>
                            <a:rPr lang="en-US" sz="3600" i="1">
                              <a:latin typeface="Cambria Math" panose="02040503050406030204" pitchFamily="18" charset="0"/>
                            </a:rPr>
                            <m:t>+</m:t>
                          </m:r>
                          <m:r>
                            <m:rPr>
                              <m:sty m:val="p"/>
                            </m:rPr>
                            <a:rPr lang="el-GR" sz="3600" i="1">
                              <a:latin typeface="Cambria Math" panose="02040503050406030204" pitchFamily="18" charset="0"/>
                              <a:ea typeface="Cambria Math" panose="02040503050406030204" pitchFamily="18" charset="0"/>
                            </a:rPr>
                            <m:t>Ψ</m:t>
                          </m:r>
                        </m:den>
                      </m:f>
                    </m:oMath>
                  </m:oMathPara>
                </a14:m>
                <a:endParaRPr lang="en-US" sz="3600" dirty="0"/>
              </a:p>
            </p:txBody>
          </p:sp>
        </mc:Choice>
        <mc:Fallback xmlns="">
          <p:sp>
            <p:nvSpPr>
              <p:cNvPr id="214" name="TextBox 213"/>
              <p:cNvSpPr txBox="1">
                <a:spLocks noRot="1" noChangeAspect="1" noMove="1" noResize="1" noEditPoints="1" noAdjustHandles="1" noChangeArrowheads="1" noChangeShapeType="1" noTextEdit="1"/>
              </p:cNvSpPr>
              <p:nvPr/>
            </p:nvSpPr>
            <p:spPr>
              <a:xfrm>
                <a:off x="14249400" y="27665347"/>
                <a:ext cx="1821076" cy="1046440"/>
              </a:xfrm>
              <a:prstGeom prst="rect">
                <a:avLst/>
              </a:prstGeom>
              <a:blipFill>
                <a:blip r:embed="rId23"/>
                <a:stretch>
                  <a:fillRect/>
                </a:stretch>
              </a:blipFill>
            </p:spPr>
            <p:txBody>
              <a:bodyPr/>
              <a:lstStyle/>
              <a:p>
                <a:r>
                  <a:rPr lang="en-US">
                    <a:noFill/>
                  </a:rPr>
                  <a:t> </a:t>
                </a:r>
              </a:p>
            </p:txBody>
          </p:sp>
        </mc:Fallback>
      </mc:AlternateContent>
      <p:sp>
        <p:nvSpPr>
          <p:cNvPr id="215" name="TextBox 214"/>
          <p:cNvSpPr txBox="1"/>
          <p:nvPr/>
        </p:nvSpPr>
        <p:spPr>
          <a:xfrm>
            <a:off x="11753789" y="29290313"/>
            <a:ext cx="2507418" cy="769441"/>
          </a:xfrm>
          <a:prstGeom prst="rect">
            <a:avLst/>
          </a:prstGeom>
          <a:noFill/>
        </p:spPr>
        <p:txBody>
          <a:bodyPr wrap="none" rtlCol="0">
            <a:spAutoFit/>
          </a:bodyPr>
          <a:lstStyle/>
          <a:p>
            <a:pPr algn="r"/>
            <a:r>
              <a:rPr lang="en-US" sz="4400" dirty="0"/>
              <a:t>Equality: </a:t>
            </a:r>
          </a:p>
        </p:txBody>
      </p:sp>
      <mc:AlternateContent xmlns:mc="http://schemas.openxmlformats.org/markup-compatibility/2006" xmlns:a14="http://schemas.microsoft.com/office/drawing/2010/main">
        <mc:Choice Requires="a14">
          <p:sp>
            <p:nvSpPr>
              <p:cNvPr id="216" name="TextBox 215"/>
              <p:cNvSpPr txBox="1"/>
              <p:nvPr/>
            </p:nvSpPr>
            <p:spPr>
              <a:xfrm>
                <a:off x="14291759" y="29106601"/>
                <a:ext cx="2075953" cy="1119089"/>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3600" i="1">
                          <a:latin typeface="Cambria Math" panose="02040503050406030204" pitchFamily="18" charset="0"/>
                        </a:rPr>
                        <m:t>=</m:t>
                      </m:r>
                      <m:f>
                        <m:fPr>
                          <m:ctrlPr>
                            <a:rPr lang="en-US" sz="3600" i="1">
                              <a:latin typeface="Cambria Math" panose="02040503050406030204" pitchFamily="18" charset="0"/>
                            </a:rPr>
                          </m:ctrlPr>
                        </m:fPr>
                        <m:num>
                          <m:r>
                            <m:rPr>
                              <m:sty m:val="p"/>
                            </m:rPr>
                            <a:rPr lang="el-GR" sz="3600" i="1">
                              <a:latin typeface="Cambria Math" panose="02040503050406030204" pitchFamily="18" charset="0"/>
                              <a:ea typeface="Cambria Math" panose="02040503050406030204" pitchFamily="18" charset="0"/>
                            </a:rPr>
                            <m:t>Ψ</m:t>
                          </m:r>
                          <m:r>
                            <a:rPr lang="en-US" sz="3600" i="1">
                              <a:latin typeface="Cambria Math" panose="02040503050406030204" pitchFamily="18" charset="0"/>
                              <a:ea typeface="Cambria Math" panose="02040503050406030204" pitchFamily="18" charset="0"/>
                            </a:rPr>
                            <m:t>+2</m:t>
                          </m:r>
                          <m:r>
                            <a:rPr lang="en-US" sz="3600" i="1">
                              <a:latin typeface="Cambria Math" panose="02040503050406030204" pitchFamily="18" charset="0"/>
                              <a:ea typeface="Cambria Math" panose="02040503050406030204" pitchFamily="18" charset="0"/>
                            </a:rPr>
                            <m:t>𝑋</m:t>
                          </m:r>
                        </m:num>
                        <m:den>
                          <m:r>
                            <a:rPr lang="en-US" sz="3600" i="1">
                              <a:latin typeface="Cambria Math" panose="02040503050406030204" pitchFamily="18" charset="0"/>
                              <a:ea typeface="Cambria Math" panose="02040503050406030204" pitchFamily="18" charset="0"/>
                            </a:rPr>
                            <m:t>𝑙𝑛</m:t>
                          </m:r>
                          <m:d>
                            <m:dPr>
                              <m:ctrlPr>
                                <a:rPr lang="en-US" sz="3600" i="1">
                                  <a:latin typeface="Cambria Math" panose="02040503050406030204" pitchFamily="18" charset="0"/>
                                  <a:ea typeface="Cambria Math" panose="02040503050406030204" pitchFamily="18" charset="0"/>
                                </a:rPr>
                              </m:ctrlPr>
                            </m:dPr>
                            <m:e>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𝑁</m:t>
                                  </m:r>
                                </m:e>
                                <m:sup>
                                  <m:r>
                                    <a:rPr lang="en-US" sz="3600" i="1">
                                      <a:latin typeface="Cambria Math" panose="02040503050406030204" pitchFamily="18" charset="0"/>
                                      <a:ea typeface="Cambria Math" panose="02040503050406030204" pitchFamily="18" charset="0"/>
                                    </a:rPr>
                                    <m:t>2</m:t>
                                  </m:r>
                                </m:sup>
                              </m:sSup>
                            </m:e>
                          </m:d>
                        </m:den>
                      </m:f>
                    </m:oMath>
                  </m:oMathPara>
                </a14:m>
                <a:endParaRPr lang="en-US" sz="3600" dirty="0"/>
              </a:p>
            </p:txBody>
          </p:sp>
        </mc:Choice>
        <mc:Fallback xmlns="">
          <p:sp>
            <p:nvSpPr>
              <p:cNvPr id="216" name="TextBox 215"/>
              <p:cNvSpPr txBox="1">
                <a:spLocks noRot="1" noChangeAspect="1" noMove="1" noResize="1" noEditPoints="1" noAdjustHandles="1" noChangeArrowheads="1" noChangeShapeType="1" noTextEdit="1"/>
              </p:cNvSpPr>
              <p:nvPr/>
            </p:nvSpPr>
            <p:spPr>
              <a:xfrm>
                <a:off x="14291759" y="29106601"/>
                <a:ext cx="2075953" cy="1119089"/>
              </a:xfrm>
              <a:prstGeom prst="rect">
                <a:avLst/>
              </a:prstGeom>
              <a:blipFill>
                <a:blip r:embed="rId24"/>
                <a:stretch>
                  <a:fillRect/>
                </a:stretch>
              </a:blipFill>
            </p:spPr>
            <p:txBody>
              <a:bodyPr/>
              <a:lstStyle/>
              <a:p>
                <a:r>
                  <a:rPr lang="en-US">
                    <a:noFill/>
                  </a:rPr>
                  <a:t> </a:t>
                </a:r>
              </a:p>
            </p:txBody>
          </p:sp>
        </mc:Fallback>
      </mc:AlternateContent>
      <p:sp>
        <p:nvSpPr>
          <p:cNvPr id="217" name="TextBox 216"/>
          <p:cNvSpPr txBox="1"/>
          <p:nvPr/>
        </p:nvSpPr>
        <p:spPr>
          <a:xfrm>
            <a:off x="34077326" y="10860518"/>
            <a:ext cx="2828872" cy="369332"/>
          </a:xfrm>
          <a:prstGeom prst="rect">
            <a:avLst/>
          </a:prstGeom>
          <a:solidFill>
            <a:schemeClr val="bg1"/>
          </a:solidFill>
        </p:spPr>
        <p:txBody>
          <a:bodyPr wrap="square" lIns="0" tIns="0" rIns="0" bIns="0" rtlCol="0">
            <a:spAutoFit/>
          </a:bodyPr>
          <a:lstStyle/>
          <a:p>
            <a:pPr algn="ctr"/>
            <a:r>
              <a:rPr lang="en-US" sz="2400" dirty="0"/>
              <a:t>Mutual Constraint</a:t>
            </a:r>
          </a:p>
        </p:txBody>
      </p:sp>
      <p:sp>
        <p:nvSpPr>
          <p:cNvPr id="219" name="TextBox 218"/>
          <p:cNvSpPr txBox="1"/>
          <p:nvPr/>
        </p:nvSpPr>
        <p:spPr>
          <a:xfrm rot="16200000">
            <a:off x="31790228" y="8432688"/>
            <a:ext cx="2828872" cy="369332"/>
          </a:xfrm>
          <a:prstGeom prst="rect">
            <a:avLst/>
          </a:prstGeom>
          <a:solidFill>
            <a:schemeClr val="bg1"/>
          </a:solidFill>
        </p:spPr>
        <p:txBody>
          <a:bodyPr wrap="square" lIns="0" tIns="0" rIns="0" bIns="0" rtlCol="0">
            <a:spAutoFit/>
          </a:bodyPr>
          <a:lstStyle/>
          <a:p>
            <a:pPr algn="ctr"/>
            <a:r>
              <a:rPr lang="en-US" sz="2400" dirty="0"/>
              <a:t>Conditional Entropy</a:t>
            </a:r>
          </a:p>
        </p:txBody>
      </p:sp>
      <p:sp>
        <p:nvSpPr>
          <p:cNvPr id="220" name="Rectangle 219"/>
          <p:cNvSpPr/>
          <p:nvPr/>
        </p:nvSpPr>
        <p:spPr>
          <a:xfrm>
            <a:off x="30403743" y="13505808"/>
            <a:ext cx="724877" cy="523220"/>
          </a:xfrm>
          <a:prstGeom prst="rect">
            <a:avLst/>
          </a:prstGeom>
        </p:spPr>
        <p:txBody>
          <a:bodyPr wrap="none">
            <a:spAutoFit/>
          </a:bodyPr>
          <a:lstStyle/>
          <a:p>
            <a:pPr algn="ctr"/>
            <a:r>
              <a:rPr lang="en-US" sz="2800" dirty="0"/>
              <a:t>(b) </a:t>
            </a:r>
            <a:endParaRPr lang="en-US" sz="3600" dirty="0"/>
          </a:p>
        </p:txBody>
      </p:sp>
      <p:sp>
        <p:nvSpPr>
          <p:cNvPr id="223" name="Rectangle 222"/>
          <p:cNvSpPr/>
          <p:nvPr/>
        </p:nvSpPr>
        <p:spPr>
          <a:xfrm>
            <a:off x="36573539" y="13491422"/>
            <a:ext cx="704039" cy="523220"/>
          </a:xfrm>
          <a:prstGeom prst="rect">
            <a:avLst/>
          </a:prstGeom>
        </p:spPr>
        <p:txBody>
          <a:bodyPr wrap="none">
            <a:spAutoFit/>
          </a:bodyPr>
          <a:lstStyle/>
          <a:p>
            <a:pPr algn="ctr"/>
            <a:r>
              <a:rPr lang="en-US" sz="2800" dirty="0"/>
              <a:t>(c) </a:t>
            </a:r>
            <a:endParaRPr lang="en-US" sz="3600" dirty="0"/>
          </a:p>
        </p:txBody>
      </p:sp>
      <p:sp>
        <p:nvSpPr>
          <p:cNvPr id="224" name="Rectangle 223"/>
          <p:cNvSpPr/>
          <p:nvPr/>
        </p:nvSpPr>
        <p:spPr>
          <a:xfrm>
            <a:off x="42645804" y="13415222"/>
            <a:ext cx="724877" cy="523220"/>
          </a:xfrm>
          <a:prstGeom prst="rect">
            <a:avLst/>
          </a:prstGeom>
        </p:spPr>
        <p:txBody>
          <a:bodyPr wrap="none">
            <a:spAutoFit/>
          </a:bodyPr>
          <a:lstStyle/>
          <a:p>
            <a:pPr algn="ctr"/>
            <a:r>
              <a:rPr lang="en-US" sz="2800" dirty="0"/>
              <a:t>(d) </a:t>
            </a:r>
            <a:endParaRPr lang="en-US" sz="3600" dirty="0"/>
          </a:p>
        </p:txBody>
      </p:sp>
      <p:sp>
        <p:nvSpPr>
          <p:cNvPr id="229" name="Rectangle 228"/>
          <p:cNvSpPr/>
          <p:nvPr/>
        </p:nvSpPr>
        <p:spPr>
          <a:xfrm>
            <a:off x="24383943" y="13491422"/>
            <a:ext cx="724877" cy="523220"/>
          </a:xfrm>
          <a:prstGeom prst="rect">
            <a:avLst/>
          </a:prstGeom>
        </p:spPr>
        <p:txBody>
          <a:bodyPr wrap="none">
            <a:spAutoFit/>
          </a:bodyPr>
          <a:lstStyle/>
          <a:p>
            <a:pPr algn="ctr"/>
            <a:r>
              <a:rPr lang="en-US" sz="2800" dirty="0"/>
              <a:t>(a) </a:t>
            </a:r>
            <a:endParaRPr lang="en-US" sz="3600" dirty="0"/>
          </a:p>
        </p:txBody>
      </p:sp>
      <p:sp>
        <p:nvSpPr>
          <p:cNvPr id="231" name="TextBox 230"/>
          <p:cNvSpPr txBox="1"/>
          <p:nvPr/>
        </p:nvSpPr>
        <p:spPr>
          <a:xfrm rot="16200000">
            <a:off x="15018127" y="15812406"/>
            <a:ext cx="6684873" cy="1569660"/>
          </a:xfrm>
          <a:prstGeom prst="rect">
            <a:avLst/>
          </a:prstGeom>
          <a:noFill/>
        </p:spPr>
        <p:txBody>
          <a:bodyPr wrap="square" rtlCol="0">
            <a:spAutoFit/>
          </a:bodyPr>
          <a:lstStyle/>
          <a:p>
            <a:pPr algn="ctr"/>
            <a:r>
              <a:rPr lang="en-US" sz="4800" dirty="0"/>
              <a:t>Country-Level  Metrics</a:t>
            </a:r>
          </a:p>
          <a:p>
            <a:pPr algn="ctr"/>
            <a:r>
              <a:rPr lang="en-US" sz="4800" dirty="0"/>
              <a:t>(Boundary A)</a:t>
            </a:r>
          </a:p>
        </p:txBody>
      </p:sp>
      <p:cxnSp>
        <p:nvCxnSpPr>
          <p:cNvPr id="232" name="Straight Connector 231"/>
          <p:cNvCxnSpPr/>
          <p:nvPr/>
        </p:nvCxnSpPr>
        <p:spPr>
          <a:xfrm flipV="1">
            <a:off x="21331993" y="25336964"/>
            <a:ext cx="16189759" cy="355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25178497" y="28739154"/>
            <a:ext cx="704039" cy="523220"/>
          </a:xfrm>
          <a:prstGeom prst="rect">
            <a:avLst/>
          </a:prstGeom>
        </p:spPr>
        <p:txBody>
          <a:bodyPr wrap="none">
            <a:spAutoFit/>
          </a:bodyPr>
          <a:lstStyle/>
          <a:p>
            <a:pPr algn="ctr"/>
            <a:r>
              <a:rPr lang="en-US" sz="2800" dirty="0"/>
              <a:t>(c) </a:t>
            </a:r>
          </a:p>
        </p:txBody>
      </p:sp>
      <p:sp>
        <p:nvSpPr>
          <p:cNvPr id="237" name="Rectangle 236"/>
          <p:cNvSpPr/>
          <p:nvPr/>
        </p:nvSpPr>
        <p:spPr>
          <a:xfrm>
            <a:off x="31846566" y="28777254"/>
            <a:ext cx="724878" cy="523220"/>
          </a:xfrm>
          <a:prstGeom prst="rect">
            <a:avLst/>
          </a:prstGeom>
        </p:spPr>
        <p:txBody>
          <a:bodyPr wrap="none">
            <a:spAutoFit/>
          </a:bodyPr>
          <a:lstStyle/>
          <a:p>
            <a:pPr algn="ctr"/>
            <a:r>
              <a:rPr lang="en-US" sz="2800" dirty="0"/>
              <a:t>(d) </a:t>
            </a:r>
          </a:p>
        </p:txBody>
      </p:sp>
      <p:sp>
        <p:nvSpPr>
          <p:cNvPr id="238" name="Rectangle 237"/>
          <p:cNvSpPr/>
          <p:nvPr/>
        </p:nvSpPr>
        <p:spPr>
          <a:xfrm>
            <a:off x="25146001" y="23997617"/>
            <a:ext cx="724878" cy="523220"/>
          </a:xfrm>
          <a:prstGeom prst="rect">
            <a:avLst/>
          </a:prstGeom>
        </p:spPr>
        <p:txBody>
          <a:bodyPr wrap="none">
            <a:spAutoFit/>
          </a:bodyPr>
          <a:lstStyle/>
          <a:p>
            <a:pPr algn="ctr"/>
            <a:r>
              <a:rPr lang="en-US" sz="2800" dirty="0"/>
              <a:t>(a) </a:t>
            </a:r>
          </a:p>
        </p:txBody>
      </p:sp>
      <p:sp>
        <p:nvSpPr>
          <p:cNvPr id="240" name="Rectangle 239"/>
          <p:cNvSpPr/>
          <p:nvPr/>
        </p:nvSpPr>
        <p:spPr>
          <a:xfrm>
            <a:off x="31803975" y="23988092"/>
            <a:ext cx="724878" cy="523220"/>
          </a:xfrm>
          <a:prstGeom prst="rect">
            <a:avLst/>
          </a:prstGeom>
        </p:spPr>
        <p:txBody>
          <a:bodyPr wrap="none">
            <a:spAutoFit/>
          </a:bodyPr>
          <a:lstStyle/>
          <a:p>
            <a:pPr algn="ctr"/>
            <a:r>
              <a:rPr lang="en-US" sz="2800" dirty="0"/>
              <a:t>(b) </a:t>
            </a:r>
          </a:p>
        </p:txBody>
      </p:sp>
      <p:sp>
        <p:nvSpPr>
          <p:cNvPr id="225" name="TextBox 224"/>
          <p:cNvSpPr txBox="1"/>
          <p:nvPr/>
        </p:nvSpPr>
        <p:spPr>
          <a:xfrm>
            <a:off x="22187594" y="27277632"/>
            <a:ext cx="1727762" cy="584775"/>
          </a:xfrm>
          <a:prstGeom prst="rect">
            <a:avLst/>
          </a:prstGeom>
          <a:noFill/>
        </p:spPr>
        <p:txBody>
          <a:bodyPr wrap="square" rtlCol="0">
            <a:spAutoFit/>
          </a:bodyPr>
          <a:lstStyle/>
          <a:p>
            <a:pPr algn="ctr"/>
            <a:r>
              <a:rPr lang="en-US" sz="1600" dirty="0">
                <a:solidFill>
                  <a:srgbClr val="FF0000"/>
                </a:solidFill>
              </a:rPr>
              <a:t>Information</a:t>
            </a:r>
          </a:p>
          <a:p>
            <a:pPr algn="ctr"/>
            <a:r>
              <a:rPr lang="en-US" sz="1600" dirty="0">
                <a:solidFill>
                  <a:srgbClr val="FF0000"/>
                </a:solidFill>
              </a:rPr>
              <a:t>Entropy</a:t>
            </a:r>
          </a:p>
        </p:txBody>
      </p:sp>
      <p:cxnSp>
        <p:nvCxnSpPr>
          <p:cNvPr id="226" name="Straight Arrow Connector 225"/>
          <p:cNvCxnSpPr/>
          <p:nvPr/>
        </p:nvCxnSpPr>
        <p:spPr>
          <a:xfrm flipH="1">
            <a:off x="22090124" y="26715198"/>
            <a:ext cx="838200" cy="0"/>
          </a:xfrm>
          <a:prstGeom prst="straightConnector1">
            <a:avLst/>
          </a:prstGeom>
          <a:ln w="28575">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33" name="TextBox 232"/>
          <p:cNvSpPr txBox="1"/>
          <p:nvPr/>
        </p:nvSpPr>
        <p:spPr>
          <a:xfrm>
            <a:off x="21671831" y="26332284"/>
            <a:ext cx="1727762" cy="338554"/>
          </a:xfrm>
          <a:prstGeom prst="rect">
            <a:avLst/>
          </a:prstGeom>
          <a:noFill/>
        </p:spPr>
        <p:txBody>
          <a:bodyPr wrap="square" rtlCol="0">
            <a:spAutoFit/>
          </a:bodyPr>
          <a:lstStyle/>
          <a:p>
            <a:pPr algn="ctr"/>
            <a:r>
              <a:rPr lang="en-US" sz="1600" dirty="0">
                <a:solidFill>
                  <a:schemeClr val="bg1">
                    <a:lumMod val="50000"/>
                  </a:schemeClr>
                </a:solidFill>
              </a:rPr>
              <a:t>Equality</a:t>
            </a:r>
          </a:p>
        </p:txBody>
      </p:sp>
      <p:sp>
        <p:nvSpPr>
          <p:cNvPr id="234" name="TextBox 233"/>
          <p:cNvSpPr txBox="1"/>
          <p:nvPr/>
        </p:nvSpPr>
        <p:spPr>
          <a:xfrm>
            <a:off x="30208266" y="26901544"/>
            <a:ext cx="1727762" cy="584775"/>
          </a:xfrm>
          <a:prstGeom prst="rect">
            <a:avLst/>
          </a:prstGeom>
          <a:noFill/>
        </p:spPr>
        <p:txBody>
          <a:bodyPr wrap="square" rtlCol="0">
            <a:spAutoFit/>
          </a:bodyPr>
          <a:lstStyle/>
          <a:p>
            <a:pPr algn="ctr"/>
            <a:r>
              <a:rPr lang="en-US" sz="1600" dirty="0">
                <a:solidFill>
                  <a:srgbClr val="FF0000"/>
                </a:solidFill>
              </a:rPr>
              <a:t>Information</a:t>
            </a:r>
          </a:p>
          <a:p>
            <a:pPr algn="ctr"/>
            <a:r>
              <a:rPr lang="en-US" sz="1600" dirty="0">
                <a:solidFill>
                  <a:srgbClr val="FF0000"/>
                </a:solidFill>
              </a:rPr>
              <a:t>Entropy</a:t>
            </a:r>
          </a:p>
        </p:txBody>
      </p:sp>
      <p:sp>
        <p:nvSpPr>
          <p:cNvPr id="241" name="TextBox 240"/>
          <p:cNvSpPr txBox="1"/>
          <p:nvPr/>
        </p:nvSpPr>
        <p:spPr>
          <a:xfrm>
            <a:off x="24244938" y="20683315"/>
            <a:ext cx="1727762" cy="584775"/>
          </a:xfrm>
          <a:prstGeom prst="rect">
            <a:avLst/>
          </a:prstGeom>
          <a:noFill/>
        </p:spPr>
        <p:txBody>
          <a:bodyPr wrap="square" rtlCol="0">
            <a:spAutoFit/>
          </a:bodyPr>
          <a:lstStyle/>
          <a:p>
            <a:pPr algn="ctr"/>
            <a:r>
              <a:rPr lang="en-US" sz="1600" dirty="0">
                <a:solidFill>
                  <a:srgbClr val="FF0000"/>
                </a:solidFill>
              </a:rPr>
              <a:t>Information</a:t>
            </a:r>
          </a:p>
          <a:p>
            <a:pPr algn="ctr"/>
            <a:r>
              <a:rPr lang="en-US" sz="1600" dirty="0">
                <a:solidFill>
                  <a:srgbClr val="FF0000"/>
                </a:solidFill>
              </a:rPr>
              <a:t>Entropy</a:t>
            </a:r>
          </a:p>
        </p:txBody>
      </p:sp>
      <p:sp>
        <p:nvSpPr>
          <p:cNvPr id="243" name="TextBox 242"/>
          <p:cNvSpPr txBox="1"/>
          <p:nvPr/>
        </p:nvSpPr>
        <p:spPr>
          <a:xfrm>
            <a:off x="30872441" y="20712106"/>
            <a:ext cx="1727762" cy="584775"/>
          </a:xfrm>
          <a:prstGeom prst="rect">
            <a:avLst/>
          </a:prstGeom>
          <a:noFill/>
        </p:spPr>
        <p:txBody>
          <a:bodyPr wrap="square" rtlCol="0">
            <a:spAutoFit/>
          </a:bodyPr>
          <a:lstStyle/>
          <a:p>
            <a:pPr algn="ctr"/>
            <a:r>
              <a:rPr lang="en-US" sz="1600" dirty="0">
                <a:solidFill>
                  <a:srgbClr val="FF0000"/>
                </a:solidFill>
              </a:rPr>
              <a:t>Information</a:t>
            </a:r>
          </a:p>
          <a:p>
            <a:pPr algn="ctr"/>
            <a:r>
              <a:rPr lang="en-US" sz="1600" dirty="0">
                <a:solidFill>
                  <a:srgbClr val="FF0000"/>
                </a:solidFill>
              </a:rPr>
              <a:t>Entropy</a:t>
            </a:r>
          </a:p>
        </p:txBody>
      </p:sp>
      <p:sp>
        <p:nvSpPr>
          <p:cNvPr id="246" name="TextBox 245"/>
          <p:cNvSpPr txBox="1"/>
          <p:nvPr/>
        </p:nvSpPr>
        <p:spPr>
          <a:xfrm>
            <a:off x="31673738" y="21564525"/>
            <a:ext cx="826541" cy="338554"/>
          </a:xfrm>
          <a:prstGeom prst="rect">
            <a:avLst/>
          </a:prstGeom>
          <a:noFill/>
        </p:spPr>
        <p:txBody>
          <a:bodyPr wrap="square" rtlCol="0">
            <a:spAutoFit/>
          </a:bodyPr>
          <a:lstStyle/>
          <a:p>
            <a:pPr algn="ctr"/>
            <a:r>
              <a:rPr lang="en-US" sz="1600" dirty="0">
                <a:solidFill>
                  <a:srgbClr val="FF0000"/>
                </a:solidFill>
              </a:rPr>
              <a:t>2002</a:t>
            </a:r>
          </a:p>
        </p:txBody>
      </p:sp>
      <p:sp>
        <p:nvSpPr>
          <p:cNvPr id="248" name="TextBox 247"/>
          <p:cNvSpPr txBox="1"/>
          <p:nvPr/>
        </p:nvSpPr>
        <p:spPr>
          <a:xfrm>
            <a:off x="36968006" y="20997798"/>
            <a:ext cx="972418" cy="338554"/>
          </a:xfrm>
          <a:prstGeom prst="rect">
            <a:avLst/>
          </a:prstGeom>
          <a:noFill/>
        </p:spPr>
        <p:txBody>
          <a:bodyPr wrap="square" rtlCol="0">
            <a:spAutoFit/>
          </a:bodyPr>
          <a:lstStyle/>
          <a:p>
            <a:pPr algn="ctr"/>
            <a:r>
              <a:rPr lang="en-US" sz="1600" dirty="0">
                <a:solidFill>
                  <a:schemeClr val="bg1">
                    <a:lumMod val="50000"/>
                  </a:schemeClr>
                </a:solidFill>
              </a:rPr>
              <a:t>2000</a:t>
            </a:r>
          </a:p>
        </p:txBody>
      </p:sp>
      <p:sp>
        <p:nvSpPr>
          <p:cNvPr id="251" name="TextBox 250"/>
          <p:cNvSpPr txBox="1"/>
          <p:nvPr/>
        </p:nvSpPr>
        <p:spPr>
          <a:xfrm>
            <a:off x="36968006" y="22531233"/>
            <a:ext cx="972418" cy="338554"/>
          </a:xfrm>
          <a:prstGeom prst="rect">
            <a:avLst/>
          </a:prstGeom>
          <a:noFill/>
        </p:spPr>
        <p:txBody>
          <a:bodyPr wrap="square" rtlCol="0">
            <a:spAutoFit/>
          </a:bodyPr>
          <a:lstStyle/>
          <a:p>
            <a:pPr algn="ctr"/>
            <a:r>
              <a:rPr lang="en-US" sz="1600" dirty="0">
                <a:solidFill>
                  <a:schemeClr val="bg1">
                    <a:lumMod val="50000"/>
                  </a:schemeClr>
                </a:solidFill>
              </a:rPr>
              <a:t>2014</a:t>
            </a:r>
          </a:p>
        </p:txBody>
      </p:sp>
      <p:sp>
        <p:nvSpPr>
          <p:cNvPr id="252" name="TextBox 251"/>
          <p:cNvSpPr txBox="1"/>
          <p:nvPr/>
        </p:nvSpPr>
        <p:spPr>
          <a:xfrm>
            <a:off x="36412066" y="23154641"/>
            <a:ext cx="972418" cy="338554"/>
          </a:xfrm>
          <a:prstGeom prst="rect">
            <a:avLst/>
          </a:prstGeom>
          <a:noFill/>
        </p:spPr>
        <p:txBody>
          <a:bodyPr wrap="square" rtlCol="0">
            <a:spAutoFit/>
          </a:bodyPr>
          <a:lstStyle/>
          <a:p>
            <a:pPr algn="ctr"/>
            <a:r>
              <a:rPr lang="en-US" sz="1600" dirty="0"/>
              <a:t>1995</a:t>
            </a:r>
          </a:p>
        </p:txBody>
      </p:sp>
      <p:sp>
        <p:nvSpPr>
          <p:cNvPr id="253" name="TextBox 252"/>
          <p:cNvSpPr txBox="1"/>
          <p:nvPr/>
        </p:nvSpPr>
        <p:spPr>
          <a:xfrm>
            <a:off x="36398597" y="24211560"/>
            <a:ext cx="972418" cy="338554"/>
          </a:xfrm>
          <a:prstGeom prst="rect">
            <a:avLst/>
          </a:prstGeom>
          <a:noFill/>
        </p:spPr>
        <p:txBody>
          <a:bodyPr wrap="square" rtlCol="0">
            <a:spAutoFit/>
          </a:bodyPr>
          <a:lstStyle/>
          <a:p>
            <a:pPr algn="ctr"/>
            <a:r>
              <a:rPr lang="en-US" sz="1600" dirty="0"/>
              <a:t>2011</a:t>
            </a:r>
          </a:p>
        </p:txBody>
      </p:sp>
      <p:sp>
        <p:nvSpPr>
          <p:cNvPr id="254" name="TextBox 253"/>
          <p:cNvSpPr txBox="1"/>
          <p:nvPr/>
        </p:nvSpPr>
        <p:spPr>
          <a:xfrm>
            <a:off x="36633788" y="25831577"/>
            <a:ext cx="972418" cy="338554"/>
          </a:xfrm>
          <a:prstGeom prst="rect">
            <a:avLst/>
          </a:prstGeom>
          <a:noFill/>
        </p:spPr>
        <p:txBody>
          <a:bodyPr wrap="square" rtlCol="0">
            <a:spAutoFit/>
          </a:bodyPr>
          <a:lstStyle/>
          <a:p>
            <a:pPr algn="ctr"/>
            <a:r>
              <a:rPr lang="en-US" sz="1600" dirty="0">
                <a:solidFill>
                  <a:srgbClr val="FF0000"/>
                </a:solidFill>
              </a:rPr>
              <a:t>2000</a:t>
            </a:r>
          </a:p>
        </p:txBody>
      </p:sp>
      <p:sp>
        <p:nvSpPr>
          <p:cNvPr id="255" name="TextBox 254"/>
          <p:cNvSpPr txBox="1"/>
          <p:nvPr/>
        </p:nvSpPr>
        <p:spPr>
          <a:xfrm>
            <a:off x="36679214" y="27183972"/>
            <a:ext cx="972418" cy="338554"/>
          </a:xfrm>
          <a:prstGeom prst="rect">
            <a:avLst/>
          </a:prstGeom>
          <a:noFill/>
        </p:spPr>
        <p:txBody>
          <a:bodyPr wrap="square" rtlCol="0">
            <a:spAutoFit/>
          </a:bodyPr>
          <a:lstStyle/>
          <a:p>
            <a:pPr algn="ctr"/>
            <a:r>
              <a:rPr lang="en-US" sz="1600" dirty="0">
                <a:solidFill>
                  <a:srgbClr val="FF0000"/>
                </a:solidFill>
              </a:rPr>
              <a:t>2014</a:t>
            </a:r>
          </a:p>
        </p:txBody>
      </p:sp>
      <p:sp>
        <p:nvSpPr>
          <p:cNvPr id="256" name="TextBox 255"/>
          <p:cNvSpPr txBox="1"/>
          <p:nvPr/>
        </p:nvSpPr>
        <p:spPr>
          <a:xfrm>
            <a:off x="37246092" y="28167321"/>
            <a:ext cx="702175" cy="338554"/>
          </a:xfrm>
          <a:prstGeom prst="rect">
            <a:avLst/>
          </a:prstGeom>
          <a:noFill/>
        </p:spPr>
        <p:txBody>
          <a:bodyPr wrap="square" rtlCol="0">
            <a:spAutoFit/>
          </a:bodyPr>
          <a:lstStyle/>
          <a:p>
            <a:pPr algn="ctr"/>
            <a:r>
              <a:rPr lang="en-US" sz="1600" dirty="0">
                <a:solidFill>
                  <a:srgbClr val="0000FF"/>
                </a:solidFill>
              </a:rPr>
              <a:t>1995</a:t>
            </a:r>
          </a:p>
        </p:txBody>
      </p:sp>
      <p:sp>
        <p:nvSpPr>
          <p:cNvPr id="257" name="TextBox 256"/>
          <p:cNvSpPr txBox="1"/>
          <p:nvPr/>
        </p:nvSpPr>
        <p:spPr>
          <a:xfrm>
            <a:off x="36018885" y="28699998"/>
            <a:ext cx="684209" cy="338554"/>
          </a:xfrm>
          <a:prstGeom prst="rect">
            <a:avLst/>
          </a:prstGeom>
          <a:noFill/>
        </p:spPr>
        <p:txBody>
          <a:bodyPr wrap="square" rtlCol="0">
            <a:spAutoFit/>
          </a:bodyPr>
          <a:lstStyle/>
          <a:p>
            <a:pPr algn="ctr"/>
            <a:r>
              <a:rPr lang="en-US" sz="1600" dirty="0">
                <a:solidFill>
                  <a:srgbClr val="0000FF"/>
                </a:solidFill>
              </a:rPr>
              <a:t>2011</a:t>
            </a:r>
          </a:p>
        </p:txBody>
      </p:sp>
      <p:cxnSp>
        <p:nvCxnSpPr>
          <p:cNvPr id="260" name="Straight Connector 259"/>
          <p:cNvCxnSpPr>
            <a:endCxn id="256" idx="1"/>
          </p:cNvCxnSpPr>
          <p:nvPr/>
        </p:nvCxnSpPr>
        <p:spPr>
          <a:xfrm flipV="1">
            <a:off x="36865887" y="28336598"/>
            <a:ext cx="380205" cy="71136"/>
          </a:xfrm>
          <a:prstGeom prst="line">
            <a:avLst/>
          </a:prstGeom>
          <a:ln w="9525">
            <a:solidFill>
              <a:schemeClr val="bg1">
                <a:lumMod val="50000"/>
              </a:schemeClr>
            </a:solidFill>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261" name="Straight Connector 260"/>
          <p:cNvCxnSpPr>
            <a:endCxn id="257" idx="0"/>
          </p:cNvCxnSpPr>
          <p:nvPr/>
        </p:nvCxnSpPr>
        <p:spPr>
          <a:xfrm flipH="1">
            <a:off x="36360989" y="28452108"/>
            <a:ext cx="359216" cy="247890"/>
          </a:xfrm>
          <a:prstGeom prst="line">
            <a:avLst/>
          </a:prstGeom>
          <a:ln w="9525">
            <a:solidFill>
              <a:schemeClr val="bg1">
                <a:lumMod val="50000"/>
              </a:schemeClr>
            </a:solidFill>
            <a:headEnd type="oval"/>
            <a:tailEnd type="none"/>
          </a:ln>
          <a:effectLst/>
        </p:spPr>
        <p:style>
          <a:lnRef idx="2">
            <a:schemeClr val="accent1"/>
          </a:lnRef>
          <a:fillRef idx="0">
            <a:schemeClr val="accent1"/>
          </a:fillRef>
          <a:effectRef idx="1">
            <a:schemeClr val="accent1"/>
          </a:effectRef>
          <a:fontRef idx="minor">
            <a:schemeClr val="tx1"/>
          </a:fontRef>
        </p:style>
      </p:cxnSp>
      <p:graphicFrame>
        <p:nvGraphicFramePr>
          <p:cNvPr id="266" name="Table 265"/>
          <p:cNvGraphicFramePr>
            <a:graphicFrameLocks noGrp="1"/>
          </p:cNvGraphicFramePr>
          <p:nvPr/>
        </p:nvGraphicFramePr>
        <p:xfrm>
          <a:off x="10006450" y="33404774"/>
          <a:ext cx="6583673" cy="5888736"/>
        </p:xfrm>
        <a:graphic>
          <a:graphicData uri="http://schemas.openxmlformats.org/drawingml/2006/table">
            <a:tbl>
              <a:tblPr firstRow="1" bandRow="1">
                <a:tableStyleId>{5C22544A-7EE6-4342-B048-85BDC9FD1C3A}</a:tableStyleId>
              </a:tblPr>
              <a:tblGrid>
                <a:gridCol w="251524">
                  <a:extLst>
                    <a:ext uri="{9D8B030D-6E8A-4147-A177-3AD203B41FA5}">
                      <a16:colId xmlns:a16="http://schemas.microsoft.com/office/drawing/2014/main" val="2583101493"/>
                    </a:ext>
                  </a:extLst>
                </a:gridCol>
                <a:gridCol w="251524">
                  <a:extLst>
                    <a:ext uri="{9D8B030D-6E8A-4147-A177-3AD203B41FA5}">
                      <a16:colId xmlns:a16="http://schemas.microsoft.com/office/drawing/2014/main" val="2187966919"/>
                    </a:ext>
                  </a:extLst>
                </a:gridCol>
                <a:gridCol w="251524">
                  <a:extLst>
                    <a:ext uri="{9D8B030D-6E8A-4147-A177-3AD203B41FA5}">
                      <a16:colId xmlns:a16="http://schemas.microsoft.com/office/drawing/2014/main" val="506040157"/>
                    </a:ext>
                  </a:extLst>
                </a:gridCol>
                <a:gridCol w="251524">
                  <a:extLst>
                    <a:ext uri="{9D8B030D-6E8A-4147-A177-3AD203B41FA5}">
                      <a16:colId xmlns:a16="http://schemas.microsoft.com/office/drawing/2014/main" val="1092829642"/>
                    </a:ext>
                  </a:extLst>
                </a:gridCol>
                <a:gridCol w="251524">
                  <a:extLst>
                    <a:ext uri="{9D8B030D-6E8A-4147-A177-3AD203B41FA5}">
                      <a16:colId xmlns:a16="http://schemas.microsoft.com/office/drawing/2014/main" val="1390351388"/>
                    </a:ext>
                  </a:extLst>
                </a:gridCol>
                <a:gridCol w="251524">
                  <a:extLst>
                    <a:ext uri="{9D8B030D-6E8A-4147-A177-3AD203B41FA5}">
                      <a16:colId xmlns:a16="http://schemas.microsoft.com/office/drawing/2014/main" val="3352276997"/>
                    </a:ext>
                  </a:extLst>
                </a:gridCol>
                <a:gridCol w="251524">
                  <a:extLst>
                    <a:ext uri="{9D8B030D-6E8A-4147-A177-3AD203B41FA5}">
                      <a16:colId xmlns:a16="http://schemas.microsoft.com/office/drawing/2014/main" val="3533188835"/>
                    </a:ext>
                  </a:extLst>
                </a:gridCol>
                <a:gridCol w="251524">
                  <a:extLst>
                    <a:ext uri="{9D8B030D-6E8A-4147-A177-3AD203B41FA5}">
                      <a16:colId xmlns:a16="http://schemas.microsoft.com/office/drawing/2014/main" val="3021780612"/>
                    </a:ext>
                  </a:extLst>
                </a:gridCol>
                <a:gridCol w="251524">
                  <a:extLst>
                    <a:ext uri="{9D8B030D-6E8A-4147-A177-3AD203B41FA5}">
                      <a16:colId xmlns:a16="http://schemas.microsoft.com/office/drawing/2014/main" val="3480023868"/>
                    </a:ext>
                  </a:extLst>
                </a:gridCol>
                <a:gridCol w="251524">
                  <a:extLst>
                    <a:ext uri="{9D8B030D-6E8A-4147-A177-3AD203B41FA5}">
                      <a16:colId xmlns:a16="http://schemas.microsoft.com/office/drawing/2014/main" val="3890462586"/>
                    </a:ext>
                  </a:extLst>
                </a:gridCol>
                <a:gridCol w="251524">
                  <a:extLst>
                    <a:ext uri="{9D8B030D-6E8A-4147-A177-3AD203B41FA5}">
                      <a16:colId xmlns:a16="http://schemas.microsoft.com/office/drawing/2014/main" val="2686373097"/>
                    </a:ext>
                  </a:extLst>
                </a:gridCol>
                <a:gridCol w="251524">
                  <a:extLst>
                    <a:ext uri="{9D8B030D-6E8A-4147-A177-3AD203B41FA5}">
                      <a16:colId xmlns:a16="http://schemas.microsoft.com/office/drawing/2014/main" val="3003277810"/>
                    </a:ext>
                  </a:extLst>
                </a:gridCol>
                <a:gridCol w="251524">
                  <a:extLst>
                    <a:ext uri="{9D8B030D-6E8A-4147-A177-3AD203B41FA5}">
                      <a16:colId xmlns:a16="http://schemas.microsoft.com/office/drawing/2014/main" val="3431575244"/>
                    </a:ext>
                  </a:extLst>
                </a:gridCol>
                <a:gridCol w="251524">
                  <a:extLst>
                    <a:ext uri="{9D8B030D-6E8A-4147-A177-3AD203B41FA5}">
                      <a16:colId xmlns:a16="http://schemas.microsoft.com/office/drawing/2014/main" val="2521778440"/>
                    </a:ext>
                  </a:extLst>
                </a:gridCol>
                <a:gridCol w="251524">
                  <a:extLst>
                    <a:ext uri="{9D8B030D-6E8A-4147-A177-3AD203B41FA5}">
                      <a16:colId xmlns:a16="http://schemas.microsoft.com/office/drawing/2014/main" val="841474658"/>
                    </a:ext>
                  </a:extLst>
                </a:gridCol>
                <a:gridCol w="251524">
                  <a:extLst>
                    <a:ext uri="{9D8B030D-6E8A-4147-A177-3AD203B41FA5}">
                      <a16:colId xmlns:a16="http://schemas.microsoft.com/office/drawing/2014/main" val="1122443652"/>
                    </a:ext>
                  </a:extLst>
                </a:gridCol>
                <a:gridCol w="251524">
                  <a:extLst>
                    <a:ext uri="{9D8B030D-6E8A-4147-A177-3AD203B41FA5}">
                      <a16:colId xmlns:a16="http://schemas.microsoft.com/office/drawing/2014/main" val="830769170"/>
                    </a:ext>
                  </a:extLst>
                </a:gridCol>
                <a:gridCol w="251524">
                  <a:extLst>
                    <a:ext uri="{9D8B030D-6E8A-4147-A177-3AD203B41FA5}">
                      <a16:colId xmlns:a16="http://schemas.microsoft.com/office/drawing/2014/main" val="3371597215"/>
                    </a:ext>
                  </a:extLst>
                </a:gridCol>
                <a:gridCol w="251524">
                  <a:extLst>
                    <a:ext uri="{9D8B030D-6E8A-4147-A177-3AD203B41FA5}">
                      <a16:colId xmlns:a16="http://schemas.microsoft.com/office/drawing/2014/main" val="677860075"/>
                    </a:ext>
                  </a:extLst>
                </a:gridCol>
                <a:gridCol w="251524">
                  <a:extLst>
                    <a:ext uri="{9D8B030D-6E8A-4147-A177-3AD203B41FA5}">
                      <a16:colId xmlns:a16="http://schemas.microsoft.com/office/drawing/2014/main" val="1357665071"/>
                    </a:ext>
                  </a:extLst>
                </a:gridCol>
                <a:gridCol w="255170">
                  <a:extLst>
                    <a:ext uri="{9D8B030D-6E8A-4147-A177-3AD203B41FA5}">
                      <a16:colId xmlns:a16="http://schemas.microsoft.com/office/drawing/2014/main" val="3576669576"/>
                    </a:ext>
                  </a:extLst>
                </a:gridCol>
                <a:gridCol w="255170">
                  <a:extLst>
                    <a:ext uri="{9D8B030D-6E8A-4147-A177-3AD203B41FA5}">
                      <a16:colId xmlns:a16="http://schemas.microsoft.com/office/drawing/2014/main" val="2341665102"/>
                    </a:ext>
                  </a:extLst>
                </a:gridCol>
                <a:gridCol w="288281">
                  <a:extLst>
                    <a:ext uri="{9D8B030D-6E8A-4147-A177-3AD203B41FA5}">
                      <a16:colId xmlns:a16="http://schemas.microsoft.com/office/drawing/2014/main" val="3983424519"/>
                    </a:ext>
                  </a:extLst>
                </a:gridCol>
                <a:gridCol w="251524">
                  <a:extLst>
                    <a:ext uri="{9D8B030D-6E8A-4147-A177-3AD203B41FA5}">
                      <a16:colId xmlns:a16="http://schemas.microsoft.com/office/drawing/2014/main" val="2061861598"/>
                    </a:ext>
                  </a:extLst>
                </a:gridCol>
                <a:gridCol w="251524">
                  <a:extLst>
                    <a:ext uri="{9D8B030D-6E8A-4147-A177-3AD203B41FA5}">
                      <a16:colId xmlns:a16="http://schemas.microsoft.com/office/drawing/2014/main" val="779479660"/>
                    </a:ext>
                  </a:extLst>
                </a:gridCol>
                <a:gridCol w="251524">
                  <a:extLst>
                    <a:ext uri="{9D8B030D-6E8A-4147-A177-3AD203B41FA5}">
                      <a16:colId xmlns:a16="http://schemas.microsoft.com/office/drawing/2014/main" val="2597162097"/>
                    </a:ext>
                  </a:extLst>
                </a:gridCol>
              </a:tblGrid>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219974737"/>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38764635"/>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823541378"/>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202182028"/>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634532161"/>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023871872"/>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573459682"/>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560595843"/>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818023800"/>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77341084"/>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528759694"/>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726417852"/>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344235649"/>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637514348"/>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247421532"/>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999523014"/>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421701813"/>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826920063"/>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553490902"/>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09934371"/>
                  </a:ext>
                </a:extLst>
              </a:tr>
              <a:tr h="256032">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7281718"/>
                  </a:ext>
                </a:extLst>
              </a:tr>
              <a:tr h="256032">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5595099"/>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02687999"/>
                  </a:ext>
                </a:extLst>
              </a:tr>
            </a:tbl>
          </a:graphicData>
        </a:graphic>
      </p:graphicFrame>
      <p:sp>
        <p:nvSpPr>
          <p:cNvPr id="267" name="TextBox 266"/>
          <p:cNvSpPr txBox="1"/>
          <p:nvPr/>
        </p:nvSpPr>
        <p:spPr>
          <a:xfrm>
            <a:off x="10003130" y="33746513"/>
            <a:ext cx="960519" cy="307777"/>
          </a:xfrm>
          <a:prstGeom prst="rect">
            <a:avLst/>
          </a:prstGeom>
          <a:noFill/>
        </p:spPr>
        <p:txBody>
          <a:bodyPr wrap="none" rtlCol="0">
            <a:spAutoFit/>
          </a:bodyPr>
          <a:lstStyle/>
          <a:p>
            <a:pPr algn="ctr"/>
            <a:r>
              <a:rPr lang="en-US" sz="1400" dirty="0">
                <a:solidFill>
                  <a:schemeClr val="bg1"/>
                </a:solidFill>
              </a:rPr>
              <a:t>Country 1</a:t>
            </a:r>
          </a:p>
        </p:txBody>
      </p:sp>
      <p:sp>
        <p:nvSpPr>
          <p:cNvPr id="269" name="TextBox 268"/>
          <p:cNvSpPr txBox="1"/>
          <p:nvPr/>
        </p:nvSpPr>
        <p:spPr>
          <a:xfrm>
            <a:off x="11011394" y="34670546"/>
            <a:ext cx="960519" cy="307777"/>
          </a:xfrm>
          <a:prstGeom prst="rect">
            <a:avLst/>
          </a:prstGeom>
          <a:noFill/>
        </p:spPr>
        <p:txBody>
          <a:bodyPr wrap="none" rtlCol="0">
            <a:spAutoFit/>
          </a:bodyPr>
          <a:lstStyle/>
          <a:p>
            <a:pPr algn="ctr"/>
            <a:r>
              <a:rPr lang="en-US" sz="1400" dirty="0">
                <a:solidFill>
                  <a:schemeClr val="bg1"/>
                </a:solidFill>
              </a:rPr>
              <a:t>Country 2</a:t>
            </a:r>
          </a:p>
        </p:txBody>
      </p:sp>
      <p:sp>
        <p:nvSpPr>
          <p:cNvPr id="270" name="TextBox 269"/>
          <p:cNvSpPr txBox="1"/>
          <p:nvPr/>
        </p:nvSpPr>
        <p:spPr>
          <a:xfrm>
            <a:off x="14050952" y="37855094"/>
            <a:ext cx="990976" cy="307777"/>
          </a:xfrm>
          <a:prstGeom prst="rect">
            <a:avLst/>
          </a:prstGeom>
          <a:noFill/>
        </p:spPr>
        <p:txBody>
          <a:bodyPr wrap="none" rtlCol="0">
            <a:spAutoFit/>
          </a:bodyPr>
          <a:lstStyle/>
          <a:p>
            <a:pPr algn="ctr"/>
            <a:r>
              <a:rPr lang="en-US" sz="1400" dirty="0">
                <a:solidFill>
                  <a:schemeClr val="bg1"/>
                </a:solidFill>
              </a:rPr>
              <a:t>Country N</a:t>
            </a:r>
          </a:p>
        </p:txBody>
      </p:sp>
      <p:sp>
        <p:nvSpPr>
          <p:cNvPr id="275" name="TextBox 274"/>
          <p:cNvSpPr txBox="1"/>
          <p:nvPr/>
        </p:nvSpPr>
        <p:spPr>
          <a:xfrm rot="16200000">
            <a:off x="8489529" y="36230792"/>
            <a:ext cx="3741730" cy="338554"/>
          </a:xfrm>
          <a:prstGeom prst="rect">
            <a:avLst/>
          </a:prstGeom>
          <a:noFill/>
        </p:spPr>
        <p:txBody>
          <a:bodyPr wrap="none" rtlCol="0">
            <a:spAutoFit/>
          </a:bodyPr>
          <a:lstStyle/>
          <a:p>
            <a:r>
              <a:rPr lang="en-US" sz="1600" dirty="0">
                <a:solidFill>
                  <a:schemeClr val="bg1"/>
                </a:solidFill>
              </a:rPr>
              <a:t>Food and Energy Sectors Spending (1)</a:t>
            </a:r>
          </a:p>
        </p:txBody>
      </p:sp>
      <p:sp>
        <p:nvSpPr>
          <p:cNvPr id="276" name="TextBox 275"/>
          <p:cNvSpPr txBox="1"/>
          <p:nvPr/>
        </p:nvSpPr>
        <p:spPr>
          <a:xfrm rot="16200000">
            <a:off x="12513521" y="35271034"/>
            <a:ext cx="3775393" cy="338554"/>
          </a:xfrm>
          <a:prstGeom prst="rect">
            <a:avLst/>
          </a:prstGeom>
          <a:noFill/>
        </p:spPr>
        <p:txBody>
          <a:bodyPr wrap="none" rtlCol="0">
            <a:spAutoFit/>
          </a:bodyPr>
          <a:lstStyle/>
          <a:p>
            <a:r>
              <a:rPr lang="en-US" sz="1600" dirty="0">
                <a:solidFill>
                  <a:schemeClr val="bg1"/>
                </a:solidFill>
              </a:rPr>
              <a:t>Food and Energy Sectors Spending (N)</a:t>
            </a:r>
          </a:p>
        </p:txBody>
      </p:sp>
      <p:sp>
        <p:nvSpPr>
          <p:cNvPr id="277" name="TextBox 276"/>
          <p:cNvSpPr txBox="1"/>
          <p:nvPr/>
        </p:nvSpPr>
        <p:spPr>
          <a:xfrm rot="16200000">
            <a:off x="9503209" y="36584123"/>
            <a:ext cx="3741730" cy="338554"/>
          </a:xfrm>
          <a:prstGeom prst="rect">
            <a:avLst/>
          </a:prstGeom>
          <a:noFill/>
        </p:spPr>
        <p:txBody>
          <a:bodyPr wrap="none" rtlCol="0">
            <a:spAutoFit/>
          </a:bodyPr>
          <a:lstStyle/>
          <a:p>
            <a:r>
              <a:rPr lang="en-US" sz="1600" dirty="0">
                <a:solidFill>
                  <a:schemeClr val="bg1"/>
                </a:solidFill>
              </a:rPr>
              <a:t>Food and Energy Sectors Spending (2)</a:t>
            </a:r>
          </a:p>
        </p:txBody>
      </p:sp>
      <p:sp>
        <p:nvSpPr>
          <p:cNvPr id="279" name="TextBox 278"/>
          <p:cNvSpPr txBox="1"/>
          <p:nvPr/>
        </p:nvSpPr>
        <p:spPr>
          <a:xfrm rot="16200000">
            <a:off x="13085539" y="35795597"/>
            <a:ext cx="5170646" cy="338554"/>
          </a:xfrm>
          <a:prstGeom prst="rect">
            <a:avLst/>
          </a:prstGeom>
          <a:noFill/>
        </p:spPr>
        <p:txBody>
          <a:bodyPr wrap="none" rtlCol="0">
            <a:spAutoFit/>
          </a:bodyPr>
          <a:lstStyle/>
          <a:p>
            <a:r>
              <a:rPr lang="en-US" sz="1600" dirty="0">
                <a:solidFill>
                  <a:schemeClr val="bg1"/>
                </a:solidFill>
              </a:rPr>
              <a:t>Consumption, Govt., Capital Formation, </a:t>
            </a:r>
            <a:r>
              <a:rPr lang="el-GR" sz="1600" dirty="0">
                <a:solidFill>
                  <a:schemeClr val="bg1"/>
                </a:solidFill>
              </a:rPr>
              <a:t>Δ</a:t>
            </a:r>
            <a:r>
              <a:rPr lang="en-US" sz="1600" dirty="0">
                <a:solidFill>
                  <a:schemeClr val="bg1"/>
                </a:solidFill>
              </a:rPr>
              <a:t>Inventory (1)</a:t>
            </a:r>
          </a:p>
        </p:txBody>
      </p:sp>
      <p:sp>
        <p:nvSpPr>
          <p:cNvPr id="280" name="TextBox 279"/>
          <p:cNvSpPr txBox="1"/>
          <p:nvPr/>
        </p:nvSpPr>
        <p:spPr>
          <a:xfrm rot="16200000">
            <a:off x="13334712" y="35762347"/>
            <a:ext cx="5243615" cy="338554"/>
          </a:xfrm>
          <a:prstGeom prst="rect">
            <a:avLst/>
          </a:prstGeom>
          <a:noFill/>
        </p:spPr>
        <p:txBody>
          <a:bodyPr wrap="none" rtlCol="0">
            <a:spAutoFit/>
          </a:bodyPr>
          <a:lstStyle/>
          <a:p>
            <a:r>
              <a:rPr lang="en-US" sz="1600" dirty="0">
                <a:solidFill>
                  <a:schemeClr val="bg1"/>
                </a:solidFill>
              </a:rPr>
              <a:t>Consumption, Govt., Capital Formation, </a:t>
            </a:r>
            <a:r>
              <a:rPr lang="el-GR" sz="1600" dirty="0">
                <a:solidFill>
                  <a:schemeClr val="bg1"/>
                </a:solidFill>
              </a:rPr>
              <a:t>Δ</a:t>
            </a:r>
            <a:r>
              <a:rPr lang="en-US" sz="1600" dirty="0">
                <a:solidFill>
                  <a:schemeClr val="bg1"/>
                </a:solidFill>
              </a:rPr>
              <a:t>Inventory (2)</a:t>
            </a:r>
          </a:p>
        </p:txBody>
      </p:sp>
      <p:sp>
        <p:nvSpPr>
          <p:cNvPr id="281" name="TextBox 280"/>
          <p:cNvSpPr txBox="1"/>
          <p:nvPr/>
        </p:nvSpPr>
        <p:spPr>
          <a:xfrm rot="16200000">
            <a:off x="13866899" y="35802854"/>
            <a:ext cx="5161862" cy="338554"/>
          </a:xfrm>
          <a:prstGeom prst="rect">
            <a:avLst/>
          </a:prstGeom>
          <a:noFill/>
        </p:spPr>
        <p:txBody>
          <a:bodyPr wrap="none" rtlCol="0">
            <a:spAutoFit/>
          </a:bodyPr>
          <a:lstStyle/>
          <a:p>
            <a:r>
              <a:rPr lang="en-US" sz="1600" dirty="0">
                <a:solidFill>
                  <a:schemeClr val="bg1"/>
                </a:solidFill>
              </a:rPr>
              <a:t>Consumption, Govt., Capital Formation, </a:t>
            </a:r>
            <a:r>
              <a:rPr lang="el-GR" sz="1600" dirty="0">
                <a:solidFill>
                  <a:schemeClr val="bg1"/>
                </a:solidFill>
              </a:rPr>
              <a:t>Δ</a:t>
            </a:r>
            <a:r>
              <a:rPr lang="en-US" sz="1600" dirty="0">
                <a:solidFill>
                  <a:schemeClr val="bg1"/>
                </a:solidFill>
              </a:rPr>
              <a:t>Inventory (N)</a:t>
            </a:r>
          </a:p>
        </p:txBody>
      </p:sp>
      <p:sp>
        <p:nvSpPr>
          <p:cNvPr id="283" name="TextBox 282"/>
          <p:cNvSpPr txBox="1"/>
          <p:nvPr/>
        </p:nvSpPr>
        <p:spPr>
          <a:xfrm>
            <a:off x="10623301" y="38999783"/>
            <a:ext cx="3787255" cy="338554"/>
          </a:xfrm>
          <a:prstGeom prst="rect">
            <a:avLst/>
          </a:prstGeom>
          <a:noFill/>
        </p:spPr>
        <p:txBody>
          <a:bodyPr wrap="none" rtlCol="0">
            <a:spAutoFit/>
          </a:bodyPr>
          <a:lstStyle/>
          <a:p>
            <a:pPr algn="ctr"/>
            <a:r>
              <a:rPr lang="en-US" sz="1600" dirty="0">
                <a:solidFill>
                  <a:schemeClr val="bg1"/>
                </a:solidFill>
              </a:rPr>
              <a:t>Value Added (i.e., wages, profits, taxes)</a:t>
            </a:r>
          </a:p>
        </p:txBody>
      </p:sp>
      <p:sp>
        <p:nvSpPr>
          <p:cNvPr id="286" name="TextBox 285"/>
          <p:cNvSpPr txBox="1"/>
          <p:nvPr/>
        </p:nvSpPr>
        <p:spPr>
          <a:xfrm>
            <a:off x="2455801" y="33688033"/>
            <a:ext cx="4885777" cy="954107"/>
          </a:xfrm>
          <a:prstGeom prst="rect">
            <a:avLst/>
          </a:prstGeom>
          <a:noFill/>
        </p:spPr>
        <p:txBody>
          <a:bodyPr wrap="square" rtlCol="0">
            <a:spAutoFit/>
          </a:bodyPr>
          <a:lstStyle/>
          <a:p>
            <a:pPr algn="ctr"/>
            <a:r>
              <a:rPr lang="en-US" sz="3200" u="sng" dirty="0"/>
              <a:t>(A) Country I-O (closed):</a:t>
            </a:r>
            <a:r>
              <a:rPr lang="en-US" sz="3200" dirty="0"/>
              <a:t> </a:t>
            </a:r>
          </a:p>
          <a:p>
            <a:pPr algn="ctr"/>
            <a:r>
              <a:rPr lang="en-US" sz="2400" dirty="0"/>
              <a:t>no “inputs” or “outputs”</a:t>
            </a:r>
          </a:p>
        </p:txBody>
      </p:sp>
      <p:sp>
        <p:nvSpPr>
          <p:cNvPr id="287" name="TextBox 286"/>
          <p:cNvSpPr txBox="1"/>
          <p:nvPr/>
        </p:nvSpPr>
        <p:spPr>
          <a:xfrm>
            <a:off x="2105987" y="35883689"/>
            <a:ext cx="5585349" cy="954107"/>
          </a:xfrm>
          <a:prstGeom prst="rect">
            <a:avLst/>
          </a:prstGeom>
          <a:noFill/>
        </p:spPr>
        <p:txBody>
          <a:bodyPr wrap="square" rtlCol="0">
            <a:spAutoFit/>
          </a:bodyPr>
          <a:lstStyle/>
          <a:p>
            <a:pPr algn="ctr"/>
            <a:r>
              <a:rPr lang="en-US" sz="3200" u="sng" dirty="0"/>
              <a:t>(C) Entire World I-O (closed):</a:t>
            </a:r>
            <a:r>
              <a:rPr lang="en-US" sz="3200" dirty="0"/>
              <a:t> </a:t>
            </a:r>
          </a:p>
          <a:p>
            <a:pPr algn="ctr"/>
            <a:r>
              <a:rPr lang="en-US" sz="2400" dirty="0"/>
              <a:t>no “inputs” or “outputs”</a:t>
            </a:r>
          </a:p>
        </p:txBody>
      </p:sp>
      <p:sp>
        <p:nvSpPr>
          <p:cNvPr id="31" name="Rectangle 30"/>
          <p:cNvSpPr/>
          <p:nvPr/>
        </p:nvSpPr>
        <p:spPr>
          <a:xfrm>
            <a:off x="9905061" y="33318165"/>
            <a:ext cx="1188720" cy="118872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8" name="Rectangle 287"/>
          <p:cNvSpPr/>
          <p:nvPr/>
        </p:nvSpPr>
        <p:spPr>
          <a:xfrm>
            <a:off x="9694749" y="33156240"/>
            <a:ext cx="5577840" cy="5577840"/>
          </a:xfrm>
          <a:prstGeom prst="rect">
            <a:avLst/>
          </a:prstGeom>
          <a:noFill/>
          <a:ln>
            <a:solidFill>
              <a:srgbClr val="0000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9" name="TextBox 288"/>
          <p:cNvSpPr txBox="1"/>
          <p:nvPr/>
        </p:nvSpPr>
        <p:spPr>
          <a:xfrm>
            <a:off x="2211859" y="36869560"/>
            <a:ext cx="5388454" cy="1323439"/>
          </a:xfrm>
          <a:prstGeom prst="rect">
            <a:avLst/>
          </a:prstGeom>
          <a:noFill/>
        </p:spPr>
        <p:txBody>
          <a:bodyPr wrap="square" rtlCol="0">
            <a:spAutoFit/>
          </a:bodyPr>
          <a:lstStyle/>
          <a:p>
            <a:pPr algn="ctr"/>
            <a:r>
              <a:rPr lang="en-US" sz="3200" u="sng" dirty="0"/>
              <a:t>(D) Entire World I-O (open):</a:t>
            </a:r>
            <a:r>
              <a:rPr lang="en-US" sz="3200" dirty="0"/>
              <a:t> </a:t>
            </a:r>
          </a:p>
          <a:p>
            <a:pPr algn="ctr"/>
            <a:r>
              <a:rPr lang="en-US" sz="2400" dirty="0"/>
              <a:t>“inputs” = Value Added, </a:t>
            </a:r>
          </a:p>
          <a:p>
            <a:pPr algn="ctr"/>
            <a:r>
              <a:rPr lang="en-US" sz="2400" dirty="0"/>
              <a:t>“outputs” = C + G + GCF + </a:t>
            </a:r>
            <a:r>
              <a:rPr lang="el-GR" sz="2400" dirty="0"/>
              <a:t>Δ</a:t>
            </a:r>
            <a:r>
              <a:rPr lang="en-US" sz="2400" dirty="0"/>
              <a:t>Inventory</a:t>
            </a:r>
          </a:p>
        </p:txBody>
      </p:sp>
      <p:sp>
        <p:nvSpPr>
          <p:cNvPr id="290" name="Rectangle 289"/>
          <p:cNvSpPr/>
          <p:nvPr/>
        </p:nvSpPr>
        <p:spPr>
          <a:xfrm>
            <a:off x="9514655" y="33028419"/>
            <a:ext cx="7315200" cy="6502243"/>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3" name="Straight Arrow Connector 32"/>
          <p:cNvCxnSpPr>
            <a:stCxn id="289" idx="3"/>
            <a:endCxn id="290" idx="1"/>
          </p:cNvCxnSpPr>
          <p:nvPr/>
        </p:nvCxnSpPr>
        <p:spPr>
          <a:xfrm flipV="1">
            <a:off x="7600313" y="36279541"/>
            <a:ext cx="1914342" cy="1251739"/>
          </a:xfrm>
          <a:prstGeom prst="straightConnector1">
            <a:avLst/>
          </a:prstGeom>
          <a:ln w="12700">
            <a:solidFill>
              <a:schemeClr val="bg1">
                <a:lumMod val="50000"/>
              </a:schemeClr>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a:stCxn id="287" idx="3"/>
            <a:endCxn id="288" idx="1"/>
          </p:cNvCxnSpPr>
          <p:nvPr/>
        </p:nvCxnSpPr>
        <p:spPr>
          <a:xfrm flipV="1">
            <a:off x="7691336" y="35945160"/>
            <a:ext cx="2003413" cy="415583"/>
          </a:xfrm>
          <a:prstGeom prst="straightConnector1">
            <a:avLst/>
          </a:prstGeom>
          <a:ln w="12700">
            <a:solidFill>
              <a:schemeClr val="bg1">
                <a:lumMod val="50000"/>
              </a:schemeClr>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a:stCxn id="286" idx="3"/>
            <a:endCxn id="31" idx="1"/>
          </p:cNvCxnSpPr>
          <p:nvPr/>
        </p:nvCxnSpPr>
        <p:spPr>
          <a:xfrm flipV="1">
            <a:off x="7341578" y="33912525"/>
            <a:ext cx="2563483" cy="252562"/>
          </a:xfrm>
          <a:prstGeom prst="straightConnector1">
            <a:avLst/>
          </a:prstGeom>
          <a:ln w="12700">
            <a:solidFill>
              <a:schemeClr val="bg1">
                <a:lumMod val="50000"/>
              </a:schemeClr>
            </a:solidFill>
            <a:tailEnd type="oval" w="lg" len="lg"/>
          </a:ln>
          <a:effectLst/>
        </p:spPr>
        <p:style>
          <a:lnRef idx="2">
            <a:schemeClr val="accent1"/>
          </a:lnRef>
          <a:fillRef idx="0">
            <a:schemeClr val="accent1"/>
          </a:fillRef>
          <a:effectRef idx="1">
            <a:schemeClr val="accent1"/>
          </a:effectRef>
          <a:fontRef idx="minor">
            <a:schemeClr val="tx1"/>
          </a:fontRef>
        </p:style>
      </p:cxnSp>
      <p:sp>
        <p:nvSpPr>
          <p:cNvPr id="53" name="Up Arrow 52"/>
          <p:cNvSpPr/>
          <p:nvPr/>
        </p:nvSpPr>
        <p:spPr>
          <a:xfrm>
            <a:off x="12361107" y="38572102"/>
            <a:ext cx="321777" cy="367017"/>
          </a:xfrm>
          <a:prstGeom prst="up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4" name="Up Arrow 293"/>
          <p:cNvSpPr/>
          <p:nvPr/>
        </p:nvSpPr>
        <p:spPr>
          <a:xfrm rot="5400000" flipH="1">
            <a:off x="15113882" y="35776112"/>
            <a:ext cx="321777" cy="367017"/>
          </a:xfrm>
          <a:prstGeom prst="up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96" name="Straight Connector 295"/>
          <p:cNvCxnSpPr/>
          <p:nvPr/>
        </p:nvCxnSpPr>
        <p:spPr>
          <a:xfrm flipV="1">
            <a:off x="21325814" y="30162054"/>
            <a:ext cx="16189759" cy="355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9" name="Rectangle 298"/>
          <p:cNvSpPr/>
          <p:nvPr/>
        </p:nvSpPr>
        <p:spPr>
          <a:xfrm>
            <a:off x="21936131" y="33595607"/>
            <a:ext cx="724878" cy="523220"/>
          </a:xfrm>
          <a:prstGeom prst="rect">
            <a:avLst/>
          </a:prstGeom>
        </p:spPr>
        <p:txBody>
          <a:bodyPr wrap="none">
            <a:spAutoFit/>
          </a:bodyPr>
          <a:lstStyle/>
          <a:p>
            <a:pPr algn="ctr"/>
            <a:r>
              <a:rPr lang="en-US" sz="2800" dirty="0"/>
              <a:t>(e) </a:t>
            </a:r>
          </a:p>
        </p:txBody>
      </p:sp>
      <p:sp>
        <p:nvSpPr>
          <p:cNvPr id="300" name="TextBox 299"/>
          <p:cNvSpPr txBox="1"/>
          <p:nvPr/>
        </p:nvSpPr>
        <p:spPr>
          <a:xfrm>
            <a:off x="24205190" y="33367927"/>
            <a:ext cx="1446829" cy="338554"/>
          </a:xfrm>
          <a:prstGeom prst="rect">
            <a:avLst/>
          </a:prstGeom>
          <a:noFill/>
        </p:spPr>
        <p:txBody>
          <a:bodyPr wrap="square" rtlCol="0">
            <a:spAutoFit/>
          </a:bodyPr>
          <a:lstStyle/>
          <a:p>
            <a:pPr algn="ctr"/>
            <a:r>
              <a:rPr lang="en-US" sz="1600" dirty="0">
                <a:solidFill>
                  <a:srgbClr val="FF0000"/>
                </a:solidFill>
              </a:rPr>
              <a:t>2000</a:t>
            </a:r>
          </a:p>
        </p:txBody>
      </p:sp>
      <p:sp>
        <p:nvSpPr>
          <p:cNvPr id="301" name="TextBox 300"/>
          <p:cNvSpPr txBox="1"/>
          <p:nvPr/>
        </p:nvSpPr>
        <p:spPr>
          <a:xfrm>
            <a:off x="21569641" y="31016395"/>
            <a:ext cx="1446829" cy="338554"/>
          </a:xfrm>
          <a:prstGeom prst="rect">
            <a:avLst/>
          </a:prstGeom>
          <a:noFill/>
        </p:spPr>
        <p:txBody>
          <a:bodyPr wrap="square" rtlCol="0">
            <a:spAutoFit/>
          </a:bodyPr>
          <a:lstStyle/>
          <a:p>
            <a:pPr algn="ctr"/>
            <a:r>
              <a:rPr lang="en-US" sz="1600" dirty="0">
                <a:solidFill>
                  <a:srgbClr val="FF0000"/>
                </a:solidFill>
              </a:rPr>
              <a:t>2014</a:t>
            </a:r>
          </a:p>
        </p:txBody>
      </p:sp>
      <p:cxnSp>
        <p:nvCxnSpPr>
          <p:cNvPr id="302" name="Straight Arrow Connector 301"/>
          <p:cNvCxnSpPr/>
          <p:nvPr/>
        </p:nvCxnSpPr>
        <p:spPr>
          <a:xfrm>
            <a:off x="24170755" y="32165939"/>
            <a:ext cx="838200" cy="0"/>
          </a:xfrm>
          <a:prstGeom prst="straightConnector1">
            <a:avLst/>
          </a:prstGeom>
          <a:ln w="2857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305" name="TextBox 304"/>
          <p:cNvSpPr txBox="1"/>
          <p:nvPr/>
        </p:nvSpPr>
        <p:spPr>
          <a:xfrm>
            <a:off x="23661454" y="30635996"/>
            <a:ext cx="1727762" cy="338554"/>
          </a:xfrm>
          <a:prstGeom prst="rect">
            <a:avLst/>
          </a:prstGeom>
          <a:noFill/>
        </p:spPr>
        <p:txBody>
          <a:bodyPr wrap="square" rtlCol="0">
            <a:spAutoFit/>
          </a:bodyPr>
          <a:lstStyle/>
          <a:p>
            <a:pPr algn="ctr"/>
            <a:r>
              <a:rPr lang="en-US" sz="1600" dirty="0"/>
              <a:t>Redundancy</a:t>
            </a:r>
          </a:p>
        </p:txBody>
      </p:sp>
      <p:cxnSp>
        <p:nvCxnSpPr>
          <p:cNvPr id="306" name="Straight Arrow Connector 305"/>
          <p:cNvCxnSpPr/>
          <p:nvPr/>
        </p:nvCxnSpPr>
        <p:spPr>
          <a:xfrm flipH="1">
            <a:off x="24091483" y="30993522"/>
            <a:ext cx="838200"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7" name="TextBox 306"/>
          <p:cNvSpPr txBox="1"/>
          <p:nvPr/>
        </p:nvSpPr>
        <p:spPr>
          <a:xfrm>
            <a:off x="22158939" y="32895979"/>
            <a:ext cx="1727762" cy="338554"/>
          </a:xfrm>
          <a:prstGeom prst="rect">
            <a:avLst/>
          </a:prstGeom>
          <a:noFill/>
        </p:spPr>
        <p:txBody>
          <a:bodyPr wrap="square" rtlCol="0">
            <a:spAutoFit/>
          </a:bodyPr>
          <a:lstStyle/>
          <a:p>
            <a:pPr algn="ctr"/>
            <a:r>
              <a:rPr lang="en-US" sz="1600" dirty="0">
                <a:solidFill>
                  <a:schemeClr val="bg1">
                    <a:lumMod val="50000"/>
                  </a:schemeClr>
                </a:solidFill>
              </a:rPr>
              <a:t>Equality</a:t>
            </a:r>
          </a:p>
        </p:txBody>
      </p:sp>
      <p:cxnSp>
        <p:nvCxnSpPr>
          <p:cNvPr id="309" name="Straight Arrow Connector 308"/>
          <p:cNvCxnSpPr/>
          <p:nvPr/>
        </p:nvCxnSpPr>
        <p:spPr>
          <a:xfrm flipH="1">
            <a:off x="22591301" y="33276979"/>
            <a:ext cx="838200" cy="0"/>
          </a:xfrm>
          <a:prstGeom prst="straightConnector1">
            <a:avLst/>
          </a:prstGeom>
          <a:ln w="28575">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10" name="TextBox 309"/>
          <p:cNvSpPr txBox="1"/>
          <p:nvPr/>
        </p:nvSpPr>
        <p:spPr>
          <a:xfrm>
            <a:off x="23700305" y="31580629"/>
            <a:ext cx="1727762" cy="584775"/>
          </a:xfrm>
          <a:prstGeom prst="rect">
            <a:avLst/>
          </a:prstGeom>
          <a:noFill/>
        </p:spPr>
        <p:txBody>
          <a:bodyPr wrap="square" rtlCol="0">
            <a:spAutoFit/>
          </a:bodyPr>
          <a:lstStyle/>
          <a:p>
            <a:pPr algn="ctr"/>
            <a:r>
              <a:rPr lang="en-US" sz="1600" dirty="0">
                <a:solidFill>
                  <a:srgbClr val="FF0000"/>
                </a:solidFill>
              </a:rPr>
              <a:t>Information</a:t>
            </a:r>
          </a:p>
          <a:p>
            <a:pPr algn="ctr"/>
            <a:r>
              <a:rPr lang="en-US" sz="1600" dirty="0">
                <a:solidFill>
                  <a:srgbClr val="FF0000"/>
                </a:solidFill>
              </a:rPr>
              <a:t>Entropy</a:t>
            </a:r>
          </a:p>
        </p:txBody>
      </p:sp>
      <p:sp>
        <p:nvSpPr>
          <p:cNvPr id="314" name="Rectangle 313"/>
          <p:cNvSpPr/>
          <p:nvPr/>
        </p:nvSpPr>
        <p:spPr>
          <a:xfrm>
            <a:off x="28659001" y="33583120"/>
            <a:ext cx="623890" cy="523220"/>
          </a:xfrm>
          <a:prstGeom prst="rect">
            <a:avLst/>
          </a:prstGeom>
        </p:spPr>
        <p:txBody>
          <a:bodyPr wrap="none">
            <a:spAutoFit/>
          </a:bodyPr>
          <a:lstStyle/>
          <a:p>
            <a:pPr algn="ctr"/>
            <a:r>
              <a:rPr lang="en-US" sz="2800" dirty="0"/>
              <a:t>(f) </a:t>
            </a:r>
          </a:p>
        </p:txBody>
      </p:sp>
      <p:sp>
        <p:nvSpPr>
          <p:cNvPr id="315" name="TextBox 314"/>
          <p:cNvSpPr txBox="1"/>
          <p:nvPr/>
        </p:nvSpPr>
        <p:spPr>
          <a:xfrm>
            <a:off x="30782349" y="30591947"/>
            <a:ext cx="1727762" cy="338554"/>
          </a:xfrm>
          <a:prstGeom prst="rect">
            <a:avLst/>
          </a:prstGeom>
          <a:noFill/>
        </p:spPr>
        <p:txBody>
          <a:bodyPr wrap="square" rtlCol="0">
            <a:spAutoFit/>
          </a:bodyPr>
          <a:lstStyle/>
          <a:p>
            <a:pPr algn="ctr"/>
            <a:r>
              <a:rPr lang="en-US" sz="1600" dirty="0"/>
              <a:t>Redundancy</a:t>
            </a:r>
          </a:p>
        </p:txBody>
      </p:sp>
      <p:cxnSp>
        <p:nvCxnSpPr>
          <p:cNvPr id="316" name="Straight Arrow Connector 315"/>
          <p:cNvCxnSpPr/>
          <p:nvPr/>
        </p:nvCxnSpPr>
        <p:spPr>
          <a:xfrm flipH="1">
            <a:off x="31212378" y="30949473"/>
            <a:ext cx="838200"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7" name="Straight Arrow Connector 316"/>
          <p:cNvCxnSpPr/>
          <p:nvPr/>
        </p:nvCxnSpPr>
        <p:spPr>
          <a:xfrm>
            <a:off x="30584963" y="32633623"/>
            <a:ext cx="838200" cy="0"/>
          </a:xfrm>
          <a:prstGeom prst="straightConnector1">
            <a:avLst/>
          </a:prstGeom>
          <a:ln w="2857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318" name="TextBox 317"/>
          <p:cNvSpPr txBox="1"/>
          <p:nvPr/>
        </p:nvSpPr>
        <p:spPr>
          <a:xfrm>
            <a:off x="30088686" y="32052604"/>
            <a:ext cx="1727762" cy="584775"/>
          </a:xfrm>
          <a:prstGeom prst="rect">
            <a:avLst/>
          </a:prstGeom>
          <a:noFill/>
        </p:spPr>
        <p:txBody>
          <a:bodyPr wrap="square" rtlCol="0">
            <a:spAutoFit/>
          </a:bodyPr>
          <a:lstStyle/>
          <a:p>
            <a:pPr algn="ctr"/>
            <a:r>
              <a:rPr lang="en-US" sz="1600" dirty="0">
                <a:solidFill>
                  <a:srgbClr val="FF0000"/>
                </a:solidFill>
              </a:rPr>
              <a:t>Information</a:t>
            </a:r>
          </a:p>
          <a:p>
            <a:pPr algn="ctr"/>
            <a:r>
              <a:rPr lang="en-US" sz="1600" dirty="0">
                <a:solidFill>
                  <a:srgbClr val="FF0000"/>
                </a:solidFill>
              </a:rPr>
              <a:t>Entropy</a:t>
            </a:r>
          </a:p>
        </p:txBody>
      </p:sp>
      <p:sp>
        <p:nvSpPr>
          <p:cNvPr id="319" name="TextBox 318"/>
          <p:cNvSpPr txBox="1"/>
          <p:nvPr/>
        </p:nvSpPr>
        <p:spPr>
          <a:xfrm>
            <a:off x="28979692" y="32785727"/>
            <a:ext cx="1727762" cy="338554"/>
          </a:xfrm>
          <a:prstGeom prst="rect">
            <a:avLst/>
          </a:prstGeom>
          <a:noFill/>
        </p:spPr>
        <p:txBody>
          <a:bodyPr wrap="square" rtlCol="0">
            <a:spAutoFit/>
          </a:bodyPr>
          <a:lstStyle/>
          <a:p>
            <a:pPr algn="ctr"/>
            <a:r>
              <a:rPr lang="en-US" sz="1600" dirty="0">
                <a:solidFill>
                  <a:schemeClr val="bg1">
                    <a:lumMod val="50000"/>
                  </a:schemeClr>
                </a:solidFill>
              </a:rPr>
              <a:t>Equality</a:t>
            </a:r>
          </a:p>
        </p:txBody>
      </p:sp>
      <p:cxnSp>
        <p:nvCxnSpPr>
          <p:cNvPr id="320" name="Straight Arrow Connector 319"/>
          <p:cNvCxnSpPr/>
          <p:nvPr/>
        </p:nvCxnSpPr>
        <p:spPr>
          <a:xfrm flipH="1">
            <a:off x="29412054" y="33166727"/>
            <a:ext cx="838200" cy="0"/>
          </a:xfrm>
          <a:prstGeom prst="straightConnector1">
            <a:avLst/>
          </a:prstGeom>
          <a:ln w="28575">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1" name="TextBox 320"/>
          <p:cNvSpPr txBox="1"/>
          <p:nvPr/>
        </p:nvSpPr>
        <p:spPr>
          <a:xfrm>
            <a:off x="31292519" y="33361252"/>
            <a:ext cx="1446829" cy="338554"/>
          </a:xfrm>
          <a:prstGeom prst="rect">
            <a:avLst/>
          </a:prstGeom>
          <a:noFill/>
        </p:spPr>
        <p:txBody>
          <a:bodyPr wrap="square" rtlCol="0">
            <a:spAutoFit/>
          </a:bodyPr>
          <a:lstStyle/>
          <a:p>
            <a:pPr algn="ctr"/>
            <a:r>
              <a:rPr lang="en-US" sz="1600" dirty="0">
                <a:solidFill>
                  <a:srgbClr val="FF0000"/>
                </a:solidFill>
              </a:rPr>
              <a:t>1995</a:t>
            </a:r>
          </a:p>
        </p:txBody>
      </p:sp>
      <p:sp>
        <p:nvSpPr>
          <p:cNvPr id="322" name="TextBox 321"/>
          <p:cNvSpPr txBox="1"/>
          <p:nvPr/>
        </p:nvSpPr>
        <p:spPr>
          <a:xfrm>
            <a:off x="29129727" y="30961849"/>
            <a:ext cx="826541" cy="338554"/>
          </a:xfrm>
          <a:prstGeom prst="rect">
            <a:avLst/>
          </a:prstGeom>
          <a:noFill/>
        </p:spPr>
        <p:txBody>
          <a:bodyPr wrap="square" rtlCol="0">
            <a:spAutoFit/>
          </a:bodyPr>
          <a:lstStyle/>
          <a:p>
            <a:pPr algn="ctr"/>
            <a:r>
              <a:rPr lang="en-US" sz="1600" dirty="0">
                <a:solidFill>
                  <a:srgbClr val="FF0000"/>
                </a:solidFill>
              </a:rPr>
              <a:t>2011</a:t>
            </a:r>
          </a:p>
        </p:txBody>
      </p:sp>
      <p:sp>
        <p:nvSpPr>
          <p:cNvPr id="329" name="TextBox 328"/>
          <p:cNvSpPr txBox="1"/>
          <p:nvPr/>
        </p:nvSpPr>
        <p:spPr>
          <a:xfrm rot="16200000">
            <a:off x="17418836" y="31509631"/>
            <a:ext cx="4258104" cy="1938992"/>
          </a:xfrm>
          <a:prstGeom prst="rect">
            <a:avLst/>
          </a:prstGeom>
          <a:noFill/>
        </p:spPr>
        <p:txBody>
          <a:bodyPr wrap="square" rtlCol="0">
            <a:spAutoFit/>
          </a:bodyPr>
          <a:lstStyle/>
          <a:p>
            <a:pPr algn="ctr"/>
            <a:r>
              <a:rPr lang="en-US" sz="4000" dirty="0"/>
              <a:t>(D) Entire World I-O Matrix </a:t>
            </a:r>
          </a:p>
          <a:p>
            <a:pPr algn="ctr"/>
            <a:r>
              <a:rPr lang="en-US" sz="4000" dirty="0"/>
              <a:t>(with ins &amp; outs)</a:t>
            </a:r>
          </a:p>
        </p:txBody>
      </p:sp>
      <p:cxnSp>
        <p:nvCxnSpPr>
          <p:cNvPr id="335" name="Straight Connector 334"/>
          <p:cNvCxnSpPr/>
          <p:nvPr/>
        </p:nvCxnSpPr>
        <p:spPr>
          <a:xfrm flipH="1">
            <a:off x="39816821" y="25385113"/>
            <a:ext cx="1477887" cy="5004159"/>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37" name="Straight Connector 336"/>
          <p:cNvCxnSpPr/>
          <p:nvPr/>
        </p:nvCxnSpPr>
        <p:spPr>
          <a:xfrm flipH="1">
            <a:off x="37940424" y="25358985"/>
            <a:ext cx="2875903" cy="5030287"/>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38" name="Down Arrow 337"/>
          <p:cNvSpPr/>
          <p:nvPr/>
        </p:nvSpPr>
        <p:spPr>
          <a:xfrm rot="5400000">
            <a:off x="34657789" y="30775689"/>
            <a:ext cx="1140254" cy="3072588"/>
          </a:xfrm>
          <a:prstGeom prst="down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9" name="TextBox 338"/>
          <p:cNvSpPr txBox="1"/>
          <p:nvPr/>
        </p:nvSpPr>
        <p:spPr>
          <a:xfrm>
            <a:off x="29191542" y="26504253"/>
            <a:ext cx="897144" cy="338554"/>
          </a:xfrm>
          <a:prstGeom prst="rect">
            <a:avLst/>
          </a:prstGeom>
          <a:noFill/>
        </p:spPr>
        <p:txBody>
          <a:bodyPr wrap="square" rtlCol="0">
            <a:spAutoFit/>
          </a:bodyPr>
          <a:lstStyle/>
          <a:p>
            <a:pPr algn="ctr"/>
            <a:r>
              <a:rPr lang="en-US" sz="1600" dirty="0">
                <a:solidFill>
                  <a:srgbClr val="FF0000"/>
                </a:solidFill>
              </a:rPr>
              <a:t>2008</a:t>
            </a:r>
          </a:p>
        </p:txBody>
      </p:sp>
      <mc:AlternateContent xmlns:mc="http://schemas.openxmlformats.org/markup-compatibility/2006" xmlns:a14="http://schemas.microsoft.com/office/drawing/2010/main">
        <mc:Choice Requires="a14">
          <p:sp>
            <p:nvSpPr>
              <p:cNvPr id="342" name="TextBox 341"/>
              <p:cNvSpPr txBox="1"/>
              <p:nvPr/>
            </p:nvSpPr>
            <p:spPr>
              <a:xfrm>
                <a:off x="1991687" y="38858114"/>
                <a:ext cx="5784597" cy="691536"/>
              </a:xfrm>
              <a:prstGeom prst="rect">
                <a:avLst/>
              </a:prstGeom>
              <a:noFill/>
            </p:spPr>
            <p:txBody>
              <a:bodyPr wrap="none" lIns="0" tIns="0" rIns="0" bIns="0" rtlCol="0">
                <a:spAutoFit/>
              </a:bodyPr>
              <a:lstStyle/>
              <a:p>
                <a:r>
                  <a:rPr lang="en-US" sz="2000" b="0" dirty="0">
                    <a:ea typeface="Cambria Math" panose="02040503050406030204" pitchFamily="18" charset="0"/>
                  </a:rPr>
                  <a:t>O</a:t>
                </a:r>
                <a14:m>
                  <m:oMath xmlns:m="http://schemas.openxmlformats.org/officeDocument/2006/math">
                    <m:r>
                      <a:rPr lang="en-US" sz="2000" b="0" i="0"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𝑗</m:t>
                        </m:r>
                      </m:sub>
                      <m:sup/>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m:t>
                                </m:r>
                                <m:r>
                                  <a:rPr lang="en-US" sz="2000" b="0" i="1" smtClean="0">
                                    <a:latin typeface="Cambria Math" panose="02040503050406030204" pitchFamily="18" charset="0"/>
                                  </a:rPr>
                                  <m:t>𝑛𝑝𝑢𝑡</m:t>
                                </m:r>
                                <m:r>
                                  <a:rPr lang="en-US" sz="2000" b="0" i="1" smtClean="0">
                                    <a:latin typeface="Cambria Math" panose="02040503050406030204" pitchFamily="18" charset="0"/>
                                  </a:rPr>
                                  <m:t>,</m:t>
                                </m:r>
                                <m:r>
                                  <a:rPr lang="en-US" sz="2000" i="1">
                                    <a:latin typeface="Cambria Math" panose="02040503050406030204" pitchFamily="18" charset="0"/>
                                  </a:rPr>
                                  <m:t>𝑗</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m:t>
                                </m:r>
                              </m:sub>
                            </m:sSub>
                          </m:den>
                        </m:f>
                        <m:r>
                          <a:rPr lang="en-US" sz="2000" i="1">
                            <a:latin typeface="Cambria Math" panose="02040503050406030204" pitchFamily="18" charset="0"/>
                          </a:rPr>
                          <m:t>𝑙𝑛</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m:t>
                                    </m:r>
                                    <m:r>
                                      <a:rPr lang="en-US" sz="2000" b="0" i="1" smtClean="0">
                                        <a:latin typeface="Cambria Math" panose="02040503050406030204" pitchFamily="18" charset="0"/>
                                      </a:rPr>
                                      <m:t>𝑛𝑝𝑢𝑡</m:t>
                                    </m:r>
                                    <m:r>
                                      <a:rPr lang="en-US" sz="2000" b="0" i="1" smtClean="0">
                                        <a:latin typeface="Cambria Math" panose="02040503050406030204" pitchFamily="18" charset="0"/>
                                      </a:rPr>
                                      <m:t>,</m:t>
                                    </m:r>
                                    <m:r>
                                      <a:rPr lang="en-US" sz="2000" i="1">
                                        <a:latin typeface="Cambria Math" panose="02040503050406030204" pitchFamily="18" charset="0"/>
                                      </a:rPr>
                                      <m:t>𝑗</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m:t>
                                    </m:r>
                                    <m:r>
                                      <a:rPr lang="en-US" sz="2000" b="0" i="1" smtClean="0">
                                        <a:latin typeface="Cambria Math" panose="02040503050406030204" pitchFamily="18" charset="0"/>
                                      </a:rPr>
                                      <m:t>𝑗</m:t>
                                    </m:r>
                                  </m:sub>
                                </m:sSub>
                              </m:den>
                            </m:f>
                          </m:e>
                        </m:d>
                      </m:e>
                    </m:nary>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b="0" i="1" smtClean="0">
                            <a:latin typeface="Cambria Math" panose="02040503050406030204" pitchFamily="18" charset="0"/>
                          </a:rPr>
                          <m:t>𝑖</m:t>
                        </m:r>
                      </m:sub>
                      <m:sup/>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𝑜𝑢𝑡𝑝𝑢𝑡</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m:t>
                                </m:r>
                              </m:sub>
                            </m:sSub>
                          </m:den>
                        </m:f>
                        <m:r>
                          <a:rPr lang="en-US" sz="2000" i="1">
                            <a:latin typeface="Cambria Math" panose="02040503050406030204" pitchFamily="18" charset="0"/>
                          </a:rPr>
                          <m:t>𝑙𝑛</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𝑜𝑢𝑡𝑝𝑢𝑡</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b="0" i="1" smtClean="0">
                                        <a:latin typeface="Cambria Math" panose="02040503050406030204" pitchFamily="18" charset="0"/>
                                      </a:rPr>
                                      <m:t>𝑖</m:t>
                                    </m:r>
                                    <m:r>
                                      <a:rPr lang="en-US" sz="2000" i="1" smtClean="0">
                                        <a:latin typeface="Cambria Math" panose="02040503050406030204" pitchFamily="18" charset="0"/>
                                      </a:rPr>
                                      <m:t>.</m:t>
                                    </m:r>
                                  </m:sub>
                                </m:sSub>
                              </m:den>
                            </m:f>
                          </m:e>
                        </m:d>
                      </m:e>
                    </m:nary>
                  </m:oMath>
                </a14:m>
                <a:endParaRPr lang="en-US" sz="2000" i="1" dirty="0">
                  <a:latin typeface="Cambria Math" panose="02040503050406030204" pitchFamily="18" charset="0"/>
                </a:endParaRPr>
              </a:p>
            </p:txBody>
          </p:sp>
        </mc:Choice>
        <mc:Fallback xmlns="">
          <p:sp>
            <p:nvSpPr>
              <p:cNvPr id="342" name="TextBox 341"/>
              <p:cNvSpPr txBox="1">
                <a:spLocks noRot="1" noChangeAspect="1" noMove="1" noResize="1" noEditPoints="1" noAdjustHandles="1" noChangeArrowheads="1" noChangeShapeType="1" noTextEdit="1"/>
              </p:cNvSpPr>
              <p:nvPr/>
            </p:nvSpPr>
            <p:spPr>
              <a:xfrm>
                <a:off x="1991687" y="38858114"/>
                <a:ext cx="5784597" cy="691536"/>
              </a:xfrm>
              <a:prstGeom prst="rect">
                <a:avLst/>
              </a:prstGeom>
              <a:blipFill>
                <a:blip r:embed="rId25"/>
                <a:stretch>
                  <a:fillRect l="-2740"/>
                </a:stretch>
              </a:blipFill>
            </p:spPr>
            <p:txBody>
              <a:bodyPr/>
              <a:lstStyle/>
              <a:p>
                <a:r>
                  <a:rPr lang="en-US">
                    <a:noFill/>
                  </a:rPr>
                  <a:t> </a:t>
                </a:r>
              </a:p>
            </p:txBody>
          </p:sp>
        </mc:Fallback>
      </mc:AlternateContent>
      <p:sp>
        <p:nvSpPr>
          <p:cNvPr id="344" name="TextBox 343"/>
          <p:cNvSpPr txBox="1"/>
          <p:nvPr/>
        </p:nvSpPr>
        <p:spPr>
          <a:xfrm>
            <a:off x="1991687" y="38256369"/>
            <a:ext cx="5784495" cy="707886"/>
          </a:xfrm>
          <a:prstGeom prst="rect">
            <a:avLst/>
          </a:prstGeom>
          <a:noFill/>
        </p:spPr>
        <p:txBody>
          <a:bodyPr wrap="square" rtlCol="0">
            <a:spAutoFit/>
          </a:bodyPr>
          <a:lstStyle/>
          <a:p>
            <a:pPr algn="ctr"/>
            <a:r>
              <a:rPr lang="en-US" sz="2000" dirty="0"/>
              <a:t>“Open” boundary calculations add this quantity, O, to X and </a:t>
            </a:r>
            <a:r>
              <a:rPr lang="el-GR" sz="2000" dirty="0"/>
              <a:t>Ψ</a:t>
            </a:r>
            <a:r>
              <a:rPr lang="en-US" sz="2000" dirty="0"/>
              <a:t>, and thus 2O to H:</a:t>
            </a:r>
          </a:p>
        </p:txBody>
      </p:sp>
      <p:cxnSp>
        <p:nvCxnSpPr>
          <p:cNvPr id="345" name="Straight Connector 344"/>
          <p:cNvCxnSpPr/>
          <p:nvPr/>
        </p:nvCxnSpPr>
        <p:spPr>
          <a:xfrm flipV="1">
            <a:off x="527736" y="32860021"/>
            <a:ext cx="16189759" cy="355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37783719" y="30464862"/>
            <a:ext cx="1351211" cy="646331"/>
          </a:xfrm>
          <a:prstGeom prst="rect">
            <a:avLst/>
          </a:prstGeom>
          <a:noFill/>
        </p:spPr>
        <p:txBody>
          <a:bodyPr wrap="square" rtlCol="0">
            <a:spAutoFit/>
          </a:bodyPr>
          <a:lstStyle/>
          <a:p>
            <a:pPr algn="ctr"/>
            <a:r>
              <a:rPr lang="en-US" sz="1800" dirty="0">
                <a:solidFill>
                  <a:srgbClr val="FF0000"/>
                </a:solidFill>
              </a:rPr>
              <a:t>Release 2016</a:t>
            </a:r>
          </a:p>
        </p:txBody>
      </p:sp>
      <p:sp>
        <p:nvSpPr>
          <p:cNvPr id="359" name="TextBox 358"/>
          <p:cNvSpPr txBox="1"/>
          <p:nvPr/>
        </p:nvSpPr>
        <p:spPr>
          <a:xfrm>
            <a:off x="38727373" y="33081301"/>
            <a:ext cx="1120789" cy="646331"/>
          </a:xfrm>
          <a:prstGeom prst="rect">
            <a:avLst/>
          </a:prstGeom>
          <a:noFill/>
        </p:spPr>
        <p:txBody>
          <a:bodyPr wrap="square" rtlCol="0">
            <a:spAutoFit/>
          </a:bodyPr>
          <a:lstStyle/>
          <a:p>
            <a:pPr algn="ctr"/>
            <a:r>
              <a:rPr lang="en-US" sz="1800" dirty="0">
                <a:solidFill>
                  <a:srgbClr val="0000FF"/>
                </a:solidFill>
              </a:rPr>
              <a:t>Release 2013</a:t>
            </a:r>
          </a:p>
        </p:txBody>
      </p:sp>
      <p:sp>
        <p:nvSpPr>
          <p:cNvPr id="360" name="TextBox 359"/>
          <p:cNvSpPr txBox="1"/>
          <p:nvPr/>
        </p:nvSpPr>
        <p:spPr>
          <a:xfrm>
            <a:off x="37873812" y="31490442"/>
            <a:ext cx="972418" cy="338554"/>
          </a:xfrm>
          <a:prstGeom prst="rect">
            <a:avLst/>
          </a:prstGeom>
          <a:noFill/>
        </p:spPr>
        <p:txBody>
          <a:bodyPr wrap="square" rtlCol="0">
            <a:spAutoFit/>
          </a:bodyPr>
          <a:lstStyle/>
          <a:p>
            <a:pPr algn="ctr"/>
            <a:r>
              <a:rPr lang="en-US" sz="1600" dirty="0">
                <a:solidFill>
                  <a:srgbClr val="FF0000"/>
                </a:solidFill>
              </a:rPr>
              <a:t>2000</a:t>
            </a:r>
          </a:p>
        </p:txBody>
      </p:sp>
      <p:sp>
        <p:nvSpPr>
          <p:cNvPr id="361" name="TextBox 360"/>
          <p:cNvSpPr txBox="1"/>
          <p:nvPr/>
        </p:nvSpPr>
        <p:spPr>
          <a:xfrm>
            <a:off x="38855294" y="30340000"/>
            <a:ext cx="708871" cy="338554"/>
          </a:xfrm>
          <a:prstGeom prst="rect">
            <a:avLst/>
          </a:prstGeom>
          <a:noFill/>
        </p:spPr>
        <p:txBody>
          <a:bodyPr wrap="square" rtlCol="0">
            <a:spAutoFit/>
          </a:bodyPr>
          <a:lstStyle/>
          <a:p>
            <a:pPr algn="ctr"/>
            <a:r>
              <a:rPr lang="en-US" sz="1600" dirty="0">
                <a:solidFill>
                  <a:srgbClr val="FF0000"/>
                </a:solidFill>
              </a:rPr>
              <a:t>2014</a:t>
            </a:r>
          </a:p>
        </p:txBody>
      </p:sp>
      <p:sp>
        <p:nvSpPr>
          <p:cNvPr id="363" name="TextBox 362"/>
          <p:cNvSpPr txBox="1"/>
          <p:nvPr/>
        </p:nvSpPr>
        <p:spPr>
          <a:xfrm>
            <a:off x="37900127" y="33272840"/>
            <a:ext cx="702175" cy="338554"/>
          </a:xfrm>
          <a:prstGeom prst="rect">
            <a:avLst/>
          </a:prstGeom>
          <a:noFill/>
        </p:spPr>
        <p:txBody>
          <a:bodyPr wrap="square" rtlCol="0">
            <a:spAutoFit/>
          </a:bodyPr>
          <a:lstStyle/>
          <a:p>
            <a:pPr algn="ctr"/>
            <a:r>
              <a:rPr lang="en-US" sz="1600" dirty="0">
                <a:solidFill>
                  <a:srgbClr val="0000FF"/>
                </a:solidFill>
              </a:rPr>
              <a:t>1995</a:t>
            </a:r>
          </a:p>
        </p:txBody>
      </p:sp>
      <p:sp>
        <p:nvSpPr>
          <p:cNvPr id="364" name="TextBox 363"/>
          <p:cNvSpPr txBox="1"/>
          <p:nvPr/>
        </p:nvSpPr>
        <p:spPr>
          <a:xfrm>
            <a:off x="38941122" y="32360163"/>
            <a:ext cx="625963" cy="338554"/>
          </a:xfrm>
          <a:prstGeom prst="rect">
            <a:avLst/>
          </a:prstGeom>
          <a:noFill/>
        </p:spPr>
        <p:txBody>
          <a:bodyPr wrap="square" rtlCol="0">
            <a:spAutoFit/>
          </a:bodyPr>
          <a:lstStyle/>
          <a:p>
            <a:pPr algn="ctr"/>
            <a:r>
              <a:rPr lang="en-US" sz="1600" dirty="0">
                <a:solidFill>
                  <a:srgbClr val="0000FF"/>
                </a:solidFill>
              </a:rPr>
              <a:t>2011</a:t>
            </a:r>
          </a:p>
        </p:txBody>
      </p:sp>
      <p:cxnSp>
        <p:nvCxnSpPr>
          <p:cNvPr id="365" name="Straight Connector 364"/>
          <p:cNvCxnSpPr>
            <a:endCxn id="364" idx="1"/>
          </p:cNvCxnSpPr>
          <p:nvPr/>
        </p:nvCxnSpPr>
        <p:spPr>
          <a:xfrm>
            <a:off x="38769467" y="32293258"/>
            <a:ext cx="171655" cy="236182"/>
          </a:xfrm>
          <a:prstGeom prst="line">
            <a:avLst/>
          </a:prstGeom>
          <a:ln w="9525">
            <a:solidFill>
              <a:schemeClr val="bg1">
                <a:lumMod val="50000"/>
              </a:schemeClr>
            </a:solidFill>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368" name="Straight Connector 367"/>
          <p:cNvCxnSpPr>
            <a:endCxn id="361" idx="2"/>
          </p:cNvCxnSpPr>
          <p:nvPr/>
        </p:nvCxnSpPr>
        <p:spPr>
          <a:xfrm flipH="1" flipV="1">
            <a:off x="39209730" y="30678554"/>
            <a:ext cx="105533" cy="330816"/>
          </a:xfrm>
          <a:prstGeom prst="line">
            <a:avLst/>
          </a:prstGeom>
          <a:ln w="9525">
            <a:solidFill>
              <a:schemeClr val="bg1">
                <a:lumMod val="50000"/>
              </a:schemeClr>
            </a:solidFill>
            <a:headEnd type="oval"/>
            <a:tailEnd type="none"/>
          </a:ln>
          <a:effectLst/>
        </p:spPr>
        <p:style>
          <a:lnRef idx="2">
            <a:schemeClr val="accent1"/>
          </a:lnRef>
          <a:fillRef idx="0">
            <a:schemeClr val="accent1"/>
          </a:fillRef>
          <a:effectRef idx="1">
            <a:schemeClr val="accent1"/>
          </a:effectRef>
          <a:fontRef idx="minor">
            <a:schemeClr val="tx1"/>
          </a:fontRef>
        </p:style>
      </p:cxnSp>
      <p:sp>
        <p:nvSpPr>
          <p:cNvPr id="379" name="Rectangle 378"/>
          <p:cNvSpPr/>
          <p:nvPr/>
        </p:nvSpPr>
        <p:spPr>
          <a:xfrm>
            <a:off x="39182489" y="33787900"/>
            <a:ext cx="784189" cy="523220"/>
          </a:xfrm>
          <a:prstGeom prst="rect">
            <a:avLst/>
          </a:prstGeom>
        </p:spPr>
        <p:txBody>
          <a:bodyPr wrap="none">
            <a:spAutoFit/>
          </a:bodyPr>
          <a:lstStyle/>
          <a:p>
            <a:r>
              <a:rPr lang="en-US" sz="2800" dirty="0"/>
              <a:t>(D) </a:t>
            </a:r>
            <a:endParaRPr lang="en-US" sz="3600" dirty="0"/>
          </a:p>
        </p:txBody>
      </p:sp>
      <p:pic>
        <p:nvPicPr>
          <p:cNvPr id="356" name="Picture 355"/>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40584508" y="30247547"/>
            <a:ext cx="2996775" cy="4794838"/>
          </a:xfrm>
          <a:prstGeom prst="rect">
            <a:avLst/>
          </a:prstGeom>
        </p:spPr>
      </p:pic>
      <p:cxnSp>
        <p:nvCxnSpPr>
          <p:cNvPr id="387" name="Straight Connector 386"/>
          <p:cNvCxnSpPr/>
          <p:nvPr/>
        </p:nvCxnSpPr>
        <p:spPr>
          <a:xfrm flipV="1">
            <a:off x="40373365" y="30257830"/>
            <a:ext cx="12635" cy="435034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9" name="TextBox 398"/>
          <p:cNvSpPr txBox="1"/>
          <p:nvPr/>
        </p:nvSpPr>
        <p:spPr>
          <a:xfrm>
            <a:off x="41536416" y="30421896"/>
            <a:ext cx="1187487" cy="646331"/>
          </a:xfrm>
          <a:prstGeom prst="rect">
            <a:avLst/>
          </a:prstGeom>
          <a:noFill/>
        </p:spPr>
        <p:txBody>
          <a:bodyPr wrap="square" rtlCol="0">
            <a:spAutoFit/>
          </a:bodyPr>
          <a:lstStyle/>
          <a:p>
            <a:pPr algn="ctr"/>
            <a:r>
              <a:rPr lang="en-US" sz="1800" dirty="0">
                <a:solidFill>
                  <a:schemeClr val="bg1">
                    <a:lumMod val="50000"/>
                  </a:schemeClr>
                </a:solidFill>
              </a:rPr>
              <a:t>Release 2016</a:t>
            </a:r>
          </a:p>
        </p:txBody>
      </p:sp>
      <p:sp>
        <p:nvSpPr>
          <p:cNvPr id="400" name="TextBox 399"/>
          <p:cNvSpPr txBox="1"/>
          <p:nvPr/>
        </p:nvSpPr>
        <p:spPr>
          <a:xfrm>
            <a:off x="41347730" y="32088183"/>
            <a:ext cx="1143000" cy="646331"/>
          </a:xfrm>
          <a:prstGeom prst="rect">
            <a:avLst/>
          </a:prstGeom>
          <a:noFill/>
        </p:spPr>
        <p:txBody>
          <a:bodyPr wrap="square" rtlCol="0">
            <a:spAutoFit/>
          </a:bodyPr>
          <a:lstStyle/>
          <a:p>
            <a:pPr algn="ctr"/>
            <a:r>
              <a:rPr lang="en-US" sz="1800" dirty="0"/>
              <a:t>Release 2013</a:t>
            </a:r>
          </a:p>
        </p:txBody>
      </p:sp>
      <p:sp>
        <p:nvSpPr>
          <p:cNvPr id="401" name="TextBox 400"/>
          <p:cNvSpPr txBox="1"/>
          <p:nvPr/>
        </p:nvSpPr>
        <p:spPr>
          <a:xfrm>
            <a:off x="42469834" y="30473512"/>
            <a:ext cx="972418" cy="338554"/>
          </a:xfrm>
          <a:prstGeom prst="rect">
            <a:avLst/>
          </a:prstGeom>
          <a:noFill/>
        </p:spPr>
        <p:txBody>
          <a:bodyPr wrap="square" rtlCol="0">
            <a:spAutoFit/>
          </a:bodyPr>
          <a:lstStyle/>
          <a:p>
            <a:pPr algn="ctr"/>
            <a:r>
              <a:rPr lang="en-US" sz="1600" dirty="0">
                <a:solidFill>
                  <a:schemeClr val="bg1">
                    <a:lumMod val="50000"/>
                  </a:schemeClr>
                </a:solidFill>
              </a:rPr>
              <a:t>2000</a:t>
            </a:r>
          </a:p>
        </p:txBody>
      </p:sp>
      <p:sp>
        <p:nvSpPr>
          <p:cNvPr id="404" name="TextBox 403"/>
          <p:cNvSpPr txBox="1"/>
          <p:nvPr/>
        </p:nvSpPr>
        <p:spPr>
          <a:xfrm>
            <a:off x="42546233" y="31502955"/>
            <a:ext cx="972418" cy="338554"/>
          </a:xfrm>
          <a:prstGeom prst="rect">
            <a:avLst/>
          </a:prstGeom>
          <a:noFill/>
        </p:spPr>
        <p:txBody>
          <a:bodyPr wrap="square" rtlCol="0">
            <a:spAutoFit/>
          </a:bodyPr>
          <a:lstStyle/>
          <a:p>
            <a:pPr algn="ctr"/>
            <a:r>
              <a:rPr lang="en-US" sz="1600" dirty="0">
                <a:solidFill>
                  <a:schemeClr val="bg1">
                    <a:lumMod val="50000"/>
                  </a:schemeClr>
                </a:solidFill>
              </a:rPr>
              <a:t>2014</a:t>
            </a:r>
          </a:p>
        </p:txBody>
      </p:sp>
      <p:sp>
        <p:nvSpPr>
          <p:cNvPr id="405" name="TextBox 404"/>
          <p:cNvSpPr txBox="1"/>
          <p:nvPr/>
        </p:nvSpPr>
        <p:spPr>
          <a:xfrm>
            <a:off x="42363784" y="32247436"/>
            <a:ext cx="972418" cy="338554"/>
          </a:xfrm>
          <a:prstGeom prst="rect">
            <a:avLst/>
          </a:prstGeom>
          <a:noFill/>
        </p:spPr>
        <p:txBody>
          <a:bodyPr wrap="square" rtlCol="0">
            <a:spAutoFit/>
          </a:bodyPr>
          <a:lstStyle/>
          <a:p>
            <a:pPr algn="ctr"/>
            <a:r>
              <a:rPr lang="en-US" sz="1600" dirty="0"/>
              <a:t>1995</a:t>
            </a:r>
          </a:p>
        </p:txBody>
      </p:sp>
      <p:sp>
        <p:nvSpPr>
          <p:cNvPr id="406" name="TextBox 405"/>
          <p:cNvSpPr txBox="1"/>
          <p:nvPr/>
        </p:nvSpPr>
        <p:spPr>
          <a:xfrm>
            <a:off x="41909515" y="33361252"/>
            <a:ext cx="972418" cy="338554"/>
          </a:xfrm>
          <a:prstGeom prst="rect">
            <a:avLst/>
          </a:prstGeom>
          <a:noFill/>
        </p:spPr>
        <p:txBody>
          <a:bodyPr wrap="square" rtlCol="0">
            <a:spAutoFit/>
          </a:bodyPr>
          <a:lstStyle/>
          <a:p>
            <a:pPr algn="ctr"/>
            <a:r>
              <a:rPr lang="en-US" sz="1600" dirty="0"/>
              <a:t>2011</a:t>
            </a:r>
          </a:p>
        </p:txBody>
      </p:sp>
      <p:sp>
        <p:nvSpPr>
          <p:cNvPr id="407" name="TextBox 406"/>
          <p:cNvSpPr txBox="1"/>
          <p:nvPr/>
        </p:nvSpPr>
        <p:spPr>
          <a:xfrm>
            <a:off x="951999" y="32757825"/>
            <a:ext cx="8388627" cy="923330"/>
          </a:xfrm>
          <a:prstGeom prst="rect">
            <a:avLst/>
          </a:prstGeom>
          <a:noFill/>
        </p:spPr>
        <p:txBody>
          <a:bodyPr wrap="square" rtlCol="0">
            <a:spAutoFit/>
          </a:bodyPr>
          <a:lstStyle/>
          <a:p>
            <a:pPr algn="ctr"/>
            <a:r>
              <a:rPr lang="en-US" sz="5400" u="sng" dirty="0"/>
              <a:t>Boundaries for Analysis</a:t>
            </a:r>
          </a:p>
        </p:txBody>
      </p:sp>
      <p:sp>
        <p:nvSpPr>
          <p:cNvPr id="413" name="TextBox 412"/>
          <p:cNvSpPr txBox="1"/>
          <p:nvPr/>
        </p:nvSpPr>
        <p:spPr>
          <a:xfrm>
            <a:off x="1365581" y="34568216"/>
            <a:ext cx="6785078" cy="1323439"/>
          </a:xfrm>
          <a:prstGeom prst="rect">
            <a:avLst/>
          </a:prstGeom>
          <a:noFill/>
        </p:spPr>
        <p:txBody>
          <a:bodyPr wrap="square" rtlCol="0">
            <a:spAutoFit/>
          </a:bodyPr>
          <a:lstStyle/>
          <a:p>
            <a:pPr algn="ctr"/>
            <a:r>
              <a:rPr lang="en-US" sz="3200" u="sng" dirty="0"/>
              <a:t>(B) Country I-O (open):</a:t>
            </a:r>
            <a:r>
              <a:rPr lang="en-US" sz="3200" dirty="0"/>
              <a:t> </a:t>
            </a:r>
          </a:p>
          <a:p>
            <a:pPr algn="ctr"/>
            <a:r>
              <a:rPr lang="en-US" sz="2400" dirty="0"/>
              <a:t>“inputs” = Value Added + Imports</a:t>
            </a:r>
          </a:p>
          <a:p>
            <a:pPr algn="ctr"/>
            <a:r>
              <a:rPr lang="en-US" sz="2400" dirty="0"/>
              <a:t>“outputs” = C + G + GCF + </a:t>
            </a:r>
            <a:r>
              <a:rPr lang="el-GR" sz="2400" dirty="0"/>
              <a:t>Δ</a:t>
            </a:r>
            <a:r>
              <a:rPr lang="en-US" sz="2400" dirty="0"/>
              <a:t>inventory + Exports</a:t>
            </a:r>
          </a:p>
        </p:txBody>
      </p:sp>
      <p:sp>
        <p:nvSpPr>
          <p:cNvPr id="422" name="Rectangle 421"/>
          <p:cNvSpPr/>
          <p:nvPr/>
        </p:nvSpPr>
        <p:spPr>
          <a:xfrm>
            <a:off x="9809048" y="33241964"/>
            <a:ext cx="1371600" cy="6163273"/>
          </a:xfrm>
          <a:prstGeom prst="rect">
            <a:avLst/>
          </a:prstGeom>
          <a:noFill/>
          <a:ln>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0" name="Rectangle 429"/>
          <p:cNvSpPr/>
          <p:nvPr/>
        </p:nvSpPr>
        <p:spPr>
          <a:xfrm rot="16200000">
            <a:off x="12579207" y="30474653"/>
            <a:ext cx="1365220" cy="6901831"/>
          </a:xfrm>
          <a:prstGeom prst="rect">
            <a:avLst/>
          </a:prstGeom>
          <a:noFill/>
          <a:ln>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31" name="Straight Arrow Connector 430"/>
          <p:cNvCxnSpPr>
            <a:stCxn id="413" idx="3"/>
          </p:cNvCxnSpPr>
          <p:nvPr/>
        </p:nvCxnSpPr>
        <p:spPr>
          <a:xfrm>
            <a:off x="8150659" y="35229936"/>
            <a:ext cx="1658389" cy="135478"/>
          </a:xfrm>
          <a:prstGeom prst="straightConnector1">
            <a:avLst/>
          </a:prstGeom>
          <a:ln w="12700">
            <a:solidFill>
              <a:schemeClr val="bg1">
                <a:lumMod val="50000"/>
              </a:schemeClr>
            </a:solidFill>
            <a:tailEnd type="oval" w="lg" len="lg"/>
          </a:ln>
          <a:effectLst/>
        </p:spPr>
        <p:style>
          <a:lnRef idx="2">
            <a:schemeClr val="accent1"/>
          </a:lnRef>
          <a:fillRef idx="0">
            <a:schemeClr val="accent1"/>
          </a:fillRef>
          <a:effectRef idx="1">
            <a:schemeClr val="accent1"/>
          </a:effectRef>
          <a:fontRef idx="minor">
            <a:schemeClr val="tx1"/>
          </a:fontRef>
        </p:style>
      </p:cxnSp>
      <p:sp>
        <p:nvSpPr>
          <p:cNvPr id="432" name="Rectangle 431"/>
          <p:cNvSpPr/>
          <p:nvPr/>
        </p:nvSpPr>
        <p:spPr>
          <a:xfrm>
            <a:off x="42658063" y="33801763"/>
            <a:ext cx="763351" cy="523220"/>
          </a:xfrm>
          <a:prstGeom prst="rect">
            <a:avLst/>
          </a:prstGeom>
        </p:spPr>
        <p:txBody>
          <a:bodyPr wrap="none">
            <a:spAutoFit/>
          </a:bodyPr>
          <a:lstStyle/>
          <a:p>
            <a:r>
              <a:rPr lang="en-US" sz="2800" dirty="0"/>
              <a:t>(B) </a:t>
            </a:r>
            <a:endParaRPr lang="en-US" sz="3600" dirty="0"/>
          </a:p>
        </p:txBody>
      </p:sp>
      <p:sp>
        <p:nvSpPr>
          <p:cNvPr id="434" name="Rectangle 433"/>
          <p:cNvSpPr/>
          <p:nvPr/>
        </p:nvSpPr>
        <p:spPr>
          <a:xfrm>
            <a:off x="39902939" y="25272442"/>
            <a:ext cx="494091" cy="937135"/>
          </a:xfrm>
          <a:prstGeom prst="rect">
            <a:avLst/>
          </a:prstGeom>
          <a:solidFill>
            <a:schemeClr val="tx1">
              <a:alpha val="1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35" name="Straight Connector 434"/>
          <p:cNvCxnSpPr/>
          <p:nvPr/>
        </p:nvCxnSpPr>
        <p:spPr>
          <a:xfrm>
            <a:off x="40395282" y="26190329"/>
            <a:ext cx="2903456" cy="4190854"/>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36" name="Straight Connector 435"/>
          <p:cNvCxnSpPr/>
          <p:nvPr/>
        </p:nvCxnSpPr>
        <p:spPr>
          <a:xfrm>
            <a:off x="39902939" y="26208801"/>
            <a:ext cx="1527854" cy="4172382"/>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444" name="TextBox 443"/>
          <p:cNvSpPr txBox="1"/>
          <p:nvPr/>
        </p:nvSpPr>
        <p:spPr>
          <a:xfrm>
            <a:off x="20480196" y="19197386"/>
            <a:ext cx="19272648" cy="1015663"/>
          </a:xfrm>
          <a:prstGeom prst="rect">
            <a:avLst/>
          </a:prstGeom>
          <a:noFill/>
        </p:spPr>
        <p:txBody>
          <a:bodyPr wrap="none" rtlCol="0">
            <a:spAutoFit/>
          </a:bodyPr>
          <a:lstStyle/>
          <a:p>
            <a:pPr algn="ctr"/>
            <a:r>
              <a:rPr lang="en-US" sz="6000" u="sng" dirty="0"/>
              <a:t>New Results:</a:t>
            </a:r>
            <a:r>
              <a:rPr lang="en-US" sz="6000" dirty="0"/>
              <a:t> Worldwide Metrics at Different Boundaries</a:t>
            </a:r>
          </a:p>
        </p:txBody>
      </p:sp>
    </p:spTree>
    <p:extLst>
      <p:ext uri="{BB962C8B-B14F-4D97-AF65-F5344CB8AC3E}">
        <p14:creationId xmlns:p14="http://schemas.microsoft.com/office/powerpoint/2010/main" val="287216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31289" y="25536828"/>
            <a:ext cx="5853508" cy="4682807"/>
          </a:xfrm>
          <a:prstGeom prst="rect">
            <a:avLst/>
          </a:prstGeom>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28038" y="20586961"/>
            <a:ext cx="5837846" cy="4670278"/>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88090" y="20605644"/>
            <a:ext cx="5825824" cy="4660660"/>
          </a:xfrm>
          <a:prstGeom prst="rect">
            <a:avLst/>
          </a:prstGeom>
        </p:spPr>
      </p:pic>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08201" y="25545422"/>
            <a:ext cx="5839379" cy="4671504"/>
          </a:xfrm>
          <a:prstGeom prst="rect">
            <a:avLst/>
          </a:prstGeom>
        </p:spPr>
      </p:pic>
      <p:pic>
        <p:nvPicPr>
          <p:cNvPr id="136" name="Picture 135"/>
          <p:cNvPicPr>
            <a:picLocks noChangeAspect="1"/>
          </p:cNvPicPr>
          <p:nvPr/>
        </p:nvPicPr>
        <p:blipFill rotWithShape="1">
          <a:blip r:embed="rId6" cstate="print">
            <a:extLst>
              <a:ext uri="{28A0092B-C50C-407E-A947-70E740481C1C}">
                <a14:useLocalDpi xmlns:a14="http://schemas.microsoft.com/office/drawing/2010/main" val="0"/>
              </a:ext>
            </a:extLst>
          </a:blip>
          <a:srcRect l="3325" t="17351" r="7036" b="12363"/>
          <a:stretch/>
        </p:blipFill>
        <p:spPr>
          <a:xfrm>
            <a:off x="37592190" y="13256236"/>
            <a:ext cx="6044820" cy="5416786"/>
          </a:xfrm>
          <a:prstGeom prst="rect">
            <a:avLst/>
          </a:prstGeom>
        </p:spPr>
      </p:pic>
      <p:pic>
        <p:nvPicPr>
          <p:cNvPr id="137" name="Picture 136"/>
          <p:cNvPicPr>
            <a:picLocks noChangeAspect="1"/>
          </p:cNvPicPr>
          <p:nvPr/>
        </p:nvPicPr>
        <p:blipFill rotWithShape="1">
          <a:blip r:embed="rId7" cstate="print">
            <a:extLst>
              <a:ext uri="{28A0092B-C50C-407E-A947-70E740481C1C}">
                <a14:useLocalDpi xmlns:a14="http://schemas.microsoft.com/office/drawing/2010/main" val="0"/>
              </a:ext>
            </a:extLst>
          </a:blip>
          <a:srcRect l="4649" t="16322" r="6953" b="12517"/>
          <a:stretch/>
        </p:blipFill>
        <p:spPr>
          <a:xfrm>
            <a:off x="31669048" y="13240480"/>
            <a:ext cx="5887811" cy="5416786"/>
          </a:xfrm>
          <a:prstGeom prst="rect">
            <a:avLst/>
          </a:prstGeom>
        </p:spPr>
      </p:pic>
      <p:pic>
        <p:nvPicPr>
          <p:cNvPr id="90" name="Picture 89"/>
          <p:cNvPicPr>
            <a:picLocks noChangeAspect="1"/>
          </p:cNvPicPr>
          <p:nvPr/>
        </p:nvPicPr>
        <p:blipFill rotWithShape="1">
          <a:blip r:embed="rId8" cstate="print">
            <a:extLst>
              <a:ext uri="{28A0092B-C50C-407E-A947-70E740481C1C}">
                <a14:useLocalDpi xmlns:a14="http://schemas.microsoft.com/office/drawing/2010/main" val="0"/>
              </a:ext>
            </a:extLst>
          </a:blip>
          <a:srcRect l="1687" t="17613" r="6913" b="11409"/>
          <a:stretch/>
        </p:blipFill>
        <p:spPr>
          <a:xfrm>
            <a:off x="25298400" y="13313486"/>
            <a:ext cx="6124773" cy="5435736"/>
          </a:xfrm>
          <a:prstGeom prst="rect">
            <a:avLst/>
          </a:prstGeom>
        </p:spPr>
      </p:pic>
      <p:grpSp>
        <p:nvGrpSpPr>
          <p:cNvPr id="26" name="Group 25"/>
          <p:cNvGrpSpPr/>
          <p:nvPr/>
        </p:nvGrpSpPr>
        <p:grpSpPr>
          <a:xfrm>
            <a:off x="4346976" y="17217198"/>
            <a:ext cx="8995678" cy="7859770"/>
            <a:chOff x="6051064" y="10995840"/>
            <a:chExt cx="5234588" cy="4946749"/>
          </a:xfrm>
        </p:grpSpPr>
        <p:sp>
          <p:nvSpPr>
            <p:cNvPr id="2" name="Isosceles Triangle 1"/>
            <p:cNvSpPr/>
            <p:nvPr/>
          </p:nvSpPr>
          <p:spPr>
            <a:xfrm>
              <a:off x="7578380" y="11220004"/>
              <a:ext cx="2182801" cy="4000373"/>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0" dirty="0"/>
            </a:p>
          </p:txBody>
        </p:sp>
        <p:cxnSp>
          <p:nvCxnSpPr>
            <p:cNvPr id="3" name="Straight Connector 2"/>
            <p:cNvCxnSpPr>
              <a:endCxn id="4" idx="1"/>
            </p:cNvCxnSpPr>
            <p:nvPr/>
          </p:nvCxnSpPr>
          <p:spPr>
            <a:xfrm>
              <a:off x="7574978" y="11220006"/>
              <a:ext cx="2137094" cy="393594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9696209" y="15139045"/>
              <a:ext cx="108319" cy="1154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0" dirty="0"/>
            </a:p>
          </p:txBody>
        </p:sp>
        <p:sp>
          <p:nvSpPr>
            <p:cNvPr id="5" name="Oval 4"/>
            <p:cNvSpPr/>
            <p:nvPr/>
          </p:nvSpPr>
          <p:spPr>
            <a:xfrm>
              <a:off x="7520819" y="11162301"/>
              <a:ext cx="108319" cy="1154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0" dirty="0"/>
            </a:p>
          </p:txBody>
        </p:sp>
        <p:sp>
          <p:nvSpPr>
            <p:cNvPr id="6" name="Up Arrow 5"/>
            <p:cNvSpPr/>
            <p:nvPr/>
          </p:nvSpPr>
          <p:spPr>
            <a:xfrm rot="19991525">
              <a:off x="7777870" y="11742623"/>
              <a:ext cx="563349" cy="1492439"/>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800" dirty="0">
                  <a:solidFill>
                    <a:schemeClr val="tx1"/>
                  </a:solidFill>
                </a:rPr>
                <a:t>Redundancy</a:t>
              </a:r>
            </a:p>
          </p:txBody>
        </p:sp>
        <p:sp>
          <p:nvSpPr>
            <p:cNvPr id="7" name="Right Arrow 6"/>
            <p:cNvSpPr/>
            <p:nvPr/>
          </p:nvSpPr>
          <p:spPr>
            <a:xfrm rot="19887113">
              <a:off x="7739930" y="13694270"/>
              <a:ext cx="1131159" cy="53493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Equality</a:t>
              </a:r>
            </a:p>
          </p:txBody>
        </p:sp>
        <p:sp>
          <p:nvSpPr>
            <p:cNvPr id="8" name="Up Arrow 7"/>
            <p:cNvSpPr/>
            <p:nvPr/>
          </p:nvSpPr>
          <p:spPr>
            <a:xfrm rot="14517333">
              <a:off x="7831123" y="12996917"/>
              <a:ext cx="534935" cy="1138787"/>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200" dirty="0">
                  <a:solidFill>
                    <a:schemeClr val="tx1"/>
                  </a:solidFill>
                </a:rPr>
                <a:t>Hierarchy</a:t>
              </a:r>
            </a:p>
          </p:txBody>
        </p:sp>
        <p:sp>
          <p:nvSpPr>
            <p:cNvPr id="9" name="TextBox 8"/>
            <p:cNvSpPr txBox="1"/>
            <p:nvPr/>
          </p:nvSpPr>
          <p:spPr>
            <a:xfrm rot="16200000">
              <a:off x="6002866" y="13020931"/>
              <a:ext cx="1893890" cy="770110"/>
            </a:xfrm>
            <a:prstGeom prst="rect">
              <a:avLst/>
            </a:prstGeom>
            <a:noFill/>
          </p:spPr>
          <p:txBody>
            <a:bodyPr wrap="none" rtlCol="0">
              <a:spAutoFit/>
            </a:bodyPr>
            <a:lstStyle/>
            <a:p>
              <a:pPr algn="ctr"/>
              <a:r>
                <a:rPr lang="en-US" sz="4000" dirty="0"/>
                <a:t>Conditional</a:t>
              </a:r>
            </a:p>
            <a:p>
              <a:pPr algn="ctr"/>
              <a:r>
                <a:rPr lang="en-US" sz="4000" dirty="0"/>
                <a:t> Entropy (</a:t>
              </a:r>
              <a:r>
                <a:rPr lang="el-GR" sz="4000" dirty="0"/>
                <a:t>Ψ</a:t>
              </a:r>
              <a:r>
                <a:rPr lang="en-US" sz="4000" dirty="0"/>
                <a:t>)</a:t>
              </a:r>
            </a:p>
          </p:txBody>
        </p:sp>
        <p:sp>
          <p:nvSpPr>
            <p:cNvPr id="10" name="TextBox 9"/>
            <p:cNvSpPr txBox="1"/>
            <p:nvPr/>
          </p:nvSpPr>
          <p:spPr>
            <a:xfrm>
              <a:off x="7224219" y="15497063"/>
              <a:ext cx="2929141" cy="445526"/>
            </a:xfrm>
            <a:prstGeom prst="rect">
              <a:avLst/>
            </a:prstGeom>
            <a:noFill/>
          </p:spPr>
          <p:txBody>
            <a:bodyPr wrap="none" rtlCol="0">
              <a:spAutoFit/>
            </a:bodyPr>
            <a:lstStyle/>
            <a:p>
              <a:pPr algn="ctr"/>
              <a:r>
                <a:rPr lang="en-US" sz="4000" dirty="0"/>
                <a:t>Mutual Constraint (X)</a:t>
              </a:r>
            </a:p>
          </p:txBody>
        </p:sp>
        <p:sp>
          <p:nvSpPr>
            <p:cNvPr id="11" name="TextBox 10"/>
            <p:cNvSpPr txBox="1"/>
            <p:nvPr/>
          </p:nvSpPr>
          <p:spPr>
            <a:xfrm>
              <a:off x="9867627" y="14191977"/>
              <a:ext cx="1418025" cy="1220354"/>
            </a:xfrm>
            <a:prstGeom prst="rect">
              <a:avLst/>
            </a:prstGeom>
            <a:noFill/>
          </p:spPr>
          <p:txBody>
            <a:bodyPr wrap="none" rtlCol="0">
              <a:spAutoFit/>
            </a:bodyPr>
            <a:lstStyle/>
            <a:p>
              <a:r>
                <a:rPr lang="en-US" sz="2400" i="1" dirty="0"/>
                <a:t>X</a:t>
              </a:r>
              <a:r>
                <a:rPr lang="en-US" sz="2400" i="1" baseline="-25000" dirty="0"/>
                <a:t>max</a:t>
              </a:r>
              <a:r>
                <a:rPr lang="en-US" sz="2400" dirty="0"/>
                <a:t> = ln(N)</a:t>
              </a:r>
            </a:p>
            <a:p>
              <a:r>
                <a:rPr lang="en-US" sz="2400" dirty="0"/>
                <a:t>Hierarchy = 0</a:t>
              </a:r>
            </a:p>
            <a:p>
              <a:r>
                <a:rPr lang="en-US" sz="2400" dirty="0"/>
                <a:t>Equality = 1</a:t>
              </a:r>
            </a:p>
            <a:p>
              <a:r>
                <a:rPr lang="en-US" sz="2400" dirty="0"/>
                <a:t>Efficiency = 1</a:t>
              </a:r>
            </a:p>
            <a:p>
              <a:r>
                <a:rPr lang="en-US" sz="2400" dirty="0"/>
                <a:t>Redundancy = 0</a:t>
              </a:r>
            </a:p>
          </p:txBody>
        </p:sp>
        <p:sp>
          <p:nvSpPr>
            <p:cNvPr id="12" name="TextBox 11"/>
            <p:cNvSpPr txBox="1"/>
            <p:nvPr/>
          </p:nvSpPr>
          <p:spPr>
            <a:xfrm>
              <a:off x="6051064" y="10995840"/>
              <a:ext cx="1418024" cy="1220354"/>
            </a:xfrm>
            <a:prstGeom prst="rect">
              <a:avLst/>
            </a:prstGeom>
            <a:noFill/>
          </p:spPr>
          <p:txBody>
            <a:bodyPr wrap="none" rtlCol="0">
              <a:spAutoFit/>
            </a:bodyPr>
            <a:lstStyle/>
            <a:p>
              <a:pPr algn="r"/>
              <a:r>
                <a:rPr lang="el-GR" sz="2400" i="1" dirty="0"/>
                <a:t>Ψ</a:t>
              </a:r>
              <a:r>
                <a:rPr lang="en-US" sz="2400" i="1" baseline="-25000" dirty="0"/>
                <a:t>max</a:t>
              </a:r>
              <a:r>
                <a:rPr lang="en-US" sz="2400" dirty="0"/>
                <a:t> = ln(N</a:t>
              </a:r>
              <a:r>
                <a:rPr lang="en-US" sz="2400" baseline="30000" dirty="0"/>
                <a:t>2</a:t>
              </a:r>
              <a:r>
                <a:rPr lang="en-US" sz="2400" dirty="0"/>
                <a:t>)</a:t>
              </a:r>
            </a:p>
            <a:p>
              <a:pPr algn="r"/>
              <a:r>
                <a:rPr lang="en-US" sz="2400" dirty="0"/>
                <a:t>Hierarchy</a:t>
              </a:r>
              <a:r>
                <a:rPr lang="el-GR" sz="2400" dirty="0"/>
                <a:t> </a:t>
              </a:r>
              <a:r>
                <a:rPr lang="en-US" sz="2400" dirty="0"/>
                <a:t>= 0</a:t>
              </a:r>
            </a:p>
            <a:p>
              <a:pPr algn="r"/>
              <a:r>
                <a:rPr lang="en-US" sz="2400" dirty="0"/>
                <a:t>Equality = 1</a:t>
              </a:r>
            </a:p>
            <a:p>
              <a:pPr algn="r"/>
              <a:r>
                <a:rPr lang="en-US" sz="2400" dirty="0"/>
                <a:t>Efficiency = 0</a:t>
              </a:r>
            </a:p>
            <a:p>
              <a:pPr algn="r"/>
              <a:r>
                <a:rPr lang="en-US" sz="2400" dirty="0"/>
                <a:t>Redundancy = 1</a:t>
              </a:r>
            </a:p>
          </p:txBody>
        </p:sp>
        <p:sp>
          <p:nvSpPr>
            <p:cNvPr id="13" name="TextBox 12"/>
            <p:cNvSpPr txBox="1"/>
            <p:nvPr/>
          </p:nvSpPr>
          <p:spPr>
            <a:xfrm>
              <a:off x="6204835" y="14780480"/>
              <a:ext cx="1265980" cy="755458"/>
            </a:xfrm>
            <a:prstGeom prst="rect">
              <a:avLst/>
            </a:prstGeom>
            <a:noFill/>
          </p:spPr>
          <p:txBody>
            <a:bodyPr wrap="none" rtlCol="0">
              <a:spAutoFit/>
            </a:bodyPr>
            <a:lstStyle/>
            <a:p>
              <a:pPr algn="r"/>
              <a:r>
                <a:rPr lang="el-GR" sz="2400" i="1" dirty="0"/>
                <a:t>Ψ</a:t>
              </a:r>
              <a:r>
                <a:rPr lang="en-US" sz="2400" i="1" baseline="-25000" dirty="0"/>
                <a:t>min</a:t>
              </a:r>
              <a:r>
                <a:rPr lang="en-US" sz="2400" dirty="0"/>
                <a:t> = </a:t>
              </a:r>
              <a:r>
                <a:rPr lang="en-US" sz="2400" i="1" dirty="0"/>
                <a:t>X</a:t>
              </a:r>
              <a:r>
                <a:rPr lang="en-US" sz="2400" i="1" baseline="-25000" dirty="0"/>
                <a:t>min</a:t>
              </a:r>
              <a:r>
                <a:rPr lang="en-US" sz="2400" dirty="0"/>
                <a:t> = 0</a:t>
              </a:r>
            </a:p>
            <a:p>
              <a:pPr algn="r"/>
              <a:r>
                <a:rPr lang="en-US" sz="2400" dirty="0"/>
                <a:t>Hierarchy = 1</a:t>
              </a:r>
            </a:p>
            <a:p>
              <a:pPr algn="r"/>
              <a:r>
                <a:rPr lang="en-US" sz="2400" dirty="0"/>
                <a:t>Equality = 0</a:t>
              </a:r>
            </a:p>
          </p:txBody>
        </p:sp>
        <p:sp>
          <p:nvSpPr>
            <p:cNvPr id="14" name="Rectangle 13"/>
            <p:cNvSpPr/>
            <p:nvPr/>
          </p:nvSpPr>
          <p:spPr>
            <a:xfrm>
              <a:off x="7574978" y="11220006"/>
              <a:ext cx="2186203" cy="39796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0" dirty="0"/>
            </a:p>
          </p:txBody>
        </p:sp>
        <p:sp>
          <p:nvSpPr>
            <p:cNvPr id="15" name="Oval 14"/>
            <p:cNvSpPr/>
            <p:nvPr/>
          </p:nvSpPr>
          <p:spPr>
            <a:xfrm>
              <a:off x="7526382" y="15124624"/>
              <a:ext cx="108319" cy="1154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0" dirty="0"/>
            </a:p>
          </p:txBody>
        </p:sp>
        <p:sp>
          <p:nvSpPr>
            <p:cNvPr id="16" name="Rectangle 15"/>
            <p:cNvSpPr/>
            <p:nvPr/>
          </p:nvSpPr>
          <p:spPr>
            <a:xfrm>
              <a:off x="7630635" y="11172579"/>
              <a:ext cx="2718879" cy="81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0" dirty="0"/>
            </a:p>
          </p:txBody>
        </p:sp>
        <p:sp>
          <p:nvSpPr>
            <p:cNvPr id="17" name="Rectangle 16"/>
            <p:cNvSpPr/>
            <p:nvPr/>
          </p:nvSpPr>
          <p:spPr>
            <a:xfrm>
              <a:off x="9733529" y="11208525"/>
              <a:ext cx="73715" cy="3930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0" dirty="0"/>
            </a:p>
          </p:txBody>
        </p:sp>
        <p:cxnSp>
          <p:nvCxnSpPr>
            <p:cNvPr id="18" name="Straight Arrow Connector 17"/>
            <p:cNvCxnSpPr/>
            <p:nvPr/>
          </p:nvCxnSpPr>
          <p:spPr>
            <a:xfrm>
              <a:off x="9320160" y="12229353"/>
              <a:ext cx="615356" cy="1088359"/>
            </a:xfrm>
            <a:prstGeom prst="straightConnector1">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9083436" y="12441789"/>
              <a:ext cx="1119478" cy="665972"/>
            </a:xfrm>
            <a:prstGeom prst="straightConnector1">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a:xfrm rot="3589217">
              <a:off x="8540031" y="14334418"/>
              <a:ext cx="1331350" cy="53493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Efficiency</a:t>
              </a:r>
            </a:p>
          </p:txBody>
        </p:sp>
      </p:grpSp>
      <p:graphicFrame>
        <p:nvGraphicFramePr>
          <p:cNvPr id="23" name="Table 22"/>
          <p:cNvGraphicFramePr>
            <a:graphicFrameLocks noGrp="1"/>
          </p:cNvGraphicFramePr>
          <p:nvPr/>
        </p:nvGraphicFramePr>
        <p:xfrm>
          <a:off x="2057400" y="17293400"/>
          <a:ext cx="182880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457200">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7200">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7200">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57200">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24" name="Table 23"/>
          <p:cNvGraphicFramePr>
            <a:graphicFrameLocks noGrp="1"/>
          </p:cNvGraphicFramePr>
          <p:nvPr/>
        </p:nvGraphicFramePr>
        <p:xfrm>
          <a:off x="13716000" y="22673625"/>
          <a:ext cx="182880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457200">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7200">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7200">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57200">
                <a:tc>
                  <a:txBody>
                    <a:bodyPr/>
                    <a:lstStyle/>
                    <a:p>
                      <a:pPr algn="ctr"/>
                      <a:r>
                        <a:rPr lang="en-US" sz="1600" b="0" dirty="0">
                          <a:solidFill>
                            <a:schemeClr val="tx1"/>
                          </a:solidFill>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25" name="Table 24"/>
          <p:cNvGraphicFramePr>
            <a:graphicFrameLocks noGrp="1"/>
          </p:cNvGraphicFramePr>
          <p:nvPr/>
        </p:nvGraphicFramePr>
        <p:xfrm>
          <a:off x="2126012" y="22675489"/>
          <a:ext cx="182880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457200">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7200">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7200">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57200">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0" name="TextBox 19"/>
          <p:cNvSpPr txBox="1"/>
          <p:nvPr/>
        </p:nvSpPr>
        <p:spPr>
          <a:xfrm>
            <a:off x="7919810" y="17962636"/>
            <a:ext cx="3575036" cy="1200329"/>
          </a:xfrm>
          <a:prstGeom prst="rect">
            <a:avLst/>
          </a:prstGeom>
          <a:noFill/>
        </p:spPr>
        <p:txBody>
          <a:bodyPr wrap="square" rtlCol="0">
            <a:spAutoFit/>
          </a:bodyPr>
          <a:lstStyle/>
          <a:p>
            <a:pPr algn="ctr"/>
            <a:r>
              <a:rPr lang="en-US" sz="2400" dirty="0"/>
              <a:t>Redundancy/Efficiency:</a:t>
            </a:r>
          </a:p>
          <a:p>
            <a:pPr algn="ctr"/>
            <a:r>
              <a:rPr lang="en-US" sz="2400" dirty="0"/>
              <a:t>Describes flows </a:t>
            </a:r>
          </a:p>
          <a:p>
            <a:pPr algn="ctr"/>
            <a:r>
              <a:rPr lang="en-US" sz="2400" dirty="0"/>
              <a:t>along edges</a:t>
            </a:r>
          </a:p>
        </p:txBody>
      </p:sp>
      <p:sp>
        <p:nvSpPr>
          <p:cNvPr id="21" name="TextBox 20"/>
          <p:cNvSpPr txBox="1"/>
          <p:nvPr/>
        </p:nvSpPr>
        <p:spPr>
          <a:xfrm>
            <a:off x="11444016" y="19285797"/>
            <a:ext cx="3166635" cy="1200329"/>
          </a:xfrm>
          <a:prstGeom prst="rect">
            <a:avLst/>
          </a:prstGeom>
          <a:noFill/>
        </p:spPr>
        <p:txBody>
          <a:bodyPr wrap="square" rtlCol="0">
            <a:spAutoFit/>
          </a:bodyPr>
          <a:lstStyle/>
          <a:p>
            <a:pPr algn="ctr"/>
            <a:r>
              <a:rPr lang="en-US" sz="2400" dirty="0"/>
              <a:t>Hierarchy/Equality:</a:t>
            </a:r>
          </a:p>
          <a:p>
            <a:pPr algn="ctr"/>
            <a:r>
              <a:rPr lang="en-US" sz="2400" dirty="0"/>
              <a:t>Describes flows through nodes</a:t>
            </a:r>
          </a:p>
        </p:txBody>
      </p:sp>
      <p:sp>
        <p:nvSpPr>
          <p:cNvPr id="35" name="TextBox 34"/>
          <p:cNvSpPr txBox="1"/>
          <p:nvPr/>
        </p:nvSpPr>
        <p:spPr>
          <a:xfrm>
            <a:off x="1322753" y="12202643"/>
            <a:ext cx="13797009" cy="1015663"/>
          </a:xfrm>
          <a:prstGeom prst="rect">
            <a:avLst/>
          </a:prstGeom>
          <a:noFill/>
        </p:spPr>
        <p:txBody>
          <a:bodyPr wrap="square" rtlCol="0">
            <a:spAutoFit/>
          </a:bodyPr>
          <a:lstStyle/>
          <a:p>
            <a:pPr algn="ctr"/>
            <a:r>
              <a:rPr lang="en-US" sz="6000" u="sng" dirty="0"/>
              <a:t>Data and Methodology</a:t>
            </a:r>
          </a:p>
        </p:txBody>
      </p:sp>
      <p:sp>
        <p:nvSpPr>
          <p:cNvPr id="44" name="TextBox 43"/>
          <p:cNvSpPr txBox="1"/>
          <p:nvPr/>
        </p:nvSpPr>
        <p:spPr>
          <a:xfrm>
            <a:off x="0" y="2699350"/>
            <a:ext cx="43891200" cy="2462213"/>
          </a:xfrm>
          <a:prstGeom prst="rect">
            <a:avLst/>
          </a:prstGeom>
          <a:solidFill>
            <a:schemeClr val="bg1"/>
          </a:solidFill>
        </p:spPr>
        <p:txBody>
          <a:bodyPr wrap="square" rtlCol="0">
            <a:spAutoFit/>
          </a:bodyPr>
          <a:lstStyle/>
          <a:p>
            <a:pPr algn="ctr"/>
            <a:r>
              <a:rPr lang="en-US" sz="8800" b="1" dirty="0">
                <a:latin typeface="Cambria" panose="02040503050406030204" pitchFamily="18" charset="0"/>
              </a:rPr>
              <a:t>The Structure of the World Economy: Using the World Input-Output Database</a:t>
            </a:r>
          </a:p>
          <a:p>
            <a:pPr algn="ctr"/>
            <a:r>
              <a:rPr lang="en-US" sz="6000" dirty="0">
                <a:latin typeface="Cambria" panose="02040503050406030204" pitchFamily="18" charset="0"/>
              </a:rPr>
              <a:t>Carey W. King (</a:t>
            </a:r>
            <a:r>
              <a:rPr lang="en-US" sz="6000" dirty="0">
                <a:latin typeface="Cambria" panose="02040503050406030204" pitchFamily="18" charset="0"/>
                <a:hlinkClick r:id="rId9"/>
              </a:rPr>
              <a:t>careyking@mail.utexas.edu</a:t>
            </a:r>
            <a:r>
              <a:rPr lang="en-US" sz="6000" dirty="0">
                <a:latin typeface="Cambria" panose="02040503050406030204" pitchFamily="18" charset="0"/>
              </a:rPr>
              <a:t>, @CareyWKing)</a:t>
            </a:r>
          </a:p>
        </p:txBody>
      </p:sp>
      <p:cxnSp>
        <p:nvCxnSpPr>
          <p:cNvPr id="48" name="Straight Connector 47"/>
          <p:cNvCxnSpPr/>
          <p:nvPr/>
        </p:nvCxnSpPr>
        <p:spPr>
          <a:xfrm flipV="1">
            <a:off x="17221200" y="7842480"/>
            <a:ext cx="0" cy="2678764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rot="16200000">
            <a:off x="15139999" y="25006457"/>
            <a:ext cx="5375318" cy="830997"/>
          </a:xfrm>
          <a:prstGeom prst="rect">
            <a:avLst/>
          </a:prstGeom>
          <a:noFill/>
        </p:spPr>
        <p:txBody>
          <a:bodyPr wrap="none" rtlCol="0">
            <a:spAutoFit/>
          </a:bodyPr>
          <a:lstStyle/>
          <a:p>
            <a:pPr algn="ctr"/>
            <a:r>
              <a:rPr lang="en-US" sz="4800" dirty="0"/>
              <a:t>Worldwide Metrics </a:t>
            </a:r>
          </a:p>
        </p:txBody>
      </p:sp>
      <p:sp>
        <p:nvSpPr>
          <p:cNvPr id="61" name="TextBox 60"/>
          <p:cNvSpPr txBox="1"/>
          <p:nvPr/>
        </p:nvSpPr>
        <p:spPr>
          <a:xfrm rot="16200000">
            <a:off x="17695034" y="21942066"/>
            <a:ext cx="3445361" cy="1446550"/>
          </a:xfrm>
          <a:prstGeom prst="rect">
            <a:avLst/>
          </a:prstGeom>
          <a:noFill/>
        </p:spPr>
        <p:txBody>
          <a:bodyPr wrap="square" rtlCol="0">
            <a:spAutoFit/>
          </a:bodyPr>
          <a:lstStyle/>
          <a:p>
            <a:pPr algn="ctr"/>
            <a:r>
              <a:rPr lang="en-US" sz="4400" dirty="0"/>
              <a:t>Entire World I-O Matrix</a:t>
            </a:r>
          </a:p>
        </p:txBody>
      </p:sp>
      <p:sp>
        <p:nvSpPr>
          <p:cNvPr id="77" name="TextBox 76"/>
          <p:cNvSpPr txBox="1"/>
          <p:nvPr/>
        </p:nvSpPr>
        <p:spPr>
          <a:xfrm>
            <a:off x="364714" y="26208801"/>
            <a:ext cx="5426486" cy="769441"/>
          </a:xfrm>
          <a:prstGeom prst="rect">
            <a:avLst/>
          </a:prstGeom>
          <a:noFill/>
        </p:spPr>
        <p:txBody>
          <a:bodyPr wrap="none" rtlCol="0">
            <a:spAutoFit/>
          </a:bodyPr>
          <a:lstStyle/>
          <a:p>
            <a:pPr algn="r"/>
            <a:r>
              <a:rPr lang="en-US" sz="4400" dirty="0"/>
              <a:t>Information Entropy: </a:t>
            </a:r>
          </a:p>
        </p:txBody>
      </p:sp>
      <mc:AlternateContent xmlns:mc="http://schemas.openxmlformats.org/markup-compatibility/2006" xmlns:a14="http://schemas.microsoft.com/office/drawing/2010/main">
        <mc:Choice Requires="a14">
          <p:sp>
            <p:nvSpPr>
              <p:cNvPr id="50" name="TextBox 49"/>
              <p:cNvSpPr txBox="1"/>
              <p:nvPr/>
            </p:nvSpPr>
            <p:spPr>
              <a:xfrm>
                <a:off x="5791200" y="26012669"/>
                <a:ext cx="10648300" cy="15036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𝐻</m:t>
                      </m:r>
                      <m:r>
                        <a:rPr lang="en-US" sz="3600" i="1">
                          <a:latin typeface="Cambria Math" panose="02040503050406030204" pitchFamily="18" charset="0"/>
                          <a:ea typeface="Cambria Math" panose="02040503050406030204" pitchFamily="18" charset="0"/>
                        </a:rPr>
                        <m:t>=</m:t>
                      </m:r>
                      <m:nary>
                        <m:naryPr>
                          <m:chr m:val="∑"/>
                          <m:supHide m:val="on"/>
                          <m:ctrlPr>
                            <a:rPr lang="en-US" sz="3600" i="1">
                              <a:latin typeface="Cambria Math" panose="02040503050406030204" pitchFamily="18" charset="0"/>
                            </a:rPr>
                          </m:ctrlPr>
                        </m:naryPr>
                        <m:sub>
                          <m:r>
                            <m:rPr>
                              <m:brk m:alnAt="7"/>
                            </m:rPr>
                            <a:rPr lang="en-US" sz="3600" i="1">
                              <a:latin typeface="Cambria Math" panose="02040503050406030204" pitchFamily="18" charset="0"/>
                            </a:rPr>
                            <m:t>𝑦</m:t>
                          </m:r>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𝑦</m:t>
                              </m:r>
                            </m:sub>
                          </m:sSub>
                        </m:sub>
                        <m:sup/>
                        <m:e>
                          <m:r>
                            <a:rPr lang="en-US" sz="3600" i="1">
                              <a:latin typeface="Cambria Math" panose="02040503050406030204" pitchFamily="18" charset="0"/>
                            </a:rPr>
                            <m:t>𝑃</m:t>
                          </m:r>
                          <m:d>
                            <m:dPr>
                              <m:ctrlPr>
                                <a:rPr lang="en-US" sz="3600" i="1">
                                  <a:latin typeface="Cambria Math" panose="02040503050406030204" pitchFamily="18" charset="0"/>
                                </a:rPr>
                              </m:ctrlPr>
                            </m:dPr>
                            <m:e>
                              <m:r>
                                <a:rPr lang="en-US" sz="3600" i="1">
                                  <a:latin typeface="Cambria Math" panose="02040503050406030204" pitchFamily="18" charset="0"/>
                                </a:rPr>
                                <m:t>𝑦</m:t>
                              </m:r>
                            </m:e>
                          </m:d>
                          <m:r>
                            <a:rPr lang="en-US" sz="3600" i="1">
                              <a:latin typeface="Cambria Math" panose="02040503050406030204" pitchFamily="18" charset="0"/>
                            </a:rPr>
                            <m:t>𝑙𝑛</m:t>
                          </m:r>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𝑃</m:t>
                                  </m:r>
                                  <m:d>
                                    <m:dPr>
                                      <m:ctrlPr>
                                        <a:rPr lang="en-US" sz="3600" i="1">
                                          <a:latin typeface="Cambria Math" panose="02040503050406030204" pitchFamily="18" charset="0"/>
                                        </a:rPr>
                                      </m:ctrlPr>
                                    </m:dPr>
                                    <m:e>
                                      <m:r>
                                        <a:rPr lang="en-US" sz="3600" i="1">
                                          <a:latin typeface="Cambria Math" panose="02040503050406030204" pitchFamily="18" charset="0"/>
                                        </a:rPr>
                                        <m:t>𝑦</m:t>
                                      </m:r>
                                    </m:e>
                                  </m:d>
                                </m:den>
                              </m:f>
                            </m:e>
                          </m:d>
                        </m:e>
                      </m:nary>
                      <m:r>
                        <a:rPr lang="en-US" sz="3600" i="1">
                          <a:latin typeface="Cambria Math" panose="02040503050406030204" pitchFamily="18" charset="0"/>
                        </a:rPr>
                        <m:t>=−</m:t>
                      </m:r>
                      <m:nary>
                        <m:naryPr>
                          <m:chr m:val="∑"/>
                          <m:supHide m:val="on"/>
                          <m:ctrlPr>
                            <a:rPr lang="en-US" sz="3600" i="1">
                              <a:latin typeface="Cambria Math" panose="02040503050406030204" pitchFamily="18" charset="0"/>
                            </a:rPr>
                          </m:ctrlPr>
                        </m:naryPr>
                        <m:sub>
                          <m:r>
                            <a:rPr lang="en-US" sz="3600" i="1">
                              <a:latin typeface="Cambria Math" panose="02040503050406030204" pitchFamily="18" charset="0"/>
                            </a:rPr>
                            <m:t>𝑖</m:t>
                          </m:r>
                          <m:r>
                            <a:rPr lang="en-US" sz="3600" i="1">
                              <a:latin typeface="Cambria Math" panose="02040503050406030204" pitchFamily="18" charset="0"/>
                            </a:rPr>
                            <m:t>,</m:t>
                          </m:r>
                          <m:r>
                            <a:rPr lang="en-US" sz="3600" i="1">
                              <a:latin typeface="Cambria Math" panose="02040503050406030204" pitchFamily="18" charset="0"/>
                            </a:rPr>
                            <m:t>𝑗</m:t>
                          </m:r>
                        </m:sub>
                        <m:sup/>
                        <m:e>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𝑖𝑗</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m:t>
                                  </m:r>
                                </m:sub>
                              </m:sSub>
                            </m:den>
                          </m:f>
                          <m:r>
                            <a:rPr lang="en-US" sz="3600" i="1">
                              <a:latin typeface="Cambria Math" panose="02040503050406030204" pitchFamily="18" charset="0"/>
                            </a:rPr>
                            <m:t>𝑙𝑛</m:t>
                          </m:r>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𝑖𝑗</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m:t>
                                      </m:r>
                                    </m:sub>
                                  </m:sSub>
                                </m:den>
                              </m:f>
                            </m:e>
                          </m:d>
                          <m:r>
                            <a:rPr lang="en-US" sz="3600" i="1">
                              <a:latin typeface="Cambria Math" panose="02040503050406030204" pitchFamily="18" charset="0"/>
                            </a:rPr>
                            <m:t>=</m:t>
                          </m:r>
                          <m:r>
                            <a:rPr lang="en-US" sz="3600" i="1">
                              <a:latin typeface="Cambria Math" panose="02040503050406030204" pitchFamily="18" charset="0"/>
                            </a:rPr>
                            <m:t>𝐻</m:t>
                          </m:r>
                          <m:r>
                            <a:rPr lang="en-US" sz="3600" i="1">
                              <a:latin typeface="Cambria Math" panose="02040503050406030204" pitchFamily="18" charset="0"/>
                            </a:rPr>
                            <m:t>+</m:t>
                          </m:r>
                          <m:r>
                            <m:rPr>
                              <m:sty m:val="p"/>
                            </m:rPr>
                            <a:rPr lang="el-GR" sz="3600" i="1">
                              <a:latin typeface="Cambria Math" panose="02040503050406030204" pitchFamily="18" charset="0"/>
                              <a:ea typeface="Cambria Math" panose="02040503050406030204" pitchFamily="18" charset="0"/>
                            </a:rPr>
                            <m:t>Ψ</m:t>
                          </m:r>
                        </m:e>
                      </m:nary>
                    </m:oMath>
                  </m:oMathPara>
                </a14:m>
                <a:endParaRPr lang="en-US" sz="3600" i="1" dirty="0">
                  <a:latin typeface="Cambria Math" panose="02040503050406030204" pitchFamily="18"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791200" y="26012669"/>
                <a:ext cx="10648300" cy="1503681"/>
              </a:xfrm>
              <a:prstGeom prst="rect">
                <a:avLst/>
              </a:prstGeom>
              <a:blipFill>
                <a:blip r:embed="rId10"/>
                <a:stretch>
                  <a:fillRect/>
                </a:stretch>
              </a:blipFill>
            </p:spPr>
            <p:txBody>
              <a:bodyPr/>
              <a:lstStyle/>
              <a:p>
                <a:r>
                  <a:rPr lang="en-US">
                    <a:noFill/>
                  </a:rPr>
                  <a:t> </a:t>
                </a:r>
              </a:p>
            </p:txBody>
          </p:sp>
        </mc:Fallback>
      </mc:AlternateContent>
      <p:sp>
        <p:nvSpPr>
          <p:cNvPr id="80" name="TextBox 79"/>
          <p:cNvSpPr txBox="1"/>
          <p:nvPr/>
        </p:nvSpPr>
        <p:spPr>
          <a:xfrm>
            <a:off x="323534" y="27721188"/>
            <a:ext cx="5426486" cy="769441"/>
          </a:xfrm>
          <a:prstGeom prst="rect">
            <a:avLst/>
          </a:prstGeom>
          <a:noFill/>
        </p:spPr>
        <p:txBody>
          <a:bodyPr wrap="none" rtlCol="0">
            <a:spAutoFit/>
          </a:bodyPr>
          <a:lstStyle/>
          <a:p>
            <a:pPr algn="r"/>
            <a:r>
              <a:rPr lang="en-US" sz="4400" dirty="0"/>
              <a:t>Conditional Entropy: </a:t>
            </a:r>
          </a:p>
        </p:txBody>
      </p:sp>
      <p:sp>
        <p:nvSpPr>
          <p:cNvPr id="81" name="TextBox 80"/>
          <p:cNvSpPr txBox="1"/>
          <p:nvPr/>
        </p:nvSpPr>
        <p:spPr>
          <a:xfrm>
            <a:off x="735384" y="29256801"/>
            <a:ext cx="4923143" cy="769441"/>
          </a:xfrm>
          <a:prstGeom prst="rect">
            <a:avLst/>
          </a:prstGeom>
          <a:noFill/>
        </p:spPr>
        <p:txBody>
          <a:bodyPr wrap="none" rtlCol="0">
            <a:spAutoFit/>
          </a:bodyPr>
          <a:lstStyle/>
          <a:p>
            <a:pPr algn="r"/>
            <a:r>
              <a:rPr lang="en-US" sz="4400" dirty="0"/>
              <a:t>Mutual Constraint: </a:t>
            </a:r>
          </a:p>
        </p:txBody>
      </p:sp>
      <mc:AlternateContent xmlns:mc="http://schemas.openxmlformats.org/markup-compatibility/2006" xmlns:a14="http://schemas.microsoft.com/office/drawing/2010/main">
        <mc:Choice Requires="a14">
          <p:sp>
            <p:nvSpPr>
              <p:cNvPr id="82" name="TextBox 81"/>
              <p:cNvSpPr txBox="1"/>
              <p:nvPr/>
            </p:nvSpPr>
            <p:spPr>
              <a:xfrm>
                <a:off x="5791200" y="27416388"/>
                <a:ext cx="4793556" cy="1535613"/>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l-GR" sz="3600" i="1">
                          <a:latin typeface="Cambria Math" panose="02040503050406030204" pitchFamily="18" charset="0"/>
                          <a:ea typeface="Cambria Math" panose="02040503050406030204" pitchFamily="18" charset="0"/>
                        </a:rPr>
                        <m:t>Ψ</m:t>
                      </m:r>
                      <m:r>
                        <a:rPr lang="en-US" sz="3600" i="1">
                          <a:latin typeface="Cambria Math" panose="02040503050406030204" pitchFamily="18" charset="0"/>
                        </a:rPr>
                        <m:t>=−</m:t>
                      </m:r>
                      <m:nary>
                        <m:naryPr>
                          <m:chr m:val="∑"/>
                          <m:supHide m:val="on"/>
                          <m:ctrlPr>
                            <a:rPr lang="en-US" sz="3600" i="1">
                              <a:latin typeface="Cambria Math" panose="02040503050406030204" pitchFamily="18" charset="0"/>
                            </a:rPr>
                          </m:ctrlPr>
                        </m:naryPr>
                        <m:sub>
                          <m:r>
                            <a:rPr lang="en-US" sz="3600" i="1">
                              <a:latin typeface="Cambria Math" panose="02040503050406030204" pitchFamily="18" charset="0"/>
                            </a:rPr>
                            <m:t>𝑖</m:t>
                          </m:r>
                          <m:r>
                            <a:rPr lang="en-US" sz="3600" i="1">
                              <a:latin typeface="Cambria Math" panose="02040503050406030204" pitchFamily="18" charset="0"/>
                            </a:rPr>
                            <m:t>,</m:t>
                          </m:r>
                          <m:r>
                            <a:rPr lang="en-US" sz="3600" i="1">
                              <a:latin typeface="Cambria Math" panose="02040503050406030204" pitchFamily="18" charset="0"/>
                            </a:rPr>
                            <m:t>𝑗</m:t>
                          </m:r>
                        </m:sub>
                        <m:sup/>
                        <m:e>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𝑖𝑗</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m:t>
                                  </m:r>
                                </m:sub>
                              </m:sSub>
                            </m:den>
                          </m:f>
                          <m:r>
                            <a:rPr lang="en-US" sz="3600" i="1">
                              <a:latin typeface="Cambria Math" panose="02040503050406030204" pitchFamily="18" charset="0"/>
                            </a:rPr>
                            <m:t>𝑙𝑛</m:t>
                          </m:r>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sSubSup>
                                    <m:sSubSupPr>
                                      <m:ctrlPr>
                                        <a:rPr lang="en-US" sz="3600" i="1">
                                          <a:latin typeface="Cambria Math" panose="02040503050406030204" pitchFamily="18" charset="0"/>
                                        </a:rPr>
                                      </m:ctrlPr>
                                    </m:sSubSupPr>
                                    <m:e>
                                      <m:r>
                                        <a:rPr lang="en-US" sz="3600" i="1">
                                          <a:latin typeface="Cambria Math" panose="02040503050406030204" pitchFamily="18" charset="0"/>
                                        </a:rPr>
                                        <m:t>𝑇</m:t>
                                      </m:r>
                                    </m:e>
                                    <m:sub>
                                      <m:r>
                                        <a:rPr lang="en-US" sz="3600" i="1">
                                          <a:latin typeface="Cambria Math" panose="02040503050406030204" pitchFamily="18" charset="0"/>
                                        </a:rPr>
                                        <m:t>𝑖𝑗</m:t>
                                      </m:r>
                                    </m:sub>
                                    <m:sup>
                                      <m:r>
                                        <a:rPr lang="en-US" sz="3600" i="1">
                                          <a:latin typeface="Cambria Math" panose="02040503050406030204" pitchFamily="18" charset="0"/>
                                        </a:rPr>
                                        <m:t>2</m:t>
                                      </m:r>
                                    </m:sup>
                                  </m:sSubSup>
                                </m:num>
                                <m:den>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𝑖</m:t>
                                      </m:r>
                                      <m:r>
                                        <a:rPr lang="en-US" sz="3600" i="1">
                                          <a:latin typeface="Cambria Math" panose="02040503050406030204" pitchFamily="18" charset="0"/>
                                        </a:rPr>
                                        <m:t>.</m:t>
                                      </m:r>
                                    </m:sub>
                                  </m:sSub>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m:t>
                                      </m:r>
                                      <m:r>
                                        <a:rPr lang="en-US" sz="3600" i="1">
                                          <a:latin typeface="Cambria Math" panose="02040503050406030204" pitchFamily="18" charset="0"/>
                                        </a:rPr>
                                        <m:t>𝑗</m:t>
                                      </m:r>
                                    </m:sub>
                                  </m:sSub>
                                </m:den>
                              </m:f>
                            </m:e>
                          </m:d>
                        </m:e>
                      </m:nary>
                    </m:oMath>
                  </m:oMathPara>
                </a14:m>
                <a:endParaRPr lang="en-US" sz="3600" dirty="0"/>
              </a:p>
            </p:txBody>
          </p:sp>
        </mc:Choice>
        <mc:Fallback xmlns="">
          <p:sp>
            <p:nvSpPr>
              <p:cNvPr id="82" name="TextBox 81"/>
              <p:cNvSpPr txBox="1">
                <a:spLocks noRot="1" noChangeAspect="1" noMove="1" noResize="1" noEditPoints="1" noAdjustHandles="1" noChangeArrowheads="1" noChangeShapeType="1" noTextEdit="1"/>
              </p:cNvSpPr>
              <p:nvPr/>
            </p:nvSpPr>
            <p:spPr>
              <a:xfrm>
                <a:off x="5791200" y="27416388"/>
                <a:ext cx="4793556" cy="153561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5792330" y="29061963"/>
                <a:ext cx="4709366" cy="1442061"/>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3600" i="1">
                          <a:latin typeface="Cambria Math" panose="02040503050406030204" pitchFamily="18" charset="0"/>
                          <a:ea typeface="Cambria Math" panose="02040503050406030204" pitchFamily="18" charset="0"/>
                        </a:rPr>
                        <m:t>𝑋</m:t>
                      </m:r>
                      <m:r>
                        <a:rPr lang="en-US" sz="3600" i="1">
                          <a:latin typeface="Cambria Math" panose="02040503050406030204" pitchFamily="18" charset="0"/>
                        </a:rPr>
                        <m:t>=−</m:t>
                      </m:r>
                      <m:nary>
                        <m:naryPr>
                          <m:chr m:val="∑"/>
                          <m:supHide m:val="on"/>
                          <m:ctrlPr>
                            <a:rPr lang="en-US" sz="3600" i="1">
                              <a:latin typeface="Cambria Math" panose="02040503050406030204" pitchFamily="18" charset="0"/>
                            </a:rPr>
                          </m:ctrlPr>
                        </m:naryPr>
                        <m:sub>
                          <m:r>
                            <a:rPr lang="en-US" sz="3600" i="1">
                              <a:latin typeface="Cambria Math" panose="02040503050406030204" pitchFamily="18" charset="0"/>
                            </a:rPr>
                            <m:t>𝑖</m:t>
                          </m:r>
                          <m:r>
                            <a:rPr lang="en-US" sz="3600" i="1">
                              <a:latin typeface="Cambria Math" panose="02040503050406030204" pitchFamily="18" charset="0"/>
                            </a:rPr>
                            <m:t>,</m:t>
                          </m:r>
                          <m:r>
                            <a:rPr lang="en-US" sz="3600" i="1">
                              <a:latin typeface="Cambria Math" panose="02040503050406030204" pitchFamily="18" charset="0"/>
                            </a:rPr>
                            <m:t>𝑗</m:t>
                          </m:r>
                        </m:sub>
                        <m:sup/>
                        <m:e>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𝑖𝑗</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m:t>
                                  </m:r>
                                </m:sub>
                              </m:sSub>
                            </m:den>
                          </m:f>
                          <m:r>
                            <a:rPr lang="en-US" sz="3600" i="1">
                              <a:latin typeface="Cambria Math" panose="02040503050406030204" pitchFamily="18" charset="0"/>
                            </a:rPr>
                            <m:t>𝑙𝑛</m:t>
                          </m:r>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𝑖𝑗</m:t>
                                      </m:r>
                                    </m:sub>
                                  </m:sSub>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𝑖</m:t>
                                      </m:r>
                                      <m:r>
                                        <a:rPr lang="en-US" sz="3600" i="1">
                                          <a:latin typeface="Cambria Math" panose="02040503050406030204" pitchFamily="18" charset="0"/>
                                        </a:rPr>
                                        <m:t>.</m:t>
                                      </m:r>
                                    </m:sub>
                                  </m:sSub>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i="1">
                                          <a:latin typeface="Cambria Math" panose="02040503050406030204" pitchFamily="18" charset="0"/>
                                        </a:rPr>
                                        <m:t>.</m:t>
                                      </m:r>
                                      <m:r>
                                        <a:rPr lang="en-US" sz="3600" i="1">
                                          <a:latin typeface="Cambria Math" panose="02040503050406030204" pitchFamily="18" charset="0"/>
                                        </a:rPr>
                                        <m:t>𝑗</m:t>
                                      </m:r>
                                    </m:sub>
                                  </m:sSub>
                                </m:den>
                              </m:f>
                            </m:e>
                          </m:d>
                        </m:e>
                      </m:nary>
                    </m:oMath>
                  </m:oMathPara>
                </a14:m>
                <a:endParaRPr lang="en-US" sz="3600" dirty="0"/>
              </a:p>
            </p:txBody>
          </p:sp>
        </mc:Choice>
        <mc:Fallback xmlns="">
          <p:sp>
            <p:nvSpPr>
              <p:cNvPr id="83" name="TextBox 82"/>
              <p:cNvSpPr txBox="1">
                <a:spLocks noRot="1" noChangeAspect="1" noMove="1" noResize="1" noEditPoints="1" noAdjustHandles="1" noChangeArrowheads="1" noChangeShapeType="1" noTextEdit="1"/>
              </p:cNvSpPr>
              <p:nvPr/>
            </p:nvSpPr>
            <p:spPr>
              <a:xfrm>
                <a:off x="5792330" y="29061963"/>
                <a:ext cx="4709366" cy="1442061"/>
              </a:xfrm>
              <a:prstGeom prst="rect">
                <a:avLst/>
              </a:prstGeom>
              <a:blipFill>
                <a:blip r:embed="rId12"/>
                <a:stretch>
                  <a:fillRect/>
                </a:stretch>
              </a:blipFill>
            </p:spPr>
            <p:txBody>
              <a:bodyPr/>
              <a:lstStyle/>
              <a:p>
                <a:r>
                  <a:rPr lang="en-US">
                    <a:noFill/>
                  </a:rPr>
                  <a:t> </a:t>
                </a:r>
              </a:p>
            </p:txBody>
          </p:sp>
        </mc:Fallback>
      </mc:AlternateContent>
      <p:pic>
        <p:nvPicPr>
          <p:cNvPr id="54" name="Picture 5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8177636" y="20810598"/>
            <a:ext cx="5484965" cy="8775942"/>
          </a:xfrm>
          <a:prstGeom prst="rect">
            <a:avLst/>
          </a:prstGeom>
        </p:spPr>
      </p:pic>
      <p:pic>
        <p:nvPicPr>
          <p:cNvPr id="57" name="Picture 5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194770" y="25542223"/>
            <a:ext cx="3012350" cy="4819761"/>
          </a:xfrm>
          <a:prstGeom prst="rect">
            <a:avLst/>
          </a:prstGeom>
        </p:spPr>
      </p:pic>
      <p:pic>
        <p:nvPicPr>
          <p:cNvPr id="59" name="Picture 58"/>
          <p:cNvPicPr>
            <a:picLocks noChangeAspect="1"/>
          </p:cNvPicPr>
          <p:nvPr/>
        </p:nvPicPr>
        <p:blipFill rotWithShape="1">
          <a:blip r:embed="rId15" cstate="print">
            <a:extLst>
              <a:ext uri="{28A0092B-C50C-407E-A947-70E740481C1C}">
                <a14:useLocalDpi xmlns:a14="http://schemas.microsoft.com/office/drawing/2010/main" val="0"/>
              </a:ext>
            </a:extLst>
          </a:blip>
          <a:srcRect b="6831"/>
          <a:stretch/>
        </p:blipFill>
        <p:spPr>
          <a:xfrm>
            <a:off x="35221153" y="20425623"/>
            <a:ext cx="2956483" cy="4504673"/>
          </a:xfrm>
          <a:prstGeom prst="rect">
            <a:avLst/>
          </a:prstGeom>
        </p:spPr>
      </p:pic>
      <p:pic>
        <p:nvPicPr>
          <p:cNvPr id="87" name="Picture 86"/>
          <p:cNvPicPr>
            <a:picLocks noChangeAspect="1"/>
          </p:cNvPicPr>
          <p:nvPr/>
        </p:nvPicPr>
        <p:blipFill rotWithShape="1">
          <a:blip r:embed="rId16" cstate="print">
            <a:extLst>
              <a:ext uri="{28A0092B-C50C-407E-A947-70E740481C1C}">
                <a14:useLocalDpi xmlns:a14="http://schemas.microsoft.com/office/drawing/2010/main" val="0"/>
              </a:ext>
            </a:extLst>
          </a:blip>
          <a:srcRect t="17532" r="6596" b="12310"/>
          <a:stretch/>
        </p:blipFill>
        <p:spPr>
          <a:xfrm>
            <a:off x="19206218" y="13315758"/>
            <a:ext cx="6213735" cy="5334000"/>
          </a:xfrm>
          <a:prstGeom prst="rect">
            <a:avLst/>
          </a:prstGeom>
        </p:spPr>
      </p:pic>
      <p:sp>
        <p:nvSpPr>
          <p:cNvPr id="94" name="TextBox 93"/>
          <p:cNvSpPr txBox="1"/>
          <p:nvPr/>
        </p:nvSpPr>
        <p:spPr>
          <a:xfrm>
            <a:off x="308181" y="6364719"/>
            <a:ext cx="16606101" cy="5632311"/>
          </a:xfrm>
          <a:prstGeom prst="rect">
            <a:avLst/>
          </a:prstGeom>
          <a:noFill/>
        </p:spPr>
        <p:txBody>
          <a:bodyPr wrap="square" rtlCol="0">
            <a:spAutoFit/>
          </a:bodyPr>
          <a:lstStyle/>
          <a:p>
            <a:pPr algn="just"/>
            <a:r>
              <a:rPr lang="en-US" sz="3600" dirty="0"/>
              <a:t>Scientists from multiple disciplines posit that the structure of complex systems is linked to the cost (or “net energy”) of and rate of resource (energy) consumption. The </a:t>
            </a:r>
            <a:r>
              <a:rPr lang="en-US" sz="3600" b="1" dirty="0"/>
              <a:t>purpose of this research</a:t>
            </a:r>
            <a:r>
              <a:rPr lang="en-US" sz="3600" dirty="0"/>
              <a:t> is to understand the relationship between the structure of the economy and the cost of “core” inputs of food and energy. </a:t>
            </a:r>
            <a:r>
              <a:rPr lang="en-US" sz="3600" i="1" u="sng" dirty="0"/>
              <a:t>Structure is measured</a:t>
            </a:r>
            <a:r>
              <a:rPr lang="en-US" sz="3600" i="1" dirty="0"/>
              <a:t> </a:t>
            </a:r>
            <a:r>
              <a:rPr lang="en-US" sz="3600" dirty="0"/>
              <a:t>via information theory metrics as used by Robert Ulanowicz to understand food webs, and as adapted by King (2016) to analyze economic input-output tables. The </a:t>
            </a:r>
            <a:r>
              <a:rPr lang="en-US" sz="3600" i="1" u="sng" dirty="0"/>
              <a:t>cost of energy and food is measured </a:t>
            </a:r>
            <a:r>
              <a:rPr lang="en-US" sz="3600" dirty="0"/>
              <a:t>as the spending by food and energy economic sectors divided by net economic output (=gross domestic (or world) product), and the “net power ratio” is the reciprocal of that cost.</a:t>
            </a:r>
          </a:p>
        </p:txBody>
      </p:sp>
      <p:sp>
        <p:nvSpPr>
          <p:cNvPr id="96" name="TextBox 95"/>
          <p:cNvSpPr txBox="1"/>
          <p:nvPr/>
        </p:nvSpPr>
        <p:spPr>
          <a:xfrm>
            <a:off x="17582385" y="39172827"/>
            <a:ext cx="26080215" cy="3416320"/>
          </a:xfrm>
          <a:prstGeom prst="rect">
            <a:avLst/>
          </a:prstGeom>
          <a:noFill/>
        </p:spPr>
        <p:txBody>
          <a:bodyPr wrap="square" rtlCol="0">
            <a:spAutoFit/>
          </a:bodyPr>
          <a:lstStyle/>
          <a:p>
            <a:pPr marL="742950" indent="-742950">
              <a:buFont typeface="Arial" panose="020B0604020202020204" pitchFamily="34" charset="0"/>
              <a:buChar char="•"/>
            </a:pPr>
            <a:r>
              <a:rPr lang="en-US" sz="3600" i="1" dirty="0"/>
              <a:t>Maximum world net power ratio </a:t>
            </a:r>
            <a:r>
              <a:rPr lang="en-US" sz="3600" dirty="0"/>
              <a:t>is between 1998-2002 as analyzed by both boundaries and data releases.</a:t>
            </a:r>
          </a:p>
          <a:p>
            <a:pPr marL="742950" indent="-742950">
              <a:buFont typeface="Arial" panose="020B0604020202020204" pitchFamily="34" charset="0"/>
              <a:buChar char="•"/>
            </a:pPr>
            <a:r>
              <a:rPr lang="en-US" sz="3600" dirty="0"/>
              <a:t>The two boundaries for calculating global metrics show different trends.</a:t>
            </a:r>
          </a:p>
          <a:p>
            <a:pPr marL="1714500" lvl="1" indent="-800100">
              <a:buFont typeface="Arial" panose="020B0604020202020204" pitchFamily="34" charset="0"/>
              <a:buChar char="•"/>
            </a:pPr>
            <a:r>
              <a:rPr lang="en-US" sz="3600" dirty="0"/>
              <a:t>The </a:t>
            </a:r>
            <a:r>
              <a:rPr lang="en-US" sz="3600" i="1" dirty="0"/>
              <a:t>GDP-weighted</a:t>
            </a:r>
            <a:r>
              <a:rPr lang="en-US" sz="3600" dirty="0"/>
              <a:t> metrics (information entropy, equality, redundancy) have a general declining trend independent of net power ratio.</a:t>
            </a:r>
          </a:p>
          <a:p>
            <a:pPr marL="1714500" lvl="1" indent="-800100">
              <a:buFont typeface="Arial" panose="020B0604020202020204" pitchFamily="34" charset="0"/>
              <a:buChar char="•"/>
            </a:pPr>
            <a:r>
              <a:rPr lang="en-US" sz="3600" dirty="0"/>
              <a:t>At the entire World I-O Boundary, trends are different before vs. after the Great Recession (2008): equality and information entropy went from increasing to decreasing, and redundancy went from decreasing to increasing.</a:t>
            </a:r>
          </a:p>
        </p:txBody>
      </p:sp>
      <p:sp>
        <p:nvSpPr>
          <p:cNvPr id="97" name="TextBox 96"/>
          <p:cNvSpPr txBox="1"/>
          <p:nvPr/>
        </p:nvSpPr>
        <p:spPr>
          <a:xfrm>
            <a:off x="6356308" y="5256723"/>
            <a:ext cx="4291559" cy="1015663"/>
          </a:xfrm>
          <a:prstGeom prst="rect">
            <a:avLst/>
          </a:prstGeom>
          <a:noFill/>
        </p:spPr>
        <p:txBody>
          <a:bodyPr wrap="none" rtlCol="0">
            <a:spAutoFit/>
          </a:bodyPr>
          <a:lstStyle/>
          <a:p>
            <a:pPr algn="ctr"/>
            <a:r>
              <a:rPr lang="en-US" sz="6000" u="sng" dirty="0"/>
              <a:t>Background</a:t>
            </a:r>
          </a:p>
        </p:txBody>
      </p:sp>
      <p:sp>
        <p:nvSpPr>
          <p:cNvPr id="98" name="TextBox 97"/>
          <p:cNvSpPr txBox="1"/>
          <p:nvPr/>
        </p:nvSpPr>
        <p:spPr>
          <a:xfrm>
            <a:off x="263030" y="13254800"/>
            <a:ext cx="16606101" cy="3970318"/>
          </a:xfrm>
          <a:prstGeom prst="rect">
            <a:avLst/>
          </a:prstGeom>
          <a:noFill/>
        </p:spPr>
        <p:txBody>
          <a:bodyPr wrap="square" rtlCol="0">
            <a:spAutoFit/>
          </a:bodyPr>
          <a:lstStyle/>
          <a:p>
            <a:pPr algn="just"/>
            <a:r>
              <a:rPr lang="en-US" sz="3600" dirty="0"/>
              <a:t>The method assumes the economy is a network of flows (= sector-to-sector transactions) among nodes (sectors). Data come from the World Input-Output Database (WIOD, </a:t>
            </a:r>
            <a:r>
              <a:rPr lang="en-US" sz="3600" dirty="0">
                <a:hlinkClick r:id="rId17"/>
              </a:rPr>
              <a:t>http://www.wiod.org/</a:t>
            </a:r>
            <a:r>
              <a:rPr lang="en-US" sz="3600" dirty="0"/>
              <a:t>). Releases 2013 and 2016 of the WIOD respectively harmonize economic data for 41 and 44 countries across 35 and 56 sectors from 1995 to 2011 and 2000 to 2014. The information theory metrics derive from calculating mutual constraint (X) and (joint) conditional entropy (</a:t>
            </a:r>
            <a:r>
              <a:rPr lang="el-GR" sz="3600" dirty="0"/>
              <a:t>Ψ</a:t>
            </a:r>
            <a:r>
              <a:rPr lang="en-US" sz="3600" dirty="0"/>
              <a:t>), the sum of which is total information entropy (H).</a:t>
            </a:r>
          </a:p>
        </p:txBody>
      </p:sp>
      <p:sp>
        <p:nvSpPr>
          <p:cNvPr id="99" name="TextBox 98"/>
          <p:cNvSpPr txBox="1"/>
          <p:nvPr/>
        </p:nvSpPr>
        <p:spPr>
          <a:xfrm>
            <a:off x="23704097" y="5256723"/>
            <a:ext cx="13912783" cy="1015663"/>
          </a:xfrm>
          <a:prstGeom prst="rect">
            <a:avLst/>
          </a:prstGeom>
          <a:noFill/>
        </p:spPr>
        <p:txBody>
          <a:bodyPr wrap="none" rtlCol="0">
            <a:spAutoFit/>
          </a:bodyPr>
          <a:lstStyle/>
          <a:p>
            <a:pPr algn="ctr"/>
            <a:r>
              <a:rPr lang="en-US" sz="6000" u="sng" dirty="0"/>
              <a:t>Previous Results (U.S. only: 1947-2012)</a:t>
            </a:r>
          </a:p>
        </p:txBody>
      </p:sp>
      <p:sp>
        <p:nvSpPr>
          <p:cNvPr id="100" name="TextBox 99"/>
          <p:cNvSpPr txBox="1"/>
          <p:nvPr/>
        </p:nvSpPr>
        <p:spPr>
          <a:xfrm>
            <a:off x="17582385" y="6376548"/>
            <a:ext cx="5381173" cy="5078313"/>
          </a:xfrm>
          <a:prstGeom prst="rect">
            <a:avLst/>
          </a:prstGeom>
          <a:noFill/>
        </p:spPr>
        <p:txBody>
          <a:bodyPr wrap="square" rtlCol="0">
            <a:spAutoFit/>
          </a:bodyPr>
          <a:lstStyle/>
          <a:p>
            <a:pPr algn="just"/>
            <a:r>
              <a:rPr lang="en-US" sz="3600" dirty="0"/>
              <a:t>King (2016) showed three phases of structural change from 1947–2012 that relate to the rates of change of both (1) energy consumption and (2) the Net Power Ratio (= GDP / spending by food and energy sectors).</a:t>
            </a:r>
          </a:p>
        </p:txBody>
      </p:sp>
      <p:sp>
        <p:nvSpPr>
          <p:cNvPr id="101" name="TextBox 100"/>
          <p:cNvSpPr txBox="1"/>
          <p:nvPr/>
        </p:nvSpPr>
        <p:spPr>
          <a:xfrm>
            <a:off x="381000" y="30453676"/>
            <a:ext cx="16560950" cy="2308324"/>
          </a:xfrm>
          <a:prstGeom prst="rect">
            <a:avLst/>
          </a:prstGeom>
          <a:noFill/>
        </p:spPr>
        <p:txBody>
          <a:bodyPr wrap="square" rtlCol="0">
            <a:spAutoFit/>
          </a:bodyPr>
          <a:lstStyle/>
          <a:p>
            <a:pPr marL="457200" indent="-457200" algn="just"/>
            <a:r>
              <a:rPr lang="en-US" sz="3600" u="sng" dirty="0"/>
              <a:t>Equality (0 to 1):</a:t>
            </a:r>
            <a:r>
              <a:rPr lang="en-US" sz="3600" dirty="0"/>
              <a:t> Measures the degree to which all </a:t>
            </a:r>
            <a:r>
              <a:rPr lang="en-US" sz="3600" b="1" i="1" dirty="0"/>
              <a:t>network nodes</a:t>
            </a:r>
            <a:r>
              <a:rPr lang="en-US" sz="3600" dirty="0"/>
              <a:t> have the same total flow (</a:t>
            </a:r>
            <a:r>
              <a:rPr lang="en-US" sz="3600" u="sng" dirty="0"/>
              <a:t>Hierarchy</a:t>
            </a:r>
            <a:r>
              <a:rPr lang="en-US" sz="3600" dirty="0"/>
              <a:t> = 1 – Equality).</a:t>
            </a:r>
          </a:p>
          <a:p>
            <a:pPr marL="457200" indent="-457200" algn="just"/>
            <a:r>
              <a:rPr lang="en-US" sz="3600" u="sng" dirty="0"/>
              <a:t>Redundancy (0 to 1):</a:t>
            </a:r>
            <a:r>
              <a:rPr lang="en-US" sz="3600" dirty="0"/>
              <a:t> Measures the degree to which all </a:t>
            </a:r>
            <a:r>
              <a:rPr lang="en-US" sz="3600" b="1" i="1" dirty="0"/>
              <a:t>network edges</a:t>
            </a:r>
            <a:r>
              <a:rPr lang="en-US" sz="3600" dirty="0"/>
              <a:t> have the same flow (</a:t>
            </a:r>
            <a:r>
              <a:rPr lang="en-US" sz="3600" u="sng" dirty="0"/>
              <a:t>Efficiency</a:t>
            </a:r>
            <a:r>
              <a:rPr lang="en-US" sz="3600" dirty="0"/>
              <a:t> = 1 – Redundancy).</a:t>
            </a:r>
          </a:p>
        </p:txBody>
      </p:sp>
      <p:pic>
        <p:nvPicPr>
          <p:cNvPr id="102" name="Picture 10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7592190" y="6310796"/>
            <a:ext cx="5841810" cy="4907502"/>
          </a:xfrm>
          <a:prstGeom prst="rect">
            <a:avLst/>
          </a:prstGeom>
        </p:spPr>
      </p:pic>
      <p:pic>
        <p:nvPicPr>
          <p:cNvPr id="103" name="Picture 10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096198" y="6373290"/>
            <a:ext cx="4237476" cy="4727235"/>
          </a:xfrm>
          <a:prstGeom prst="rect">
            <a:avLst/>
          </a:prstGeom>
        </p:spPr>
      </p:pic>
      <p:sp>
        <p:nvSpPr>
          <p:cNvPr id="104" name="TextBox 103"/>
          <p:cNvSpPr txBox="1"/>
          <p:nvPr/>
        </p:nvSpPr>
        <p:spPr>
          <a:xfrm>
            <a:off x="883972" y="25044898"/>
            <a:ext cx="15723836" cy="954107"/>
          </a:xfrm>
          <a:prstGeom prst="rect">
            <a:avLst/>
          </a:prstGeom>
          <a:noFill/>
        </p:spPr>
        <p:txBody>
          <a:bodyPr wrap="square" rtlCol="0">
            <a:spAutoFit/>
          </a:bodyPr>
          <a:lstStyle/>
          <a:p>
            <a:pPr algn="just"/>
            <a:r>
              <a:rPr lang="en-US" sz="2800" b="1" dirty="0"/>
              <a:t>Figure 1</a:t>
            </a:r>
            <a:r>
              <a:rPr lang="en-US" sz="2800" dirty="0"/>
              <a:t>. For any set of flows within a network, </a:t>
            </a:r>
            <a:r>
              <a:rPr lang="en-US" sz="2800" i="1" dirty="0"/>
              <a:t>T</a:t>
            </a:r>
            <a:r>
              <a:rPr lang="en-US" sz="2800" dirty="0"/>
              <a:t> (e.g., I-O matrix for a given year), the calculated mutual constraint and conditional entropy values reside within this triangular phase space.</a:t>
            </a:r>
          </a:p>
        </p:txBody>
      </p:sp>
      <p:graphicFrame>
        <p:nvGraphicFramePr>
          <p:cNvPr id="106" name="Table 105"/>
          <p:cNvGraphicFramePr>
            <a:graphicFrameLocks noGrp="1"/>
          </p:cNvGraphicFramePr>
          <p:nvPr/>
        </p:nvGraphicFramePr>
        <p:xfrm>
          <a:off x="23302482" y="7346607"/>
          <a:ext cx="9448399" cy="4592148"/>
        </p:xfrm>
        <a:graphic>
          <a:graphicData uri="http://schemas.openxmlformats.org/drawingml/2006/table">
            <a:tbl>
              <a:tblPr firstRow="1" bandRow="1">
                <a:tableStyleId>{073A0DAA-6AF3-43AB-8588-CEC1D06C72B9}</a:tableStyleId>
              </a:tblPr>
              <a:tblGrid>
                <a:gridCol w="3386440">
                  <a:extLst>
                    <a:ext uri="{9D8B030D-6E8A-4147-A177-3AD203B41FA5}">
                      <a16:colId xmlns:a16="http://schemas.microsoft.com/office/drawing/2014/main" val="20000"/>
                    </a:ext>
                  </a:extLst>
                </a:gridCol>
                <a:gridCol w="1969887">
                  <a:extLst>
                    <a:ext uri="{9D8B030D-6E8A-4147-A177-3AD203B41FA5}">
                      <a16:colId xmlns:a16="http://schemas.microsoft.com/office/drawing/2014/main" val="20001"/>
                    </a:ext>
                  </a:extLst>
                </a:gridCol>
                <a:gridCol w="2045652">
                  <a:extLst>
                    <a:ext uri="{9D8B030D-6E8A-4147-A177-3AD203B41FA5}">
                      <a16:colId xmlns:a16="http://schemas.microsoft.com/office/drawing/2014/main" val="2946663145"/>
                    </a:ext>
                  </a:extLst>
                </a:gridCol>
                <a:gridCol w="2046420">
                  <a:extLst>
                    <a:ext uri="{9D8B030D-6E8A-4147-A177-3AD203B41FA5}">
                      <a16:colId xmlns:a16="http://schemas.microsoft.com/office/drawing/2014/main" val="2839466900"/>
                    </a:ext>
                  </a:extLst>
                </a:gridCol>
              </a:tblGrid>
              <a:tr h="629748">
                <a:tc rowSpan="2">
                  <a:txBody>
                    <a:bodyPr/>
                    <a:lstStyle/>
                    <a:p>
                      <a:pPr algn="ctr"/>
                      <a:r>
                        <a:rPr lang="en-US" sz="3200" dirty="0">
                          <a:solidFill>
                            <a:schemeClr val="tx1"/>
                          </a:solidFill>
                        </a:rPr>
                        <a:t>Metric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a:solidFill>
                            <a:schemeClr val="tx1"/>
                          </a:solidFill>
                        </a:rPr>
                        <a:t>Rate of Change (%/yr)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dirty="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dirty="0"/>
                    </a:p>
                  </a:txBody>
                  <a:tcPr anchor="ctr"/>
                </a:tc>
                <a:extLst>
                  <a:ext uri="{0D108BD9-81ED-4DB2-BD59-A6C34878D82A}">
                    <a16:rowId xmlns:a16="http://schemas.microsoft.com/office/drawing/2014/main" val="1648619147"/>
                  </a:ext>
                </a:extLst>
              </a:tr>
              <a:tr h="583447">
                <a:tc vMerge="1">
                  <a:txBody>
                    <a:bodyPr/>
                    <a:lstStyle/>
                    <a:p>
                      <a:pPr algn="ctr"/>
                      <a:endParaRPr lang="en-US" sz="3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a:solidFill>
                            <a:schemeClr val="tx1"/>
                          </a:solidFill>
                        </a:rPr>
                        <a:t>1947 –1967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a:solidFill>
                            <a:schemeClr val="tx1"/>
                          </a:solidFill>
                        </a:rPr>
                        <a:t>1967 –2002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a:solidFill>
                            <a:schemeClr val="tx1"/>
                          </a:solidFill>
                        </a:rPr>
                        <a:t>2002 –2012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3200" b="0" dirty="0"/>
                        <a:t>Energy</a:t>
                      </a:r>
                      <a:r>
                        <a:rPr lang="en-US" sz="3200" b="0" baseline="0" dirty="0"/>
                        <a:t> Consump.</a:t>
                      </a:r>
                      <a:endParaRPr lang="en-US" sz="3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3200" b="0" dirty="0"/>
                        <a:t>Net</a:t>
                      </a:r>
                      <a:r>
                        <a:rPr lang="en-US" sz="3200" b="0" baseline="0" dirty="0"/>
                        <a:t> Power Ratio</a:t>
                      </a:r>
                      <a:endParaRPr lang="en-US" sz="3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3200" b="0" dirty="0"/>
                        <a:t>Info.</a:t>
                      </a:r>
                      <a:r>
                        <a:rPr lang="en-US" sz="3200" b="0" baseline="0" dirty="0"/>
                        <a:t> </a:t>
                      </a:r>
                      <a:r>
                        <a:rPr lang="en-US" sz="3200" b="0" dirty="0"/>
                        <a:t>Entropy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3200" b="0" dirty="0"/>
                        <a:t>Equality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3200" b="0" dirty="0"/>
                        <a:t>Redundancy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0" name="TextBox 29"/>
          <p:cNvSpPr txBox="1"/>
          <p:nvPr/>
        </p:nvSpPr>
        <p:spPr>
          <a:xfrm>
            <a:off x="19498327" y="12301251"/>
            <a:ext cx="22681210" cy="1015663"/>
          </a:xfrm>
          <a:prstGeom prst="rect">
            <a:avLst/>
          </a:prstGeom>
          <a:noFill/>
        </p:spPr>
        <p:txBody>
          <a:bodyPr wrap="none" rtlCol="0">
            <a:spAutoFit/>
          </a:bodyPr>
          <a:lstStyle/>
          <a:p>
            <a:pPr algn="ctr"/>
            <a:r>
              <a:rPr lang="en-US" sz="6000" u="sng" dirty="0"/>
              <a:t>New Results:</a:t>
            </a:r>
            <a:r>
              <a:rPr lang="en-US" sz="6000" dirty="0"/>
              <a:t> WIOD Release 2016: 2000-2014 (closed boundary )</a:t>
            </a:r>
          </a:p>
        </p:txBody>
      </p:sp>
      <p:sp>
        <p:nvSpPr>
          <p:cNvPr id="109" name="TextBox 108"/>
          <p:cNvSpPr txBox="1"/>
          <p:nvPr/>
        </p:nvSpPr>
        <p:spPr>
          <a:xfrm>
            <a:off x="19755001" y="18609741"/>
            <a:ext cx="23558659" cy="1384995"/>
          </a:xfrm>
          <a:prstGeom prst="rect">
            <a:avLst/>
          </a:prstGeom>
          <a:noFill/>
        </p:spPr>
        <p:txBody>
          <a:bodyPr wrap="square" rtlCol="0">
            <a:spAutoFit/>
          </a:bodyPr>
          <a:lstStyle/>
          <a:p>
            <a:pPr algn="just"/>
            <a:r>
              <a:rPr lang="en-US" sz="2800" b="1" dirty="0"/>
              <a:t>Figure 3</a:t>
            </a:r>
            <a:r>
              <a:rPr lang="en-US" sz="2800" dirty="0"/>
              <a:t>. From 2000 to 2014, a higher fraction of world GDP came from countries with (a) lower net power ratio (or higher food and energy costs), (b) lower information entropy (H), (c) lower equality, and (d) lower redundancy. This trend seems largely due to globalization as the “Rest of World” and China account for much of the increased GDP since 2000 while having lower information theory metrics and net power ratio.</a:t>
            </a:r>
          </a:p>
        </p:txBody>
      </p:sp>
      <p:sp>
        <p:nvSpPr>
          <p:cNvPr id="113" name="TextBox 112"/>
          <p:cNvSpPr txBox="1"/>
          <p:nvPr/>
        </p:nvSpPr>
        <p:spPr>
          <a:xfrm rot="16200000">
            <a:off x="17087493" y="26883930"/>
            <a:ext cx="4609564" cy="1446550"/>
          </a:xfrm>
          <a:prstGeom prst="rect">
            <a:avLst/>
          </a:prstGeom>
          <a:noFill/>
        </p:spPr>
        <p:txBody>
          <a:bodyPr wrap="square" rtlCol="0">
            <a:spAutoFit/>
          </a:bodyPr>
          <a:lstStyle/>
          <a:p>
            <a:pPr algn="ctr"/>
            <a:r>
              <a:rPr lang="en-US" sz="4400" dirty="0"/>
              <a:t>Country I-O Data weighted by GDP</a:t>
            </a:r>
          </a:p>
        </p:txBody>
      </p:sp>
      <p:sp>
        <p:nvSpPr>
          <p:cNvPr id="115" name="TextBox 114"/>
          <p:cNvSpPr txBox="1"/>
          <p:nvPr/>
        </p:nvSpPr>
        <p:spPr>
          <a:xfrm>
            <a:off x="22076422" y="19968423"/>
            <a:ext cx="3669594" cy="769441"/>
          </a:xfrm>
          <a:prstGeom prst="rect">
            <a:avLst/>
          </a:prstGeom>
          <a:noFill/>
        </p:spPr>
        <p:txBody>
          <a:bodyPr wrap="none" rtlCol="0">
            <a:spAutoFit/>
          </a:bodyPr>
          <a:lstStyle/>
          <a:p>
            <a:pPr algn="ctr"/>
            <a:r>
              <a:rPr lang="en-US" sz="4400" u="sng" dirty="0"/>
              <a:t>Release 2016</a:t>
            </a:r>
          </a:p>
        </p:txBody>
      </p:sp>
      <p:sp>
        <p:nvSpPr>
          <p:cNvPr id="117" name="Rectangle 116"/>
          <p:cNvSpPr/>
          <p:nvPr/>
        </p:nvSpPr>
        <p:spPr>
          <a:xfrm>
            <a:off x="39895160" y="23780639"/>
            <a:ext cx="494091" cy="937135"/>
          </a:xfrm>
          <a:prstGeom prst="rect">
            <a:avLst/>
          </a:prstGeom>
          <a:solidFill>
            <a:schemeClr val="tx1">
              <a:alpha val="1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9" name="Rectangle 118"/>
          <p:cNvSpPr/>
          <p:nvPr/>
        </p:nvSpPr>
        <p:spPr>
          <a:xfrm>
            <a:off x="39858269" y="25251174"/>
            <a:ext cx="494091" cy="937135"/>
          </a:xfrm>
          <a:prstGeom prst="rect">
            <a:avLst/>
          </a:prstGeom>
          <a:solidFill>
            <a:schemeClr val="tx1">
              <a:alpha val="1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0" name="Rectangle 119"/>
          <p:cNvSpPr/>
          <p:nvPr/>
        </p:nvSpPr>
        <p:spPr>
          <a:xfrm>
            <a:off x="40809560" y="24466439"/>
            <a:ext cx="494091" cy="937135"/>
          </a:xfrm>
          <a:prstGeom prst="rect">
            <a:avLst/>
          </a:prstGeom>
          <a:solidFill>
            <a:schemeClr val="tx1">
              <a:alpha val="1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1" name="Rectangle 120"/>
          <p:cNvSpPr/>
          <p:nvPr/>
        </p:nvSpPr>
        <p:spPr>
          <a:xfrm>
            <a:off x="41687069" y="22790039"/>
            <a:ext cx="494091" cy="937135"/>
          </a:xfrm>
          <a:prstGeom prst="rect">
            <a:avLst/>
          </a:prstGeom>
          <a:solidFill>
            <a:schemeClr val="tx1">
              <a:alpha val="1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2" name="TextBox 121"/>
          <p:cNvSpPr txBox="1"/>
          <p:nvPr/>
        </p:nvSpPr>
        <p:spPr>
          <a:xfrm>
            <a:off x="23539510" y="14552895"/>
            <a:ext cx="844490" cy="369332"/>
          </a:xfrm>
          <a:prstGeom prst="rect">
            <a:avLst/>
          </a:prstGeom>
          <a:noFill/>
        </p:spPr>
        <p:txBody>
          <a:bodyPr wrap="square" rtlCol="0">
            <a:spAutoFit/>
          </a:bodyPr>
          <a:lstStyle/>
          <a:p>
            <a:pPr algn="ctr"/>
            <a:r>
              <a:rPr lang="en-US" sz="1800" dirty="0">
                <a:solidFill>
                  <a:srgbClr val="FF0000"/>
                </a:solidFill>
              </a:rPr>
              <a:t>2000</a:t>
            </a:r>
          </a:p>
        </p:txBody>
      </p:sp>
      <p:sp>
        <p:nvSpPr>
          <p:cNvPr id="123" name="TextBox 122"/>
          <p:cNvSpPr txBox="1"/>
          <p:nvPr/>
        </p:nvSpPr>
        <p:spPr>
          <a:xfrm>
            <a:off x="21425620" y="15273899"/>
            <a:ext cx="802295" cy="369332"/>
          </a:xfrm>
          <a:prstGeom prst="rect">
            <a:avLst/>
          </a:prstGeom>
          <a:noFill/>
        </p:spPr>
        <p:txBody>
          <a:bodyPr wrap="square" rtlCol="0">
            <a:spAutoFit/>
          </a:bodyPr>
          <a:lstStyle/>
          <a:p>
            <a:pPr algn="ctr"/>
            <a:r>
              <a:rPr lang="en-US" sz="1800" dirty="0">
                <a:solidFill>
                  <a:srgbClr val="FF00FF"/>
                </a:solidFill>
              </a:rPr>
              <a:t>2014</a:t>
            </a:r>
          </a:p>
        </p:txBody>
      </p:sp>
      <p:cxnSp>
        <p:nvCxnSpPr>
          <p:cNvPr id="125" name="Straight Arrow Connector 124"/>
          <p:cNvCxnSpPr/>
          <p:nvPr/>
        </p:nvCxnSpPr>
        <p:spPr>
          <a:xfrm flipH="1">
            <a:off x="22208864" y="14797879"/>
            <a:ext cx="1397032" cy="691150"/>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28909724" y="14095767"/>
            <a:ext cx="752767" cy="369332"/>
          </a:xfrm>
          <a:prstGeom prst="rect">
            <a:avLst/>
          </a:prstGeom>
          <a:noFill/>
        </p:spPr>
        <p:txBody>
          <a:bodyPr wrap="square" rtlCol="0">
            <a:spAutoFit/>
          </a:bodyPr>
          <a:lstStyle/>
          <a:p>
            <a:pPr algn="ctr"/>
            <a:r>
              <a:rPr lang="en-US" sz="1800" dirty="0">
                <a:solidFill>
                  <a:srgbClr val="FF0000"/>
                </a:solidFill>
              </a:rPr>
              <a:t>2000</a:t>
            </a:r>
          </a:p>
        </p:txBody>
      </p:sp>
      <p:sp>
        <p:nvSpPr>
          <p:cNvPr id="127" name="TextBox 126"/>
          <p:cNvSpPr txBox="1"/>
          <p:nvPr/>
        </p:nvSpPr>
        <p:spPr>
          <a:xfrm>
            <a:off x="28109904" y="15654309"/>
            <a:ext cx="762000" cy="369332"/>
          </a:xfrm>
          <a:prstGeom prst="rect">
            <a:avLst/>
          </a:prstGeom>
          <a:noFill/>
        </p:spPr>
        <p:txBody>
          <a:bodyPr wrap="square" rtlCol="0">
            <a:spAutoFit/>
          </a:bodyPr>
          <a:lstStyle/>
          <a:p>
            <a:pPr algn="ctr"/>
            <a:r>
              <a:rPr lang="en-US" sz="1800" dirty="0">
                <a:solidFill>
                  <a:srgbClr val="FF00FF"/>
                </a:solidFill>
              </a:rPr>
              <a:t>2014</a:t>
            </a:r>
          </a:p>
        </p:txBody>
      </p:sp>
      <p:cxnSp>
        <p:nvCxnSpPr>
          <p:cNvPr id="128" name="Straight Arrow Connector 127"/>
          <p:cNvCxnSpPr>
            <a:stCxn id="126" idx="2"/>
            <a:endCxn id="127" idx="0"/>
          </p:cNvCxnSpPr>
          <p:nvPr/>
        </p:nvCxnSpPr>
        <p:spPr>
          <a:xfrm flipH="1">
            <a:off x="28490905" y="14465099"/>
            <a:ext cx="795203" cy="1189210"/>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35166659" y="13871361"/>
            <a:ext cx="762000" cy="369332"/>
          </a:xfrm>
          <a:prstGeom prst="rect">
            <a:avLst/>
          </a:prstGeom>
          <a:noFill/>
        </p:spPr>
        <p:txBody>
          <a:bodyPr wrap="square" rtlCol="0">
            <a:spAutoFit/>
          </a:bodyPr>
          <a:lstStyle/>
          <a:p>
            <a:pPr algn="ctr"/>
            <a:r>
              <a:rPr lang="en-US" sz="1800" dirty="0">
                <a:solidFill>
                  <a:srgbClr val="FF0000"/>
                </a:solidFill>
              </a:rPr>
              <a:t>2000</a:t>
            </a:r>
          </a:p>
        </p:txBody>
      </p:sp>
      <p:sp>
        <p:nvSpPr>
          <p:cNvPr id="130" name="TextBox 129"/>
          <p:cNvSpPr txBox="1"/>
          <p:nvPr/>
        </p:nvSpPr>
        <p:spPr>
          <a:xfrm>
            <a:off x="33115194" y="15135020"/>
            <a:ext cx="830199" cy="369332"/>
          </a:xfrm>
          <a:prstGeom prst="rect">
            <a:avLst/>
          </a:prstGeom>
          <a:noFill/>
        </p:spPr>
        <p:txBody>
          <a:bodyPr wrap="square" rtlCol="0">
            <a:spAutoFit/>
          </a:bodyPr>
          <a:lstStyle/>
          <a:p>
            <a:pPr algn="ctr"/>
            <a:r>
              <a:rPr lang="en-US" sz="1800" dirty="0">
                <a:solidFill>
                  <a:srgbClr val="FF00FF"/>
                </a:solidFill>
              </a:rPr>
              <a:t>2014</a:t>
            </a:r>
          </a:p>
        </p:txBody>
      </p:sp>
      <p:cxnSp>
        <p:nvCxnSpPr>
          <p:cNvPr id="131" name="Straight Arrow Connector 130"/>
          <p:cNvCxnSpPr>
            <a:stCxn id="129" idx="2"/>
            <a:endCxn id="130" idx="3"/>
          </p:cNvCxnSpPr>
          <p:nvPr/>
        </p:nvCxnSpPr>
        <p:spPr>
          <a:xfrm flipH="1">
            <a:off x="33945393" y="14240694"/>
            <a:ext cx="1602267" cy="1078993"/>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28639206" y="19977953"/>
            <a:ext cx="3669594" cy="769441"/>
          </a:xfrm>
          <a:prstGeom prst="rect">
            <a:avLst/>
          </a:prstGeom>
          <a:noFill/>
        </p:spPr>
        <p:txBody>
          <a:bodyPr wrap="none" rtlCol="0">
            <a:spAutoFit/>
          </a:bodyPr>
          <a:lstStyle/>
          <a:p>
            <a:pPr algn="ctr"/>
            <a:r>
              <a:rPr lang="en-US" sz="4400" u="sng" dirty="0"/>
              <a:t>Release 2013</a:t>
            </a:r>
          </a:p>
        </p:txBody>
      </p:sp>
      <p:sp>
        <p:nvSpPr>
          <p:cNvPr id="138" name="TextBox 137"/>
          <p:cNvSpPr txBox="1"/>
          <p:nvPr/>
        </p:nvSpPr>
        <p:spPr>
          <a:xfrm>
            <a:off x="40965887" y="13715381"/>
            <a:ext cx="761029" cy="369332"/>
          </a:xfrm>
          <a:prstGeom prst="rect">
            <a:avLst/>
          </a:prstGeom>
          <a:noFill/>
        </p:spPr>
        <p:txBody>
          <a:bodyPr wrap="square" rtlCol="0">
            <a:spAutoFit/>
          </a:bodyPr>
          <a:lstStyle/>
          <a:p>
            <a:pPr algn="ctr"/>
            <a:r>
              <a:rPr lang="en-US" sz="1800" dirty="0">
                <a:solidFill>
                  <a:srgbClr val="FF0000"/>
                </a:solidFill>
              </a:rPr>
              <a:t>2000</a:t>
            </a:r>
          </a:p>
        </p:txBody>
      </p:sp>
      <p:sp>
        <p:nvSpPr>
          <p:cNvPr id="139" name="TextBox 138"/>
          <p:cNvSpPr txBox="1"/>
          <p:nvPr/>
        </p:nvSpPr>
        <p:spPr>
          <a:xfrm>
            <a:off x="39522425" y="15307472"/>
            <a:ext cx="761029" cy="369332"/>
          </a:xfrm>
          <a:prstGeom prst="rect">
            <a:avLst/>
          </a:prstGeom>
          <a:noFill/>
        </p:spPr>
        <p:txBody>
          <a:bodyPr wrap="square" rtlCol="0">
            <a:spAutoFit/>
          </a:bodyPr>
          <a:lstStyle/>
          <a:p>
            <a:pPr algn="ctr"/>
            <a:r>
              <a:rPr lang="en-US" sz="1800" dirty="0">
                <a:solidFill>
                  <a:srgbClr val="FF00FF"/>
                </a:solidFill>
              </a:rPr>
              <a:t>2014</a:t>
            </a:r>
          </a:p>
        </p:txBody>
      </p:sp>
      <p:cxnSp>
        <p:nvCxnSpPr>
          <p:cNvPr id="140" name="Straight Arrow Connector 139"/>
          <p:cNvCxnSpPr>
            <a:stCxn id="138" idx="2"/>
            <a:endCxn id="139" idx="3"/>
          </p:cNvCxnSpPr>
          <p:nvPr/>
        </p:nvCxnSpPr>
        <p:spPr>
          <a:xfrm flipH="1">
            <a:off x="40283453" y="14084714"/>
            <a:ext cx="1062948" cy="1407425"/>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2" name="TextBox 141"/>
          <p:cNvSpPr txBox="1"/>
          <p:nvPr/>
        </p:nvSpPr>
        <p:spPr>
          <a:xfrm>
            <a:off x="262728" y="40334196"/>
            <a:ext cx="16917746" cy="3108543"/>
          </a:xfrm>
          <a:prstGeom prst="rect">
            <a:avLst/>
          </a:prstGeom>
          <a:noFill/>
        </p:spPr>
        <p:txBody>
          <a:bodyPr wrap="square" rtlCol="0">
            <a:spAutoFit/>
          </a:bodyPr>
          <a:lstStyle/>
          <a:p>
            <a:pPr marL="863600" indent="-863600"/>
            <a:r>
              <a:rPr lang="en-US" sz="2800" dirty="0"/>
              <a:t>King, Carey W. (2016) Information Theory to Assess Relations Between Energy and Structure of the U.S. Economy Over Time.</a:t>
            </a:r>
            <a:r>
              <a:rPr lang="en-US" sz="2800" i="1" dirty="0"/>
              <a:t> Biophysical Economics and Resource Quality</a:t>
            </a:r>
            <a:r>
              <a:rPr lang="en-US" sz="2800" dirty="0"/>
              <a:t>, </a:t>
            </a:r>
            <a:r>
              <a:rPr lang="en-US" sz="2800" b="1" dirty="0"/>
              <a:t>1</a:t>
            </a:r>
            <a:r>
              <a:rPr lang="en-US" sz="2800" dirty="0"/>
              <a:t> (2).</a:t>
            </a:r>
          </a:p>
          <a:p>
            <a:pPr marL="863600" indent="-863600"/>
            <a:r>
              <a:rPr lang="en-US" sz="2800" dirty="0"/>
              <a:t>Timmer, M. P., Dietzenbacher, E., Los, B., Stehrer, R. and de Vries, G. J. (2015), An Illustrated User Guide to the World Input–Output Database: the Case of Global Automotive Production, </a:t>
            </a:r>
            <a:r>
              <a:rPr lang="en-US" sz="2800" i="1" dirty="0"/>
              <a:t>Review of International Economics</a:t>
            </a:r>
            <a:r>
              <a:rPr lang="en-US" sz="2800" dirty="0"/>
              <a:t>, </a:t>
            </a:r>
            <a:r>
              <a:rPr lang="en-US" sz="2800" b="1" dirty="0"/>
              <a:t>23</a:t>
            </a:r>
            <a:r>
              <a:rPr lang="en-US" sz="2800" dirty="0"/>
              <a:t>: 575–605.</a:t>
            </a:r>
          </a:p>
          <a:p>
            <a:pPr marL="863600" indent="-863600"/>
            <a:r>
              <a:rPr lang="en-US" sz="2800" dirty="0"/>
              <a:t>Ulanowicz, R.E., Goerner S.J., Lietaer B., Gomez R. (2009) Quantifying sustainability: resilience, efficiency and the return of information theory. </a:t>
            </a:r>
            <a:r>
              <a:rPr lang="en-US" sz="2800" i="1" dirty="0"/>
              <a:t>Ecological Complexity,</a:t>
            </a:r>
            <a:r>
              <a:rPr lang="en-US" sz="2800" dirty="0"/>
              <a:t> </a:t>
            </a:r>
            <a:r>
              <a:rPr lang="en-US" sz="2800" b="1" dirty="0"/>
              <a:t>6</a:t>
            </a:r>
            <a:r>
              <a:rPr lang="en-US" sz="2800" dirty="0"/>
              <a:t> (1):27.</a:t>
            </a:r>
          </a:p>
        </p:txBody>
      </p:sp>
      <p:sp>
        <p:nvSpPr>
          <p:cNvPr id="143" name="TextBox 142"/>
          <p:cNvSpPr txBox="1"/>
          <p:nvPr/>
        </p:nvSpPr>
        <p:spPr>
          <a:xfrm>
            <a:off x="6390369" y="39282114"/>
            <a:ext cx="4120038" cy="1015663"/>
          </a:xfrm>
          <a:prstGeom prst="rect">
            <a:avLst/>
          </a:prstGeom>
          <a:noFill/>
        </p:spPr>
        <p:txBody>
          <a:bodyPr wrap="none" rtlCol="0">
            <a:spAutoFit/>
          </a:bodyPr>
          <a:lstStyle/>
          <a:p>
            <a:pPr algn="ctr"/>
            <a:r>
              <a:rPr lang="en-US" sz="6000" u="sng" dirty="0"/>
              <a:t>References</a:t>
            </a:r>
          </a:p>
        </p:txBody>
      </p:sp>
      <p:sp>
        <p:nvSpPr>
          <p:cNvPr id="144" name="TextBox 143"/>
          <p:cNvSpPr txBox="1"/>
          <p:nvPr/>
        </p:nvSpPr>
        <p:spPr>
          <a:xfrm>
            <a:off x="29845690" y="25959811"/>
            <a:ext cx="1446829" cy="338554"/>
          </a:xfrm>
          <a:prstGeom prst="rect">
            <a:avLst/>
          </a:prstGeom>
          <a:noFill/>
        </p:spPr>
        <p:txBody>
          <a:bodyPr wrap="square" rtlCol="0">
            <a:spAutoFit/>
          </a:bodyPr>
          <a:lstStyle/>
          <a:p>
            <a:pPr algn="ctr"/>
            <a:r>
              <a:rPr lang="en-US" sz="1600" dirty="0">
                <a:solidFill>
                  <a:srgbClr val="FF0000"/>
                </a:solidFill>
              </a:rPr>
              <a:t>1995</a:t>
            </a:r>
          </a:p>
        </p:txBody>
      </p:sp>
      <p:sp>
        <p:nvSpPr>
          <p:cNvPr id="145" name="TextBox 144"/>
          <p:cNvSpPr txBox="1"/>
          <p:nvPr/>
        </p:nvSpPr>
        <p:spPr>
          <a:xfrm>
            <a:off x="29144580" y="28945033"/>
            <a:ext cx="1446829" cy="338554"/>
          </a:xfrm>
          <a:prstGeom prst="rect">
            <a:avLst/>
          </a:prstGeom>
          <a:noFill/>
        </p:spPr>
        <p:txBody>
          <a:bodyPr wrap="square" rtlCol="0">
            <a:spAutoFit/>
          </a:bodyPr>
          <a:lstStyle/>
          <a:p>
            <a:pPr algn="ctr"/>
            <a:r>
              <a:rPr lang="en-US" sz="1600" dirty="0">
                <a:solidFill>
                  <a:srgbClr val="FF0000"/>
                </a:solidFill>
              </a:rPr>
              <a:t>2011</a:t>
            </a:r>
          </a:p>
        </p:txBody>
      </p:sp>
      <p:cxnSp>
        <p:nvCxnSpPr>
          <p:cNvPr id="156" name="Straight Arrow Connector 155"/>
          <p:cNvCxnSpPr/>
          <p:nvPr/>
        </p:nvCxnSpPr>
        <p:spPr>
          <a:xfrm>
            <a:off x="30630212" y="22100033"/>
            <a:ext cx="750851" cy="0"/>
          </a:xfrm>
          <a:prstGeom prst="straightConnector1">
            <a:avLst/>
          </a:prstGeom>
          <a:ln w="2857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59" name="TextBox 158"/>
          <p:cNvSpPr txBox="1"/>
          <p:nvPr/>
        </p:nvSpPr>
        <p:spPr>
          <a:xfrm>
            <a:off x="29012253" y="26922996"/>
            <a:ext cx="1727762" cy="338554"/>
          </a:xfrm>
          <a:prstGeom prst="rect">
            <a:avLst/>
          </a:prstGeom>
          <a:noFill/>
        </p:spPr>
        <p:txBody>
          <a:bodyPr wrap="square" rtlCol="0">
            <a:spAutoFit/>
          </a:bodyPr>
          <a:lstStyle/>
          <a:p>
            <a:pPr algn="ctr"/>
            <a:r>
              <a:rPr lang="en-US" sz="1600" dirty="0"/>
              <a:t>Redundancy</a:t>
            </a:r>
          </a:p>
        </p:txBody>
      </p:sp>
      <p:sp>
        <p:nvSpPr>
          <p:cNvPr id="160" name="TextBox 159"/>
          <p:cNvSpPr txBox="1"/>
          <p:nvPr/>
        </p:nvSpPr>
        <p:spPr>
          <a:xfrm>
            <a:off x="28752238" y="27960625"/>
            <a:ext cx="1727762" cy="338554"/>
          </a:xfrm>
          <a:prstGeom prst="rect">
            <a:avLst/>
          </a:prstGeom>
          <a:noFill/>
        </p:spPr>
        <p:txBody>
          <a:bodyPr wrap="square" rtlCol="0">
            <a:spAutoFit/>
          </a:bodyPr>
          <a:lstStyle/>
          <a:p>
            <a:pPr algn="ctr"/>
            <a:r>
              <a:rPr lang="en-US" sz="1600" dirty="0">
                <a:solidFill>
                  <a:schemeClr val="bg1">
                    <a:lumMod val="50000"/>
                  </a:schemeClr>
                </a:solidFill>
              </a:rPr>
              <a:t>Equality</a:t>
            </a:r>
          </a:p>
        </p:txBody>
      </p:sp>
      <p:cxnSp>
        <p:nvCxnSpPr>
          <p:cNvPr id="162" name="Straight Arrow Connector 161"/>
          <p:cNvCxnSpPr/>
          <p:nvPr/>
        </p:nvCxnSpPr>
        <p:spPr>
          <a:xfrm flipH="1">
            <a:off x="29184600" y="28341625"/>
            <a:ext cx="838200" cy="0"/>
          </a:xfrm>
          <a:prstGeom prst="straightConnector1">
            <a:avLst/>
          </a:prstGeom>
          <a:ln w="28575">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p:nvPr/>
        </p:nvCxnSpPr>
        <p:spPr>
          <a:xfrm flipH="1">
            <a:off x="29442282" y="27280522"/>
            <a:ext cx="838200"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Straight Arrow Connector 169"/>
          <p:cNvCxnSpPr/>
          <p:nvPr/>
        </p:nvCxnSpPr>
        <p:spPr>
          <a:xfrm>
            <a:off x="31368718" y="26227075"/>
            <a:ext cx="838200" cy="0"/>
          </a:xfrm>
          <a:prstGeom prst="straightConnector1">
            <a:avLst/>
          </a:prstGeom>
          <a:ln w="2857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a:off x="24715388" y="26202575"/>
            <a:ext cx="838200" cy="0"/>
          </a:xfrm>
          <a:prstGeom prst="straightConnector1">
            <a:avLst/>
          </a:prstGeom>
          <a:ln w="2857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23376508" y="25881584"/>
            <a:ext cx="1446829" cy="338554"/>
          </a:xfrm>
          <a:prstGeom prst="rect">
            <a:avLst/>
          </a:prstGeom>
          <a:noFill/>
        </p:spPr>
        <p:txBody>
          <a:bodyPr wrap="square" rtlCol="0">
            <a:spAutoFit/>
          </a:bodyPr>
          <a:lstStyle/>
          <a:p>
            <a:pPr algn="ctr"/>
            <a:r>
              <a:rPr lang="en-US" sz="1600" dirty="0">
                <a:solidFill>
                  <a:srgbClr val="FF0000"/>
                </a:solidFill>
              </a:rPr>
              <a:t>2000</a:t>
            </a:r>
          </a:p>
        </p:txBody>
      </p:sp>
      <p:sp>
        <p:nvSpPr>
          <p:cNvPr id="108" name="TextBox 107"/>
          <p:cNvSpPr txBox="1"/>
          <p:nvPr/>
        </p:nvSpPr>
        <p:spPr>
          <a:xfrm>
            <a:off x="21575991" y="28953553"/>
            <a:ext cx="1446829" cy="338554"/>
          </a:xfrm>
          <a:prstGeom prst="rect">
            <a:avLst/>
          </a:prstGeom>
          <a:noFill/>
        </p:spPr>
        <p:txBody>
          <a:bodyPr wrap="square" rtlCol="0">
            <a:spAutoFit/>
          </a:bodyPr>
          <a:lstStyle/>
          <a:p>
            <a:pPr algn="ctr"/>
            <a:r>
              <a:rPr lang="en-US" sz="1600" dirty="0">
                <a:solidFill>
                  <a:srgbClr val="FF0000"/>
                </a:solidFill>
              </a:rPr>
              <a:t>2014</a:t>
            </a:r>
          </a:p>
        </p:txBody>
      </p:sp>
      <p:sp>
        <p:nvSpPr>
          <p:cNvPr id="148" name="TextBox 147"/>
          <p:cNvSpPr txBox="1"/>
          <p:nvPr/>
        </p:nvSpPr>
        <p:spPr>
          <a:xfrm>
            <a:off x="30723801" y="23181024"/>
            <a:ext cx="1446829" cy="338554"/>
          </a:xfrm>
          <a:prstGeom prst="rect">
            <a:avLst/>
          </a:prstGeom>
          <a:noFill/>
        </p:spPr>
        <p:txBody>
          <a:bodyPr wrap="square" rtlCol="0">
            <a:spAutoFit/>
          </a:bodyPr>
          <a:lstStyle/>
          <a:p>
            <a:pPr algn="ctr"/>
            <a:r>
              <a:rPr lang="en-US" sz="1600" dirty="0">
                <a:solidFill>
                  <a:srgbClr val="FF0000"/>
                </a:solidFill>
              </a:rPr>
              <a:t>1995</a:t>
            </a:r>
          </a:p>
        </p:txBody>
      </p:sp>
      <p:sp>
        <p:nvSpPr>
          <p:cNvPr id="150" name="TextBox 149"/>
          <p:cNvSpPr txBox="1"/>
          <p:nvPr/>
        </p:nvSpPr>
        <p:spPr>
          <a:xfrm>
            <a:off x="30047638" y="21019108"/>
            <a:ext cx="1727762" cy="338554"/>
          </a:xfrm>
          <a:prstGeom prst="rect">
            <a:avLst/>
          </a:prstGeom>
          <a:noFill/>
        </p:spPr>
        <p:txBody>
          <a:bodyPr wrap="square" rtlCol="0">
            <a:spAutoFit/>
          </a:bodyPr>
          <a:lstStyle/>
          <a:p>
            <a:pPr algn="ctr"/>
            <a:r>
              <a:rPr lang="en-US" sz="1600" dirty="0">
                <a:solidFill>
                  <a:schemeClr val="bg1">
                    <a:lumMod val="50000"/>
                  </a:schemeClr>
                </a:solidFill>
              </a:rPr>
              <a:t>Equality</a:t>
            </a:r>
          </a:p>
        </p:txBody>
      </p:sp>
      <p:cxnSp>
        <p:nvCxnSpPr>
          <p:cNvPr id="151" name="Straight Arrow Connector 150"/>
          <p:cNvCxnSpPr/>
          <p:nvPr/>
        </p:nvCxnSpPr>
        <p:spPr>
          <a:xfrm flipH="1">
            <a:off x="30480000" y="21035222"/>
            <a:ext cx="838200" cy="0"/>
          </a:xfrm>
          <a:prstGeom prst="straightConnector1">
            <a:avLst/>
          </a:prstGeom>
          <a:ln w="28575">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28447438" y="24083222"/>
            <a:ext cx="1727762" cy="338554"/>
          </a:xfrm>
          <a:prstGeom prst="rect">
            <a:avLst/>
          </a:prstGeom>
          <a:noFill/>
        </p:spPr>
        <p:txBody>
          <a:bodyPr wrap="square" rtlCol="0">
            <a:spAutoFit/>
          </a:bodyPr>
          <a:lstStyle/>
          <a:p>
            <a:pPr algn="ctr"/>
            <a:r>
              <a:rPr lang="en-US" sz="1600" dirty="0"/>
              <a:t>Redundancy</a:t>
            </a:r>
          </a:p>
        </p:txBody>
      </p:sp>
      <p:cxnSp>
        <p:nvCxnSpPr>
          <p:cNvPr id="161" name="Straight Arrow Connector 160"/>
          <p:cNvCxnSpPr/>
          <p:nvPr/>
        </p:nvCxnSpPr>
        <p:spPr>
          <a:xfrm flipH="1">
            <a:off x="28803600" y="24083222"/>
            <a:ext cx="838200"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24134024" y="21637699"/>
            <a:ext cx="1446829" cy="338554"/>
          </a:xfrm>
          <a:prstGeom prst="rect">
            <a:avLst/>
          </a:prstGeom>
          <a:noFill/>
        </p:spPr>
        <p:txBody>
          <a:bodyPr wrap="square" rtlCol="0">
            <a:spAutoFit/>
          </a:bodyPr>
          <a:lstStyle/>
          <a:p>
            <a:pPr algn="ctr"/>
            <a:r>
              <a:rPr lang="en-US" sz="1600" dirty="0">
                <a:solidFill>
                  <a:srgbClr val="FF0000"/>
                </a:solidFill>
              </a:rPr>
              <a:t>2000</a:t>
            </a:r>
          </a:p>
        </p:txBody>
      </p:sp>
      <p:sp>
        <p:nvSpPr>
          <p:cNvPr id="164" name="TextBox 163"/>
          <p:cNvSpPr txBox="1"/>
          <p:nvPr/>
        </p:nvSpPr>
        <p:spPr>
          <a:xfrm>
            <a:off x="28849311" y="23462099"/>
            <a:ext cx="1446829" cy="338554"/>
          </a:xfrm>
          <a:prstGeom prst="rect">
            <a:avLst/>
          </a:prstGeom>
          <a:noFill/>
        </p:spPr>
        <p:txBody>
          <a:bodyPr wrap="square" rtlCol="0">
            <a:spAutoFit/>
          </a:bodyPr>
          <a:lstStyle/>
          <a:p>
            <a:pPr algn="ctr"/>
            <a:r>
              <a:rPr lang="en-US" sz="1600" dirty="0">
                <a:solidFill>
                  <a:srgbClr val="FF0000"/>
                </a:solidFill>
              </a:rPr>
              <a:t>2011</a:t>
            </a:r>
          </a:p>
        </p:txBody>
      </p:sp>
      <p:sp>
        <p:nvSpPr>
          <p:cNvPr id="165" name="TextBox 164"/>
          <p:cNvSpPr txBox="1"/>
          <p:nvPr/>
        </p:nvSpPr>
        <p:spPr>
          <a:xfrm>
            <a:off x="23037238" y="23568872"/>
            <a:ext cx="1727762" cy="338554"/>
          </a:xfrm>
          <a:prstGeom prst="rect">
            <a:avLst/>
          </a:prstGeom>
          <a:noFill/>
        </p:spPr>
        <p:txBody>
          <a:bodyPr wrap="square" rtlCol="0">
            <a:spAutoFit/>
          </a:bodyPr>
          <a:lstStyle/>
          <a:p>
            <a:pPr algn="ctr"/>
            <a:r>
              <a:rPr lang="en-US" sz="1600" dirty="0"/>
              <a:t>Redundancy</a:t>
            </a:r>
          </a:p>
        </p:txBody>
      </p:sp>
      <p:cxnSp>
        <p:nvCxnSpPr>
          <p:cNvPr id="166" name="Straight Arrow Connector 165"/>
          <p:cNvCxnSpPr/>
          <p:nvPr/>
        </p:nvCxnSpPr>
        <p:spPr>
          <a:xfrm flipH="1">
            <a:off x="23467267" y="23926398"/>
            <a:ext cx="838200"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22551631" y="22441379"/>
            <a:ext cx="750851" cy="0"/>
          </a:xfrm>
          <a:prstGeom prst="straightConnector1">
            <a:avLst/>
          </a:prstGeom>
          <a:ln w="2857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68" name="TextBox 167"/>
          <p:cNvSpPr txBox="1"/>
          <p:nvPr/>
        </p:nvSpPr>
        <p:spPr>
          <a:xfrm>
            <a:off x="23955986" y="28032308"/>
            <a:ext cx="1727762" cy="338554"/>
          </a:xfrm>
          <a:prstGeom prst="rect">
            <a:avLst/>
          </a:prstGeom>
          <a:noFill/>
        </p:spPr>
        <p:txBody>
          <a:bodyPr wrap="square" rtlCol="0">
            <a:spAutoFit/>
          </a:bodyPr>
          <a:lstStyle/>
          <a:p>
            <a:pPr algn="ctr"/>
            <a:r>
              <a:rPr lang="en-US" sz="1600" dirty="0"/>
              <a:t>Redundancy</a:t>
            </a:r>
          </a:p>
        </p:txBody>
      </p:sp>
      <p:cxnSp>
        <p:nvCxnSpPr>
          <p:cNvPr id="172" name="Straight Arrow Connector 171"/>
          <p:cNvCxnSpPr/>
          <p:nvPr/>
        </p:nvCxnSpPr>
        <p:spPr>
          <a:xfrm flipH="1">
            <a:off x="24386015" y="28389834"/>
            <a:ext cx="838200"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3" name="TextBox 172"/>
          <p:cNvSpPr txBox="1"/>
          <p:nvPr/>
        </p:nvSpPr>
        <p:spPr>
          <a:xfrm>
            <a:off x="22987626" y="26427293"/>
            <a:ext cx="1727762" cy="338554"/>
          </a:xfrm>
          <a:prstGeom prst="rect">
            <a:avLst/>
          </a:prstGeom>
          <a:noFill/>
        </p:spPr>
        <p:txBody>
          <a:bodyPr wrap="square" rtlCol="0">
            <a:spAutoFit/>
          </a:bodyPr>
          <a:lstStyle/>
          <a:p>
            <a:pPr algn="ctr"/>
            <a:r>
              <a:rPr lang="en-US" sz="1600" dirty="0">
                <a:solidFill>
                  <a:schemeClr val="bg1">
                    <a:lumMod val="50000"/>
                  </a:schemeClr>
                </a:solidFill>
              </a:rPr>
              <a:t>Equality</a:t>
            </a:r>
          </a:p>
        </p:txBody>
      </p:sp>
      <p:cxnSp>
        <p:nvCxnSpPr>
          <p:cNvPr id="174" name="Straight Arrow Connector 173"/>
          <p:cNvCxnSpPr/>
          <p:nvPr/>
        </p:nvCxnSpPr>
        <p:spPr>
          <a:xfrm flipH="1">
            <a:off x="23419988" y="26808293"/>
            <a:ext cx="838200" cy="0"/>
          </a:xfrm>
          <a:prstGeom prst="straightConnector1">
            <a:avLst/>
          </a:prstGeom>
          <a:ln w="28575">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76" name="TextBox 175"/>
          <p:cNvSpPr txBox="1"/>
          <p:nvPr/>
        </p:nvSpPr>
        <p:spPr>
          <a:xfrm>
            <a:off x="21944801" y="23685513"/>
            <a:ext cx="855526" cy="338554"/>
          </a:xfrm>
          <a:prstGeom prst="rect">
            <a:avLst/>
          </a:prstGeom>
          <a:noFill/>
        </p:spPr>
        <p:txBody>
          <a:bodyPr wrap="square" rtlCol="0">
            <a:spAutoFit/>
          </a:bodyPr>
          <a:lstStyle/>
          <a:p>
            <a:pPr algn="ctr"/>
            <a:r>
              <a:rPr lang="en-US" sz="1600" dirty="0">
                <a:solidFill>
                  <a:srgbClr val="FF0000"/>
                </a:solidFill>
              </a:rPr>
              <a:t>2014</a:t>
            </a:r>
          </a:p>
        </p:txBody>
      </p:sp>
      <p:sp>
        <p:nvSpPr>
          <p:cNvPr id="177" name="TextBox 176"/>
          <p:cNvSpPr txBox="1"/>
          <p:nvPr/>
        </p:nvSpPr>
        <p:spPr>
          <a:xfrm>
            <a:off x="23947814" y="16029437"/>
            <a:ext cx="1446829" cy="338554"/>
          </a:xfrm>
          <a:prstGeom prst="rect">
            <a:avLst/>
          </a:prstGeom>
          <a:noFill/>
        </p:spPr>
        <p:txBody>
          <a:bodyPr wrap="square" rtlCol="0">
            <a:spAutoFit/>
          </a:bodyPr>
          <a:lstStyle/>
          <a:p>
            <a:pPr algn="ctr"/>
            <a:r>
              <a:rPr lang="en-US" sz="1600" dirty="0"/>
              <a:t>China</a:t>
            </a:r>
          </a:p>
        </p:txBody>
      </p:sp>
      <p:cxnSp>
        <p:nvCxnSpPr>
          <p:cNvPr id="178" name="Straight Arrow Connector 177"/>
          <p:cNvCxnSpPr>
            <a:stCxn id="177" idx="2"/>
          </p:cNvCxnSpPr>
          <p:nvPr/>
        </p:nvCxnSpPr>
        <p:spPr>
          <a:xfrm>
            <a:off x="24671229" y="16367991"/>
            <a:ext cx="352525" cy="1151308"/>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a:stCxn id="177" idx="2"/>
          </p:cNvCxnSpPr>
          <p:nvPr/>
        </p:nvCxnSpPr>
        <p:spPr>
          <a:xfrm>
            <a:off x="24671228" y="16367992"/>
            <a:ext cx="331910" cy="869119"/>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81" name="TextBox 180"/>
          <p:cNvSpPr txBox="1"/>
          <p:nvPr/>
        </p:nvSpPr>
        <p:spPr>
          <a:xfrm>
            <a:off x="23077398" y="13909395"/>
            <a:ext cx="695529" cy="338554"/>
          </a:xfrm>
          <a:prstGeom prst="rect">
            <a:avLst/>
          </a:prstGeom>
          <a:noFill/>
        </p:spPr>
        <p:txBody>
          <a:bodyPr wrap="square" rtlCol="0">
            <a:spAutoFit/>
          </a:bodyPr>
          <a:lstStyle/>
          <a:p>
            <a:pPr algn="ctr"/>
            <a:r>
              <a:rPr lang="en-US" sz="1600" dirty="0"/>
              <a:t>USA</a:t>
            </a:r>
          </a:p>
        </p:txBody>
      </p:sp>
      <p:cxnSp>
        <p:nvCxnSpPr>
          <p:cNvPr id="182" name="Straight Arrow Connector 181"/>
          <p:cNvCxnSpPr>
            <a:stCxn id="181" idx="1"/>
          </p:cNvCxnSpPr>
          <p:nvPr/>
        </p:nvCxnSpPr>
        <p:spPr>
          <a:xfrm flipH="1">
            <a:off x="22865865" y="14078672"/>
            <a:ext cx="211532" cy="45247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a:stCxn id="181" idx="1"/>
          </p:cNvCxnSpPr>
          <p:nvPr/>
        </p:nvCxnSpPr>
        <p:spPr>
          <a:xfrm flipH="1">
            <a:off x="22069893" y="14078673"/>
            <a:ext cx="1007504" cy="861629"/>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84" name="TextBox 183"/>
          <p:cNvSpPr txBox="1"/>
          <p:nvPr/>
        </p:nvSpPr>
        <p:spPr>
          <a:xfrm>
            <a:off x="22552709" y="16806867"/>
            <a:ext cx="797937" cy="338554"/>
          </a:xfrm>
          <a:prstGeom prst="rect">
            <a:avLst/>
          </a:prstGeom>
          <a:noFill/>
        </p:spPr>
        <p:txBody>
          <a:bodyPr wrap="square" rtlCol="0">
            <a:spAutoFit/>
          </a:bodyPr>
          <a:lstStyle/>
          <a:p>
            <a:pPr algn="ctr"/>
            <a:r>
              <a:rPr lang="en-US" sz="1600" dirty="0"/>
              <a:t>Brazil</a:t>
            </a:r>
          </a:p>
        </p:txBody>
      </p:sp>
      <p:cxnSp>
        <p:nvCxnSpPr>
          <p:cNvPr id="185" name="Straight Arrow Connector 184"/>
          <p:cNvCxnSpPr>
            <a:stCxn id="184" idx="3"/>
          </p:cNvCxnSpPr>
          <p:nvPr/>
        </p:nvCxnSpPr>
        <p:spPr>
          <a:xfrm flipV="1">
            <a:off x="23350645" y="16614662"/>
            <a:ext cx="946712" cy="361483"/>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a:stCxn id="221" idx="3"/>
          </p:cNvCxnSpPr>
          <p:nvPr/>
        </p:nvCxnSpPr>
        <p:spPr>
          <a:xfrm flipV="1">
            <a:off x="28934634" y="15521452"/>
            <a:ext cx="300688" cy="703733"/>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41" name="TextBox 140"/>
          <p:cNvSpPr txBox="1"/>
          <p:nvPr/>
        </p:nvSpPr>
        <p:spPr>
          <a:xfrm>
            <a:off x="21519019" y="13481276"/>
            <a:ext cx="837417" cy="338554"/>
          </a:xfrm>
          <a:prstGeom prst="rect">
            <a:avLst/>
          </a:prstGeom>
          <a:noFill/>
        </p:spPr>
        <p:txBody>
          <a:bodyPr wrap="square" rtlCol="0">
            <a:spAutoFit/>
          </a:bodyPr>
          <a:lstStyle/>
          <a:p>
            <a:pPr algn="ctr"/>
            <a:r>
              <a:rPr lang="en-US" sz="1600" dirty="0"/>
              <a:t>Japan</a:t>
            </a:r>
          </a:p>
        </p:txBody>
      </p:sp>
      <p:cxnSp>
        <p:nvCxnSpPr>
          <p:cNvPr id="146" name="Straight Arrow Connector 145"/>
          <p:cNvCxnSpPr>
            <a:stCxn id="141" idx="1"/>
          </p:cNvCxnSpPr>
          <p:nvPr/>
        </p:nvCxnSpPr>
        <p:spPr>
          <a:xfrm flipH="1">
            <a:off x="21071562" y="13650553"/>
            <a:ext cx="447456" cy="368942"/>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a:stCxn id="141" idx="1"/>
          </p:cNvCxnSpPr>
          <p:nvPr/>
        </p:nvCxnSpPr>
        <p:spPr>
          <a:xfrm flipH="1">
            <a:off x="21460126" y="13650554"/>
            <a:ext cx="58892" cy="676075"/>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52" name="TextBox 151"/>
          <p:cNvSpPr txBox="1"/>
          <p:nvPr/>
        </p:nvSpPr>
        <p:spPr>
          <a:xfrm>
            <a:off x="22076914" y="17261038"/>
            <a:ext cx="1625125" cy="338554"/>
          </a:xfrm>
          <a:prstGeom prst="rect">
            <a:avLst/>
          </a:prstGeom>
          <a:noFill/>
        </p:spPr>
        <p:txBody>
          <a:bodyPr wrap="square" rtlCol="0">
            <a:spAutoFit/>
          </a:bodyPr>
          <a:lstStyle/>
          <a:p>
            <a:pPr algn="ctr"/>
            <a:r>
              <a:rPr lang="en-US" sz="1600" dirty="0"/>
              <a:t>Rest of World</a:t>
            </a:r>
          </a:p>
        </p:txBody>
      </p:sp>
      <p:cxnSp>
        <p:nvCxnSpPr>
          <p:cNvPr id="155" name="Straight Arrow Connector 154"/>
          <p:cNvCxnSpPr>
            <a:stCxn id="152" idx="3"/>
          </p:cNvCxnSpPr>
          <p:nvPr/>
        </p:nvCxnSpPr>
        <p:spPr>
          <a:xfrm>
            <a:off x="23702039" y="17430316"/>
            <a:ext cx="890581" cy="47621"/>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a:stCxn id="152" idx="3"/>
          </p:cNvCxnSpPr>
          <p:nvPr/>
        </p:nvCxnSpPr>
        <p:spPr>
          <a:xfrm flipV="1">
            <a:off x="23702039" y="16983395"/>
            <a:ext cx="1135145" cy="446921"/>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21849139" y="16279699"/>
            <a:ext cx="1052644" cy="338554"/>
          </a:xfrm>
          <a:prstGeom prst="rect">
            <a:avLst/>
          </a:prstGeom>
          <a:noFill/>
        </p:spPr>
        <p:txBody>
          <a:bodyPr wrap="square" rtlCol="0">
            <a:spAutoFit/>
          </a:bodyPr>
          <a:lstStyle/>
          <a:p>
            <a:pPr algn="ctr"/>
            <a:r>
              <a:rPr lang="en-US" sz="1600" dirty="0"/>
              <a:t>Canada</a:t>
            </a:r>
          </a:p>
        </p:txBody>
      </p:sp>
      <p:cxnSp>
        <p:nvCxnSpPr>
          <p:cNvPr id="179" name="Straight Arrow Connector 178"/>
          <p:cNvCxnSpPr>
            <a:stCxn id="158" idx="0"/>
          </p:cNvCxnSpPr>
          <p:nvPr/>
        </p:nvCxnSpPr>
        <p:spPr>
          <a:xfrm flipV="1">
            <a:off x="22375461" y="15843297"/>
            <a:ext cx="478638" cy="436402"/>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a:stCxn id="158" idx="0"/>
          </p:cNvCxnSpPr>
          <p:nvPr/>
        </p:nvCxnSpPr>
        <p:spPr>
          <a:xfrm flipV="1">
            <a:off x="22375461" y="15961963"/>
            <a:ext cx="1749822" cy="317736"/>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88" name="TextBox 187"/>
          <p:cNvSpPr txBox="1"/>
          <p:nvPr/>
        </p:nvSpPr>
        <p:spPr>
          <a:xfrm>
            <a:off x="26999463" y="13713664"/>
            <a:ext cx="733290" cy="338554"/>
          </a:xfrm>
          <a:prstGeom prst="rect">
            <a:avLst/>
          </a:prstGeom>
          <a:noFill/>
        </p:spPr>
        <p:txBody>
          <a:bodyPr wrap="square" rtlCol="0">
            <a:spAutoFit/>
          </a:bodyPr>
          <a:lstStyle/>
          <a:p>
            <a:pPr algn="ctr"/>
            <a:r>
              <a:rPr lang="en-US" sz="1600" dirty="0"/>
              <a:t>USA</a:t>
            </a:r>
          </a:p>
        </p:txBody>
      </p:sp>
      <p:cxnSp>
        <p:nvCxnSpPr>
          <p:cNvPr id="189" name="Straight Arrow Connector 188"/>
          <p:cNvCxnSpPr>
            <a:stCxn id="188" idx="3"/>
          </p:cNvCxnSpPr>
          <p:nvPr/>
        </p:nvCxnSpPr>
        <p:spPr>
          <a:xfrm>
            <a:off x="27732753" y="13882941"/>
            <a:ext cx="431412" cy="433886"/>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a:stCxn id="188" idx="3"/>
          </p:cNvCxnSpPr>
          <p:nvPr/>
        </p:nvCxnSpPr>
        <p:spPr>
          <a:xfrm>
            <a:off x="27732754" y="13882941"/>
            <a:ext cx="131501" cy="836288"/>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91" name="TextBox 190"/>
          <p:cNvSpPr txBox="1"/>
          <p:nvPr/>
        </p:nvSpPr>
        <p:spPr>
          <a:xfrm>
            <a:off x="24151434" y="15165666"/>
            <a:ext cx="819615" cy="338554"/>
          </a:xfrm>
          <a:prstGeom prst="rect">
            <a:avLst/>
          </a:prstGeom>
          <a:noFill/>
        </p:spPr>
        <p:txBody>
          <a:bodyPr wrap="square" rtlCol="0">
            <a:spAutoFit/>
          </a:bodyPr>
          <a:lstStyle/>
          <a:p>
            <a:pPr algn="ctr"/>
            <a:r>
              <a:rPr lang="en-US" sz="1600" dirty="0"/>
              <a:t>Spain</a:t>
            </a:r>
          </a:p>
        </p:txBody>
      </p:sp>
      <p:cxnSp>
        <p:nvCxnSpPr>
          <p:cNvPr id="192" name="Straight Arrow Connector 191"/>
          <p:cNvCxnSpPr>
            <a:stCxn id="191" idx="1"/>
          </p:cNvCxnSpPr>
          <p:nvPr/>
        </p:nvCxnSpPr>
        <p:spPr>
          <a:xfrm flipH="1">
            <a:off x="23810687" y="15334944"/>
            <a:ext cx="340746" cy="329949"/>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93" name="Straight Arrow Connector 192"/>
          <p:cNvCxnSpPr/>
          <p:nvPr/>
        </p:nvCxnSpPr>
        <p:spPr>
          <a:xfrm flipH="1">
            <a:off x="23698824" y="15376755"/>
            <a:ext cx="442935" cy="131075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94" name="TextBox 193"/>
          <p:cNvSpPr txBox="1"/>
          <p:nvPr/>
        </p:nvSpPr>
        <p:spPr>
          <a:xfrm>
            <a:off x="29826167" y="14378055"/>
            <a:ext cx="819615" cy="338554"/>
          </a:xfrm>
          <a:prstGeom prst="rect">
            <a:avLst/>
          </a:prstGeom>
          <a:noFill/>
        </p:spPr>
        <p:txBody>
          <a:bodyPr wrap="square" rtlCol="0">
            <a:spAutoFit/>
          </a:bodyPr>
          <a:lstStyle/>
          <a:p>
            <a:pPr algn="ctr"/>
            <a:r>
              <a:rPr lang="en-US" sz="1600" dirty="0"/>
              <a:t>Spain</a:t>
            </a:r>
          </a:p>
        </p:txBody>
      </p:sp>
      <p:cxnSp>
        <p:nvCxnSpPr>
          <p:cNvPr id="195" name="Straight Arrow Connector 194"/>
          <p:cNvCxnSpPr>
            <a:stCxn id="194" idx="1"/>
          </p:cNvCxnSpPr>
          <p:nvPr/>
        </p:nvCxnSpPr>
        <p:spPr>
          <a:xfrm flipH="1">
            <a:off x="28994472" y="14547333"/>
            <a:ext cx="831694" cy="768837"/>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96" name="Straight Arrow Connector 195"/>
          <p:cNvCxnSpPr>
            <a:stCxn id="194" idx="1"/>
          </p:cNvCxnSpPr>
          <p:nvPr/>
        </p:nvCxnSpPr>
        <p:spPr>
          <a:xfrm flipH="1">
            <a:off x="29235322" y="14547332"/>
            <a:ext cx="590844" cy="399238"/>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197" name="TextBox 196"/>
          <p:cNvSpPr txBox="1"/>
          <p:nvPr/>
        </p:nvSpPr>
        <p:spPr>
          <a:xfrm>
            <a:off x="30290694" y="14831277"/>
            <a:ext cx="799852" cy="338554"/>
          </a:xfrm>
          <a:prstGeom prst="rect">
            <a:avLst/>
          </a:prstGeom>
          <a:noFill/>
        </p:spPr>
        <p:txBody>
          <a:bodyPr wrap="square" rtlCol="0">
            <a:spAutoFit/>
          </a:bodyPr>
          <a:lstStyle/>
          <a:p>
            <a:pPr algn="ctr"/>
            <a:r>
              <a:rPr lang="en-US" sz="1600" dirty="0"/>
              <a:t>China</a:t>
            </a:r>
          </a:p>
        </p:txBody>
      </p:sp>
      <p:cxnSp>
        <p:nvCxnSpPr>
          <p:cNvPr id="198" name="Straight Arrow Connector 197"/>
          <p:cNvCxnSpPr>
            <a:stCxn id="197" idx="2"/>
          </p:cNvCxnSpPr>
          <p:nvPr/>
        </p:nvCxnSpPr>
        <p:spPr>
          <a:xfrm flipH="1">
            <a:off x="30598692" y="15169831"/>
            <a:ext cx="91928" cy="351620"/>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197" idx="2"/>
          </p:cNvCxnSpPr>
          <p:nvPr/>
        </p:nvCxnSpPr>
        <p:spPr>
          <a:xfrm flipH="1">
            <a:off x="30022802" y="15169831"/>
            <a:ext cx="667818" cy="94742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a:stCxn id="218" idx="3"/>
          </p:cNvCxnSpPr>
          <p:nvPr/>
        </p:nvCxnSpPr>
        <p:spPr>
          <a:xfrm flipV="1">
            <a:off x="27970944" y="15089156"/>
            <a:ext cx="290238" cy="365099"/>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218" name="TextBox 217"/>
          <p:cNvSpPr txBox="1"/>
          <p:nvPr/>
        </p:nvSpPr>
        <p:spPr>
          <a:xfrm>
            <a:off x="26945426" y="15284977"/>
            <a:ext cx="1025518" cy="338554"/>
          </a:xfrm>
          <a:prstGeom prst="rect">
            <a:avLst/>
          </a:prstGeom>
          <a:noFill/>
        </p:spPr>
        <p:txBody>
          <a:bodyPr wrap="square" rtlCol="0">
            <a:spAutoFit/>
          </a:bodyPr>
          <a:lstStyle/>
          <a:p>
            <a:pPr algn="ctr"/>
            <a:r>
              <a:rPr lang="en-US" sz="1600" dirty="0"/>
              <a:t>Canada</a:t>
            </a:r>
          </a:p>
        </p:txBody>
      </p:sp>
      <p:sp>
        <p:nvSpPr>
          <p:cNvPr id="221" name="TextBox 220"/>
          <p:cNvSpPr txBox="1"/>
          <p:nvPr/>
        </p:nvSpPr>
        <p:spPr>
          <a:xfrm>
            <a:off x="28136698" y="16055907"/>
            <a:ext cx="797937" cy="338554"/>
          </a:xfrm>
          <a:prstGeom prst="rect">
            <a:avLst/>
          </a:prstGeom>
          <a:noFill/>
        </p:spPr>
        <p:txBody>
          <a:bodyPr wrap="square" rtlCol="0">
            <a:spAutoFit/>
          </a:bodyPr>
          <a:lstStyle/>
          <a:p>
            <a:pPr algn="ctr"/>
            <a:r>
              <a:rPr lang="en-US" sz="1600" dirty="0"/>
              <a:t>Brazil</a:t>
            </a:r>
          </a:p>
        </p:txBody>
      </p:sp>
      <p:cxnSp>
        <p:nvCxnSpPr>
          <p:cNvPr id="222" name="Straight Arrow Connector 221"/>
          <p:cNvCxnSpPr/>
          <p:nvPr/>
        </p:nvCxnSpPr>
        <p:spPr>
          <a:xfrm flipV="1">
            <a:off x="23368034" y="16730935"/>
            <a:ext cx="330166" cy="24740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227" name="TextBox 226"/>
          <p:cNvSpPr txBox="1"/>
          <p:nvPr/>
        </p:nvSpPr>
        <p:spPr>
          <a:xfrm>
            <a:off x="29286107" y="16938172"/>
            <a:ext cx="1625125" cy="338554"/>
          </a:xfrm>
          <a:prstGeom prst="rect">
            <a:avLst/>
          </a:prstGeom>
          <a:noFill/>
        </p:spPr>
        <p:txBody>
          <a:bodyPr wrap="square" rtlCol="0">
            <a:spAutoFit/>
          </a:bodyPr>
          <a:lstStyle/>
          <a:p>
            <a:pPr algn="ctr"/>
            <a:r>
              <a:rPr lang="en-US" sz="1600" dirty="0"/>
              <a:t>Rest of World</a:t>
            </a:r>
          </a:p>
        </p:txBody>
      </p:sp>
      <p:cxnSp>
        <p:nvCxnSpPr>
          <p:cNvPr id="228" name="Straight Arrow Connector 227"/>
          <p:cNvCxnSpPr>
            <a:stCxn id="227" idx="0"/>
          </p:cNvCxnSpPr>
          <p:nvPr/>
        </p:nvCxnSpPr>
        <p:spPr>
          <a:xfrm flipV="1">
            <a:off x="30098670" y="16173068"/>
            <a:ext cx="591951" cy="76510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218" idx="3"/>
          </p:cNvCxnSpPr>
          <p:nvPr/>
        </p:nvCxnSpPr>
        <p:spPr>
          <a:xfrm flipV="1">
            <a:off x="27970944" y="14861678"/>
            <a:ext cx="716340" cy="592577"/>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221" idx="3"/>
          </p:cNvCxnSpPr>
          <p:nvPr/>
        </p:nvCxnSpPr>
        <p:spPr>
          <a:xfrm flipV="1">
            <a:off x="28934634" y="15439584"/>
            <a:ext cx="1525474" cy="785601"/>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42" name="Straight Arrow Connector 241"/>
          <p:cNvCxnSpPr>
            <a:stCxn id="227" idx="0"/>
          </p:cNvCxnSpPr>
          <p:nvPr/>
        </p:nvCxnSpPr>
        <p:spPr>
          <a:xfrm flipH="1" flipV="1">
            <a:off x="29720543" y="15056874"/>
            <a:ext cx="378126" cy="1881298"/>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249" name="TextBox 248"/>
          <p:cNvSpPr txBox="1"/>
          <p:nvPr/>
        </p:nvSpPr>
        <p:spPr>
          <a:xfrm>
            <a:off x="33084035" y="13588506"/>
            <a:ext cx="733290" cy="338554"/>
          </a:xfrm>
          <a:prstGeom prst="rect">
            <a:avLst/>
          </a:prstGeom>
          <a:noFill/>
        </p:spPr>
        <p:txBody>
          <a:bodyPr wrap="square" rtlCol="0">
            <a:spAutoFit/>
          </a:bodyPr>
          <a:lstStyle/>
          <a:p>
            <a:pPr algn="ctr"/>
            <a:r>
              <a:rPr lang="en-US" sz="1600" dirty="0"/>
              <a:t>USA</a:t>
            </a:r>
          </a:p>
        </p:txBody>
      </p:sp>
      <p:cxnSp>
        <p:nvCxnSpPr>
          <p:cNvPr id="250" name="Straight Arrow Connector 249"/>
          <p:cNvCxnSpPr>
            <a:stCxn id="249" idx="3"/>
          </p:cNvCxnSpPr>
          <p:nvPr/>
        </p:nvCxnSpPr>
        <p:spPr>
          <a:xfrm>
            <a:off x="33817325" y="13757784"/>
            <a:ext cx="519040" cy="596569"/>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258" name="TextBox 257"/>
          <p:cNvSpPr txBox="1"/>
          <p:nvPr/>
        </p:nvSpPr>
        <p:spPr>
          <a:xfrm>
            <a:off x="36240292" y="14346965"/>
            <a:ext cx="819615" cy="338554"/>
          </a:xfrm>
          <a:prstGeom prst="rect">
            <a:avLst/>
          </a:prstGeom>
          <a:noFill/>
        </p:spPr>
        <p:txBody>
          <a:bodyPr wrap="square" rtlCol="0">
            <a:spAutoFit/>
          </a:bodyPr>
          <a:lstStyle/>
          <a:p>
            <a:pPr algn="ctr"/>
            <a:r>
              <a:rPr lang="en-US" sz="1600" dirty="0"/>
              <a:t>Spain</a:t>
            </a:r>
          </a:p>
        </p:txBody>
      </p:sp>
      <p:sp>
        <p:nvSpPr>
          <p:cNvPr id="259" name="TextBox 258"/>
          <p:cNvSpPr txBox="1"/>
          <p:nvPr/>
        </p:nvSpPr>
        <p:spPr>
          <a:xfrm>
            <a:off x="33604095" y="15532998"/>
            <a:ext cx="1025518" cy="338554"/>
          </a:xfrm>
          <a:prstGeom prst="rect">
            <a:avLst/>
          </a:prstGeom>
          <a:noFill/>
        </p:spPr>
        <p:txBody>
          <a:bodyPr wrap="square" rtlCol="0">
            <a:spAutoFit/>
          </a:bodyPr>
          <a:lstStyle/>
          <a:p>
            <a:pPr algn="ctr"/>
            <a:r>
              <a:rPr lang="en-US" sz="1600" dirty="0"/>
              <a:t>Canada</a:t>
            </a:r>
          </a:p>
        </p:txBody>
      </p:sp>
      <p:cxnSp>
        <p:nvCxnSpPr>
          <p:cNvPr id="264" name="Straight Arrow Connector 263"/>
          <p:cNvCxnSpPr>
            <a:stCxn id="258" idx="1"/>
          </p:cNvCxnSpPr>
          <p:nvPr/>
        </p:nvCxnSpPr>
        <p:spPr>
          <a:xfrm flipH="1">
            <a:off x="35966401" y="14516242"/>
            <a:ext cx="273890" cy="376312"/>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a:stCxn id="259" idx="3"/>
          </p:cNvCxnSpPr>
          <p:nvPr/>
        </p:nvCxnSpPr>
        <p:spPr>
          <a:xfrm flipV="1">
            <a:off x="34629613" y="14804873"/>
            <a:ext cx="1257534" cy="897403"/>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36486165" y="14763652"/>
            <a:ext cx="799852" cy="338554"/>
          </a:xfrm>
          <a:prstGeom prst="rect">
            <a:avLst/>
          </a:prstGeom>
          <a:noFill/>
        </p:spPr>
        <p:txBody>
          <a:bodyPr wrap="square" rtlCol="0">
            <a:spAutoFit/>
          </a:bodyPr>
          <a:lstStyle/>
          <a:p>
            <a:pPr algn="ctr"/>
            <a:r>
              <a:rPr lang="en-US" sz="1600" dirty="0"/>
              <a:t>China</a:t>
            </a:r>
          </a:p>
        </p:txBody>
      </p:sp>
      <p:sp>
        <p:nvSpPr>
          <p:cNvPr id="272" name="TextBox 271"/>
          <p:cNvSpPr txBox="1"/>
          <p:nvPr/>
        </p:nvSpPr>
        <p:spPr>
          <a:xfrm>
            <a:off x="34730667" y="16243621"/>
            <a:ext cx="797937" cy="338554"/>
          </a:xfrm>
          <a:prstGeom prst="rect">
            <a:avLst/>
          </a:prstGeom>
          <a:noFill/>
        </p:spPr>
        <p:txBody>
          <a:bodyPr wrap="square" rtlCol="0">
            <a:spAutoFit/>
          </a:bodyPr>
          <a:lstStyle/>
          <a:p>
            <a:pPr algn="ctr"/>
            <a:r>
              <a:rPr lang="en-US" sz="1600" dirty="0"/>
              <a:t>Brazil</a:t>
            </a:r>
          </a:p>
        </p:txBody>
      </p:sp>
      <p:sp>
        <p:nvSpPr>
          <p:cNvPr id="273" name="TextBox 272"/>
          <p:cNvSpPr txBox="1"/>
          <p:nvPr/>
        </p:nvSpPr>
        <p:spPr>
          <a:xfrm>
            <a:off x="35173783" y="17070153"/>
            <a:ext cx="1625125" cy="338554"/>
          </a:xfrm>
          <a:prstGeom prst="rect">
            <a:avLst/>
          </a:prstGeom>
          <a:noFill/>
        </p:spPr>
        <p:txBody>
          <a:bodyPr wrap="square" rtlCol="0">
            <a:spAutoFit/>
          </a:bodyPr>
          <a:lstStyle/>
          <a:p>
            <a:pPr algn="ctr"/>
            <a:r>
              <a:rPr lang="en-US" sz="1600" dirty="0"/>
              <a:t>Rest of World</a:t>
            </a:r>
          </a:p>
        </p:txBody>
      </p:sp>
      <p:cxnSp>
        <p:nvCxnSpPr>
          <p:cNvPr id="274" name="Straight Arrow Connector 273"/>
          <p:cNvCxnSpPr>
            <a:stCxn id="272" idx="0"/>
          </p:cNvCxnSpPr>
          <p:nvPr/>
        </p:nvCxnSpPr>
        <p:spPr>
          <a:xfrm flipV="1">
            <a:off x="35129636" y="15097007"/>
            <a:ext cx="906347" cy="114661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flipH="1">
            <a:off x="36886091" y="15132985"/>
            <a:ext cx="51710" cy="455471"/>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82" name="Straight Arrow Connector 281"/>
          <p:cNvCxnSpPr>
            <a:stCxn id="273" idx="0"/>
          </p:cNvCxnSpPr>
          <p:nvPr/>
        </p:nvCxnSpPr>
        <p:spPr>
          <a:xfrm flipV="1">
            <a:off x="35986346" y="15297927"/>
            <a:ext cx="742055" cy="1772226"/>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85" name="Straight Arrow Connector 284"/>
          <p:cNvCxnSpPr>
            <a:stCxn id="249" idx="3"/>
          </p:cNvCxnSpPr>
          <p:nvPr/>
        </p:nvCxnSpPr>
        <p:spPr>
          <a:xfrm>
            <a:off x="33817326" y="13757784"/>
            <a:ext cx="266285" cy="925407"/>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a:stCxn id="271" idx="1"/>
          </p:cNvCxnSpPr>
          <p:nvPr/>
        </p:nvCxnSpPr>
        <p:spPr>
          <a:xfrm flipH="1">
            <a:off x="36071315" y="14932929"/>
            <a:ext cx="414850" cy="823602"/>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a:stCxn id="273" idx="0"/>
          </p:cNvCxnSpPr>
          <p:nvPr/>
        </p:nvCxnSpPr>
        <p:spPr>
          <a:xfrm flipV="1">
            <a:off x="35986346" y="16188919"/>
            <a:ext cx="693295" cy="88123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272" idx="0"/>
          </p:cNvCxnSpPr>
          <p:nvPr/>
        </p:nvCxnSpPr>
        <p:spPr>
          <a:xfrm flipV="1">
            <a:off x="35129636" y="15406461"/>
            <a:ext cx="237189" cy="837160"/>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a:stCxn id="259" idx="3"/>
          </p:cNvCxnSpPr>
          <p:nvPr/>
        </p:nvCxnSpPr>
        <p:spPr>
          <a:xfrm flipV="1">
            <a:off x="34629614" y="15037009"/>
            <a:ext cx="84151" cy="665267"/>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13" name="Straight Arrow Connector 312"/>
          <p:cNvCxnSpPr>
            <a:stCxn id="258" idx="1"/>
          </p:cNvCxnSpPr>
          <p:nvPr/>
        </p:nvCxnSpPr>
        <p:spPr>
          <a:xfrm flipH="1">
            <a:off x="35094227" y="14516243"/>
            <a:ext cx="1146064" cy="690223"/>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324" name="TextBox 323"/>
          <p:cNvSpPr txBox="1"/>
          <p:nvPr/>
        </p:nvSpPr>
        <p:spPr>
          <a:xfrm>
            <a:off x="39083531" y="13582919"/>
            <a:ext cx="733290" cy="338554"/>
          </a:xfrm>
          <a:prstGeom prst="rect">
            <a:avLst/>
          </a:prstGeom>
          <a:noFill/>
        </p:spPr>
        <p:txBody>
          <a:bodyPr wrap="square" rtlCol="0">
            <a:spAutoFit/>
          </a:bodyPr>
          <a:lstStyle/>
          <a:p>
            <a:pPr algn="ctr"/>
            <a:r>
              <a:rPr lang="en-US" sz="1600" dirty="0"/>
              <a:t>USA</a:t>
            </a:r>
          </a:p>
        </p:txBody>
      </p:sp>
      <p:cxnSp>
        <p:nvCxnSpPr>
          <p:cNvPr id="325" name="Straight Arrow Connector 324"/>
          <p:cNvCxnSpPr>
            <a:stCxn id="324" idx="3"/>
          </p:cNvCxnSpPr>
          <p:nvPr/>
        </p:nvCxnSpPr>
        <p:spPr>
          <a:xfrm>
            <a:off x="39816822" y="13752196"/>
            <a:ext cx="797779" cy="990650"/>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27" name="Straight Arrow Connector 326"/>
          <p:cNvCxnSpPr>
            <a:stCxn id="324" idx="3"/>
          </p:cNvCxnSpPr>
          <p:nvPr/>
        </p:nvCxnSpPr>
        <p:spPr>
          <a:xfrm>
            <a:off x="39816822" y="13752197"/>
            <a:ext cx="464697" cy="1266855"/>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
        <p:nvSpPr>
          <p:cNvPr id="330" name="TextBox 329"/>
          <p:cNvSpPr txBox="1"/>
          <p:nvPr/>
        </p:nvSpPr>
        <p:spPr>
          <a:xfrm>
            <a:off x="41863924" y="14246857"/>
            <a:ext cx="819615" cy="338554"/>
          </a:xfrm>
          <a:prstGeom prst="rect">
            <a:avLst/>
          </a:prstGeom>
          <a:noFill/>
        </p:spPr>
        <p:txBody>
          <a:bodyPr wrap="square" rtlCol="0">
            <a:spAutoFit/>
          </a:bodyPr>
          <a:lstStyle/>
          <a:p>
            <a:pPr algn="ctr"/>
            <a:r>
              <a:rPr lang="en-US" sz="1600" dirty="0"/>
              <a:t>Spain</a:t>
            </a:r>
          </a:p>
        </p:txBody>
      </p:sp>
      <p:sp>
        <p:nvSpPr>
          <p:cNvPr id="331" name="TextBox 330"/>
          <p:cNvSpPr txBox="1"/>
          <p:nvPr/>
        </p:nvSpPr>
        <p:spPr>
          <a:xfrm>
            <a:off x="39580784" y="15879076"/>
            <a:ext cx="1025518" cy="338554"/>
          </a:xfrm>
          <a:prstGeom prst="rect">
            <a:avLst/>
          </a:prstGeom>
          <a:noFill/>
        </p:spPr>
        <p:txBody>
          <a:bodyPr wrap="square" rtlCol="0">
            <a:spAutoFit/>
          </a:bodyPr>
          <a:lstStyle/>
          <a:p>
            <a:pPr algn="ctr"/>
            <a:r>
              <a:rPr lang="en-US" sz="1600" dirty="0"/>
              <a:t>Canada</a:t>
            </a:r>
          </a:p>
        </p:txBody>
      </p:sp>
      <p:sp>
        <p:nvSpPr>
          <p:cNvPr id="332" name="TextBox 331"/>
          <p:cNvSpPr txBox="1"/>
          <p:nvPr/>
        </p:nvSpPr>
        <p:spPr>
          <a:xfrm>
            <a:off x="42450067" y="14791254"/>
            <a:ext cx="799852" cy="338554"/>
          </a:xfrm>
          <a:prstGeom prst="rect">
            <a:avLst/>
          </a:prstGeom>
          <a:noFill/>
        </p:spPr>
        <p:txBody>
          <a:bodyPr wrap="square" rtlCol="0">
            <a:spAutoFit/>
          </a:bodyPr>
          <a:lstStyle/>
          <a:p>
            <a:pPr algn="ctr"/>
            <a:r>
              <a:rPr lang="en-US" sz="1600" dirty="0"/>
              <a:t>China</a:t>
            </a:r>
          </a:p>
        </p:txBody>
      </p:sp>
      <p:sp>
        <p:nvSpPr>
          <p:cNvPr id="333" name="TextBox 332"/>
          <p:cNvSpPr txBox="1"/>
          <p:nvPr/>
        </p:nvSpPr>
        <p:spPr>
          <a:xfrm>
            <a:off x="42075142" y="16583910"/>
            <a:ext cx="797937" cy="338554"/>
          </a:xfrm>
          <a:prstGeom prst="rect">
            <a:avLst/>
          </a:prstGeom>
          <a:noFill/>
        </p:spPr>
        <p:txBody>
          <a:bodyPr wrap="square" rtlCol="0">
            <a:spAutoFit/>
          </a:bodyPr>
          <a:lstStyle/>
          <a:p>
            <a:pPr algn="ctr"/>
            <a:r>
              <a:rPr lang="en-US" sz="1600" dirty="0"/>
              <a:t>Brazil</a:t>
            </a:r>
          </a:p>
        </p:txBody>
      </p:sp>
      <p:sp>
        <p:nvSpPr>
          <p:cNvPr id="334" name="TextBox 333"/>
          <p:cNvSpPr txBox="1"/>
          <p:nvPr/>
        </p:nvSpPr>
        <p:spPr>
          <a:xfrm>
            <a:off x="40181284" y="16383414"/>
            <a:ext cx="1625125" cy="338554"/>
          </a:xfrm>
          <a:prstGeom prst="rect">
            <a:avLst/>
          </a:prstGeom>
          <a:noFill/>
        </p:spPr>
        <p:txBody>
          <a:bodyPr wrap="square" rtlCol="0">
            <a:spAutoFit/>
          </a:bodyPr>
          <a:lstStyle/>
          <a:p>
            <a:pPr algn="ctr"/>
            <a:r>
              <a:rPr lang="en-US" sz="1600" dirty="0"/>
              <a:t>Rest of World</a:t>
            </a:r>
          </a:p>
        </p:txBody>
      </p:sp>
      <p:cxnSp>
        <p:nvCxnSpPr>
          <p:cNvPr id="336" name="Straight Arrow Connector 335"/>
          <p:cNvCxnSpPr>
            <a:stCxn id="331" idx="3"/>
          </p:cNvCxnSpPr>
          <p:nvPr/>
        </p:nvCxnSpPr>
        <p:spPr>
          <a:xfrm flipV="1">
            <a:off x="40606302" y="15101311"/>
            <a:ext cx="801258" cy="947043"/>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40" name="Straight Arrow Connector 339"/>
          <p:cNvCxnSpPr>
            <a:stCxn id="330" idx="1"/>
          </p:cNvCxnSpPr>
          <p:nvPr/>
        </p:nvCxnSpPr>
        <p:spPr>
          <a:xfrm flipH="1">
            <a:off x="41780947" y="14416135"/>
            <a:ext cx="82976" cy="778471"/>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a:stCxn id="332" idx="1"/>
          </p:cNvCxnSpPr>
          <p:nvPr/>
        </p:nvCxnSpPr>
        <p:spPr>
          <a:xfrm flipH="1">
            <a:off x="41909515" y="14960531"/>
            <a:ext cx="540552" cy="402146"/>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a:stCxn id="333" idx="0"/>
          </p:cNvCxnSpPr>
          <p:nvPr/>
        </p:nvCxnSpPr>
        <p:spPr>
          <a:xfrm flipV="1">
            <a:off x="42474110" y="15633360"/>
            <a:ext cx="426490" cy="950550"/>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51" name="Straight Arrow Connector 350"/>
          <p:cNvCxnSpPr>
            <a:stCxn id="334" idx="0"/>
          </p:cNvCxnSpPr>
          <p:nvPr/>
        </p:nvCxnSpPr>
        <p:spPr>
          <a:xfrm flipV="1">
            <a:off x="40993846" y="14800140"/>
            <a:ext cx="50296" cy="1583274"/>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62" name="Straight Arrow Connector 361"/>
          <p:cNvCxnSpPr>
            <a:stCxn id="334" idx="0"/>
          </p:cNvCxnSpPr>
          <p:nvPr/>
        </p:nvCxnSpPr>
        <p:spPr>
          <a:xfrm flipV="1">
            <a:off x="40993846" y="15727148"/>
            <a:ext cx="1475988" cy="656266"/>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a:stCxn id="331" idx="3"/>
          </p:cNvCxnSpPr>
          <p:nvPr/>
        </p:nvCxnSpPr>
        <p:spPr>
          <a:xfrm flipV="1">
            <a:off x="40606302" y="15253795"/>
            <a:ext cx="101534" cy="794559"/>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85" name="Straight Arrow Connector 384"/>
          <p:cNvCxnSpPr>
            <a:stCxn id="330" idx="1"/>
          </p:cNvCxnSpPr>
          <p:nvPr/>
        </p:nvCxnSpPr>
        <p:spPr>
          <a:xfrm flipH="1">
            <a:off x="40981093" y="14416135"/>
            <a:ext cx="882830" cy="953603"/>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91" name="Straight Arrow Connector 390"/>
          <p:cNvCxnSpPr>
            <a:stCxn id="332" idx="2"/>
          </p:cNvCxnSpPr>
          <p:nvPr/>
        </p:nvCxnSpPr>
        <p:spPr>
          <a:xfrm>
            <a:off x="42849994" y="15129809"/>
            <a:ext cx="323195" cy="1021399"/>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94" name="Straight Arrow Connector 393"/>
          <p:cNvCxnSpPr>
            <a:stCxn id="333" idx="0"/>
          </p:cNvCxnSpPr>
          <p:nvPr/>
        </p:nvCxnSpPr>
        <p:spPr>
          <a:xfrm flipH="1" flipV="1">
            <a:off x="41308972" y="15519050"/>
            <a:ext cx="1165138" cy="1064860"/>
          </a:xfrm>
          <a:prstGeom prst="straightConnector1">
            <a:avLst/>
          </a:prstGeom>
          <a:ln w="12700">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flipH="1" flipV="1">
            <a:off x="37891787" y="20555854"/>
            <a:ext cx="3795282" cy="2234185"/>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flipH="1">
            <a:off x="37891788" y="23727174"/>
            <a:ext cx="3795283" cy="828602"/>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09" name="Straight Connector 408"/>
          <p:cNvCxnSpPr/>
          <p:nvPr/>
        </p:nvCxnSpPr>
        <p:spPr>
          <a:xfrm flipH="1">
            <a:off x="37919629" y="23795202"/>
            <a:ext cx="1975532" cy="1877290"/>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flipH="1">
            <a:off x="37919629" y="24717774"/>
            <a:ext cx="1968126" cy="4936795"/>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423" name="TextBox 422"/>
          <p:cNvSpPr txBox="1"/>
          <p:nvPr/>
        </p:nvSpPr>
        <p:spPr>
          <a:xfrm>
            <a:off x="35880865" y="21268176"/>
            <a:ext cx="1351211" cy="646331"/>
          </a:xfrm>
          <a:prstGeom prst="rect">
            <a:avLst/>
          </a:prstGeom>
          <a:noFill/>
        </p:spPr>
        <p:txBody>
          <a:bodyPr wrap="square" rtlCol="0">
            <a:spAutoFit/>
          </a:bodyPr>
          <a:lstStyle/>
          <a:p>
            <a:pPr algn="ctr"/>
            <a:r>
              <a:rPr lang="en-US" sz="1800" dirty="0">
                <a:solidFill>
                  <a:srgbClr val="FF0000"/>
                </a:solidFill>
              </a:rPr>
              <a:t>Release 2016</a:t>
            </a:r>
          </a:p>
        </p:txBody>
      </p:sp>
      <p:sp>
        <p:nvSpPr>
          <p:cNvPr id="424" name="TextBox 423"/>
          <p:cNvSpPr txBox="1"/>
          <p:nvPr/>
        </p:nvSpPr>
        <p:spPr>
          <a:xfrm>
            <a:off x="36824090" y="23839534"/>
            <a:ext cx="1120789" cy="646331"/>
          </a:xfrm>
          <a:prstGeom prst="rect">
            <a:avLst/>
          </a:prstGeom>
          <a:noFill/>
        </p:spPr>
        <p:txBody>
          <a:bodyPr wrap="square" rtlCol="0">
            <a:spAutoFit/>
          </a:bodyPr>
          <a:lstStyle/>
          <a:p>
            <a:pPr algn="ctr"/>
            <a:r>
              <a:rPr lang="en-US" sz="1800" dirty="0">
                <a:solidFill>
                  <a:srgbClr val="0000FF"/>
                </a:solidFill>
              </a:rPr>
              <a:t>Release 2013</a:t>
            </a:r>
          </a:p>
        </p:txBody>
      </p:sp>
      <p:sp>
        <p:nvSpPr>
          <p:cNvPr id="425" name="TextBox 424"/>
          <p:cNvSpPr txBox="1"/>
          <p:nvPr/>
        </p:nvSpPr>
        <p:spPr>
          <a:xfrm>
            <a:off x="35986345" y="26655481"/>
            <a:ext cx="1187487" cy="646331"/>
          </a:xfrm>
          <a:prstGeom prst="rect">
            <a:avLst/>
          </a:prstGeom>
          <a:noFill/>
        </p:spPr>
        <p:txBody>
          <a:bodyPr wrap="square" rtlCol="0">
            <a:spAutoFit/>
          </a:bodyPr>
          <a:lstStyle/>
          <a:p>
            <a:pPr algn="ctr"/>
            <a:r>
              <a:rPr lang="en-US" sz="1800" dirty="0">
                <a:solidFill>
                  <a:schemeClr val="bg1">
                    <a:lumMod val="50000"/>
                  </a:schemeClr>
                </a:solidFill>
              </a:rPr>
              <a:t>Release 2016</a:t>
            </a:r>
          </a:p>
        </p:txBody>
      </p:sp>
      <p:sp>
        <p:nvSpPr>
          <p:cNvPr id="426" name="TextBox 425"/>
          <p:cNvSpPr txBox="1"/>
          <p:nvPr/>
        </p:nvSpPr>
        <p:spPr>
          <a:xfrm>
            <a:off x="36870655" y="28681336"/>
            <a:ext cx="1143000" cy="646331"/>
          </a:xfrm>
          <a:prstGeom prst="rect">
            <a:avLst/>
          </a:prstGeom>
          <a:noFill/>
        </p:spPr>
        <p:txBody>
          <a:bodyPr wrap="square" rtlCol="0">
            <a:spAutoFit/>
          </a:bodyPr>
          <a:lstStyle/>
          <a:p>
            <a:pPr algn="ctr"/>
            <a:r>
              <a:rPr lang="en-US" sz="1800" dirty="0"/>
              <a:t>Release 2013</a:t>
            </a:r>
          </a:p>
        </p:txBody>
      </p:sp>
      <p:sp>
        <p:nvSpPr>
          <p:cNvPr id="427" name="Down Arrow 426"/>
          <p:cNvSpPr/>
          <p:nvPr/>
        </p:nvSpPr>
        <p:spPr>
          <a:xfrm rot="5400000">
            <a:off x="33889729" y="26883351"/>
            <a:ext cx="1140254" cy="1489088"/>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8" name="Down Arrow 427"/>
          <p:cNvSpPr/>
          <p:nvPr/>
        </p:nvSpPr>
        <p:spPr>
          <a:xfrm rot="5400000">
            <a:off x="33849421" y="21854151"/>
            <a:ext cx="1140254" cy="1489088"/>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9" name="TextBox 428"/>
          <p:cNvSpPr txBox="1"/>
          <p:nvPr/>
        </p:nvSpPr>
        <p:spPr>
          <a:xfrm>
            <a:off x="28997478" y="38159161"/>
            <a:ext cx="4378122" cy="1015663"/>
          </a:xfrm>
          <a:prstGeom prst="rect">
            <a:avLst/>
          </a:prstGeom>
          <a:noFill/>
        </p:spPr>
        <p:txBody>
          <a:bodyPr wrap="none" rtlCol="0">
            <a:spAutoFit/>
          </a:bodyPr>
          <a:lstStyle/>
          <a:p>
            <a:pPr algn="ctr"/>
            <a:r>
              <a:rPr lang="en-US" sz="6000" u="sng" dirty="0"/>
              <a:t>Conclusions</a:t>
            </a:r>
          </a:p>
        </p:txBody>
      </p:sp>
      <p:sp>
        <p:nvSpPr>
          <p:cNvPr id="202" name="TextBox 201"/>
          <p:cNvSpPr txBox="1"/>
          <p:nvPr/>
        </p:nvSpPr>
        <p:spPr>
          <a:xfrm>
            <a:off x="20784527" y="35516020"/>
            <a:ext cx="12801496" cy="2246769"/>
          </a:xfrm>
          <a:prstGeom prst="rect">
            <a:avLst/>
          </a:prstGeom>
          <a:noFill/>
        </p:spPr>
        <p:txBody>
          <a:bodyPr wrap="square" rtlCol="0">
            <a:spAutoFit/>
          </a:bodyPr>
          <a:lstStyle/>
          <a:p>
            <a:pPr algn="just"/>
            <a:r>
              <a:rPr lang="en-US" sz="2800" b="1" dirty="0"/>
              <a:t>Figure 4</a:t>
            </a:r>
            <a:r>
              <a:rPr lang="en-US" sz="2800" dirty="0"/>
              <a:t>. The changing structure of the world economy follows a different path when considering different boundaries. (a &amp; b) the entire I-O matrix of the world (all countries, imports, and exports as a single network) versus (c &amp; d) the weighted average of the metrics for each country’s I-O matrix. Both perspectives show generally decreasing net power ratio since ~2000. (</a:t>
            </a:r>
          </a:p>
        </p:txBody>
      </p:sp>
      <p:sp>
        <p:nvSpPr>
          <p:cNvPr id="203" name="TextBox 202"/>
          <p:cNvSpPr txBox="1"/>
          <p:nvPr/>
        </p:nvSpPr>
        <p:spPr>
          <a:xfrm>
            <a:off x="34629613" y="35446288"/>
            <a:ext cx="9032987" cy="3108543"/>
          </a:xfrm>
          <a:prstGeom prst="rect">
            <a:avLst/>
          </a:prstGeom>
          <a:noFill/>
        </p:spPr>
        <p:txBody>
          <a:bodyPr wrap="square" rtlCol="0">
            <a:spAutoFit/>
          </a:bodyPr>
          <a:lstStyle/>
          <a:p>
            <a:pPr algn="just"/>
            <a:r>
              <a:rPr lang="en-US" sz="2800" b="1" dirty="0"/>
              <a:t>Figure 5</a:t>
            </a:r>
            <a:r>
              <a:rPr lang="en-US" sz="2800" dirty="0"/>
              <a:t>. (a) Plot of the overall </a:t>
            </a:r>
            <a:r>
              <a:rPr lang="en-US" sz="2800" b="1" i="1" dirty="0"/>
              <a:t>world economy</a:t>
            </a:r>
            <a:r>
              <a:rPr lang="en-US" sz="2800" dirty="0"/>
              <a:t> Conditional Entropy (</a:t>
            </a:r>
            <a:r>
              <a:rPr lang="el-GR" sz="2800" dirty="0"/>
              <a:t>Ψ</a:t>
            </a:r>
            <a:r>
              <a:rPr lang="en-US" sz="2800" dirty="0"/>
              <a:t>) versus Mutual Constraint (X) with different system boundaries. (b) shows the calculation when using the entire WIOD world table (with imports and exports) as a single matrix, and (c) shows the calculation as a GDP-weighted average of each country’s metrics.</a:t>
            </a:r>
          </a:p>
        </p:txBody>
      </p:sp>
      <p:sp>
        <p:nvSpPr>
          <p:cNvPr id="27" name="Rectangle 26"/>
          <p:cNvSpPr/>
          <p:nvPr/>
        </p:nvSpPr>
        <p:spPr>
          <a:xfrm>
            <a:off x="36028934" y="20501822"/>
            <a:ext cx="724878" cy="523220"/>
          </a:xfrm>
          <a:prstGeom prst="rect">
            <a:avLst/>
          </a:prstGeom>
        </p:spPr>
        <p:txBody>
          <a:bodyPr wrap="none">
            <a:spAutoFit/>
          </a:bodyPr>
          <a:lstStyle/>
          <a:p>
            <a:r>
              <a:rPr lang="en-US" sz="2800" dirty="0"/>
              <a:t>(b) </a:t>
            </a:r>
            <a:endParaRPr lang="en-US" sz="3600" dirty="0"/>
          </a:p>
        </p:txBody>
      </p:sp>
      <p:sp>
        <p:nvSpPr>
          <p:cNvPr id="205" name="Rectangle 204"/>
          <p:cNvSpPr/>
          <p:nvPr/>
        </p:nvSpPr>
        <p:spPr>
          <a:xfrm>
            <a:off x="36000859" y="25658749"/>
            <a:ext cx="704039" cy="523220"/>
          </a:xfrm>
          <a:prstGeom prst="rect">
            <a:avLst/>
          </a:prstGeom>
        </p:spPr>
        <p:txBody>
          <a:bodyPr wrap="none">
            <a:spAutoFit/>
          </a:bodyPr>
          <a:lstStyle/>
          <a:p>
            <a:r>
              <a:rPr lang="en-US" sz="2800" dirty="0"/>
              <a:t>(c) </a:t>
            </a:r>
            <a:endParaRPr lang="en-US" sz="3600" dirty="0"/>
          </a:p>
        </p:txBody>
      </p:sp>
      <p:sp>
        <p:nvSpPr>
          <p:cNvPr id="206" name="Rectangle 205"/>
          <p:cNvSpPr/>
          <p:nvPr/>
        </p:nvSpPr>
        <p:spPr>
          <a:xfrm>
            <a:off x="39547800" y="20979937"/>
            <a:ext cx="724878" cy="523220"/>
          </a:xfrm>
          <a:prstGeom prst="rect">
            <a:avLst/>
          </a:prstGeom>
        </p:spPr>
        <p:txBody>
          <a:bodyPr wrap="none">
            <a:spAutoFit/>
          </a:bodyPr>
          <a:lstStyle/>
          <a:p>
            <a:r>
              <a:rPr lang="en-US" sz="2800" dirty="0"/>
              <a:t>(a) </a:t>
            </a:r>
            <a:endParaRPr lang="en-US" sz="3600" dirty="0"/>
          </a:p>
        </p:txBody>
      </p:sp>
      <p:sp>
        <p:nvSpPr>
          <p:cNvPr id="211" name="TextBox 210"/>
          <p:cNvSpPr txBox="1"/>
          <p:nvPr/>
        </p:nvSpPr>
        <p:spPr>
          <a:xfrm>
            <a:off x="33115193" y="11201812"/>
            <a:ext cx="10134726" cy="954107"/>
          </a:xfrm>
          <a:prstGeom prst="rect">
            <a:avLst/>
          </a:prstGeom>
          <a:noFill/>
        </p:spPr>
        <p:txBody>
          <a:bodyPr wrap="square" rtlCol="0">
            <a:spAutoFit/>
          </a:bodyPr>
          <a:lstStyle/>
          <a:p>
            <a:pPr algn="just"/>
            <a:r>
              <a:rPr lang="en-US" sz="2800" b="1" dirty="0"/>
              <a:t>Figure 2</a:t>
            </a:r>
            <a:r>
              <a:rPr lang="en-US" sz="2800" dirty="0"/>
              <a:t>. Information theory metrics of the U.S. I-O tables from 1947-2012 [King (2016)]. </a:t>
            </a:r>
          </a:p>
        </p:txBody>
      </p:sp>
      <p:sp>
        <p:nvSpPr>
          <p:cNvPr id="212" name="TextBox 211"/>
          <p:cNvSpPr txBox="1"/>
          <p:nvPr/>
        </p:nvSpPr>
        <p:spPr>
          <a:xfrm>
            <a:off x="23193820" y="6364719"/>
            <a:ext cx="9557061" cy="954107"/>
          </a:xfrm>
          <a:prstGeom prst="rect">
            <a:avLst/>
          </a:prstGeom>
          <a:noFill/>
        </p:spPr>
        <p:txBody>
          <a:bodyPr wrap="square" rtlCol="0">
            <a:spAutoFit/>
          </a:bodyPr>
          <a:lstStyle/>
          <a:p>
            <a:pPr algn="just"/>
            <a:r>
              <a:rPr lang="en-US" sz="2800" b="1" dirty="0"/>
              <a:t>Table 1</a:t>
            </a:r>
            <a:r>
              <a:rPr lang="en-US" sz="2800" dirty="0"/>
              <a:t>. Rate of change of information theory metrics of the U.S. I-O tables show </a:t>
            </a:r>
            <a:r>
              <a:rPr lang="en-US" sz="2800" b="1" dirty="0"/>
              <a:t>3 phases</a:t>
            </a:r>
            <a:r>
              <a:rPr lang="en-US" sz="2800" dirty="0"/>
              <a:t> from 1947-2012.</a:t>
            </a:r>
          </a:p>
        </p:txBody>
      </p:sp>
      <p:sp>
        <p:nvSpPr>
          <p:cNvPr id="213" name="TextBox 212"/>
          <p:cNvSpPr txBox="1"/>
          <p:nvPr/>
        </p:nvSpPr>
        <p:spPr>
          <a:xfrm>
            <a:off x="10638445" y="27797388"/>
            <a:ext cx="3669594" cy="769441"/>
          </a:xfrm>
          <a:prstGeom prst="rect">
            <a:avLst/>
          </a:prstGeom>
          <a:noFill/>
        </p:spPr>
        <p:txBody>
          <a:bodyPr wrap="none" rtlCol="0">
            <a:spAutoFit/>
          </a:bodyPr>
          <a:lstStyle/>
          <a:p>
            <a:pPr algn="r"/>
            <a:r>
              <a:rPr lang="en-US" sz="4400" dirty="0"/>
              <a:t>Redundancy: </a:t>
            </a:r>
          </a:p>
        </p:txBody>
      </p:sp>
      <mc:AlternateContent xmlns:mc="http://schemas.openxmlformats.org/markup-compatibility/2006" xmlns:a14="http://schemas.microsoft.com/office/drawing/2010/main">
        <mc:Choice Requires="a14">
          <p:sp>
            <p:nvSpPr>
              <p:cNvPr id="214" name="TextBox 213"/>
              <p:cNvSpPr txBox="1"/>
              <p:nvPr/>
            </p:nvSpPr>
            <p:spPr>
              <a:xfrm>
                <a:off x="14249400" y="27665347"/>
                <a:ext cx="1821076" cy="1046440"/>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3600" i="1">
                          <a:latin typeface="Cambria Math" panose="02040503050406030204" pitchFamily="18" charset="0"/>
                        </a:rPr>
                        <m:t>=</m:t>
                      </m:r>
                      <m:f>
                        <m:fPr>
                          <m:ctrlPr>
                            <a:rPr lang="en-US" sz="3600" i="1">
                              <a:latin typeface="Cambria Math" panose="02040503050406030204" pitchFamily="18" charset="0"/>
                            </a:rPr>
                          </m:ctrlPr>
                        </m:fPr>
                        <m:num>
                          <m:r>
                            <m:rPr>
                              <m:sty m:val="p"/>
                            </m:rPr>
                            <a:rPr lang="el-GR" sz="3600" i="1">
                              <a:latin typeface="Cambria Math" panose="02040503050406030204" pitchFamily="18" charset="0"/>
                              <a:ea typeface="Cambria Math" panose="02040503050406030204" pitchFamily="18" charset="0"/>
                            </a:rPr>
                            <m:t>Ψ</m:t>
                          </m:r>
                        </m:num>
                        <m:den>
                          <m:r>
                            <a:rPr lang="en-US" sz="3600" i="1">
                              <a:latin typeface="Cambria Math" panose="02040503050406030204" pitchFamily="18" charset="0"/>
                            </a:rPr>
                            <m:t>𝑋</m:t>
                          </m:r>
                          <m:r>
                            <a:rPr lang="en-US" sz="3600" i="1">
                              <a:latin typeface="Cambria Math" panose="02040503050406030204" pitchFamily="18" charset="0"/>
                            </a:rPr>
                            <m:t>+</m:t>
                          </m:r>
                          <m:r>
                            <m:rPr>
                              <m:sty m:val="p"/>
                            </m:rPr>
                            <a:rPr lang="el-GR" sz="3600" i="1">
                              <a:latin typeface="Cambria Math" panose="02040503050406030204" pitchFamily="18" charset="0"/>
                              <a:ea typeface="Cambria Math" panose="02040503050406030204" pitchFamily="18" charset="0"/>
                            </a:rPr>
                            <m:t>Ψ</m:t>
                          </m:r>
                        </m:den>
                      </m:f>
                    </m:oMath>
                  </m:oMathPara>
                </a14:m>
                <a:endParaRPr lang="en-US" sz="3600" dirty="0"/>
              </a:p>
            </p:txBody>
          </p:sp>
        </mc:Choice>
        <mc:Fallback xmlns="">
          <p:sp>
            <p:nvSpPr>
              <p:cNvPr id="214" name="TextBox 213"/>
              <p:cNvSpPr txBox="1">
                <a:spLocks noRot="1" noChangeAspect="1" noMove="1" noResize="1" noEditPoints="1" noAdjustHandles="1" noChangeArrowheads="1" noChangeShapeType="1" noTextEdit="1"/>
              </p:cNvSpPr>
              <p:nvPr/>
            </p:nvSpPr>
            <p:spPr>
              <a:xfrm>
                <a:off x="14249400" y="27665347"/>
                <a:ext cx="1821076" cy="1046440"/>
              </a:xfrm>
              <a:prstGeom prst="rect">
                <a:avLst/>
              </a:prstGeom>
              <a:blipFill>
                <a:blip r:embed="rId20"/>
                <a:stretch>
                  <a:fillRect/>
                </a:stretch>
              </a:blipFill>
            </p:spPr>
            <p:txBody>
              <a:bodyPr/>
              <a:lstStyle/>
              <a:p>
                <a:r>
                  <a:rPr lang="en-US">
                    <a:noFill/>
                  </a:rPr>
                  <a:t> </a:t>
                </a:r>
              </a:p>
            </p:txBody>
          </p:sp>
        </mc:Fallback>
      </mc:AlternateContent>
      <p:sp>
        <p:nvSpPr>
          <p:cNvPr id="215" name="TextBox 214"/>
          <p:cNvSpPr txBox="1"/>
          <p:nvPr/>
        </p:nvSpPr>
        <p:spPr>
          <a:xfrm>
            <a:off x="11753789" y="29290313"/>
            <a:ext cx="2507418" cy="769441"/>
          </a:xfrm>
          <a:prstGeom prst="rect">
            <a:avLst/>
          </a:prstGeom>
          <a:noFill/>
        </p:spPr>
        <p:txBody>
          <a:bodyPr wrap="none" rtlCol="0">
            <a:spAutoFit/>
          </a:bodyPr>
          <a:lstStyle/>
          <a:p>
            <a:pPr algn="r"/>
            <a:r>
              <a:rPr lang="en-US" sz="4400" dirty="0"/>
              <a:t>Equality: </a:t>
            </a:r>
          </a:p>
        </p:txBody>
      </p:sp>
      <mc:AlternateContent xmlns:mc="http://schemas.openxmlformats.org/markup-compatibility/2006" xmlns:a14="http://schemas.microsoft.com/office/drawing/2010/main">
        <mc:Choice Requires="a14">
          <p:sp>
            <p:nvSpPr>
              <p:cNvPr id="216" name="TextBox 215"/>
              <p:cNvSpPr txBox="1"/>
              <p:nvPr/>
            </p:nvSpPr>
            <p:spPr>
              <a:xfrm>
                <a:off x="14291759" y="29106601"/>
                <a:ext cx="2075953" cy="1119089"/>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3600" i="1">
                          <a:latin typeface="Cambria Math" panose="02040503050406030204" pitchFamily="18" charset="0"/>
                        </a:rPr>
                        <m:t>=</m:t>
                      </m:r>
                      <m:f>
                        <m:fPr>
                          <m:ctrlPr>
                            <a:rPr lang="en-US" sz="3600" i="1">
                              <a:latin typeface="Cambria Math" panose="02040503050406030204" pitchFamily="18" charset="0"/>
                            </a:rPr>
                          </m:ctrlPr>
                        </m:fPr>
                        <m:num>
                          <m:r>
                            <m:rPr>
                              <m:sty m:val="p"/>
                            </m:rPr>
                            <a:rPr lang="el-GR" sz="3600" i="1">
                              <a:latin typeface="Cambria Math" panose="02040503050406030204" pitchFamily="18" charset="0"/>
                              <a:ea typeface="Cambria Math" panose="02040503050406030204" pitchFamily="18" charset="0"/>
                            </a:rPr>
                            <m:t>Ψ</m:t>
                          </m:r>
                          <m:r>
                            <a:rPr lang="en-US" sz="3600" i="1">
                              <a:latin typeface="Cambria Math" panose="02040503050406030204" pitchFamily="18" charset="0"/>
                              <a:ea typeface="Cambria Math" panose="02040503050406030204" pitchFamily="18" charset="0"/>
                            </a:rPr>
                            <m:t>+2</m:t>
                          </m:r>
                          <m:r>
                            <a:rPr lang="en-US" sz="3600" i="1">
                              <a:latin typeface="Cambria Math" panose="02040503050406030204" pitchFamily="18" charset="0"/>
                              <a:ea typeface="Cambria Math" panose="02040503050406030204" pitchFamily="18" charset="0"/>
                            </a:rPr>
                            <m:t>𝑋</m:t>
                          </m:r>
                        </m:num>
                        <m:den>
                          <m:r>
                            <a:rPr lang="en-US" sz="3600" i="1">
                              <a:latin typeface="Cambria Math" panose="02040503050406030204" pitchFamily="18" charset="0"/>
                              <a:ea typeface="Cambria Math" panose="02040503050406030204" pitchFamily="18" charset="0"/>
                            </a:rPr>
                            <m:t>𝑙𝑛</m:t>
                          </m:r>
                          <m:d>
                            <m:dPr>
                              <m:ctrlPr>
                                <a:rPr lang="en-US" sz="3600" i="1">
                                  <a:latin typeface="Cambria Math" panose="02040503050406030204" pitchFamily="18" charset="0"/>
                                  <a:ea typeface="Cambria Math" panose="02040503050406030204" pitchFamily="18" charset="0"/>
                                </a:rPr>
                              </m:ctrlPr>
                            </m:dPr>
                            <m:e>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𝑁</m:t>
                                  </m:r>
                                </m:e>
                                <m:sup>
                                  <m:r>
                                    <a:rPr lang="en-US" sz="3600" i="1">
                                      <a:latin typeface="Cambria Math" panose="02040503050406030204" pitchFamily="18" charset="0"/>
                                      <a:ea typeface="Cambria Math" panose="02040503050406030204" pitchFamily="18" charset="0"/>
                                    </a:rPr>
                                    <m:t>2</m:t>
                                  </m:r>
                                </m:sup>
                              </m:sSup>
                            </m:e>
                          </m:d>
                        </m:den>
                      </m:f>
                    </m:oMath>
                  </m:oMathPara>
                </a14:m>
                <a:endParaRPr lang="en-US" sz="3600" dirty="0"/>
              </a:p>
            </p:txBody>
          </p:sp>
        </mc:Choice>
        <mc:Fallback xmlns="">
          <p:sp>
            <p:nvSpPr>
              <p:cNvPr id="216" name="TextBox 215"/>
              <p:cNvSpPr txBox="1">
                <a:spLocks noRot="1" noChangeAspect="1" noMove="1" noResize="1" noEditPoints="1" noAdjustHandles="1" noChangeArrowheads="1" noChangeShapeType="1" noTextEdit="1"/>
              </p:cNvSpPr>
              <p:nvPr/>
            </p:nvSpPr>
            <p:spPr>
              <a:xfrm>
                <a:off x="14291759" y="29106601"/>
                <a:ext cx="2075953" cy="1119089"/>
              </a:xfrm>
              <a:prstGeom prst="rect">
                <a:avLst/>
              </a:prstGeom>
              <a:blipFill>
                <a:blip r:embed="rId21"/>
                <a:stretch>
                  <a:fillRect/>
                </a:stretch>
              </a:blipFill>
            </p:spPr>
            <p:txBody>
              <a:bodyPr/>
              <a:lstStyle/>
              <a:p>
                <a:r>
                  <a:rPr lang="en-US">
                    <a:noFill/>
                  </a:rPr>
                  <a:t> </a:t>
                </a:r>
              </a:p>
            </p:txBody>
          </p:sp>
        </mc:Fallback>
      </mc:AlternateContent>
      <p:sp>
        <p:nvSpPr>
          <p:cNvPr id="217" name="TextBox 216"/>
          <p:cNvSpPr txBox="1"/>
          <p:nvPr/>
        </p:nvSpPr>
        <p:spPr>
          <a:xfrm>
            <a:off x="34077326" y="10860518"/>
            <a:ext cx="2828872" cy="369332"/>
          </a:xfrm>
          <a:prstGeom prst="rect">
            <a:avLst/>
          </a:prstGeom>
          <a:solidFill>
            <a:schemeClr val="bg1"/>
          </a:solidFill>
        </p:spPr>
        <p:txBody>
          <a:bodyPr wrap="square" lIns="0" tIns="0" rIns="0" bIns="0" rtlCol="0">
            <a:spAutoFit/>
          </a:bodyPr>
          <a:lstStyle/>
          <a:p>
            <a:pPr algn="ctr"/>
            <a:r>
              <a:rPr lang="en-US" sz="2400" dirty="0"/>
              <a:t>Mutual Constraint</a:t>
            </a:r>
          </a:p>
        </p:txBody>
      </p:sp>
      <p:sp>
        <p:nvSpPr>
          <p:cNvPr id="219" name="TextBox 218"/>
          <p:cNvSpPr txBox="1"/>
          <p:nvPr/>
        </p:nvSpPr>
        <p:spPr>
          <a:xfrm rot="16200000">
            <a:off x="31790228" y="8432688"/>
            <a:ext cx="2828872" cy="369332"/>
          </a:xfrm>
          <a:prstGeom prst="rect">
            <a:avLst/>
          </a:prstGeom>
          <a:solidFill>
            <a:schemeClr val="bg1"/>
          </a:solidFill>
        </p:spPr>
        <p:txBody>
          <a:bodyPr wrap="square" lIns="0" tIns="0" rIns="0" bIns="0" rtlCol="0">
            <a:spAutoFit/>
          </a:bodyPr>
          <a:lstStyle/>
          <a:p>
            <a:pPr algn="ctr"/>
            <a:r>
              <a:rPr lang="en-US" sz="2400" dirty="0"/>
              <a:t>Conditional Entropy</a:t>
            </a:r>
          </a:p>
        </p:txBody>
      </p:sp>
      <p:sp>
        <p:nvSpPr>
          <p:cNvPr id="220" name="Rectangle 219"/>
          <p:cNvSpPr/>
          <p:nvPr/>
        </p:nvSpPr>
        <p:spPr>
          <a:xfrm>
            <a:off x="30403743" y="13505808"/>
            <a:ext cx="724877" cy="523220"/>
          </a:xfrm>
          <a:prstGeom prst="rect">
            <a:avLst/>
          </a:prstGeom>
        </p:spPr>
        <p:txBody>
          <a:bodyPr wrap="none">
            <a:spAutoFit/>
          </a:bodyPr>
          <a:lstStyle/>
          <a:p>
            <a:pPr algn="ctr"/>
            <a:r>
              <a:rPr lang="en-US" sz="2800" dirty="0"/>
              <a:t>(b) </a:t>
            </a:r>
            <a:endParaRPr lang="en-US" sz="3600" dirty="0"/>
          </a:p>
        </p:txBody>
      </p:sp>
      <p:sp>
        <p:nvSpPr>
          <p:cNvPr id="223" name="Rectangle 222"/>
          <p:cNvSpPr/>
          <p:nvPr/>
        </p:nvSpPr>
        <p:spPr>
          <a:xfrm>
            <a:off x="36573539" y="13491422"/>
            <a:ext cx="704039" cy="523220"/>
          </a:xfrm>
          <a:prstGeom prst="rect">
            <a:avLst/>
          </a:prstGeom>
        </p:spPr>
        <p:txBody>
          <a:bodyPr wrap="none">
            <a:spAutoFit/>
          </a:bodyPr>
          <a:lstStyle/>
          <a:p>
            <a:pPr algn="ctr"/>
            <a:r>
              <a:rPr lang="en-US" sz="2800" dirty="0"/>
              <a:t>(c) </a:t>
            </a:r>
            <a:endParaRPr lang="en-US" sz="3600" dirty="0"/>
          </a:p>
        </p:txBody>
      </p:sp>
      <p:sp>
        <p:nvSpPr>
          <p:cNvPr id="224" name="Rectangle 223"/>
          <p:cNvSpPr/>
          <p:nvPr/>
        </p:nvSpPr>
        <p:spPr>
          <a:xfrm>
            <a:off x="42645804" y="13415222"/>
            <a:ext cx="724877" cy="523220"/>
          </a:xfrm>
          <a:prstGeom prst="rect">
            <a:avLst/>
          </a:prstGeom>
        </p:spPr>
        <p:txBody>
          <a:bodyPr wrap="none">
            <a:spAutoFit/>
          </a:bodyPr>
          <a:lstStyle/>
          <a:p>
            <a:pPr algn="ctr"/>
            <a:r>
              <a:rPr lang="en-US" sz="2800" dirty="0"/>
              <a:t>(d) </a:t>
            </a:r>
            <a:endParaRPr lang="en-US" sz="3600" dirty="0"/>
          </a:p>
        </p:txBody>
      </p:sp>
      <p:sp>
        <p:nvSpPr>
          <p:cNvPr id="229" name="Rectangle 228"/>
          <p:cNvSpPr/>
          <p:nvPr/>
        </p:nvSpPr>
        <p:spPr>
          <a:xfrm>
            <a:off x="24383943" y="13491422"/>
            <a:ext cx="724877" cy="523220"/>
          </a:xfrm>
          <a:prstGeom prst="rect">
            <a:avLst/>
          </a:prstGeom>
        </p:spPr>
        <p:txBody>
          <a:bodyPr wrap="none">
            <a:spAutoFit/>
          </a:bodyPr>
          <a:lstStyle/>
          <a:p>
            <a:pPr algn="ctr"/>
            <a:r>
              <a:rPr lang="en-US" sz="2800" dirty="0"/>
              <a:t>(a) </a:t>
            </a:r>
            <a:endParaRPr lang="en-US" sz="3600" dirty="0"/>
          </a:p>
        </p:txBody>
      </p:sp>
      <p:sp>
        <p:nvSpPr>
          <p:cNvPr id="231" name="TextBox 230"/>
          <p:cNvSpPr txBox="1"/>
          <p:nvPr/>
        </p:nvSpPr>
        <p:spPr>
          <a:xfrm rot="16200000">
            <a:off x="14959975" y="15341033"/>
            <a:ext cx="5735361" cy="830997"/>
          </a:xfrm>
          <a:prstGeom prst="rect">
            <a:avLst/>
          </a:prstGeom>
          <a:noFill/>
        </p:spPr>
        <p:txBody>
          <a:bodyPr wrap="square" rtlCol="0">
            <a:spAutoFit/>
          </a:bodyPr>
          <a:lstStyle/>
          <a:p>
            <a:pPr algn="ctr"/>
            <a:r>
              <a:rPr lang="en-US" sz="4800" dirty="0"/>
              <a:t>Country Metrics</a:t>
            </a:r>
          </a:p>
        </p:txBody>
      </p:sp>
      <p:cxnSp>
        <p:nvCxnSpPr>
          <p:cNvPr id="232" name="Straight Connector 231"/>
          <p:cNvCxnSpPr/>
          <p:nvPr/>
        </p:nvCxnSpPr>
        <p:spPr>
          <a:xfrm flipV="1">
            <a:off x="21331993" y="25394114"/>
            <a:ext cx="16189759" cy="355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25096912" y="23941002"/>
            <a:ext cx="724878" cy="523220"/>
          </a:xfrm>
          <a:prstGeom prst="rect">
            <a:avLst/>
          </a:prstGeom>
        </p:spPr>
        <p:txBody>
          <a:bodyPr wrap="none">
            <a:spAutoFit/>
          </a:bodyPr>
          <a:lstStyle/>
          <a:p>
            <a:pPr algn="ctr"/>
            <a:r>
              <a:rPr lang="en-US" sz="2800" dirty="0"/>
              <a:t>(a) </a:t>
            </a:r>
          </a:p>
        </p:txBody>
      </p:sp>
      <p:sp>
        <p:nvSpPr>
          <p:cNvPr id="237" name="Rectangle 236"/>
          <p:cNvSpPr/>
          <p:nvPr/>
        </p:nvSpPr>
        <p:spPr>
          <a:xfrm>
            <a:off x="31775400" y="23960052"/>
            <a:ext cx="724878" cy="523220"/>
          </a:xfrm>
          <a:prstGeom prst="rect">
            <a:avLst/>
          </a:prstGeom>
        </p:spPr>
        <p:txBody>
          <a:bodyPr wrap="none">
            <a:spAutoFit/>
          </a:bodyPr>
          <a:lstStyle/>
          <a:p>
            <a:pPr algn="ctr"/>
            <a:r>
              <a:rPr lang="en-US" sz="2800" dirty="0"/>
              <a:t>(b) </a:t>
            </a:r>
          </a:p>
        </p:txBody>
      </p:sp>
      <p:sp>
        <p:nvSpPr>
          <p:cNvPr id="238" name="Rectangle 237"/>
          <p:cNvSpPr/>
          <p:nvPr/>
        </p:nvSpPr>
        <p:spPr>
          <a:xfrm>
            <a:off x="25156420" y="28931567"/>
            <a:ext cx="704039" cy="523220"/>
          </a:xfrm>
          <a:prstGeom prst="rect">
            <a:avLst/>
          </a:prstGeom>
        </p:spPr>
        <p:txBody>
          <a:bodyPr wrap="none">
            <a:spAutoFit/>
          </a:bodyPr>
          <a:lstStyle/>
          <a:p>
            <a:pPr algn="ctr"/>
            <a:r>
              <a:rPr lang="en-US" sz="2800" dirty="0"/>
              <a:t>(c) </a:t>
            </a:r>
          </a:p>
        </p:txBody>
      </p:sp>
      <p:sp>
        <p:nvSpPr>
          <p:cNvPr id="240" name="Rectangle 239"/>
          <p:cNvSpPr/>
          <p:nvPr/>
        </p:nvSpPr>
        <p:spPr>
          <a:xfrm>
            <a:off x="31775400" y="28931567"/>
            <a:ext cx="724878" cy="523220"/>
          </a:xfrm>
          <a:prstGeom prst="rect">
            <a:avLst/>
          </a:prstGeom>
        </p:spPr>
        <p:txBody>
          <a:bodyPr wrap="none">
            <a:spAutoFit/>
          </a:bodyPr>
          <a:lstStyle/>
          <a:p>
            <a:pPr algn="ctr"/>
            <a:r>
              <a:rPr lang="en-US" sz="2800" dirty="0"/>
              <a:t>(d) </a:t>
            </a:r>
          </a:p>
        </p:txBody>
      </p:sp>
      <p:sp>
        <p:nvSpPr>
          <p:cNvPr id="225" name="TextBox 224"/>
          <p:cNvSpPr txBox="1"/>
          <p:nvPr/>
        </p:nvSpPr>
        <p:spPr>
          <a:xfrm>
            <a:off x="22116428" y="22479480"/>
            <a:ext cx="1727762" cy="584775"/>
          </a:xfrm>
          <a:prstGeom prst="rect">
            <a:avLst/>
          </a:prstGeom>
          <a:noFill/>
        </p:spPr>
        <p:txBody>
          <a:bodyPr wrap="square" rtlCol="0">
            <a:spAutoFit/>
          </a:bodyPr>
          <a:lstStyle/>
          <a:p>
            <a:pPr algn="ctr"/>
            <a:r>
              <a:rPr lang="en-US" sz="1600" dirty="0">
                <a:solidFill>
                  <a:srgbClr val="FF0000"/>
                </a:solidFill>
              </a:rPr>
              <a:t>Information</a:t>
            </a:r>
          </a:p>
          <a:p>
            <a:pPr algn="ctr"/>
            <a:r>
              <a:rPr lang="en-US" sz="1600" dirty="0">
                <a:solidFill>
                  <a:srgbClr val="FF0000"/>
                </a:solidFill>
              </a:rPr>
              <a:t>Entropy</a:t>
            </a:r>
          </a:p>
        </p:txBody>
      </p:sp>
      <p:cxnSp>
        <p:nvCxnSpPr>
          <p:cNvPr id="226" name="Straight Arrow Connector 225"/>
          <p:cNvCxnSpPr/>
          <p:nvPr/>
        </p:nvCxnSpPr>
        <p:spPr>
          <a:xfrm flipH="1">
            <a:off x="22106042" y="21888018"/>
            <a:ext cx="838200" cy="0"/>
          </a:xfrm>
          <a:prstGeom prst="straightConnector1">
            <a:avLst/>
          </a:prstGeom>
          <a:ln w="28575">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33" name="TextBox 232"/>
          <p:cNvSpPr txBox="1"/>
          <p:nvPr/>
        </p:nvSpPr>
        <p:spPr>
          <a:xfrm>
            <a:off x="21687749" y="21505104"/>
            <a:ext cx="1727762" cy="338554"/>
          </a:xfrm>
          <a:prstGeom prst="rect">
            <a:avLst/>
          </a:prstGeom>
          <a:noFill/>
        </p:spPr>
        <p:txBody>
          <a:bodyPr wrap="square" rtlCol="0">
            <a:spAutoFit/>
          </a:bodyPr>
          <a:lstStyle/>
          <a:p>
            <a:pPr algn="ctr"/>
            <a:r>
              <a:rPr lang="en-US" sz="1600" dirty="0">
                <a:solidFill>
                  <a:schemeClr val="bg1">
                    <a:lumMod val="50000"/>
                  </a:schemeClr>
                </a:solidFill>
              </a:rPr>
              <a:t>Equality</a:t>
            </a:r>
          </a:p>
        </p:txBody>
      </p:sp>
      <p:sp>
        <p:nvSpPr>
          <p:cNvPr id="234" name="TextBox 233"/>
          <p:cNvSpPr txBox="1"/>
          <p:nvPr/>
        </p:nvSpPr>
        <p:spPr>
          <a:xfrm>
            <a:off x="30099000" y="22103392"/>
            <a:ext cx="1727762" cy="584775"/>
          </a:xfrm>
          <a:prstGeom prst="rect">
            <a:avLst/>
          </a:prstGeom>
          <a:noFill/>
        </p:spPr>
        <p:txBody>
          <a:bodyPr wrap="square" rtlCol="0">
            <a:spAutoFit/>
          </a:bodyPr>
          <a:lstStyle/>
          <a:p>
            <a:pPr algn="ctr"/>
            <a:r>
              <a:rPr lang="en-US" sz="1600" dirty="0">
                <a:solidFill>
                  <a:srgbClr val="FF0000"/>
                </a:solidFill>
              </a:rPr>
              <a:t>Information</a:t>
            </a:r>
          </a:p>
          <a:p>
            <a:pPr algn="ctr"/>
            <a:r>
              <a:rPr lang="en-US" sz="1600" dirty="0">
                <a:solidFill>
                  <a:srgbClr val="FF0000"/>
                </a:solidFill>
              </a:rPr>
              <a:t>Entropy</a:t>
            </a:r>
          </a:p>
        </p:txBody>
      </p:sp>
      <p:sp>
        <p:nvSpPr>
          <p:cNvPr id="241" name="TextBox 240"/>
          <p:cNvSpPr txBox="1"/>
          <p:nvPr/>
        </p:nvSpPr>
        <p:spPr>
          <a:xfrm>
            <a:off x="24244938" y="25617265"/>
            <a:ext cx="1727762" cy="584775"/>
          </a:xfrm>
          <a:prstGeom prst="rect">
            <a:avLst/>
          </a:prstGeom>
          <a:noFill/>
        </p:spPr>
        <p:txBody>
          <a:bodyPr wrap="square" rtlCol="0">
            <a:spAutoFit/>
          </a:bodyPr>
          <a:lstStyle/>
          <a:p>
            <a:pPr algn="ctr"/>
            <a:r>
              <a:rPr lang="en-US" sz="1600" dirty="0">
                <a:solidFill>
                  <a:srgbClr val="FF0000"/>
                </a:solidFill>
              </a:rPr>
              <a:t>Information</a:t>
            </a:r>
          </a:p>
          <a:p>
            <a:pPr algn="ctr"/>
            <a:r>
              <a:rPr lang="en-US" sz="1600" dirty="0">
                <a:solidFill>
                  <a:srgbClr val="FF0000"/>
                </a:solidFill>
              </a:rPr>
              <a:t>Entropy</a:t>
            </a:r>
          </a:p>
        </p:txBody>
      </p:sp>
      <p:sp>
        <p:nvSpPr>
          <p:cNvPr id="243" name="TextBox 242"/>
          <p:cNvSpPr txBox="1"/>
          <p:nvPr/>
        </p:nvSpPr>
        <p:spPr>
          <a:xfrm>
            <a:off x="30872441" y="25646056"/>
            <a:ext cx="1727762" cy="584775"/>
          </a:xfrm>
          <a:prstGeom prst="rect">
            <a:avLst/>
          </a:prstGeom>
          <a:noFill/>
        </p:spPr>
        <p:txBody>
          <a:bodyPr wrap="square" rtlCol="0">
            <a:spAutoFit/>
          </a:bodyPr>
          <a:lstStyle/>
          <a:p>
            <a:pPr algn="ctr"/>
            <a:r>
              <a:rPr lang="en-US" sz="1600" dirty="0">
                <a:solidFill>
                  <a:srgbClr val="FF0000"/>
                </a:solidFill>
              </a:rPr>
              <a:t>Information</a:t>
            </a:r>
          </a:p>
          <a:p>
            <a:pPr algn="ctr"/>
            <a:r>
              <a:rPr lang="en-US" sz="1600" dirty="0">
                <a:solidFill>
                  <a:srgbClr val="FF0000"/>
                </a:solidFill>
              </a:rPr>
              <a:t>Entropy</a:t>
            </a:r>
          </a:p>
        </p:txBody>
      </p:sp>
      <p:sp>
        <p:nvSpPr>
          <p:cNvPr id="246" name="TextBox 245"/>
          <p:cNvSpPr txBox="1"/>
          <p:nvPr/>
        </p:nvSpPr>
        <p:spPr>
          <a:xfrm>
            <a:off x="31673738" y="26498475"/>
            <a:ext cx="826541" cy="338554"/>
          </a:xfrm>
          <a:prstGeom prst="rect">
            <a:avLst/>
          </a:prstGeom>
          <a:noFill/>
        </p:spPr>
        <p:txBody>
          <a:bodyPr wrap="square" rtlCol="0">
            <a:spAutoFit/>
          </a:bodyPr>
          <a:lstStyle/>
          <a:p>
            <a:pPr algn="ctr"/>
            <a:r>
              <a:rPr lang="en-US" sz="1600" dirty="0">
                <a:solidFill>
                  <a:srgbClr val="FF0000"/>
                </a:solidFill>
              </a:rPr>
              <a:t>2002</a:t>
            </a:r>
          </a:p>
        </p:txBody>
      </p:sp>
      <p:sp>
        <p:nvSpPr>
          <p:cNvPr id="248" name="TextBox 247"/>
          <p:cNvSpPr txBox="1"/>
          <p:nvPr/>
        </p:nvSpPr>
        <p:spPr>
          <a:xfrm>
            <a:off x="36968006" y="26120430"/>
            <a:ext cx="972418" cy="338554"/>
          </a:xfrm>
          <a:prstGeom prst="rect">
            <a:avLst/>
          </a:prstGeom>
          <a:noFill/>
        </p:spPr>
        <p:txBody>
          <a:bodyPr wrap="square" rtlCol="0">
            <a:spAutoFit/>
          </a:bodyPr>
          <a:lstStyle/>
          <a:p>
            <a:pPr algn="ctr"/>
            <a:r>
              <a:rPr lang="en-US" sz="1600" dirty="0">
                <a:solidFill>
                  <a:schemeClr val="bg1">
                    <a:lumMod val="50000"/>
                  </a:schemeClr>
                </a:solidFill>
              </a:rPr>
              <a:t>2000</a:t>
            </a:r>
          </a:p>
        </p:txBody>
      </p:sp>
      <p:sp>
        <p:nvSpPr>
          <p:cNvPr id="251" name="TextBox 250"/>
          <p:cNvSpPr txBox="1"/>
          <p:nvPr/>
        </p:nvSpPr>
        <p:spPr>
          <a:xfrm>
            <a:off x="36968006" y="27653865"/>
            <a:ext cx="972418" cy="338554"/>
          </a:xfrm>
          <a:prstGeom prst="rect">
            <a:avLst/>
          </a:prstGeom>
          <a:noFill/>
        </p:spPr>
        <p:txBody>
          <a:bodyPr wrap="square" rtlCol="0">
            <a:spAutoFit/>
          </a:bodyPr>
          <a:lstStyle/>
          <a:p>
            <a:pPr algn="ctr"/>
            <a:r>
              <a:rPr lang="en-US" sz="1600" dirty="0">
                <a:solidFill>
                  <a:schemeClr val="bg1">
                    <a:lumMod val="50000"/>
                  </a:schemeClr>
                </a:solidFill>
              </a:rPr>
              <a:t>2014</a:t>
            </a:r>
          </a:p>
        </p:txBody>
      </p:sp>
      <p:sp>
        <p:nvSpPr>
          <p:cNvPr id="252" name="TextBox 251"/>
          <p:cNvSpPr txBox="1"/>
          <p:nvPr/>
        </p:nvSpPr>
        <p:spPr>
          <a:xfrm>
            <a:off x="36412066" y="28277273"/>
            <a:ext cx="972418" cy="338554"/>
          </a:xfrm>
          <a:prstGeom prst="rect">
            <a:avLst/>
          </a:prstGeom>
          <a:noFill/>
        </p:spPr>
        <p:txBody>
          <a:bodyPr wrap="square" rtlCol="0">
            <a:spAutoFit/>
          </a:bodyPr>
          <a:lstStyle/>
          <a:p>
            <a:pPr algn="ctr"/>
            <a:r>
              <a:rPr lang="en-US" sz="1600" dirty="0"/>
              <a:t>1995</a:t>
            </a:r>
          </a:p>
        </p:txBody>
      </p:sp>
      <p:sp>
        <p:nvSpPr>
          <p:cNvPr id="253" name="TextBox 252"/>
          <p:cNvSpPr txBox="1"/>
          <p:nvPr/>
        </p:nvSpPr>
        <p:spPr>
          <a:xfrm>
            <a:off x="36398597" y="29334192"/>
            <a:ext cx="972418" cy="338554"/>
          </a:xfrm>
          <a:prstGeom prst="rect">
            <a:avLst/>
          </a:prstGeom>
          <a:noFill/>
        </p:spPr>
        <p:txBody>
          <a:bodyPr wrap="square" rtlCol="0">
            <a:spAutoFit/>
          </a:bodyPr>
          <a:lstStyle/>
          <a:p>
            <a:pPr algn="ctr"/>
            <a:r>
              <a:rPr lang="en-US" sz="1600" dirty="0"/>
              <a:t>2011</a:t>
            </a:r>
          </a:p>
        </p:txBody>
      </p:sp>
      <p:sp>
        <p:nvSpPr>
          <p:cNvPr id="254" name="TextBox 253"/>
          <p:cNvSpPr txBox="1"/>
          <p:nvPr/>
        </p:nvSpPr>
        <p:spPr>
          <a:xfrm>
            <a:off x="36619772" y="20844743"/>
            <a:ext cx="972418" cy="338554"/>
          </a:xfrm>
          <a:prstGeom prst="rect">
            <a:avLst/>
          </a:prstGeom>
          <a:noFill/>
        </p:spPr>
        <p:txBody>
          <a:bodyPr wrap="square" rtlCol="0">
            <a:spAutoFit/>
          </a:bodyPr>
          <a:lstStyle/>
          <a:p>
            <a:pPr algn="ctr"/>
            <a:r>
              <a:rPr lang="en-US" sz="1600" dirty="0">
                <a:solidFill>
                  <a:srgbClr val="FF0000"/>
                </a:solidFill>
              </a:rPr>
              <a:t>2000</a:t>
            </a:r>
          </a:p>
        </p:txBody>
      </p:sp>
      <p:sp>
        <p:nvSpPr>
          <p:cNvPr id="255" name="TextBox 254"/>
          <p:cNvSpPr txBox="1"/>
          <p:nvPr/>
        </p:nvSpPr>
        <p:spPr>
          <a:xfrm>
            <a:off x="36665198" y="22197138"/>
            <a:ext cx="972418" cy="338554"/>
          </a:xfrm>
          <a:prstGeom prst="rect">
            <a:avLst/>
          </a:prstGeom>
          <a:noFill/>
        </p:spPr>
        <p:txBody>
          <a:bodyPr wrap="square" rtlCol="0">
            <a:spAutoFit/>
          </a:bodyPr>
          <a:lstStyle/>
          <a:p>
            <a:pPr algn="ctr"/>
            <a:r>
              <a:rPr lang="en-US" sz="1600" dirty="0">
                <a:solidFill>
                  <a:srgbClr val="FF0000"/>
                </a:solidFill>
              </a:rPr>
              <a:t>2014</a:t>
            </a:r>
          </a:p>
        </p:txBody>
      </p:sp>
      <p:sp>
        <p:nvSpPr>
          <p:cNvPr id="256" name="TextBox 255"/>
          <p:cNvSpPr txBox="1"/>
          <p:nvPr/>
        </p:nvSpPr>
        <p:spPr>
          <a:xfrm>
            <a:off x="37232076" y="23196362"/>
            <a:ext cx="702175" cy="338554"/>
          </a:xfrm>
          <a:prstGeom prst="rect">
            <a:avLst/>
          </a:prstGeom>
          <a:noFill/>
        </p:spPr>
        <p:txBody>
          <a:bodyPr wrap="square" rtlCol="0">
            <a:spAutoFit/>
          </a:bodyPr>
          <a:lstStyle/>
          <a:p>
            <a:pPr algn="ctr"/>
            <a:r>
              <a:rPr lang="en-US" sz="1600" dirty="0">
                <a:solidFill>
                  <a:srgbClr val="0000FF"/>
                </a:solidFill>
              </a:rPr>
              <a:t>1995</a:t>
            </a:r>
          </a:p>
        </p:txBody>
      </p:sp>
      <p:sp>
        <p:nvSpPr>
          <p:cNvPr id="257" name="TextBox 256"/>
          <p:cNvSpPr txBox="1"/>
          <p:nvPr/>
        </p:nvSpPr>
        <p:spPr>
          <a:xfrm>
            <a:off x="36004869" y="23709989"/>
            <a:ext cx="684209" cy="338554"/>
          </a:xfrm>
          <a:prstGeom prst="rect">
            <a:avLst/>
          </a:prstGeom>
          <a:noFill/>
        </p:spPr>
        <p:txBody>
          <a:bodyPr wrap="square" rtlCol="0">
            <a:spAutoFit/>
          </a:bodyPr>
          <a:lstStyle/>
          <a:p>
            <a:pPr algn="ctr"/>
            <a:r>
              <a:rPr lang="en-US" sz="1600" dirty="0">
                <a:solidFill>
                  <a:srgbClr val="0000FF"/>
                </a:solidFill>
              </a:rPr>
              <a:t>2011</a:t>
            </a:r>
          </a:p>
        </p:txBody>
      </p:sp>
      <p:cxnSp>
        <p:nvCxnSpPr>
          <p:cNvPr id="260" name="Straight Connector 259"/>
          <p:cNvCxnSpPr>
            <a:endCxn id="256" idx="1"/>
          </p:cNvCxnSpPr>
          <p:nvPr/>
        </p:nvCxnSpPr>
        <p:spPr>
          <a:xfrm flipV="1">
            <a:off x="36851871" y="23365639"/>
            <a:ext cx="380205" cy="71136"/>
          </a:xfrm>
          <a:prstGeom prst="line">
            <a:avLst/>
          </a:prstGeom>
          <a:ln w="9525">
            <a:solidFill>
              <a:schemeClr val="bg1">
                <a:lumMod val="50000"/>
              </a:schemeClr>
            </a:solidFill>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261" name="Straight Connector 260"/>
          <p:cNvCxnSpPr>
            <a:endCxn id="257" idx="0"/>
          </p:cNvCxnSpPr>
          <p:nvPr/>
        </p:nvCxnSpPr>
        <p:spPr>
          <a:xfrm flipH="1">
            <a:off x="36346973" y="23462099"/>
            <a:ext cx="359216" cy="247890"/>
          </a:xfrm>
          <a:prstGeom prst="line">
            <a:avLst/>
          </a:prstGeom>
          <a:ln w="9525">
            <a:solidFill>
              <a:schemeClr val="bg1">
                <a:lumMod val="50000"/>
              </a:schemeClr>
            </a:solidFill>
            <a:headEnd type="oval"/>
            <a:tailEnd type="none"/>
          </a:ln>
          <a:effectLst/>
        </p:spPr>
        <p:style>
          <a:lnRef idx="2">
            <a:schemeClr val="accent1"/>
          </a:lnRef>
          <a:fillRef idx="0">
            <a:schemeClr val="accent1"/>
          </a:fillRef>
          <a:effectRef idx="1">
            <a:schemeClr val="accent1"/>
          </a:effectRef>
          <a:fontRef idx="minor">
            <a:schemeClr val="tx1"/>
          </a:fontRef>
        </p:style>
      </p:cxnSp>
      <p:sp>
        <p:nvSpPr>
          <p:cNvPr id="247" name="TextBox 246"/>
          <p:cNvSpPr txBox="1"/>
          <p:nvPr/>
        </p:nvSpPr>
        <p:spPr>
          <a:xfrm>
            <a:off x="39547800" y="27819738"/>
            <a:ext cx="2458546" cy="646331"/>
          </a:xfrm>
          <a:prstGeom prst="rect">
            <a:avLst/>
          </a:prstGeom>
          <a:noFill/>
        </p:spPr>
        <p:txBody>
          <a:bodyPr wrap="square" rtlCol="0">
            <a:spAutoFit/>
          </a:bodyPr>
          <a:lstStyle/>
          <a:p>
            <a:pPr algn="ctr"/>
            <a:r>
              <a:rPr lang="en-US" sz="1200" dirty="0"/>
              <a:t>Calculations using net output as an </a:t>
            </a:r>
            <a:r>
              <a:rPr lang="en-US" sz="1200" i="1" dirty="0"/>
              <a:t>outflow</a:t>
            </a:r>
            <a:r>
              <a:rPr lang="en-US" sz="1200" dirty="0"/>
              <a:t> and value added as an  </a:t>
            </a:r>
            <a:r>
              <a:rPr lang="en-US" sz="1200" i="1" dirty="0"/>
              <a:t>inflow</a:t>
            </a:r>
            <a:r>
              <a:rPr lang="en-US" sz="1200" dirty="0"/>
              <a:t> (specifics not shown)</a:t>
            </a:r>
          </a:p>
        </p:txBody>
      </p:sp>
      <p:cxnSp>
        <p:nvCxnSpPr>
          <p:cNvPr id="262" name="Straight Connector 261"/>
          <p:cNvCxnSpPr>
            <a:stCxn id="119" idx="2"/>
            <a:endCxn id="247" idx="0"/>
          </p:cNvCxnSpPr>
          <p:nvPr/>
        </p:nvCxnSpPr>
        <p:spPr>
          <a:xfrm>
            <a:off x="40105315" y="26188309"/>
            <a:ext cx="671759" cy="1631429"/>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3" name="Straight Connector 262"/>
          <p:cNvCxnSpPr>
            <a:stCxn id="120" idx="2"/>
            <a:endCxn id="247" idx="0"/>
          </p:cNvCxnSpPr>
          <p:nvPr/>
        </p:nvCxnSpPr>
        <p:spPr>
          <a:xfrm flipH="1">
            <a:off x="40777073" y="25403573"/>
            <a:ext cx="279532" cy="2416164"/>
          </a:xfrm>
          <a:prstGeom prst="line">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35094227" y="30494573"/>
            <a:ext cx="2919428" cy="4831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t>Psi vs. X for open bound. (entire I-O matrix)</a:t>
            </a:r>
          </a:p>
          <a:p>
            <a:pPr algn="ctr"/>
            <a:r>
              <a:rPr lang="en-US" sz="2800" dirty="0"/>
              <a:t>May need to redo country-specific open calculations too?</a:t>
            </a:r>
          </a:p>
        </p:txBody>
      </p:sp>
      <p:graphicFrame>
        <p:nvGraphicFramePr>
          <p:cNvPr id="266" name="Table 265"/>
          <p:cNvGraphicFramePr>
            <a:graphicFrameLocks noGrp="1"/>
          </p:cNvGraphicFramePr>
          <p:nvPr/>
        </p:nvGraphicFramePr>
        <p:xfrm>
          <a:off x="10006450" y="33404774"/>
          <a:ext cx="6583673" cy="5888736"/>
        </p:xfrm>
        <a:graphic>
          <a:graphicData uri="http://schemas.openxmlformats.org/drawingml/2006/table">
            <a:tbl>
              <a:tblPr firstRow="1" bandRow="1">
                <a:tableStyleId>{5C22544A-7EE6-4342-B048-85BDC9FD1C3A}</a:tableStyleId>
              </a:tblPr>
              <a:tblGrid>
                <a:gridCol w="251524">
                  <a:extLst>
                    <a:ext uri="{9D8B030D-6E8A-4147-A177-3AD203B41FA5}">
                      <a16:colId xmlns:a16="http://schemas.microsoft.com/office/drawing/2014/main" val="2583101493"/>
                    </a:ext>
                  </a:extLst>
                </a:gridCol>
                <a:gridCol w="251524">
                  <a:extLst>
                    <a:ext uri="{9D8B030D-6E8A-4147-A177-3AD203B41FA5}">
                      <a16:colId xmlns:a16="http://schemas.microsoft.com/office/drawing/2014/main" val="2187966919"/>
                    </a:ext>
                  </a:extLst>
                </a:gridCol>
                <a:gridCol w="251524">
                  <a:extLst>
                    <a:ext uri="{9D8B030D-6E8A-4147-A177-3AD203B41FA5}">
                      <a16:colId xmlns:a16="http://schemas.microsoft.com/office/drawing/2014/main" val="506040157"/>
                    </a:ext>
                  </a:extLst>
                </a:gridCol>
                <a:gridCol w="251524">
                  <a:extLst>
                    <a:ext uri="{9D8B030D-6E8A-4147-A177-3AD203B41FA5}">
                      <a16:colId xmlns:a16="http://schemas.microsoft.com/office/drawing/2014/main" val="1092829642"/>
                    </a:ext>
                  </a:extLst>
                </a:gridCol>
                <a:gridCol w="251524">
                  <a:extLst>
                    <a:ext uri="{9D8B030D-6E8A-4147-A177-3AD203B41FA5}">
                      <a16:colId xmlns:a16="http://schemas.microsoft.com/office/drawing/2014/main" val="1390351388"/>
                    </a:ext>
                  </a:extLst>
                </a:gridCol>
                <a:gridCol w="251524">
                  <a:extLst>
                    <a:ext uri="{9D8B030D-6E8A-4147-A177-3AD203B41FA5}">
                      <a16:colId xmlns:a16="http://schemas.microsoft.com/office/drawing/2014/main" val="3352276997"/>
                    </a:ext>
                  </a:extLst>
                </a:gridCol>
                <a:gridCol w="251524">
                  <a:extLst>
                    <a:ext uri="{9D8B030D-6E8A-4147-A177-3AD203B41FA5}">
                      <a16:colId xmlns:a16="http://schemas.microsoft.com/office/drawing/2014/main" val="3533188835"/>
                    </a:ext>
                  </a:extLst>
                </a:gridCol>
                <a:gridCol w="251524">
                  <a:extLst>
                    <a:ext uri="{9D8B030D-6E8A-4147-A177-3AD203B41FA5}">
                      <a16:colId xmlns:a16="http://schemas.microsoft.com/office/drawing/2014/main" val="3021780612"/>
                    </a:ext>
                  </a:extLst>
                </a:gridCol>
                <a:gridCol w="251524">
                  <a:extLst>
                    <a:ext uri="{9D8B030D-6E8A-4147-A177-3AD203B41FA5}">
                      <a16:colId xmlns:a16="http://schemas.microsoft.com/office/drawing/2014/main" val="3480023868"/>
                    </a:ext>
                  </a:extLst>
                </a:gridCol>
                <a:gridCol w="251524">
                  <a:extLst>
                    <a:ext uri="{9D8B030D-6E8A-4147-A177-3AD203B41FA5}">
                      <a16:colId xmlns:a16="http://schemas.microsoft.com/office/drawing/2014/main" val="3890462586"/>
                    </a:ext>
                  </a:extLst>
                </a:gridCol>
                <a:gridCol w="251524">
                  <a:extLst>
                    <a:ext uri="{9D8B030D-6E8A-4147-A177-3AD203B41FA5}">
                      <a16:colId xmlns:a16="http://schemas.microsoft.com/office/drawing/2014/main" val="2686373097"/>
                    </a:ext>
                  </a:extLst>
                </a:gridCol>
                <a:gridCol w="251524">
                  <a:extLst>
                    <a:ext uri="{9D8B030D-6E8A-4147-A177-3AD203B41FA5}">
                      <a16:colId xmlns:a16="http://schemas.microsoft.com/office/drawing/2014/main" val="3003277810"/>
                    </a:ext>
                  </a:extLst>
                </a:gridCol>
                <a:gridCol w="251524">
                  <a:extLst>
                    <a:ext uri="{9D8B030D-6E8A-4147-A177-3AD203B41FA5}">
                      <a16:colId xmlns:a16="http://schemas.microsoft.com/office/drawing/2014/main" val="3431575244"/>
                    </a:ext>
                  </a:extLst>
                </a:gridCol>
                <a:gridCol w="251524">
                  <a:extLst>
                    <a:ext uri="{9D8B030D-6E8A-4147-A177-3AD203B41FA5}">
                      <a16:colId xmlns:a16="http://schemas.microsoft.com/office/drawing/2014/main" val="2521778440"/>
                    </a:ext>
                  </a:extLst>
                </a:gridCol>
                <a:gridCol w="251524">
                  <a:extLst>
                    <a:ext uri="{9D8B030D-6E8A-4147-A177-3AD203B41FA5}">
                      <a16:colId xmlns:a16="http://schemas.microsoft.com/office/drawing/2014/main" val="841474658"/>
                    </a:ext>
                  </a:extLst>
                </a:gridCol>
                <a:gridCol w="251524">
                  <a:extLst>
                    <a:ext uri="{9D8B030D-6E8A-4147-A177-3AD203B41FA5}">
                      <a16:colId xmlns:a16="http://schemas.microsoft.com/office/drawing/2014/main" val="1122443652"/>
                    </a:ext>
                  </a:extLst>
                </a:gridCol>
                <a:gridCol w="251524">
                  <a:extLst>
                    <a:ext uri="{9D8B030D-6E8A-4147-A177-3AD203B41FA5}">
                      <a16:colId xmlns:a16="http://schemas.microsoft.com/office/drawing/2014/main" val="830769170"/>
                    </a:ext>
                  </a:extLst>
                </a:gridCol>
                <a:gridCol w="251524">
                  <a:extLst>
                    <a:ext uri="{9D8B030D-6E8A-4147-A177-3AD203B41FA5}">
                      <a16:colId xmlns:a16="http://schemas.microsoft.com/office/drawing/2014/main" val="3371597215"/>
                    </a:ext>
                  </a:extLst>
                </a:gridCol>
                <a:gridCol w="251524">
                  <a:extLst>
                    <a:ext uri="{9D8B030D-6E8A-4147-A177-3AD203B41FA5}">
                      <a16:colId xmlns:a16="http://schemas.microsoft.com/office/drawing/2014/main" val="677860075"/>
                    </a:ext>
                  </a:extLst>
                </a:gridCol>
                <a:gridCol w="251524">
                  <a:extLst>
                    <a:ext uri="{9D8B030D-6E8A-4147-A177-3AD203B41FA5}">
                      <a16:colId xmlns:a16="http://schemas.microsoft.com/office/drawing/2014/main" val="1357665071"/>
                    </a:ext>
                  </a:extLst>
                </a:gridCol>
                <a:gridCol w="255170">
                  <a:extLst>
                    <a:ext uri="{9D8B030D-6E8A-4147-A177-3AD203B41FA5}">
                      <a16:colId xmlns:a16="http://schemas.microsoft.com/office/drawing/2014/main" val="3576669576"/>
                    </a:ext>
                  </a:extLst>
                </a:gridCol>
                <a:gridCol w="255170">
                  <a:extLst>
                    <a:ext uri="{9D8B030D-6E8A-4147-A177-3AD203B41FA5}">
                      <a16:colId xmlns:a16="http://schemas.microsoft.com/office/drawing/2014/main" val="2341665102"/>
                    </a:ext>
                  </a:extLst>
                </a:gridCol>
                <a:gridCol w="288281">
                  <a:extLst>
                    <a:ext uri="{9D8B030D-6E8A-4147-A177-3AD203B41FA5}">
                      <a16:colId xmlns:a16="http://schemas.microsoft.com/office/drawing/2014/main" val="3983424519"/>
                    </a:ext>
                  </a:extLst>
                </a:gridCol>
                <a:gridCol w="251524">
                  <a:extLst>
                    <a:ext uri="{9D8B030D-6E8A-4147-A177-3AD203B41FA5}">
                      <a16:colId xmlns:a16="http://schemas.microsoft.com/office/drawing/2014/main" val="2061861598"/>
                    </a:ext>
                  </a:extLst>
                </a:gridCol>
                <a:gridCol w="251524">
                  <a:extLst>
                    <a:ext uri="{9D8B030D-6E8A-4147-A177-3AD203B41FA5}">
                      <a16:colId xmlns:a16="http://schemas.microsoft.com/office/drawing/2014/main" val="779479660"/>
                    </a:ext>
                  </a:extLst>
                </a:gridCol>
                <a:gridCol w="251524">
                  <a:extLst>
                    <a:ext uri="{9D8B030D-6E8A-4147-A177-3AD203B41FA5}">
                      <a16:colId xmlns:a16="http://schemas.microsoft.com/office/drawing/2014/main" val="2597162097"/>
                    </a:ext>
                  </a:extLst>
                </a:gridCol>
              </a:tblGrid>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219974737"/>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38764635"/>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823541378"/>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202182028"/>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634532161"/>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023871872"/>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573459682"/>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560595843"/>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818023800"/>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77341084"/>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528759694"/>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726417852"/>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344235649"/>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sz="1600" b="1"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637514348"/>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247421532"/>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999523014"/>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421701813"/>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826920063"/>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553490902"/>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09934371"/>
                  </a:ext>
                </a:extLst>
              </a:tr>
              <a:tr h="256032">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7281718"/>
                  </a:ext>
                </a:extLst>
              </a:tr>
              <a:tr h="256032">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5595099"/>
                  </a:ext>
                </a:extLst>
              </a:tr>
              <a:tr h="256032">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02687999"/>
                  </a:ext>
                </a:extLst>
              </a:tr>
            </a:tbl>
          </a:graphicData>
        </a:graphic>
      </p:graphicFrame>
      <p:sp>
        <p:nvSpPr>
          <p:cNvPr id="267" name="TextBox 266"/>
          <p:cNvSpPr txBox="1"/>
          <p:nvPr/>
        </p:nvSpPr>
        <p:spPr>
          <a:xfrm>
            <a:off x="10003130" y="33746513"/>
            <a:ext cx="960519" cy="307777"/>
          </a:xfrm>
          <a:prstGeom prst="rect">
            <a:avLst/>
          </a:prstGeom>
          <a:noFill/>
        </p:spPr>
        <p:txBody>
          <a:bodyPr wrap="none" rtlCol="0">
            <a:spAutoFit/>
          </a:bodyPr>
          <a:lstStyle/>
          <a:p>
            <a:pPr algn="ctr"/>
            <a:r>
              <a:rPr lang="en-US" sz="1400" dirty="0">
                <a:solidFill>
                  <a:schemeClr val="bg1"/>
                </a:solidFill>
              </a:rPr>
              <a:t>Country 1</a:t>
            </a:r>
          </a:p>
        </p:txBody>
      </p:sp>
      <p:sp>
        <p:nvSpPr>
          <p:cNvPr id="269" name="TextBox 268"/>
          <p:cNvSpPr txBox="1"/>
          <p:nvPr/>
        </p:nvSpPr>
        <p:spPr>
          <a:xfrm>
            <a:off x="11011394" y="34670546"/>
            <a:ext cx="960519" cy="307777"/>
          </a:xfrm>
          <a:prstGeom prst="rect">
            <a:avLst/>
          </a:prstGeom>
          <a:noFill/>
        </p:spPr>
        <p:txBody>
          <a:bodyPr wrap="none" rtlCol="0">
            <a:spAutoFit/>
          </a:bodyPr>
          <a:lstStyle/>
          <a:p>
            <a:pPr algn="ctr"/>
            <a:r>
              <a:rPr lang="en-US" sz="1400" dirty="0">
                <a:solidFill>
                  <a:schemeClr val="bg1"/>
                </a:solidFill>
              </a:rPr>
              <a:t>Country 2</a:t>
            </a:r>
          </a:p>
        </p:txBody>
      </p:sp>
      <p:sp>
        <p:nvSpPr>
          <p:cNvPr id="270" name="TextBox 269"/>
          <p:cNvSpPr txBox="1"/>
          <p:nvPr/>
        </p:nvSpPr>
        <p:spPr>
          <a:xfrm>
            <a:off x="14050952" y="37855094"/>
            <a:ext cx="990976" cy="307777"/>
          </a:xfrm>
          <a:prstGeom prst="rect">
            <a:avLst/>
          </a:prstGeom>
          <a:noFill/>
        </p:spPr>
        <p:txBody>
          <a:bodyPr wrap="none" rtlCol="0">
            <a:spAutoFit/>
          </a:bodyPr>
          <a:lstStyle/>
          <a:p>
            <a:pPr algn="ctr"/>
            <a:r>
              <a:rPr lang="en-US" sz="1400" dirty="0">
                <a:solidFill>
                  <a:schemeClr val="bg1"/>
                </a:solidFill>
              </a:rPr>
              <a:t>Country N</a:t>
            </a:r>
          </a:p>
        </p:txBody>
      </p:sp>
      <p:sp>
        <p:nvSpPr>
          <p:cNvPr id="275" name="TextBox 274"/>
          <p:cNvSpPr txBox="1"/>
          <p:nvPr/>
        </p:nvSpPr>
        <p:spPr>
          <a:xfrm rot="16200000">
            <a:off x="8489529" y="36230792"/>
            <a:ext cx="3741730" cy="338554"/>
          </a:xfrm>
          <a:prstGeom prst="rect">
            <a:avLst/>
          </a:prstGeom>
          <a:noFill/>
        </p:spPr>
        <p:txBody>
          <a:bodyPr wrap="none" rtlCol="0">
            <a:spAutoFit/>
          </a:bodyPr>
          <a:lstStyle/>
          <a:p>
            <a:r>
              <a:rPr lang="en-US" sz="1600" dirty="0"/>
              <a:t>Food and Energy Sectors Spending (1)</a:t>
            </a:r>
          </a:p>
        </p:txBody>
      </p:sp>
      <p:sp>
        <p:nvSpPr>
          <p:cNvPr id="276" name="TextBox 275"/>
          <p:cNvSpPr txBox="1"/>
          <p:nvPr/>
        </p:nvSpPr>
        <p:spPr>
          <a:xfrm rot="16200000">
            <a:off x="12528035" y="35271034"/>
            <a:ext cx="3775393" cy="338554"/>
          </a:xfrm>
          <a:prstGeom prst="rect">
            <a:avLst/>
          </a:prstGeom>
          <a:noFill/>
        </p:spPr>
        <p:txBody>
          <a:bodyPr wrap="none" rtlCol="0">
            <a:spAutoFit/>
          </a:bodyPr>
          <a:lstStyle/>
          <a:p>
            <a:r>
              <a:rPr lang="en-US" sz="1600" dirty="0"/>
              <a:t>Food and Energy Sectors Spending (N)</a:t>
            </a:r>
          </a:p>
        </p:txBody>
      </p:sp>
      <p:sp>
        <p:nvSpPr>
          <p:cNvPr id="277" name="TextBox 276"/>
          <p:cNvSpPr txBox="1"/>
          <p:nvPr/>
        </p:nvSpPr>
        <p:spPr>
          <a:xfrm rot="16200000">
            <a:off x="9503209" y="36584123"/>
            <a:ext cx="3741730" cy="338554"/>
          </a:xfrm>
          <a:prstGeom prst="rect">
            <a:avLst/>
          </a:prstGeom>
          <a:noFill/>
        </p:spPr>
        <p:txBody>
          <a:bodyPr wrap="none" rtlCol="0">
            <a:spAutoFit/>
          </a:bodyPr>
          <a:lstStyle/>
          <a:p>
            <a:r>
              <a:rPr lang="en-US" sz="1600" dirty="0"/>
              <a:t>Food and Energy Sectors Spending (2)</a:t>
            </a:r>
          </a:p>
        </p:txBody>
      </p:sp>
      <p:sp>
        <p:nvSpPr>
          <p:cNvPr id="279" name="TextBox 278"/>
          <p:cNvSpPr txBox="1"/>
          <p:nvPr/>
        </p:nvSpPr>
        <p:spPr>
          <a:xfrm rot="16200000">
            <a:off x="13085539" y="35795597"/>
            <a:ext cx="5170646" cy="338554"/>
          </a:xfrm>
          <a:prstGeom prst="rect">
            <a:avLst/>
          </a:prstGeom>
          <a:noFill/>
        </p:spPr>
        <p:txBody>
          <a:bodyPr wrap="none" rtlCol="0">
            <a:spAutoFit/>
          </a:bodyPr>
          <a:lstStyle/>
          <a:p>
            <a:r>
              <a:rPr lang="en-US" sz="1600" dirty="0">
                <a:solidFill>
                  <a:schemeClr val="bg1"/>
                </a:solidFill>
              </a:rPr>
              <a:t>Consumption, Govt., Capital Formation, </a:t>
            </a:r>
            <a:r>
              <a:rPr lang="el-GR" sz="1600" dirty="0">
                <a:solidFill>
                  <a:schemeClr val="bg1"/>
                </a:solidFill>
              </a:rPr>
              <a:t>Δ</a:t>
            </a:r>
            <a:r>
              <a:rPr lang="en-US" sz="1600" dirty="0">
                <a:solidFill>
                  <a:schemeClr val="bg1"/>
                </a:solidFill>
              </a:rPr>
              <a:t>Inventory (1)</a:t>
            </a:r>
          </a:p>
        </p:txBody>
      </p:sp>
      <p:sp>
        <p:nvSpPr>
          <p:cNvPr id="280" name="TextBox 279"/>
          <p:cNvSpPr txBox="1"/>
          <p:nvPr/>
        </p:nvSpPr>
        <p:spPr>
          <a:xfrm rot="16200000">
            <a:off x="13334712" y="35762347"/>
            <a:ext cx="5243615" cy="338554"/>
          </a:xfrm>
          <a:prstGeom prst="rect">
            <a:avLst/>
          </a:prstGeom>
          <a:noFill/>
        </p:spPr>
        <p:txBody>
          <a:bodyPr wrap="none" rtlCol="0">
            <a:spAutoFit/>
          </a:bodyPr>
          <a:lstStyle/>
          <a:p>
            <a:r>
              <a:rPr lang="en-US" sz="1600" dirty="0">
                <a:solidFill>
                  <a:schemeClr val="bg1"/>
                </a:solidFill>
              </a:rPr>
              <a:t>Consumption, Govt., Capital Formation, </a:t>
            </a:r>
            <a:r>
              <a:rPr lang="el-GR" sz="1600" dirty="0">
                <a:solidFill>
                  <a:schemeClr val="bg1"/>
                </a:solidFill>
              </a:rPr>
              <a:t>Δ</a:t>
            </a:r>
            <a:r>
              <a:rPr lang="en-US" sz="1600" dirty="0">
                <a:solidFill>
                  <a:schemeClr val="bg1"/>
                </a:solidFill>
              </a:rPr>
              <a:t>Inventory (2)</a:t>
            </a:r>
          </a:p>
        </p:txBody>
      </p:sp>
      <p:sp>
        <p:nvSpPr>
          <p:cNvPr id="281" name="TextBox 280"/>
          <p:cNvSpPr txBox="1"/>
          <p:nvPr/>
        </p:nvSpPr>
        <p:spPr>
          <a:xfrm rot="16200000">
            <a:off x="13866899" y="35802854"/>
            <a:ext cx="5161862" cy="338554"/>
          </a:xfrm>
          <a:prstGeom prst="rect">
            <a:avLst/>
          </a:prstGeom>
          <a:noFill/>
        </p:spPr>
        <p:txBody>
          <a:bodyPr wrap="none" rtlCol="0">
            <a:spAutoFit/>
          </a:bodyPr>
          <a:lstStyle/>
          <a:p>
            <a:r>
              <a:rPr lang="en-US" sz="1600" dirty="0">
                <a:solidFill>
                  <a:schemeClr val="bg1"/>
                </a:solidFill>
              </a:rPr>
              <a:t>Consumption, Govt., Capital Formation, </a:t>
            </a:r>
            <a:r>
              <a:rPr lang="el-GR" sz="1600" dirty="0">
                <a:solidFill>
                  <a:schemeClr val="bg1"/>
                </a:solidFill>
              </a:rPr>
              <a:t>Δ</a:t>
            </a:r>
            <a:r>
              <a:rPr lang="en-US" sz="1600" dirty="0">
                <a:solidFill>
                  <a:schemeClr val="bg1"/>
                </a:solidFill>
              </a:rPr>
              <a:t>Inventory (N)</a:t>
            </a:r>
          </a:p>
        </p:txBody>
      </p:sp>
      <p:sp>
        <p:nvSpPr>
          <p:cNvPr id="283" name="TextBox 282"/>
          <p:cNvSpPr txBox="1"/>
          <p:nvPr/>
        </p:nvSpPr>
        <p:spPr>
          <a:xfrm>
            <a:off x="11851996" y="38999783"/>
            <a:ext cx="1329851" cy="338554"/>
          </a:xfrm>
          <a:prstGeom prst="rect">
            <a:avLst/>
          </a:prstGeom>
          <a:noFill/>
        </p:spPr>
        <p:txBody>
          <a:bodyPr wrap="none" rtlCol="0">
            <a:spAutoFit/>
          </a:bodyPr>
          <a:lstStyle/>
          <a:p>
            <a:pPr algn="ctr"/>
            <a:r>
              <a:rPr lang="en-US" sz="1600" dirty="0">
                <a:solidFill>
                  <a:schemeClr val="bg1"/>
                </a:solidFill>
              </a:rPr>
              <a:t>Value Added</a:t>
            </a:r>
          </a:p>
        </p:txBody>
      </p:sp>
      <p:sp>
        <p:nvSpPr>
          <p:cNvPr id="284" name="TextBox 283"/>
          <p:cNvSpPr txBox="1"/>
          <p:nvPr/>
        </p:nvSpPr>
        <p:spPr>
          <a:xfrm rot="16200000">
            <a:off x="-1623425" y="35460228"/>
            <a:ext cx="5607903" cy="1446550"/>
          </a:xfrm>
          <a:prstGeom prst="rect">
            <a:avLst/>
          </a:prstGeom>
          <a:noFill/>
        </p:spPr>
        <p:txBody>
          <a:bodyPr wrap="square" rtlCol="0">
            <a:spAutoFit/>
          </a:bodyPr>
          <a:lstStyle/>
          <a:p>
            <a:pPr algn="ctr"/>
            <a:r>
              <a:rPr lang="en-US" sz="4400" dirty="0"/>
              <a:t>Boundaries for Analysis</a:t>
            </a:r>
          </a:p>
        </p:txBody>
      </p:sp>
      <p:sp>
        <p:nvSpPr>
          <p:cNvPr id="286" name="TextBox 285"/>
          <p:cNvSpPr txBox="1"/>
          <p:nvPr/>
        </p:nvSpPr>
        <p:spPr>
          <a:xfrm>
            <a:off x="2989201" y="33385505"/>
            <a:ext cx="4885777" cy="1077218"/>
          </a:xfrm>
          <a:prstGeom prst="rect">
            <a:avLst/>
          </a:prstGeom>
          <a:noFill/>
        </p:spPr>
        <p:txBody>
          <a:bodyPr wrap="square" rtlCol="0">
            <a:spAutoFit/>
          </a:bodyPr>
          <a:lstStyle/>
          <a:p>
            <a:pPr algn="ctr"/>
            <a:r>
              <a:rPr lang="en-US" sz="3200" u="sng" dirty="0"/>
              <a:t>(A) Country I-O Level:</a:t>
            </a:r>
            <a:r>
              <a:rPr lang="en-US" sz="3200" dirty="0"/>
              <a:t> </a:t>
            </a:r>
          </a:p>
          <a:p>
            <a:pPr algn="ctr"/>
            <a:r>
              <a:rPr lang="en-US" sz="3200" dirty="0"/>
              <a:t>no “inputs” or “outputs”</a:t>
            </a:r>
          </a:p>
        </p:txBody>
      </p:sp>
      <p:sp>
        <p:nvSpPr>
          <p:cNvPr id="287" name="TextBox 286"/>
          <p:cNvSpPr txBox="1"/>
          <p:nvPr/>
        </p:nvSpPr>
        <p:spPr>
          <a:xfrm>
            <a:off x="2819924" y="35426265"/>
            <a:ext cx="5224260" cy="1077218"/>
          </a:xfrm>
          <a:prstGeom prst="rect">
            <a:avLst/>
          </a:prstGeom>
          <a:noFill/>
        </p:spPr>
        <p:txBody>
          <a:bodyPr wrap="square" rtlCol="0">
            <a:spAutoFit/>
          </a:bodyPr>
          <a:lstStyle/>
          <a:p>
            <a:pPr algn="ctr"/>
            <a:r>
              <a:rPr lang="en-US" sz="3200" u="sng" dirty="0"/>
              <a:t>(B) Entire World I-O Level:</a:t>
            </a:r>
            <a:r>
              <a:rPr lang="en-US" sz="3200" dirty="0"/>
              <a:t> </a:t>
            </a:r>
          </a:p>
          <a:p>
            <a:pPr algn="ctr"/>
            <a:r>
              <a:rPr lang="en-US" sz="3200" dirty="0"/>
              <a:t>no “inputs” or “outputs”</a:t>
            </a:r>
          </a:p>
        </p:txBody>
      </p:sp>
      <p:sp>
        <p:nvSpPr>
          <p:cNvPr id="31" name="Rectangle 30"/>
          <p:cNvSpPr/>
          <p:nvPr/>
        </p:nvSpPr>
        <p:spPr>
          <a:xfrm>
            <a:off x="9905061" y="33327690"/>
            <a:ext cx="1188720" cy="118872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8" name="Rectangle 287"/>
          <p:cNvSpPr/>
          <p:nvPr/>
        </p:nvSpPr>
        <p:spPr>
          <a:xfrm>
            <a:off x="9818574" y="33241965"/>
            <a:ext cx="5394960" cy="539496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9" name="TextBox 288"/>
          <p:cNvSpPr txBox="1"/>
          <p:nvPr/>
        </p:nvSpPr>
        <p:spPr>
          <a:xfrm>
            <a:off x="1864760" y="37360333"/>
            <a:ext cx="7129473" cy="1569660"/>
          </a:xfrm>
          <a:prstGeom prst="rect">
            <a:avLst/>
          </a:prstGeom>
          <a:noFill/>
        </p:spPr>
        <p:txBody>
          <a:bodyPr wrap="square" rtlCol="0">
            <a:spAutoFit/>
          </a:bodyPr>
          <a:lstStyle/>
          <a:p>
            <a:pPr algn="ctr"/>
            <a:r>
              <a:rPr lang="en-US" sz="3200" u="sng" dirty="0"/>
              <a:t>(C) Entire World I-O Level:</a:t>
            </a:r>
            <a:r>
              <a:rPr lang="en-US" sz="3200" dirty="0"/>
              <a:t> </a:t>
            </a:r>
          </a:p>
          <a:p>
            <a:pPr algn="ctr"/>
            <a:r>
              <a:rPr lang="en-US" sz="3200" dirty="0"/>
              <a:t>“inputs” = Value Added, </a:t>
            </a:r>
          </a:p>
          <a:p>
            <a:pPr algn="ctr"/>
            <a:r>
              <a:rPr lang="en-US" sz="3200" dirty="0"/>
              <a:t>“outputs” = C + G + GCF + </a:t>
            </a:r>
            <a:r>
              <a:rPr lang="el-GR" sz="3200" dirty="0"/>
              <a:t>Δ</a:t>
            </a:r>
            <a:r>
              <a:rPr lang="en-US" sz="3200" dirty="0"/>
              <a:t>Inventory</a:t>
            </a:r>
          </a:p>
        </p:txBody>
      </p:sp>
      <p:sp>
        <p:nvSpPr>
          <p:cNvPr id="290" name="Rectangle 289"/>
          <p:cNvSpPr/>
          <p:nvPr/>
        </p:nvSpPr>
        <p:spPr>
          <a:xfrm>
            <a:off x="9714680" y="33147008"/>
            <a:ext cx="6949440" cy="621792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3" name="Straight Arrow Connector 32"/>
          <p:cNvCxnSpPr>
            <a:stCxn id="289" idx="3"/>
          </p:cNvCxnSpPr>
          <p:nvPr/>
        </p:nvCxnSpPr>
        <p:spPr>
          <a:xfrm>
            <a:off x="8994233" y="38145163"/>
            <a:ext cx="719376" cy="637258"/>
          </a:xfrm>
          <a:prstGeom prst="straightConnector1">
            <a:avLst/>
          </a:prstGeom>
          <a:ln>
            <a:solidFill>
              <a:schemeClr val="bg1">
                <a:lumMod val="50000"/>
              </a:schemeClr>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a:stCxn id="287" idx="3"/>
            <a:endCxn id="288" idx="1"/>
          </p:cNvCxnSpPr>
          <p:nvPr/>
        </p:nvCxnSpPr>
        <p:spPr>
          <a:xfrm flipV="1">
            <a:off x="8044184" y="35939445"/>
            <a:ext cx="1774390" cy="25429"/>
          </a:xfrm>
          <a:prstGeom prst="straightConnector1">
            <a:avLst/>
          </a:prstGeom>
          <a:ln>
            <a:solidFill>
              <a:schemeClr val="bg1">
                <a:lumMod val="50000"/>
              </a:schemeClr>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a:stCxn id="286" idx="3"/>
            <a:endCxn id="31" idx="1"/>
          </p:cNvCxnSpPr>
          <p:nvPr/>
        </p:nvCxnSpPr>
        <p:spPr>
          <a:xfrm flipV="1">
            <a:off x="7874978" y="33922050"/>
            <a:ext cx="2030083" cy="2064"/>
          </a:xfrm>
          <a:prstGeom prst="straightConnector1">
            <a:avLst/>
          </a:prstGeom>
          <a:ln>
            <a:solidFill>
              <a:schemeClr val="bg1">
                <a:lumMod val="50000"/>
              </a:schemeClr>
            </a:solidFill>
            <a:tailEnd type="oval" w="lg" len="lg"/>
          </a:ln>
          <a:effectLst/>
        </p:spPr>
        <p:style>
          <a:lnRef idx="2">
            <a:schemeClr val="accent1"/>
          </a:lnRef>
          <a:fillRef idx="0">
            <a:schemeClr val="accent1"/>
          </a:fillRef>
          <a:effectRef idx="1">
            <a:schemeClr val="accent1"/>
          </a:effectRef>
          <a:fontRef idx="minor">
            <a:schemeClr val="tx1"/>
          </a:fontRef>
        </p:style>
      </p:cxnSp>
      <p:sp>
        <p:nvSpPr>
          <p:cNvPr id="53" name="Up Arrow 52"/>
          <p:cNvSpPr/>
          <p:nvPr/>
        </p:nvSpPr>
        <p:spPr>
          <a:xfrm>
            <a:off x="12361107" y="38572102"/>
            <a:ext cx="321777" cy="367017"/>
          </a:xfrm>
          <a:prstGeom prst="up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4" name="Up Arrow 293"/>
          <p:cNvSpPr/>
          <p:nvPr/>
        </p:nvSpPr>
        <p:spPr>
          <a:xfrm rot="16200000">
            <a:off x="15113882" y="35776112"/>
            <a:ext cx="321777" cy="367017"/>
          </a:xfrm>
          <a:prstGeom prst="up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96" name="Straight Connector 295"/>
          <p:cNvCxnSpPr/>
          <p:nvPr/>
        </p:nvCxnSpPr>
        <p:spPr>
          <a:xfrm flipV="1">
            <a:off x="21602491" y="30452334"/>
            <a:ext cx="16189759" cy="355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9" name="Rectangle 298"/>
          <p:cNvSpPr/>
          <p:nvPr/>
        </p:nvSpPr>
        <p:spPr>
          <a:xfrm>
            <a:off x="21936131" y="33900401"/>
            <a:ext cx="724878" cy="523220"/>
          </a:xfrm>
          <a:prstGeom prst="rect">
            <a:avLst/>
          </a:prstGeom>
        </p:spPr>
        <p:txBody>
          <a:bodyPr wrap="none">
            <a:spAutoFit/>
          </a:bodyPr>
          <a:lstStyle/>
          <a:p>
            <a:pPr algn="ctr"/>
            <a:r>
              <a:rPr lang="en-US" sz="2800" dirty="0"/>
              <a:t>(e) </a:t>
            </a:r>
          </a:p>
        </p:txBody>
      </p:sp>
      <p:sp>
        <p:nvSpPr>
          <p:cNvPr id="300" name="TextBox 299"/>
          <p:cNvSpPr txBox="1"/>
          <p:nvPr/>
        </p:nvSpPr>
        <p:spPr>
          <a:xfrm>
            <a:off x="24220270" y="33746513"/>
            <a:ext cx="1446829" cy="338554"/>
          </a:xfrm>
          <a:prstGeom prst="rect">
            <a:avLst/>
          </a:prstGeom>
          <a:noFill/>
        </p:spPr>
        <p:txBody>
          <a:bodyPr wrap="square" rtlCol="0">
            <a:spAutoFit/>
          </a:bodyPr>
          <a:lstStyle/>
          <a:p>
            <a:pPr algn="ctr"/>
            <a:r>
              <a:rPr lang="en-US" sz="1600" dirty="0">
                <a:solidFill>
                  <a:srgbClr val="FF0000"/>
                </a:solidFill>
              </a:rPr>
              <a:t>2000</a:t>
            </a:r>
          </a:p>
        </p:txBody>
      </p:sp>
      <p:sp>
        <p:nvSpPr>
          <p:cNvPr id="301" name="TextBox 300"/>
          <p:cNvSpPr txBox="1"/>
          <p:nvPr/>
        </p:nvSpPr>
        <p:spPr>
          <a:xfrm>
            <a:off x="21687740" y="31551729"/>
            <a:ext cx="1446829" cy="338554"/>
          </a:xfrm>
          <a:prstGeom prst="rect">
            <a:avLst/>
          </a:prstGeom>
          <a:noFill/>
        </p:spPr>
        <p:txBody>
          <a:bodyPr wrap="square" rtlCol="0">
            <a:spAutoFit/>
          </a:bodyPr>
          <a:lstStyle/>
          <a:p>
            <a:pPr algn="ctr"/>
            <a:r>
              <a:rPr lang="en-US" sz="1600" dirty="0">
                <a:solidFill>
                  <a:srgbClr val="FF0000"/>
                </a:solidFill>
              </a:rPr>
              <a:t>2014</a:t>
            </a:r>
          </a:p>
        </p:txBody>
      </p:sp>
      <p:cxnSp>
        <p:nvCxnSpPr>
          <p:cNvPr id="302" name="Straight Arrow Connector 301"/>
          <p:cNvCxnSpPr/>
          <p:nvPr/>
        </p:nvCxnSpPr>
        <p:spPr>
          <a:xfrm>
            <a:off x="24170755" y="32441705"/>
            <a:ext cx="838200" cy="0"/>
          </a:xfrm>
          <a:prstGeom prst="straightConnector1">
            <a:avLst/>
          </a:prstGeom>
          <a:ln w="2857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305" name="TextBox 304"/>
          <p:cNvSpPr txBox="1"/>
          <p:nvPr/>
        </p:nvSpPr>
        <p:spPr>
          <a:xfrm>
            <a:off x="23661454" y="30911762"/>
            <a:ext cx="1727762" cy="338554"/>
          </a:xfrm>
          <a:prstGeom prst="rect">
            <a:avLst/>
          </a:prstGeom>
          <a:noFill/>
        </p:spPr>
        <p:txBody>
          <a:bodyPr wrap="square" rtlCol="0">
            <a:spAutoFit/>
          </a:bodyPr>
          <a:lstStyle/>
          <a:p>
            <a:pPr algn="ctr"/>
            <a:r>
              <a:rPr lang="en-US" sz="1600" dirty="0"/>
              <a:t>Redundancy</a:t>
            </a:r>
          </a:p>
        </p:txBody>
      </p:sp>
      <p:cxnSp>
        <p:nvCxnSpPr>
          <p:cNvPr id="306" name="Straight Arrow Connector 305"/>
          <p:cNvCxnSpPr/>
          <p:nvPr/>
        </p:nvCxnSpPr>
        <p:spPr>
          <a:xfrm flipH="1">
            <a:off x="24091483" y="31269288"/>
            <a:ext cx="838200"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7" name="TextBox 306"/>
          <p:cNvSpPr txBox="1"/>
          <p:nvPr/>
        </p:nvSpPr>
        <p:spPr>
          <a:xfrm>
            <a:off x="22158939" y="33244315"/>
            <a:ext cx="1727762" cy="338554"/>
          </a:xfrm>
          <a:prstGeom prst="rect">
            <a:avLst/>
          </a:prstGeom>
          <a:noFill/>
        </p:spPr>
        <p:txBody>
          <a:bodyPr wrap="square" rtlCol="0">
            <a:spAutoFit/>
          </a:bodyPr>
          <a:lstStyle/>
          <a:p>
            <a:pPr algn="ctr"/>
            <a:r>
              <a:rPr lang="en-US" sz="1600" dirty="0">
                <a:solidFill>
                  <a:schemeClr val="bg1">
                    <a:lumMod val="50000"/>
                  </a:schemeClr>
                </a:solidFill>
              </a:rPr>
              <a:t>Equality</a:t>
            </a:r>
          </a:p>
        </p:txBody>
      </p:sp>
      <p:cxnSp>
        <p:nvCxnSpPr>
          <p:cNvPr id="309" name="Straight Arrow Connector 308"/>
          <p:cNvCxnSpPr/>
          <p:nvPr/>
        </p:nvCxnSpPr>
        <p:spPr>
          <a:xfrm flipH="1">
            <a:off x="22591301" y="33625315"/>
            <a:ext cx="838200" cy="0"/>
          </a:xfrm>
          <a:prstGeom prst="straightConnector1">
            <a:avLst/>
          </a:prstGeom>
          <a:ln w="28575">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10" name="TextBox 309"/>
          <p:cNvSpPr txBox="1"/>
          <p:nvPr/>
        </p:nvSpPr>
        <p:spPr>
          <a:xfrm>
            <a:off x="23700305" y="31856395"/>
            <a:ext cx="1727762" cy="584775"/>
          </a:xfrm>
          <a:prstGeom prst="rect">
            <a:avLst/>
          </a:prstGeom>
          <a:noFill/>
        </p:spPr>
        <p:txBody>
          <a:bodyPr wrap="square" rtlCol="0">
            <a:spAutoFit/>
          </a:bodyPr>
          <a:lstStyle/>
          <a:p>
            <a:pPr algn="ctr"/>
            <a:r>
              <a:rPr lang="en-US" sz="1600" dirty="0">
                <a:solidFill>
                  <a:srgbClr val="FF0000"/>
                </a:solidFill>
              </a:rPr>
              <a:t>Information</a:t>
            </a:r>
          </a:p>
          <a:p>
            <a:pPr algn="ctr"/>
            <a:r>
              <a:rPr lang="en-US" sz="1600" dirty="0">
                <a:solidFill>
                  <a:srgbClr val="FF0000"/>
                </a:solidFill>
              </a:rPr>
              <a:t>Entropy</a:t>
            </a:r>
          </a:p>
        </p:txBody>
      </p:sp>
      <p:sp>
        <p:nvSpPr>
          <p:cNvPr id="311" name="Rectangle 310"/>
          <p:cNvSpPr/>
          <p:nvPr/>
        </p:nvSpPr>
        <p:spPr>
          <a:xfrm>
            <a:off x="40700379" y="23960052"/>
            <a:ext cx="2029065" cy="30421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Replace with new open world I-O calculations</a:t>
            </a:r>
          </a:p>
        </p:txBody>
      </p:sp>
      <p:pic>
        <p:nvPicPr>
          <p:cNvPr id="62" name="Picture 6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7511611" y="30505396"/>
            <a:ext cx="5840471" cy="4672377"/>
          </a:xfrm>
          <a:prstGeom prst="rect">
            <a:avLst/>
          </a:prstGeom>
        </p:spPr>
      </p:pic>
      <p:sp>
        <p:nvSpPr>
          <p:cNvPr id="29" name="Rectangle 28"/>
          <p:cNvSpPr/>
          <p:nvPr/>
        </p:nvSpPr>
        <p:spPr>
          <a:xfrm>
            <a:off x="21794919" y="30729262"/>
            <a:ext cx="4593127" cy="39535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2016:</a:t>
            </a:r>
          </a:p>
          <a:p>
            <a:pPr algn="ctr"/>
            <a:r>
              <a:rPr lang="en-US" sz="3600" dirty="0"/>
              <a:t>Redundancy and Equality vs. NPR</a:t>
            </a:r>
          </a:p>
          <a:p>
            <a:pPr algn="ctr"/>
            <a:r>
              <a:rPr lang="en-US" sz="3600" dirty="0"/>
              <a:t> (Entire I-O matrix)</a:t>
            </a:r>
          </a:p>
          <a:p>
            <a:pPr algn="ctr"/>
            <a:r>
              <a:rPr lang="en-US" sz="3600" dirty="0"/>
              <a:t>Needs to be recalculated as of 7/7/18</a:t>
            </a:r>
          </a:p>
        </p:txBody>
      </p:sp>
      <p:sp>
        <p:nvSpPr>
          <p:cNvPr id="312" name="Rectangle 311"/>
          <p:cNvSpPr/>
          <p:nvPr/>
        </p:nvSpPr>
        <p:spPr>
          <a:xfrm>
            <a:off x="17948311" y="28984812"/>
            <a:ext cx="2442041" cy="60787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a:p>
        </p:txBody>
      </p:sp>
      <p:sp>
        <p:nvSpPr>
          <p:cNvPr id="314" name="Rectangle 313"/>
          <p:cNvSpPr/>
          <p:nvPr/>
        </p:nvSpPr>
        <p:spPr>
          <a:xfrm>
            <a:off x="28659001" y="33858886"/>
            <a:ext cx="623890" cy="523220"/>
          </a:xfrm>
          <a:prstGeom prst="rect">
            <a:avLst/>
          </a:prstGeom>
        </p:spPr>
        <p:txBody>
          <a:bodyPr wrap="none">
            <a:spAutoFit/>
          </a:bodyPr>
          <a:lstStyle/>
          <a:p>
            <a:pPr algn="ctr"/>
            <a:r>
              <a:rPr lang="en-US" sz="2800" dirty="0"/>
              <a:t>(f) </a:t>
            </a:r>
          </a:p>
        </p:txBody>
      </p:sp>
      <p:sp>
        <p:nvSpPr>
          <p:cNvPr id="315" name="TextBox 314"/>
          <p:cNvSpPr txBox="1"/>
          <p:nvPr/>
        </p:nvSpPr>
        <p:spPr>
          <a:xfrm>
            <a:off x="30585312" y="30880089"/>
            <a:ext cx="1727762" cy="338554"/>
          </a:xfrm>
          <a:prstGeom prst="rect">
            <a:avLst/>
          </a:prstGeom>
          <a:noFill/>
        </p:spPr>
        <p:txBody>
          <a:bodyPr wrap="square" rtlCol="0">
            <a:spAutoFit/>
          </a:bodyPr>
          <a:lstStyle/>
          <a:p>
            <a:pPr algn="ctr"/>
            <a:r>
              <a:rPr lang="en-US" sz="1600" dirty="0"/>
              <a:t>Redundancy</a:t>
            </a:r>
          </a:p>
        </p:txBody>
      </p:sp>
      <p:cxnSp>
        <p:nvCxnSpPr>
          <p:cNvPr id="316" name="Straight Arrow Connector 315"/>
          <p:cNvCxnSpPr/>
          <p:nvPr/>
        </p:nvCxnSpPr>
        <p:spPr>
          <a:xfrm flipH="1">
            <a:off x="31015341" y="31237615"/>
            <a:ext cx="838200"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7" name="Straight Arrow Connector 316"/>
          <p:cNvCxnSpPr/>
          <p:nvPr/>
        </p:nvCxnSpPr>
        <p:spPr>
          <a:xfrm>
            <a:off x="31220078" y="32417118"/>
            <a:ext cx="838200" cy="0"/>
          </a:xfrm>
          <a:prstGeom prst="straightConnector1">
            <a:avLst/>
          </a:prstGeom>
          <a:ln w="2857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318" name="TextBox 317"/>
          <p:cNvSpPr txBox="1"/>
          <p:nvPr/>
        </p:nvSpPr>
        <p:spPr>
          <a:xfrm>
            <a:off x="30723801" y="31836099"/>
            <a:ext cx="1727762" cy="584775"/>
          </a:xfrm>
          <a:prstGeom prst="rect">
            <a:avLst/>
          </a:prstGeom>
          <a:noFill/>
        </p:spPr>
        <p:txBody>
          <a:bodyPr wrap="square" rtlCol="0">
            <a:spAutoFit/>
          </a:bodyPr>
          <a:lstStyle/>
          <a:p>
            <a:pPr algn="ctr"/>
            <a:r>
              <a:rPr lang="en-US" sz="1600" dirty="0">
                <a:solidFill>
                  <a:srgbClr val="FF0000"/>
                </a:solidFill>
              </a:rPr>
              <a:t>Information</a:t>
            </a:r>
          </a:p>
          <a:p>
            <a:pPr algn="ctr"/>
            <a:r>
              <a:rPr lang="en-US" sz="1600" dirty="0">
                <a:solidFill>
                  <a:srgbClr val="FF0000"/>
                </a:solidFill>
              </a:rPr>
              <a:t>Entropy</a:t>
            </a:r>
          </a:p>
        </p:txBody>
      </p:sp>
      <p:sp>
        <p:nvSpPr>
          <p:cNvPr id="319" name="TextBox 318"/>
          <p:cNvSpPr txBox="1"/>
          <p:nvPr/>
        </p:nvSpPr>
        <p:spPr>
          <a:xfrm>
            <a:off x="28979692" y="33061493"/>
            <a:ext cx="1727762" cy="338554"/>
          </a:xfrm>
          <a:prstGeom prst="rect">
            <a:avLst/>
          </a:prstGeom>
          <a:noFill/>
        </p:spPr>
        <p:txBody>
          <a:bodyPr wrap="square" rtlCol="0">
            <a:spAutoFit/>
          </a:bodyPr>
          <a:lstStyle/>
          <a:p>
            <a:pPr algn="ctr"/>
            <a:r>
              <a:rPr lang="en-US" sz="1600" dirty="0">
                <a:solidFill>
                  <a:schemeClr val="bg1">
                    <a:lumMod val="50000"/>
                  </a:schemeClr>
                </a:solidFill>
              </a:rPr>
              <a:t>Equality</a:t>
            </a:r>
          </a:p>
        </p:txBody>
      </p:sp>
      <p:cxnSp>
        <p:nvCxnSpPr>
          <p:cNvPr id="320" name="Straight Arrow Connector 319"/>
          <p:cNvCxnSpPr/>
          <p:nvPr/>
        </p:nvCxnSpPr>
        <p:spPr>
          <a:xfrm flipH="1">
            <a:off x="29412054" y="33442493"/>
            <a:ext cx="838200" cy="0"/>
          </a:xfrm>
          <a:prstGeom prst="straightConnector1">
            <a:avLst/>
          </a:prstGeom>
          <a:ln w="28575">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1" name="TextBox 320"/>
          <p:cNvSpPr txBox="1"/>
          <p:nvPr/>
        </p:nvSpPr>
        <p:spPr>
          <a:xfrm>
            <a:off x="31064403" y="33657880"/>
            <a:ext cx="1446829" cy="338554"/>
          </a:xfrm>
          <a:prstGeom prst="rect">
            <a:avLst/>
          </a:prstGeom>
          <a:noFill/>
        </p:spPr>
        <p:txBody>
          <a:bodyPr wrap="square" rtlCol="0">
            <a:spAutoFit/>
          </a:bodyPr>
          <a:lstStyle/>
          <a:p>
            <a:pPr algn="ctr"/>
            <a:r>
              <a:rPr lang="en-US" sz="1600" dirty="0">
                <a:solidFill>
                  <a:srgbClr val="FF0000"/>
                </a:solidFill>
              </a:rPr>
              <a:t>1995</a:t>
            </a:r>
          </a:p>
        </p:txBody>
      </p:sp>
      <p:sp>
        <p:nvSpPr>
          <p:cNvPr id="322" name="TextBox 321"/>
          <p:cNvSpPr txBox="1"/>
          <p:nvPr/>
        </p:nvSpPr>
        <p:spPr>
          <a:xfrm>
            <a:off x="28660398" y="31607838"/>
            <a:ext cx="826541" cy="338554"/>
          </a:xfrm>
          <a:prstGeom prst="rect">
            <a:avLst/>
          </a:prstGeom>
          <a:noFill/>
        </p:spPr>
        <p:txBody>
          <a:bodyPr wrap="square" rtlCol="0">
            <a:spAutoFit/>
          </a:bodyPr>
          <a:lstStyle/>
          <a:p>
            <a:pPr algn="ctr"/>
            <a:r>
              <a:rPr lang="en-US" sz="1600" dirty="0">
                <a:solidFill>
                  <a:srgbClr val="FF0000"/>
                </a:solidFill>
              </a:rPr>
              <a:t>2002</a:t>
            </a:r>
          </a:p>
        </p:txBody>
      </p:sp>
      <p:sp>
        <p:nvSpPr>
          <p:cNvPr id="323" name="Down Arrow 322"/>
          <p:cNvSpPr/>
          <p:nvPr/>
        </p:nvSpPr>
        <p:spPr>
          <a:xfrm rot="5400000">
            <a:off x="33882323" y="31881305"/>
            <a:ext cx="1140254" cy="1489088"/>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80418899"/>
      </p:ext>
    </p:extLst>
  </p:cSld>
  <p:clrMapOvr>
    <a:masterClrMapping/>
  </p:clrMapOvr>
</p:sld>
</file>

<file path=ppt/theme/theme1.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54E3D94-CEE3-426A-9D91-A5C9362D9FEE}" vid="{80DA2C8C-7D8A-4665-B31F-264D8C66CCE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EI_PPT_template_2017v2</Template>
  <TotalTime>27454</TotalTime>
  <Words>5253</Words>
  <Application>Microsoft Office PowerPoint</Application>
  <PresentationFormat>Custom</PresentationFormat>
  <Paragraphs>813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vt:lpstr>
      <vt:lpstr>Cambria Math</vt:lpstr>
      <vt:lpstr>16-9 White Backgroud</vt:lpstr>
      <vt:lpstr>PowerPoint Presentation</vt:lpstr>
      <vt:lpstr>Blank separator</vt:lpstr>
      <vt:lpstr>PowerPoint Presentation</vt:lpstr>
      <vt:lpstr>PowerPoint Presentation</vt:lpstr>
      <vt:lpstr>PowerPoint Presentation</vt:lpstr>
      <vt:lpstr>PowerPoint Presentation</vt:lpstr>
    </vt:vector>
  </TitlesOfParts>
  <Manager/>
  <Company>The University of Texas at Austin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King, Carey W</dc:creator>
  <cp:keywords/>
  <dc:description/>
  <cp:lastModifiedBy>Saurabh,Suman</cp:lastModifiedBy>
  <cp:revision>388</cp:revision>
  <cp:lastPrinted>2017-09-27T13:20:15Z</cp:lastPrinted>
  <dcterms:created xsi:type="dcterms:W3CDTF">2017-09-21T18:20:42Z</dcterms:created>
  <dcterms:modified xsi:type="dcterms:W3CDTF">2022-06-08T13:58:00Z</dcterms:modified>
  <cp:category/>
</cp:coreProperties>
</file>