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a:xfrm>
            <a:off x="5332412" y="5883275"/>
            <a:ext cx="4324044" cy="365125"/>
          </a:xfrm>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1515827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43105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3220717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3855439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64120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1181024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1992269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260643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277544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10951856" y="5867131"/>
            <a:ext cx="551167" cy="365125"/>
          </a:xfrm>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201253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264637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141315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419840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302456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301631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85913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3D5C6F-7748-4BAA-99AB-E881BE6442C5}" type="datetimeFigureOut">
              <a:rPr lang="en-CA" smtClean="0"/>
              <a:t>2017-04-09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BFA38235-9EDB-4E5F-9B24-F40C6113E229}" type="slidenum">
              <a:rPr lang="en-CA" smtClean="0"/>
              <a:t>‹#›</a:t>
            </a:fld>
            <a:endParaRPr lang="en-CA" dirty="0"/>
          </a:p>
        </p:txBody>
      </p:sp>
    </p:spTree>
    <p:extLst>
      <p:ext uri="{BB962C8B-B14F-4D97-AF65-F5344CB8AC3E}">
        <p14:creationId xmlns:p14="http://schemas.microsoft.com/office/powerpoint/2010/main" val="41422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3D5C6F-7748-4BAA-99AB-E881BE6442C5}" type="datetimeFigureOut">
              <a:rPr lang="en-CA" smtClean="0"/>
              <a:t>2017-04-09</a:t>
            </a:fld>
            <a:endParaRPr lang="en-CA"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A38235-9EDB-4E5F-9B24-F40C6113E229}" type="slidenum">
              <a:rPr lang="en-CA" smtClean="0"/>
              <a:t>‹#›</a:t>
            </a:fld>
            <a:endParaRPr lang="en-CA" dirty="0"/>
          </a:p>
        </p:txBody>
      </p:sp>
    </p:spTree>
    <p:extLst>
      <p:ext uri="{BB962C8B-B14F-4D97-AF65-F5344CB8AC3E}">
        <p14:creationId xmlns:p14="http://schemas.microsoft.com/office/powerpoint/2010/main" val="2100301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House Prices Prediction </a:t>
            </a:r>
          </a:p>
        </p:txBody>
      </p:sp>
      <p:sp>
        <p:nvSpPr>
          <p:cNvPr id="3" name="Subtitle 2"/>
          <p:cNvSpPr>
            <a:spLocks noGrp="1"/>
          </p:cNvSpPr>
          <p:nvPr>
            <p:ph type="subTitle" idx="1"/>
          </p:nvPr>
        </p:nvSpPr>
        <p:spPr/>
        <p:txBody>
          <a:bodyPr/>
          <a:lstStyle/>
          <a:p>
            <a:r>
              <a:rPr lang="en-CA" dirty="0"/>
              <a:t>Advanced Regression Techniques</a:t>
            </a:r>
          </a:p>
        </p:txBody>
      </p:sp>
    </p:spTree>
    <p:extLst>
      <p:ext uri="{BB962C8B-B14F-4D97-AF65-F5344CB8AC3E}">
        <p14:creationId xmlns:p14="http://schemas.microsoft.com/office/powerpoint/2010/main" val="15853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4"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ntent Placeholder 21"/>
          <p:cNvSpPr>
            <a:spLocks noGrp="1"/>
          </p:cNvSpPr>
          <p:nvPr>
            <p:ph idx="1"/>
          </p:nvPr>
        </p:nvSpPr>
        <p:spPr>
          <a:xfrm>
            <a:off x="667141" y="2638425"/>
            <a:ext cx="2812387" cy="3925649"/>
          </a:xfrm>
        </p:spPr>
        <p:txBody>
          <a:bodyPr>
            <a:normAutofit lnSpcReduction="10000"/>
          </a:bodyPr>
          <a:lstStyle/>
          <a:p>
            <a:r>
              <a:rPr lang="en-US" sz="1800" dirty="0"/>
              <a:t>79 explanatory variables which describe every aspect of residential homes in Ames, Iowa.</a:t>
            </a:r>
          </a:p>
          <a:p>
            <a:r>
              <a:rPr lang="en-US" sz="1800" dirty="0"/>
              <a:t>Objective is to predict the final price of each home.</a:t>
            </a:r>
          </a:p>
          <a:p>
            <a:r>
              <a:rPr lang="en-US" sz="1800" dirty="0"/>
              <a:t>SalePrice is the target variable which is predicted here. </a:t>
            </a:r>
          </a:p>
          <a:p>
            <a:r>
              <a:rPr lang="en-US" sz="1800" dirty="0"/>
              <a:t>SalePrice is defined as the property’s sale price in dollars.</a:t>
            </a:r>
          </a:p>
        </p:txBody>
      </p:sp>
      <p:sp>
        <p:nvSpPr>
          <p:cNvPr id="2" name="Title 1"/>
          <p:cNvSpPr>
            <a:spLocks noGrp="1"/>
          </p:cNvSpPr>
          <p:nvPr>
            <p:ph type="title"/>
          </p:nvPr>
        </p:nvSpPr>
        <p:spPr>
          <a:xfrm>
            <a:off x="709038" y="643495"/>
            <a:ext cx="2812385" cy="1752599"/>
          </a:xfrm>
        </p:spPr>
        <p:txBody>
          <a:bodyPr vert="horz" lIns="91440" tIns="45720" rIns="91440" bIns="45720" rtlCol="0">
            <a:normAutofit/>
          </a:bodyPr>
          <a:lstStyle/>
          <a:p>
            <a:r>
              <a:rPr lang="en-US" sz="3200" dirty="0"/>
              <a:t>Datasets in Jupyter notebook</a:t>
            </a:r>
          </a:p>
        </p:txBody>
      </p:sp>
      <p:pic>
        <p:nvPicPr>
          <p:cNvPr id="23" name="Content Placeholder 3"/>
          <p:cNvPicPr/>
          <p:nvPr/>
        </p:nvPicPr>
        <p:blipFill rotWithShape="1">
          <a:blip r:embed="rId2"/>
          <a:srcRect l="1723" t="5115" r="1129" b="5115"/>
          <a:stretch/>
        </p:blipFill>
        <p:spPr bwMode="auto">
          <a:xfrm>
            <a:off x="3374378" y="643495"/>
            <a:ext cx="8817621" cy="59110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237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8552"/>
            <a:ext cx="10018713" cy="1036681"/>
          </a:xfrm>
        </p:spPr>
        <p:txBody>
          <a:bodyPr>
            <a:normAutofit fontScale="90000"/>
          </a:bodyPr>
          <a:lstStyle/>
          <a:p>
            <a:r>
              <a:rPr lang="en-CA" dirty="0"/>
              <a:t>Log transformation of skewed SalePrice variable</a:t>
            </a:r>
          </a:p>
        </p:txBody>
      </p:sp>
      <p:pic>
        <p:nvPicPr>
          <p:cNvPr id="7" name="Content Placeholder 6"/>
          <p:cNvPicPr>
            <a:picLocks noGrp="1"/>
          </p:cNvPicPr>
          <p:nvPr>
            <p:ph idx="1"/>
          </p:nvPr>
        </p:nvPicPr>
        <p:blipFill rotWithShape="1">
          <a:blip r:embed="rId2"/>
          <a:srcRect l="-318" t="9328" r="2840" b="238"/>
          <a:stretch/>
        </p:blipFill>
        <p:spPr bwMode="auto">
          <a:xfrm>
            <a:off x="1484311" y="1362788"/>
            <a:ext cx="10321969" cy="56084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03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descr="C:\Users\Braja\AppData\Local\Microsoft\Windows\INetCacheContent.Word\download (1).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21162" y="648932"/>
            <a:ext cx="6881862" cy="5231964"/>
          </a:xfrm>
          <a:prstGeom prst="rect">
            <a:avLst/>
          </a:prstGeom>
        </p:spPr>
      </p:pic>
      <p:sp>
        <p:nvSpPr>
          <p:cNvPr id="2" name="Title 1"/>
          <p:cNvSpPr>
            <a:spLocks noGrp="1"/>
          </p:cNvSpPr>
          <p:nvPr>
            <p:ph type="title"/>
          </p:nvPr>
        </p:nvSpPr>
        <p:spPr>
          <a:xfrm>
            <a:off x="1484312" y="685800"/>
            <a:ext cx="2917755" cy="1752599"/>
          </a:xfrm>
        </p:spPr>
        <p:txBody>
          <a:bodyPr>
            <a:normAutofit/>
          </a:bodyPr>
          <a:lstStyle/>
          <a:p>
            <a:r>
              <a:rPr lang="en-CA" sz="3200" dirty="0"/>
              <a:t>Ridge Model</a:t>
            </a:r>
            <a:br>
              <a:rPr lang="en-CA" sz="3200" dirty="0"/>
            </a:br>
            <a:r>
              <a:rPr lang="en-CA" sz="3200" dirty="0"/>
              <a:t>Implementation</a:t>
            </a:r>
          </a:p>
        </p:txBody>
      </p:sp>
      <p:sp>
        <p:nvSpPr>
          <p:cNvPr id="9" name="Content Placeholder 8"/>
          <p:cNvSpPr>
            <a:spLocks noGrp="1"/>
          </p:cNvSpPr>
          <p:nvPr>
            <p:ph idx="1"/>
          </p:nvPr>
        </p:nvSpPr>
        <p:spPr>
          <a:xfrm>
            <a:off x="1265218" y="2063469"/>
            <a:ext cx="3031480" cy="4442527"/>
          </a:xfrm>
        </p:spPr>
        <p:txBody>
          <a:bodyPr>
            <a:normAutofit/>
          </a:bodyPr>
          <a:lstStyle/>
          <a:p>
            <a:r>
              <a:rPr lang="en-CA" sz="1800" dirty="0"/>
              <a:t>For the Ridge regression model we get a rmse of about 0.127</a:t>
            </a:r>
          </a:p>
          <a:p>
            <a:r>
              <a:rPr lang="en-CA" sz="1800" dirty="0"/>
              <a:t>The U-ish shaped curve indicates when alpha is too large the regularization is too strong and the model cannot capture all the complexities in the data.  However, when alpha is small then the model begins to overfit. </a:t>
            </a:r>
            <a:endParaRPr lang="en-US" sz="1800" dirty="0"/>
          </a:p>
        </p:txBody>
      </p:sp>
    </p:spTree>
    <p:extLst>
      <p:ext uri="{BB962C8B-B14F-4D97-AF65-F5344CB8AC3E}">
        <p14:creationId xmlns:p14="http://schemas.microsoft.com/office/powerpoint/2010/main" val="318825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163" y="685800"/>
            <a:ext cx="6881862" cy="5195095"/>
          </a:xfrm>
          <a:prstGeom prst="rect">
            <a:avLst/>
          </a:prstGeom>
        </p:spPr>
      </p:pic>
      <p:sp>
        <p:nvSpPr>
          <p:cNvPr id="2" name="Title 1"/>
          <p:cNvSpPr>
            <a:spLocks noGrp="1"/>
          </p:cNvSpPr>
          <p:nvPr>
            <p:ph type="title"/>
          </p:nvPr>
        </p:nvSpPr>
        <p:spPr>
          <a:xfrm>
            <a:off x="1484312" y="685800"/>
            <a:ext cx="2812385" cy="1752599"/>
          </a:xfrm>
        </p:spPr>
        <p:txBody>
          <a:bodyPr>
            <a:normAutofit/>
          </a:bodyPr>
          <a:lstStyle/>
          <a:p>
            <a:r>
              <a:rPr lang="en-CA" sz="3200" dirty="0"/>
              <a:t>Residuals of Ridge model</a:t>
            </a:r>
          </a:p>
        </p:txBody>
      </p:sp>
      <p:sp>
        <p:nvSpPr>
          <p:cNvPr id="9" name="Content Placeholder 8"/>
          <p:cNvSpPr>
            <a:spLocks noGrp="1"/>
          </p:cNvSpPr>
          <p:nvPr>
            <p:ph idx="1"/>
          </p:nvPr>
        </p:nvSpPr>
        <p:spPr>
          <a:xfrm>
            <a:off x="1484310" y="2666999"/>
            <a:ext cx="2812387" cy="3124201"/>
          </a:xfrm>
        </p:spPr>
        <p:txBody>
          <a:bodyPr>
            <a:normAutofit/>
          </a:bodyPr>
          <a:lstStyle/>
          <a:p>
            <a:r>
              <a:rPr lang="en-US" sz="1800" dirty="0"/>
              <a:t>Residual plot looks fine</a:t>
            </a:r>
          </a:p>
        </p:txBody>
      </p:sp>
    </p:spTree>
    <p:extLst>
      <p:ext uri="{BB962C8B-B14F-4D97-AF65-F5344CB8AC3E}">
        <p14:creationId xmlns:p14="http://schemas.microsoft.com/office/powerpoint/2010/main" val="187296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9"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6"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Content Placeholder 3" descr="C:\Users\Braja\AppData\Local\Microsoft\Windows\INetCacheContent.Word\download.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21162" y="648931"/>
            <a:ext cx="7063737" cy="5231964"/>
          </a:xfrm>
          <a:prstGeom prst="rect">
            <a:avLst/>
          </a:prstGeom>
        </p:spPr>
      </p:pic>
      <p:sp>
        <p:nvSpPr>
          <p:cNvPr id="34" name="Content Placeholder 33"/>
          <p:cNvSpPr>
            <a:spLocks noGrp="1"/>
          </p:cNvSpPr>
          <p:nvPr>
            <p:ph idx="1"/>
          </p:nvPr>
        </p:nvSpPr>
        <p:spPr>
          <a:xfrm>
            <a:off x="1484310" y="2666999"/>
            <a:ext cx="2812387" cy="3124201"/>
          </a:xfrm>
        </p:spPr>
        <p:txBody>
          <a:bodyPr>
            <a:normAutofit lnSpcReduction="10000"/>
          </a:bodyPr>
          <a:lstStyle/>
          <a:p>
            <a:r>
              <a:rPr lang="en-CA" sz="1800" dirty="0"/>
              <a:t>For the Lasso regression model we get a rmse of about 0.123</a:t>
            </a:r>
          </a:p>
          <a:p>
            <a:r>
              <a:rPr lang="en-CA" sz="1800" dirty="0"/>
              <a:t>Thus the Lasso model performs better than the Ridge</a:t>
            </a:r>
            <a:endParaRPr lang="en-US" sz="1400" dirty="0"/>
          </a:p>
          <a:p>
            <a:r>
              <a:rPr lang="en-CA" sz="1800" dirty="0"/>
              <a:t>The most important positive feature is GrLivArea - the above ground area by area square feet. </a:t>
            </a:r>
            <a:endParaRPr lang="en-US" sz="1800" dirty="0"/>
          </a:p>
        </p:txBody>
      </p:sp>
      <p:sp>
        <p:nvSpPr>
          <p:cNvPr id="2" name="Title 1"/>
          <p:cNvSpPr>
            <a:spLocks noGrp="1"/>
          </p:cNvSpPr>
          <p:nvPr>
            <p:ph type="title"/>
          </p:nvPr>
        </p:nvSpPr>
        <p:spPr>
          <a:xfrm>
            <a:off x="1484312" y="685800"/>
            <a:ext cx="2812385" cy="1752599"/>
          </a:xfrm>
        </p:spPr>
        <p:txBody>
          <a:bodyPr vert="horz" lIns="91440" tIns="45720" rIns="91440" bIns="45720" rtlCol="0">
            <a:normAutofit/>
          </a:bodyPr>
          <a:lstStyle/>
          <a:p>
            <a:r>
              <a:rPr lang="en-US" sz="3200" dirty="0"/>
              <a:t>Important Coefficients </a:t>
            </a:r>
          </a:p>
        </p:txBody>
      </p:sp>
    </p:spTree>
    <p:extLst>
      <p:ext uri="{BB962C8B-B14F-4D97-AF65-F5344CB8AC3E}">
        <p14:creationId xmlns:p14="http://schemas.microsoft.com/office/powerpoint/2010/main" val="403350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1" name="Rounded 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3" descr="C:\Users\Braja\AppData\Local\Microsoft\Windows\INetCacheContent.Word\download (1).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21162" y="648931"/>
            <a:ext cx="6881861" cy="5231964"/>
          </a:xfrm>
          <a:prstGeom prst="rect">
            <a:avLst/>
          </a:prstGeom>
        </p:spPr>
      </p:pic>
      <p:sp>
        <p:nvSpPr>
          <p:cNvPr id="2" name="Title 1"/>
          <p:cNvSpPr>
            <a:spLocks noGrp="1"/>
          </p:cNvSpPr>
          <p:nvPr>
            <p:ph type="title"/>
          </p:nvPr>
        </p:nvSpPr>
        <p:spPr>
          <a:xfrm>
            <a:off x="1484312" y="685800"/>
            <a:ext cx="2812385" cy="1752599"/>
          </a:xfrm>
        </p:spPr>
        <p:txBody>
          <a:bodyPr>
            <a:normAutofit/>
          </a:bodyPr>
          <a:lstStyle/>
          <a:p>
            <a:r>
              <a:rPr lang="en-CA" sz="3200" dirty="0"/>
              <a:t>Residuals of Lasso model</a:t>
            </a:r>
          </a:p>
        </p:txBody>
      </p:sp>
      <p:sp>
        <p:nvSpPr>
          <p:cNvPr id="9" name="Content Placeholder 8"/>
          <p:cNvSpPr>
            <a:spLocks noGrp="1"/>
          </p:cNvSpPr>
          <p:nvPr>
            <p:ph idx="1"/>
          </p:nvPr>
        </p:nvSpPr>
        <p:spPr>
          <a:xfrm>
            <a:off x="1484310" y="2666999"/>
            <a:ext cx="2812387" cy="3124201"/>
          </a:xfrm>
        </p:spPr>
        <p:txBody>
          <a:bodyPr>
            <a:normAutofit/>
          </a:bodyPr>
          <a:lstStyle/>
          <a:p>
            <a:r>
              <a:rPr lang="en-US" sz="1800" dirty="0"/>
              <a:t>Residual plot looks good</a:t>
            </a:r>
          </a:p>
          <a:p>
            <a:pPr marL="0" indent="0">
              <a:buNone/>
            </a:pPr>
            <a:endParaRPr lang="en-US" sz="1800" dirty="0"/>
          </a:p>
        </p:txBody>
      </p:sp>
    </p:spTree>
    <p:extLst>
      <p:ext uri="{BB962C8B-B14F-4D97-AF65-F5344CB8AC3E}">
        <p14:creationId xmlns:p14="http://schemas.microsoft.com/office/powerpoint/2010/main" val="968874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4474896" y="388508"/>
            <a:ext cx="7717103" cy="531367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039249" y="1049179"/>
            <a:ext cx="3333495" cy="1504335"/>
          </a:xfrm>
        </p:spPr>
        <p:txBody>
          <a:bodyPr>
            <a:normAutofit fontScale="90000"/>
          </a:bodyPr>
          <a:lstStyle/>
          <a:p>
            <a:r>
              <a:rPr lang="en-CA" dirty="0"/>
              <a:t>Elastic net regularization model</a:t>
            </a:r>
            <a:endParaRPr lang="en-CA" sz="2400" dirty="0"/>
          </a:p>
        </p:txBody>
      </p:sp>
      <p:sp>
        <p:nvSpPr>
          <p:cNvPr id="9" name="Content Placeholder 8"/>
          <p:cNvSpPr>
            <a:spLocks noGrp="1"/>
          </p:cNvSpPr>
          <p:nvPr>
            <p:ph idx="1"/>
          </p:nvPr>
        </p:nvSpPr>
        <p:spPr>
          <a:xfrm>
            <a:off x="1039249" y="2666999"/>
            <a:ext cx="3333496" cy="3124201"/>
          </a:xfrm>
        </p:spPr>
        <p:txBody>
          <a:bodyPr anchor="t">
            <a:normAutofit/>
          </a:bodyPr>
          <a:lstStyle/>
          <a:p>
            <a:r>
              <a:rPr lang="en-CA" sz="1800" dirty="0"/>
              <a:t>rmse_cv(model_elas).mean() : 0.12289939197911479</a:t>
            </a:r>
          </a:p>
          <a:p>
            <a:r>
              <a:rPr lang="en-CA" sz="1800" dirty="0"/>
              <a:t>Finally prices of homes in Ames are predicted which is given by the Data frame “solution”</a:t>
            </a:r>
          </a:p>
          <a:p>
            <a:endParaRPr lang="en-US" dirty="0"/>
          </a:p>
        </p:txBody>
      </p:sp>
    </p:spTree>
    <p:extLst>
      <p:ext uri="{BB962C8B-B14F-4D97-AF65-F5344CB8AC3E}">
        <p14:creationId xmlns:p14="http://schemas.microsoft.com/office/powerpoint/2010/main" val="3623711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847</TotalTime>
  <Words>201</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House Prices Prediction </vt:lpstr>
      <vt:lpstr>Datasets in Jupyter notebook</vt:lpstr>
      <vt:lpstr>Log transformation of skewed SalePrice variable</vt:lpstr>
      <vt:lpstr>Ridge Model Implementation</vt:lpstr>
      <vt:lpstr>Residuals of Ridge model</vt:lpstr>
      <vt:lpstr>Important Coefficients </vt:lpstr>
      <vt:lpstr>Residuals of Lasso model</vt:lpstr>
      <vt:lpstr>Elastic net regularization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dc:title>
  <dc:creator>Braja Patra</dc:creator>
  <cp:lastModifiedBy>Braja Patra</cp:lastModifiedBy>
  <cp:revision>33</cp:revision>
  <dcterms:created xsi:type="dcterms:W3CDTF">2017-04-06T04:31:10Z</dcterms:created>
  <dcterms:modified xsi:type="dcterms:W3CDTF">2017-04-10T03:00:22Z</dcterms:modified>
</cp:coreProperties>
</file>