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91" r:id="rId8"/>
    <p:sldId id="41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  <a:t>Gl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  <a:t>o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  <a:t>bal Trends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kumimoji="0" lang="en-US" sz="4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exend SemiBold"/>
                <a:ea typeface="Lexend SemiBold"/>
                <a:cs typeface="Lexend SemiBold"/>
                <a:sym typeface="Lexend SemiBold"/>
              </a:rPr>
              <a:t>Project</a:t>
            </a:r>
            <a:br>
              <a:rPr kumimoji="0" lang="en-US" sz="4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exend SemiBold"/>
                <a:ea typeface="Lexend SemiBold"/>
                <a:cs typeface="Lexend SemiBold"/>
                <a:sym typeface="Lexend SemiBold"/>
              </a:rPr>
            </a:br>
            <a:r>
              <a:rPr kumimoji="0" lang="en-US" sz="4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exend SemiBold"/>
                <a:ea typeface="Lexend SemiBold"/>
                <a:cs typeface="Lexend SemiBold"/>
                <a:sym typeface="Lexend SemiBold"/>
              </a:rPr>
              <a:t>Presentation</a:t>
            </a:r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E8F93298-7AC5-D7DA-263E-BAFD92E64311}"/>
              </a:ext>
            </a:extLst>
          </p:cNvPr>
          <p:cNvSpPr txBox="1"/>
          <p:nvPr/>
        </p:nvSpPr>
        <p:spPr>
          <a:xfrm>
            <a:off x="9956404" y="5809140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By: Suman Bera</a:t>
            </a:r>
            <a:endParaRPr sz="1600" i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78" y="5540027"/>
            <a:ext cx="3674812" cy="715936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0BDA8-9116-01B1-C390-100F84DE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1" y="121570"/>
            <a:ext cx="4603531" cy="28949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F35A7-C96C-1191-5553-D2AA8C73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26" y="121569"/>
            <a:ext cx="5220592" cy="33074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69650F-8A32-0115-64BC-EA9D14A9E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26" y="3242669"/>
            <a:ext cx="5220592" cy="24224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2D23A-399F-3E18-D495-6D99D35A4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71" y="3016470"/>
            <a:ext cx="4603531" cy="26486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97760"/>
            <a:ext cx="10972799" cy="3876235"/>
          </a:xfrm>
        </p:spPr>
        <p:txBody>
          <a:bodyPr>
            <a:normAutofit fontScale="77500" lnSpcReduction="20000"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 5 countries with highest GDP per Capita (as of 2007):</a:t>
            </a:r>
            <a:r>
              <a:rPr lang="en-US" sz="20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Norway</a:t>
            </a:r>
            <a:r>
              <a:rPr lang="en-US" sz="20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Kuwait</a:t>
            </a:r>
            <a:r>
              <a:rPr lang="en-US" sz="20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Singapore</a:t>
            </a:r>
            <a:r>
              <a:rPr lang="en-US" sz="20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United States</a:t>
            </a:r>
            <a:r>
              <a:rPr lang="en-US" sz="20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Ireland</a:t>
            </a:r>
            <a:b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sz="20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a positive correlation between GDP per capita and life expectancy.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2000" b="1" dirty="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As GDP per capita increases, life expectancy also tends to increase.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lang="en-US" sz="2000" dirty="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Countries with higher economic development (higher GDP per capita) tend to have better health outcomes, as indicated by higher life expectancy.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lang="en-US" sz="2000" dirty="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390525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European countries are the most tightly clustered, suggesting a more uniform standard of living and health outcomes across the continent.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African countries are more spread out, indicating more variability in economic and health outcomes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lang="en-US" sz="2000" dirty="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390525" lvl="0" indent="-3048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The average GDP per capita for Oceania is higher than the Americas because Oceania includes countries which have very high GDP per capita.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In contrast, the Americas include a mix of countries with varying levels of GDP per capita, including some with much lower GDP per capita, which brings down the average.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CDF5F-2051-AAA2-BBCD-505604E2A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296160"/>
            <a:ext cx="10864957" cy="3977835"/>
          </a:xfrm>
        </p:spPr>
        <p:txBody>
          <a:bodyPr>
            <a:normAutofit fontScale="85000" lnSpcReduction="20000"/>
          </a:bodyPr>
          <a:lstStyle/>
          <a:p>
            <a:pPr marL="457200" marR="390525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There’s a strong link between economic prosperity (GDP per capita) and health outcomes (life expectancy), with clear disparities across different continents.</a:t>
            </a:r>
            <a:b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While higher GDP per capita generally correlates with higher life expectancy, there are significant regional variations and outliers that suggest other influencing factors.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Stability plays a crucial role in determining both life expectancy and economic development. Countries with stable political environments and strong institutions tend to have higher life expectancy and better economic outcomes.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visualizations highlight the long-term trends in life expectancy and GDP per capita, showing how stability and development policies impact these metrics over time.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-US" sz="2000" dirty="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stability or instability of a country significantly influences key metrics such as life expectancy and economic development.</a:t>
            </a:r>
            <a:endParaRPr lang="en-US" sz="2000" dirty="0">
              <a:solidFill>
                <a:srgbClr val="1C458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dirty="0">
                <a:solidFill>
                  <a:srgbClr val="783F04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well-developed healthcare &amp; financial system, better access to medical services &amp; education, action against corruption and addressing ongoing conflicts in any country is needed for their progress &amp; development</a:t>
            </a:r>
            <a:endParaRPr lang="en-US" sz="1400" dirty="0">
              <a:solidFill>
                <a:srgbClr val="783F0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455008"/>
          </a:xfrm>
        </p:spPr>
        <p:txBody>
          <a:bodyPr/>
          <a:lstStyle/>
          <a:p>
            <a:r>
              <a:rPr lang="en-US" dirty="0"/>
              <a:t>Suman Bera</a:t>
            </a:r>
          </a:p>
          <a:p>
            <a:r>
              <a:rPr lang="en-US" dirty="0"/>
              <a:t>+91-7501823400</a:t>
            </a:r>
          </a:p>
          <a:p>
            <a:r>
              <a:rPr lang="en-US" dirty="0"/>
              <a:t>sumanberapapai1@gmail.com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r>
              <a:rPr lang="en-US" dirty="0">
                <a:effectLst/>
              </a:rPr>
              <a:t>Dataset Overview and Problem Statement</a:t>
            </a:r>
          </a:p>
          <a:p>
            <a:r>
              <a:rPr lang="en-US" dirty="0">
                <a:effectLst/>
              </a:rPr>
              <a:t>Life Expectancy Trends</a:t>
            </a:r>
          </a:p>
          <a:p>
            <a:r>
              <a:rPr lang="en-US" dirty="0">
                <a:effectLst/>
              </a:rPr>
              <a:t>GDP per Capita and Life Expectancy</a:t>
            </a:r>
          </a:p>
          <a:p>
            <a:r>
              <a:rPr lang="en-US" dirty="0">
                <a:effectLst/>
              </a:rPr>
              <a:t>Country Case Study: Switzerland vs Afghanistan</a:t>
            </a:r>
          </a:p>
          <a:p>
            <a:r>
              <a:rPr lang="en-US" dirty="0">
                <a:effectLst/>
              </a:rPr>
              <a:t>Statistical Insights and Visuals</a:t>
            </a:r>
          </a:p>
          <a:p>
            <a:pPr algn="l"/>
            <a:r>
              <a:rPr lang="en-US" dirty="0"/>
              <a:t>Key Insights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" sz="60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Gapminder Overview</a:t>
            </a:r>
            <a:endParaRPr lang="en-US" dirty="0"/>
          </a:p>
        </p:txBody>
      </p:sp>
      <p:sp>
        <p:nvSpPr>
          <p:cNvPr id="2" name="Google Shape;94;p14">
            <a:extLst>
              <a:ext uri="{FF2B5EF4-FFF2-40B4-BE49-F238E27FC236}">
                <a16:creationId xmlns:a16="http://schemas.microsoft.com/office/drawing/2014/main" id="{28F0D746-071D-E76F-FD33-A96DB30A6034}"/>
              </a:ext>
            </a:extLst>
          </p:cNvPr>
          <p:cNvSpPr txBox="1"/>
          <p:nvPr/>
        </p:nvSpPr>
        <p:spPr>
          <a:xfrm>
            <a:off x="6309358" y="3970352"/>
            <a:ext cx="5882641" cy="252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Gapminder</a:t>
            </a:r>
            <a:r>
              <a:rPr lang="en" sz="1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900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mission is to fight devastating ignorance with a fact-based worldview everyone can understand. </a:t>
            </a:r>
            <a:endParaRPr sz="1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</a:t>
            </a:r>
            <a:r>
              <a:rPr lang="en" sz="1900" dirty="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identifies systematic misconceptions</a:t>
            </a:r>
            <a:r>
              <a:rPr lang="en" sz="1900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about important global trends &amp; proportions and uses reliable data to develop easy to understand teaching</a:t>
            </a:r>
            <a:br>
              <a:rPr lang="en" sz="1900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900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materials to rid people of their misconceptions.</a:t>
            </a:r>
            <a:endParaRPr sz="1900" dirty="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22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The modern world is shaped by complex dynamics in population, health, &amp; economics, making understanding these trends vital for informed policy-making.</a:t>
            </a:r>
          </a:p>
          <a:p>
            <a:pPr lvl="0">
              <a:spcBef>
                <a:spcPts val="22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Global Trends, a leading analytics firm, is dedicated to deciphering these patterns through a comprehensive analysis of the Gapminder dataset.</a:t>
            </a:r>
          </a:p>
          <a:p>
            <a:pPr lvl="0">
              <a:spcBef>
                <a:spcPts val="220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Your role in this project is to conduct an in-depth Exploratory Data Analysis (EDA), uncovering the intricate relationships between demographic changes, economic development, and health advancements over recent decades.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Manipulation &amp;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190270"/>
            <a:ext cx="7810500" cy="3700462"/>
          </a:xfrm>
        </p:spPr>
        <p:txBody>
          <a:bodyPr>
            <a:noAutofit/>
          </a:bodyPr>
          <a:lstStyle/>
          <a:p>
            <a:pPr lvl="0">
              <a:spcBef>
                <a:spcPts val="220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Transformed &amp; Manipulated data using python’s 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sym typeface="Raleway"/>
              </a:rPr>
              <a:t>Numpy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 &amp; Pandas library</a:t>
            </a:r>
          </a:p>
          <a:p>
            <a:pPr lvl="0">
              <a:spcBef>
                <a:spcPts val="220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2">
                    <a:lumMod val="75000"/>
                  </a:schemeClr>
                </a:solidFill>
                <a:sym typeface="Raleway"/>
              </a:rPr>
              <a:t>Fixed inconsistent values 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	Corrected data type of ‘year’ column to datetime in ‘YYYY-MM-DD’ 	format  </a:t>
            </a:r>
          </a:p>
          <a:p>
            <a:pPr>
              <a:spcBef>
                <a:spcPts val="2200"/>
              </a:spcBef>
            </a:pPr>
            <a:r>
              <a:rPr lang="en-US" sz="1800" b="1" u="sng" dirty="0">
                <a:solidFill>
                  <a:schemeClr val="tx2">
                    <a:lumMod val="75000"/>
                  </a:schemeClr>
                </a:solidFill>
                <a:sym typeface="Raleway"/>
              </a:rPr>
              <a:t>Checked missing/error values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	Checked the Errors &amp; Null values throughout dataset and filled with 	appropriate values.</a:t>
            </a:r>
          </a:p>
          <a:p>
            <a:pPr lvl="0">
              <a:spcBef>
                <a:spcPts val="220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2">
                    <a:lumMod val="75000"/>
                  </a:schemeClr>
                </a:solidFill>
                <a:sym typeface="Raleway"/>
              </a:rPr>
              <a:t>Generated new data and measures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	- Extracted decade that ‘year’ falls in new column ‘decade’ 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	- Categorized the '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sym typeface="Raleway"/>
              </a:rPr>
              <a:t>life_exp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sym typeface="Raleway"/>
              </a:rPr>
              <a:t>' into 4 equally ranged bins from 'Low' to 	'Very 	High' in new column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2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Life Expectancy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549552"/>
            <a:ext cx="5700305" cy="16459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average life expectancy increased from 1952 to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Factors: Improved healthcare, decline in infectious diseases, better sanitation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GDP per Capita and Life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0590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Strong positive correlation between GDP per capita and life expectancy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R-squared value of 0.73 indicates a significant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23478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Oceania had the highest average GDP per capita in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Europe followed closely, while Africa had the lowest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6B7F3-D3E7-94D7-17C6-D76747A4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850640"/>
            <a:ext cx="494284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2169F-DCC7-C5D8-BFE4-844C03B6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0067"/>
            <a:ext cx="4709236" cy="29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Country Case Study: Switzerland vs Afghanistan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6240" y="584005"/>
            <a:ext cx="3265169" cy="39990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Switzerland: Higher life expectancy and GDP per capita, steady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Afghanistan: Lower metrics, more volatility due to conflicts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5B665-7ACB-1932-25CA-CCE63EA2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621676"/>
            <a:ext cx="7767319" cy="3923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Statistical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4517" y="3127375"/>
            <a:ext cx="5045075" cy="2994025"/>
          </a:xfrm>
        </p:spPr>
        <p:txBody>
          <a:bodyPr>
            <a:normAutofit fontScale="92500" lnSpcReduction="2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Countries:</a:t>
            </a:r>
            <a:r>
              <a:rPr lang="en-US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142</a:t>
            </a:r>
            <a:b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Population:</a:t>
            </a:r>
            <a: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6.25 B </a:t>
            </a:r>
            <a:r>
              <a:rPr lang="en-US" sz="11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dirty="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(Life Exp &gt; 80 years)</a:t>
            </a:r>
            <a: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13 </a:t>
            </a:r>
            <a:r>
              <a:rPr lang="en-US" sz="11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dirty="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Life Expectancy:</a:t>
            </a:r>
            <a:r>
              <a:rPr lang="en-US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67</a:t>
            </a:r>
            <a:r>
              <a:rPr lang="en-US" sz="16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yr</a:t>
            </a:r>
            <a: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1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-US" sz="2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dirty="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0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GDP per capita:</a:t>
            </a:r>
            <a:r>
              <a:rPr lang="en-US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r>
              <a:rPr lang="en-US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11.7</a:t>
            </a:r>
            <a:r>
              <a:rPr lang="en-US" sz="16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K </a:t>
            </a:r>
            <a:r>
              <a:rPr lang="en-US" sz="11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endParaRPr lang="en-US"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{DA0C5A0C-C1AF-4EA1-97C5-828288F788FE}tf78853419_win32</Template>
  <TotalTime>38</TotalTime>
  <Words>794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Comfortaa</vt:lpstr>
      <vt:lpstr>Lexend ExtraBold</vt:lpstr>
      <vt:lpstr>Lexend SemiBold</vt:lpstr>
      <vt:lpstr>Arial</vt:lpstr>
      <vt:lpstr>Calibri</vt:lpstr>
      <vt:lpstr>Franklin Gothic Book</vt:lpstr>
      <vt:lpstr>Franklin Gothic Demi</vt:lpstr>
      <vt:lpstr>Lato</vt:lpstr>
      <vt:lpstr>Montserrat</vt:lpstr>
      <vt:lpstr>Raleway</vt:lpstr>
      <vt:lpstr>Raleway ExtraBold</vt:lpstr>
      <vt:lpstr>Raleway Medium</vt:lpstr>
      <vt:lpstr>Custom</vt:lpstr>
      <vt:lpstr>Global Trends Project Presentation</vt:lpstr>
      <vt:lpstr>Agenda</vt:lpstr>
      <vt:lpstr>Gapminder Overview</vt:lpstr>
      <vt:lpstr>Problem Statement</vt:lpstr>
      <vt:lpstr>Data Manipulation &amp; Preprocessing</vt:lpstr>
      <vt:lpstr>Life Expectancy Trends</vt:lpstr>
      <vt:lpstr>GDP per Capita and Life Expectancy</vt:lpstr>
      <vt:lpstr>Country Case Study: Switzerland vs Afghanistan</vt:lpstr>
      <vt:lpstr>Statistical Insights</vt:lpstr>
      <vt:lpstr>Visualizations</vt:lpstr>
      <vt:lpstr>Key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Bera, Suman</dc:creator>
  <cp:lastModifiedBy>Bera, Suman</cp:lastModifiedBy>
  <cp:revision>1</cp:revision>
  <dcterms:created xsi:type="dcterms:W3CDTF">2024-10-10T18:06:42Z</dcterms:created>
  <dcterms:modified xsi:type="dcterms:W3CDTF">2024-10-10T18:45:16Z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