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0" r:id="rId1"/>
  </p:sldMasterIdLst>
  <p:sldIdLst>
    <p:sldId id="256" r:id="rId2"/>
    <p:sldId id="268" r:id="rId3"/>
    <p:sldId id="264" r:id="rId4"/>
    <p:sldId id="257" r:id="rId5"/>
    <p:sldId id="281" r:id="rId6"/>
    <p:sldId id="280" r:id="rId7"/>
    <p:sldId id="277" r:id="rId8"/>
    <p:sldId id="263" r:id="rId9"/>
    <p:sldId id="269" r:id="rId10"/>
    <p:sldId id="265" r:id="rId11"/>
    <p:sldId id="266" r:id="rId12"/>
    <p:sldId id="267" r:id="rId13"/>
    <p:sldId id="259" r:id="rId14"/>
    <p:sldId id="270" r:id="rId15"/>
    <p:sldId id="278" r:id="rId16"/>
    <p:sldId id="271" r:id="rId17"/>
    <p:sldId id="279" r:id="rId18"/>
    <p:sldId id="260" r:id="rId19"/>
    <p:sldId id="27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7B7869-D4E6-44ED-9B2A-B542CCBAFC7B}">
          <p14:sldIdLst>
            <p14:sldId id="256"/>
            <p14:sldId id="268"/>
            <p14:sldId id="264"/>
            <p14:sldId id="257"/>
            <p14:sldId id="281"/>
            <p14:sldId id="280"/>
            <p14:sldId id="277"/>
            <p14:sldId id="263"/>
            <p14:sldId id="269"/>
            <p14:sldId id="265"/>
            <p14:sldId id="266"/>
            <p14:sldId id="267"/>
            <p14:sldId id="259"/>
            <p14:sldId id="270"/>
            <p14:sldId id="278"/>
            <p14:sldId id="271"/>
            <p14:sldId id="279"/>
            <p14:sldId id="260"/>
            <p14:sldId id="27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6" autoAdjust="0"/>
    <p:restoredTop sz="94660"/>
  </p:normalViewPr>
  <p:slideViewPr>
    <p:cSldViewPr snapToGrid="0">
      <p:cViewPr varScale="1">
        <p:scale>
          <a:sx n="127" d="100"/>
          <a:sy n="127"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FF27-24F1-A55B-4D53-7368B1A70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434A7E-71A1-936E-F91A-1E0166B3C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77DA01-9120-870B-6DB9-41B2B91536D1}"/>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3A8D67BA-CC09-590F-FC9D-C2DF4810B4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521B24-3601-427D-17AA-0FDA358C19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388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5C86-09ED-4BDE-FB1B-C7AABACEEC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077FF3-29CF-237D-AEEA-3BE60252A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DEA90-BD1E-9C9D-9DFD-427A470AC0F0}"/>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76697717-CBF5-754F-E7DF-6F6C553B36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115C5-8FCD-2751-803A-B9523B98576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5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E92393-6E83-B281-B333-05B4A8581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D02C1D-3C4A-03D7-AD76-3D62576EA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A8B33-4F7D-EB70-56A6-D16EE5F9124F}"/>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02325996-7EA7-010B-7E2F-13946E173A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F1ACCD-B7DD-9107-AFF9-2E11149863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63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38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3727-811A-0043-4487-560E618634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8DA72-7F53-093E-88EB-B522028DB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80643-BB12-4A43-BDF6-CEDDDD0C865A}"/>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7470156F-321E-36F9-7C3B-CE072A681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BB0DFC-1766-8A35-D118-171217FBB9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4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F5DE-5FB3-0A49-BD0F-254D428BC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1946CD-ABA9-9849-1229-ECDE1AA58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A2903E-1A98-2D51-96D0-925FAAD2A6FF}"/>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893C7023-4B90-9A4E-91EB-648454DB7E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97CC32-D4E2-6605-3BB4-C20C0BF631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80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0F97-0D31-FEF3-09C5-53F93C2B7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648B3A-83FA-497A-6D38-AD395F149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0CE1E2-9EF8-B402-27CA-DAB57FCC5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C9A5C3-2A62-3694-9CB1-B37E468163B8}"/>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a:extLst>
              <a:ext uri="{FF2B5EF4-FFF2-40B4-BE49-F238E27FC236}">
                <a16:creationId xmlns:a16="http://schemas.microsoft.com/office/drawing/2014/main" id="{F1C2FE07-72A6-1CC9-2539-46437D2DF5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AA8233-F833-45AB-8A5A-1EA8B8D784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1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7FB2-3EF8-4921-CE9B-F41D0059D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EFCE7-A060-EF78-9321-CC9CB460B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1CA3E-8CE1-35C1-E9D6-2D5F8BC3C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10F778-F418-91C3-221B-241316D38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A1D30-FDCC-CD25-84E5-F6278BE40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3CEC4D-BB57-971A-D0B0-7B6F5BB4445B}"/>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8" name="Footer Placeholder 7">
            <a:extLst>
              <a:ext uri="{FF2B5EF4-FFF2-40B4-BE49-F238E27FC236}">
                <a16:creationId xmlns:a16="http://schemas.microsoft.com/office/drawing/2014/main" id="{C465688E-D4E4-E4F4-EC0E-43D9E318C0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43BD7D6-5544-22BC-590A-001538C9CDE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21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FA70-5652-F1BB-75A3-A6ADDEB587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1DB63-13CA-79B9-D9BB-64144F6CE7CB}"/>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4" name="Footer Placeholder 3">
            <a:extLst>
              <a:ext uri="{FF2B5EF4-FFF2-40B4-BE49-F238E27FC236}">
                <a16:creationId xmlns:a16="http://schemas.microsoft.com/office/drawing/2014/main" id="{07F7BC7C-0056-C07B-6366-4511B0689E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D9BF95-AD01-86FD-CE91-1AD6317CD4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65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8FB1E-A002-85A1-57DA-4BD840516B76}"/>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3" name="Footer Placeholder 2">
            <a:extLst>
              <a:ext uri="{FF2B5EF4-FFF2-40B4-BE49-F238E27FC236}">
                <a16:creationId xmlns:a16="http://schemas.microsoft.com/office/drawing/2014/main" id="{84113E2F-EA93-1F90-D571-8BE81E30A4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A3209B-FA7C-E3CC-92B2-83D1E842F0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097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A5C0-52E9-B147-97B6-3292CE06C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252798-FD9E-93BC-0FAA-92595AEF3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2A1A9D-F20A-9515-32F2-EA184B2CE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CEEBF-980F-DE0C-994B-FF8677CC4662}"/>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a:extLst>
              <a:ext uri="{FF2B5EF4-FFF2-40B4-BE49-F238E27FC236}">
                <a16:creationId xmlns:a16="http://schemas.microsoft.com/office/drawing/2014/main" id="{CFC7B3A9-1B9C-4B2D-06C7-288197D9DF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55CE06-4FF2-F619-7FB2-F4C99E486B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6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54CF-EE2F-7279-F89E-40986C707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FA60B6-4DA7-5C87-442D-FE0B818D31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6125BF-226D-EAD1-10A8-31493B3CA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0B960-D138-9E03-ECE9-88BAA0B40F31}"/>
              </a:ext>
            </a:extLst>
          </p:cNvPr>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a:extLst>
              <a:ext uri="{FF2B5EF4-FFF2-40B4-BE49-F238E27FC236}">
                <a16:creationId xmlns:a16="http://schemas.microsoft.com/office/drawing/2014/main" id="{D66AAB08-6587-279F-B3CE-342DA47B0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644A8B-2163-2BF8-2E31-EFE9E78D301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43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A4593-4D59-F99D-1B41-31EB85252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3ED5E-8C3F-134B-D3A6-899F7727E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84AC0-7274-3E31-DDBC-FFE1B891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5/5/2024</a:t>
            </a:fld>
            <a:endParaRPr lang="en-US" dirty="0"/>
          </a:p>
        </p:txBody>
      </p:sp>
      <p:sp>
        <p:nvSpPr>
          <p:cNvPr id="5" name="Footer Placeholder 4">
            <a:extLst>
              <a:ext uri="{FF2B5EF4-FFF2-40B4-BE49-F238E27FC236}">
                <a16:creationId xmlns:a16="http://schemas.microsoft.com/office/drawing/2014/main" id="{926EA5EA-0719-9588-98BB-E4C6EE8F1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DDE73E-9FAC-A3F2-F258-39DF23E43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36623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F956-B28F-3729-6985-2EF2C13D8E93}"/>
              </a:ext>
            </a:extLst>
          </p:cNvPr>
          <p:cNvSpPr>
            <a:spLocks noGrp="1"/>
          </p:cNvSpPr>
          <p:nvPr>
            <p:ph type="ctrTitle"/>
          </p:nvPr>
        </p:nvSpPr>
        <p:spPr>
          <a:xfrm>
            <a:off x="2863309" y="1857990"/>
            <a:ext cx="6267113" cy="646331"/>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AI FACE ATTENDAMCE SYSTEM</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E1D6B5-EDA9-A097-2C7C-7D0354462FF8}"/>
              </a:ext>
            </a:extLst>
          </p:cNvPr>
          <p:cNvSpPr txBox="1"/>
          <p:nvPr/>
        </p:nvSpPr>
        <p:spPr>
          <a:xfrm>
            <a:off x="6257479" y="3709144"/>
            <a:ext cx="4712042" cy="1289071"/>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Team Members</a:t>
            </a:r>
          </a:p>
          <a:p>
            <a:pPr>
              <a:lnSpc>
                <a:spcPct val="150000"/>
              </a:lnSpc>
            </a:pPr>
            <a:r>
              <a:rPr lang="en-US" dirty="0">
                <a:latin typeface="Times New Roman" panose="02020603050405020304" pitchFamily="18" charset="0"/>
                <a:cs typeface="Times New Roman" panose="02020603050405020304" pitchFamily="18" charset="0"/>
              </a:rPr>
              <a:t>Jerline Jose. A                     (712220125001)</a:t>
            </a:r>
          </a:p>
          <a:p>
            <a:pPr>
              <a:lnSpc>
                <a:spcPct val="150000"/>
              </a:lnSpc>
            </a:pPr>
            <a:r>
              <a:rPr lang="en-US" dirty="0">
                <a:latin typeface="Times New Roman" panose="02020603050405020304" pitchFamily="18" charset="0"/>
                <a:cs typeface="Times New Roman" panose="02020603050405020304" pitchFamily="18" charset="0"/>
              </a:rPr>
              <a:t>Suman. M                           (712220125002)</a:t>
            </a:r>
          </a:p>
        </p:txBody>
      </p:sp>
      <p:pic>
        <p:nvPicPr>
          <p:cNvPr id="6" name="Graphic 1">
            <a:extLst>
              <a:ext uri="{FF2B5EF4-FFF2-40B4-BE49-F238E27FC236}">
                <a16:creationId xmlns:a16="http://schemas.microsoft.com/office/drawing/2014/main" id="{FF4E9A74-A85D-0031-168D-9099AE3EBC8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9395" y="860270"/>
            <a:ext cx="791210" cy="787400"/>
          </a:xfrm>
          <a:prstGeom prst="rect">
            <a:avLst/>
          </a:prstGeom>
        </p:spPr>
      </p:pic>
      <p:pic>
        <p:nvPicPr>
          <p:cNvPr id="7" name="image2.jpeg" descr="A picture containing text, clipart&#10;&#10;Description automatically generated">
            <a:extLst>
              <a:ext uri="{FF2B5EF4-FFF2-40B4-BE49-F238E27FC236}">
                <a16:creationId xmlns:a16="http://schemas.microsoft.com/office/drawing/2014/main" id="{4A273C51-4FD4-11D2-70C4-3FB048DA5FBD}"/>
              </a:ext>
            </a:extLst>
          </p:cNvPr>
          <p:cNvPicPr>
            <a:picLocks noChangeAspect="1"/>
          </p:cNvPicPr>
          <p:nvPr/>
        </p:nvPicPr>
        <p:blipFill>
          <a:blip r:embed="rId4" cstate="print"/>
          <a:stretch>
            <a:fillRect/>
          </a:stretch>
        </p:blipFill>
        <p:spPr>
          <a:xfrm>
            <a:off x="9763406" y="761588"/>
            <a:ext cx="1009650" cy="1072964"/>
          </a:xfrm>
          <a:prstGeom prst="rect">
            <a:avLst/>
          </a:prstGeom>
        </p:spPr>
      </p:pic>
      <p:sp>
        <p:nvSpPr>
          <p:cNvPr id="8" name="TextBox 7">
            <a:extLst>
              <a:ext uri="{FF2B5EF4-FFF2-40B4-BE49-F238E27FC236}">
                <a16:creationId xmlns:a16="http://schemas.microsoft.com/office/drawing/2014/main" id="{68B30809-C6EA-3666-6692-042AEE3E4447}"/>
              </a:ext>
            </a:extLst>
          </p:cNvPr>
          <p:cNvSpPr txBox="1"/>
          <p:nvPr/>
        </p:nvSpPr>
        <p:spPr>
          <a:xfrm>
            <a:off x="2202627" y="745791"/>
            <a:ext cx="7943582" cy="1274708"/>
          </a:xfrm>
          <a:prstGeom prst="rect">
            <a:avLst/>
          </a:prstGeom>
          <a:noFill/>
        </p:spPr>
        <p:txBody>
          <a:bodyPr wrap="square" rtlCol="0">
            <a:spAutoFit/>
          </a:bodyPr>
          <a:lstStyle/>
          <a:p>
            <a:pPr marL="541338" marR="653415" indent="-541338" algn="ctr">
              <a:spcBef>
                <a:spcPts val="885"/>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PARK COLLEGE OF ENGINEERING AND TECHNOLOGY</a:t>
            </a:r>
          </a:p>
          <a:p>
            <a:pPr marR="653415" algn="ctr">
              <a:spcBef>
                <a:spcPts val="885"/>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KANIYUR, COIMBATORE-641659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48D3AC4C-894B-6568-0D96-7C108AB22759}"/>
              </a:ext>
            </a:extLst>
          </p:cNvPr>
          <p:cNvSpPr txBox="1"/>
          <p:nvPr/>
        </p:nvSpPr>
        <p:spPr>
          <a:xfrm>
            <a:off x="1431437" y="4111272"/>
            <a:ext cx="3556199" cy="73507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pPr>
              <a:lnSpc>
                <a:spcPct val="150000"/>
              </a:lnSpc>
            </a:pPr>
            <a:r>
              <a:rPr lang="en-US" dirty="0">
                <a:latin typeface="Times New Roman" panose="02020603050405020304" pitchFamily="18" charset="0"/>
                <a:cs typeface="Times New Roman" panose="02020603050405020304" pitchFamily="18" charset="0"/>
              </a:rPr>
              <a:t>   Dr. E. Mohan Kumar, M.E , </a:t>
            </a:r>
            <a:r>
              <a:rPr lang="en-US" dirty="0" err="1">
                <a:latin typeface="Times New Roman" panose="02020603050405020304" pitchFamily="18" charset="0"/>
                <a:cs typeface="Times New Roman" panose="02020603050405020304" pitchFamily="18" charset="0"/>
              </a:rPr>
              <a:t>Ph.D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44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5F5C06-13EB-092C-BAC3-DEE38625FFA2}"/>
              </a:ext>
            </a:extLst>
          </p:cNvPr>
          <p:cNvSpPr>
            <a:spLocks noGrp="1"/>
          </p:cNvSpPr>
          <p:nvPr>
            <p:ph type="title"/>
          </p:nvPr>
        </p:nvSpPr>
        <p:spPr>
          <a:xfrm>
            <a:off x="4892326" y="643711"/>
            <a:ext cx="2407347" cy="601836"/>
          </a:xfrm>
        </p:spPr>
        <p:txBody>
          <a:bodyPr>
            <a:normAutofit fontScale="90000"/>
          </a:bodyPr>
          <a:lstStyle/>
          <a:p>
            <a:pPr algn="ctr"/>
            <a:r>
              <a:rPr lang="en-US" sz="31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GUI</a:t>
            </a:r>
            <a:b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16" name="Rectangle 15">
            <a:extLst>
              <a:ext uri="{FF2B5EF4-FFF2-40B4-BE49-F238E27FC236}">
                <a16:creationId xmlns:a16="http://schemas.microsoft.com/office/drawing/2014/main" id="{C5345D53-2104-C238-DDC8-06FA24E3BCBF}"/>
              </a:ext>
            </a:extLst>
          </p:cNvPr>
          <p:cNvSpPr/>
          <p:nvPr/>
        </p:nvSpPr>
        <p:spPr>
          <a:xfrm>
            <a:off x="136026" y="1632317"/>
            <a:ext cx="6068291" cy="367271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80FE93D-3345-1E94-C294-075B92FF584B}"/>
              </a:ext>
            </a:extLst>
          </p:cNvPr>
          <p:cNvPicPr>
            <a:picLocks noChangeAspect="1"/>
          </p:cNvPicPr>
          <p:nvPr/>
        </p:nvPicPr>
        <p:blipFill>
          <a:blip r:embed="rId2"/>
          <a:stretch>
            <a:fillRect/>
          </a:stretch>
        </p:blipFill>
        <p:spPr>
          <a:xfrm>
            <a:off x="244063" y="1741894"/>
            <a:ext cx="5851936" cy="3374211"/>
          </a:xfrm>
          <a:prstGeom prst="rect">
            <a:avLst/>
          </a:prstGeom>
        </p:spPr>
      </p:pic>
      <p:sp>
        <p:nvSpPr>
          <p:cNvPr id="17" name="Rectangle 16">
            <a:extLst>
              <a:ext uri="{FF2B5EF4-FFF2-40B4-BE49-F238E27FC236}">
                <a16:creationId xmlns:a16="http://schemas.microsoft.com/office/drawing/2014/main" id="{542CD04E-5D44-DB5E-A0E0-E41E604BE578}"/>
              </a:ext>
            </a:extLst>
          </p:cNvPr>
          <p:cNvSpPr/>
          <p:nvPr/>
        </p:nvSpPr>
        <p:spPr>
          <a:xfrm>
            <a:off x="6347901" y="1632317"/>
            <a:ext cx="5766010" cy="367271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798F500B-111C-661B-1D18-A1317AE982B0}"/>
              </a:ext>
            </a:extLst>
          </p:cNvPr>
          <p:cNvPicPr>
            <a:picLocks noChangeAspect="1"/>
          </p:cNvPicPr>
          <p:nvPr/>
        </p:nvPicPr>
        <p:blipFill>
          <a:blip r:embed="rId3"/>
          <a:stretch>
            <a:fillRect/>
          </a:stretch>
        </p:blipFill>
        <p:spPr>
          <a:xfrm>
            <a:off x="6442456" y="1911927"/>
            <a:ext cx="5505481" cy="2763267"/>
          </a:xfrm>
          <a:prstGeom prst="rect">
            <a:avLst/>
          </a:prstGeom>
        </p:spPr>
      </p:pic>
      <p:sp>
        <p:nvSpPr>
          <p:cNvPr id="18" name="TextBox 17">
            <a:extLst>
              <a:ext uri="{FF2B5EF4-FFF2-40B4-BE49-F238E27FC236}">
                <a16:creationId xmlns:a16="http://schemas.microsoft.com/office/drawing/2014/main" id="{18ED3805-C327-0933-D22B-E5BCF9145BA1}"/>
              </a:ext>
            </a:extLst>
          </p:cNvPr>
          <p:cNvSpPr txBox="1"/>
          <p:nvPr/>
        </p:nvSpPr>
        <p:spPr>
          <a:xfrm>
            <a:off x="2519433" y="5486399"/>
            <a:ext cx="1301195" cy="369332"/>
          </a:xfrm>
          <a:prstGeom prst="rect">
            <a:avLst/>
          </a:prstGeom>
          <a:noFill/>
        </p:spPr>
        <p:txBody>
          <a:bodyPr wrap="square" rtlCol="0">
            <a:spAutoFit/>
          </a:bodyPr>
          <a:lstStyle/>
          <a:p>
            <a:r>
              <a:rPr lang="en-IN" b="1" u="sng" dirty="0"/>
              <a:t>Main GUI</a:t>
            </a:r>
          </a:p>
        </p:txBody>
      </p:sp>
      <p:sp>
        <p:nvSpPr>
          <p:cNvPr id="19" name="TextBox 18">
            <a:extLst>
              <a:ext uri="{FF2B5EF4-FFF2-40B4-BE49-F238E27FC236}">
                <a16:creationId xmlns:a16="http://schemas.microsoft.com/office/drawing/2014/main" id="{2266EF19-4D7C-0B08-1E70-1B9FEC33A5B3}"/>
              </a:ext>
            </a:extLst>
          </p:cNvPr>
          <p:cNvSpPr txBox="1"/>
          <p:nvPr/>
        </p:nvSpPr>
        <p:spPr>
          <a:xfrm>
            <a:off x="8195743" y="5486399"/>
            <a:ext cx="1998906"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Face Register GUI</a:t>
            </a:r>
          </a:p>
        </p:txBody>
      </p:sp>
    </p:spTree>
    <p:extLst>
      <p:ext uri="{BB962C8B-B14F-4D97-AF65-F5344CB8AC3E}">
        <p14:creationId xmlns:p14="http://schemas.microsoft.com/office/powerpoint/2010/main" val="400480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C0E43B-C51D-9C0B-1691-35938B7CEDD2}"/>
              </a:ext>
            </a:extLst>
          </p:cNvPr>
          <p:cNvSpPr>
            <a:spLocks noGrp="1"/>
          </p:cNvSpPr>
          <p:nvPr>
            <p:ph type="title"/>
          </p:nvPr>
        </p:nvSpPr>
        <p:spPr>
          <a:xfrm>
            <a:off x="4671186" y="521435"/>
            <a:ext cx="2849628" cy="489121"/>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SYSTEM GUI</a:t>
            </a:r>
          </a:p>
        </p:txBody>
      </p:sp>
      <p:sp>
        <p:nvSpPr>
          <p:cNvPr id="7" name="Rectangle 6">
            <a:extLst>
              <a:ext uri="{FF2B5EF4-FFF2-40B4-BE49-F238E27FC236}">
                <a16:creationId xmlns:a16="http://schemas.microsoft.com/office/drawing/2014/main" id="{1B76EDC0-53FF-EC52-4507-C84C9D7694F9}"/>
              </a:ext>
            </a:extLst>
          </p:cNvPr>
          <p:cNvSpPr/>
          <p:nvPr/>
        </p:nvSpPr>
        <p:spPr>
          <a:xfrm>
            <a:off x="445864" y="1707888"/>
            <a:ext cx="5546857" cy="34384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B2CC1CD-1D26-1766-B0C1-0F63A979C237}"/>
              </a:ext>
            </a:extLst>
          </p:cNvPr>
          <p:cNvSpPr/>
          <p:nvPr/>
        </p:nvSpPr>
        <p:spPr>
          <a:xfrm>
            <a:off x="6219431" y="1707888"/>
            <a:ext cx="5546857" cy="34384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96A465-C82A-1CEC-DAF5-C6D71F401196}"/>
              </a:ext>
            </a:extLst>
          </p:cNvPr>
          <p:cNvPicPr>
            <a:picLocks noChangeAspect="1"/>
          </p:cNvPicPr>
          <p:nvPr/>
        </p:nvPicPr>
        <p:blipFill>
          <a:blip r:embed="rId2"/>
          <a:stretch>
            <a:fillRect/>
          </a:stretch>
        </p:blipFill>
        <p:spPr>
          <a:xfrm>
            <a:off x="2177234" y="1766167"/>
            <a:ext cx="2084114" cy="3321887"/>
          </a:xfrm>
          <a:prstGeom prst="rect">
            <a:avLst/>
          </a:prstGeom>
        </p:spPr>
      </p:pic>
      <p:sp>
        <p:nvSpPr>
          <p:cNvPr id="11" name="TextBox 10">
            <a:extLst>
              <a:ext uri="{FF2B5EF4-FFF2-40B4-BE49-F238E27FC236}">
                <a16:creationId xmlns:a16="http://schemas.microsoft.com/office/drawing/2014/main" id="{BED5FEDD-3B3D-0E70-C03E-7AA0402C9D1D}"/>
              </a:ext>
            </a:extLst>
          </p:cNvPr>
          <p:cNvSpPr txBox="1"/>
          <p:nvPr/>
        </p:nvSpPr>
        <p:spPr>
          <a:xfrm>
            <a:off x="2003015" y="5350374"/>
            <a:ext cx="2432551"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Selecting Lecture GUI</a:t>
            </a:r>
          </a:p>
        </p:txBody>
      </p:sp>
      <p:pic>
        <p:nvPicPr>
          <p:cNvPr id="16" name="Picture 15">
            <a:extLst>
              <a:ext uri="{FF2B5EF4-FFF2-40B4-BE49-F238E27FC236}">
                <a16:creationId xmlns:a16="http://schemas.microsoft.com/office/drawing/2014/main" id="{4A12F083-8270-82F0-E979-1949910E9B79}"/>
              </a:ext>
            </a:extLst>
          </p:cNvPr>
          <p:cNvPicPr>
            <a:picLocks noChangeAspect="1"/>
          </p:cNvPicPr>
          <p:nvPr/>
        </p:nvPicPr>
        <p:blipFill>
          <a:blip r:embed="rId3"/>
          <a:stretch>
            <a:fillRect/>
          </a:stretch>
        </p:blipFill>
        <p:spPr>
          <a:xfrm>
            <a:off x="6291004" y="2236879"/>
            <a:ext cx="5403707" cy="2548533"/>
          </a:xfrm>
          <a:prstGeom prst="rect">
            <a:avLst/>
          </a:prstGeom>
        </p:spPr>
      </p:pic>
      <p:sp>
        <p:nvSpPr>
          <p:cNvPr id="17" name="TextBox 16">
            <a:extLst>
              <a:ext uri="{FF2B5EF4-FFF2-40B4-BE49-F238E27FC236}">
                <a16:creationId xmlns:a16="http://schemas.microsoft.com/office/drawing/2014/main" id="{C1054C14-92FF-8682-74C8-1B4F2DAD6FC0}"/>
              </a:ext>
            </a:extLst>
          </p:cNvPr>
          <p:cNvSpPr txBox="1"/>
          <p:nvPr/>
        </p:nvSpPr>
        <p:spPr>
          <a:xfrm>
            <a:off x="7311420" y="5350374"/>
            <a:ext cx="3362876"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Remove Student Details GUI</a:t>
            </a:r>
          </a:p>
        </p:txBody>
      </p:sp>
    </p:spTree>
    <p:extLst>
      <p:ext uri="{BB962C8B-B14F-4D97-AF65-F5344CB8AC3E}">
        <p14:creationId xmlns:p14="http://schemas.microsoft.com/office/powerpoint/2010/main" val="229612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828-58FA-AB72-6214-1391C4C5AFB3}"/>
              </a:ext>
            </a:extLst>
          </p:cNvPr>
          <p:cNvSpPr>
            <a:spLocks noGrp="1"/>
          </p:cNvSpPr>
          <p:nvPr>
            <p:ph type="title"/>
          </p:nvPr>
        </p:nvSpPr>
        <p:spPr>
          <a:xfrm>
            <a:off x="4233539" y="562196"/>
            <a:ext cx="3724922" cy="469376"/>
          </a:xfrm>
        </p:spPr>
        <p:txBody>
          <a:bodyPr>
            <a:noAutofit/>
          </a:bodyPr>
          <a:lstStyle/>
          <a:p>
            <a:pPr algn="ctr"/>
            <a:r>
              <a:rPr lang="en-US" sz="2800" b="1" u="sng" dirty="0">
                <a:latin typeface="Times New Roman" panose="02020603050405020304" pitchFamily="18" charset="0"/>
                <a:cs typeface="Times New Roman" panose="02020603050405020304" pitchFamily="18" charset="0"/>
              </a:rPr>
              <a:t>SYSTEM GUI</a:t>
            </a:r>
            <a:endParaRPr lang="en-IN" sz="28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9D9794-08C0-F1A9-82A0-0B6957F5B14B}"/>
              </a:ext>
            </a:extLst>
          </p:cNvPr>
          <p:cNvSpPr/>
          <p:nvPr/>
        </p:nvSpPr>
        <p:spPr>
          <a:xfrm>
            <a:off x="355180" y="1488734"/>
            <a:ext cx="5622427" cy="3498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2A5B8CD-B0FA-0FFD-E796-0F1378162551}"/>
              </a:ext>
            </a:extLst>
          </p:cNvPr>
          <p:cNvSpPr/>
          <p:nvPr/>
        </p:nvSpPr>
        <p:spPr>
          <a:xfrm>
            <a:off x="6325230" y="1488734"/>
            <a:ext cx="5511590" cy="3498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20C0608-9F0A-69B2-A8E4-99E2DA1A13D3}"/>
              </a:ext>
            </a:extLst>
          </p:cNvPr>
          <p:cNvPicPr>
            <a:picLocks noChangeAspect="1"/>
          </p:cNvPicPr>
          <p:nvPr/>
        </p:nvPicPr>
        <p:blipFill>
          <a:blip r:embed="rId2"/>
          <a:stretch>
            <a:fillRect/>
          </a:stretch>
        </p:blipFill>
        <p:spPr>
          <a:xfrm>
            <a:off x="462295" y="1866584"/>
            <a:ext cx="5408196" cy="2866669"/>
          </a:xfrm>
          <a:prstGeom prst="rect">
            <a:avLst/>
          </a:prstGeom>
        </p:spPr>
      </p:pic>
      <p:pic>
        <p:nvPicPr>
          <p:cNvPr id="13" name="Picture 12">
            <a:extLst>
              <a:ext uri="{FF2B5EF4-FFF2-40B4-BE49-F238E27FC236}">
                <a16:creationId xmlns:a16="http://schemas.microsoft.com/office/drawing/2014/main" id="{763476FB-9361-1401-473C-9DBA06F25377}"/>
              </a:ext>
            </a:extLst>
          </p:cNvPr>
          <p:cNvPicPr>
            <a:picLocks noChangeAspect="1"/>
          </p:cNvPicPr>
          <p:nvPr/>
        </p:nvPicPr>
        <p:blipFill>
          <a:blip r:embed="rId3"/>
          <a:stretch>
            <a:fillRect/>
          </a:stretch>
        </p:blipFill>
        <p:spPr>
          <a:xfrm>
            <a:off x="7066315" y="1632119"/>
            <a:ext cx="4029419" cy="3212131"/>
          </a:xfrm>
          <a:prstGeom prst="rect">
            <a:avLst/>
          </a:prstGeom>
        </p:spPr>
      </p:pic>
      <p:sp>
        <p:nvSpPr>
          <p:cNvPr id="14" name="TextBox 13">
            <a:extLst>
              <a:ext uri="{FF2B5EF4-FFF2-40B4-BE49-F238E27FC236}">
                <a16:creationId xmlns:a16="http://schemas.microsoft.com/office/drawing/2014/main" id="{F3CF3EA7-F336-E399-9017-ED26BA1908DC}"/>
              </a:ext>
            </a:extLst>
          </p:cNvPr>
          <p:cNvSpPr txBox="1"/>
          <p:nvPr/>
        </p:nvSpPr>
        <p:spPr>
          <a:xfrm>
            <a:off x="8024664" y="5244773"/>
            <a:ext cx="2112719" cy="369332"/>
          </a:xfrm>
          <a:prstGeom prst="rect">
            <a:avLst/>
          </a:prstGeom>
          <a:noFill/>
        </p:spPr>
        <p:txBody>
          <a:bodyPr wrap="square" rtlCol="0">
            <a:spAutoFit/>
          </a:bodyPr>
          <a:lstStyle/>
          <a:p>
            <a:pPr algn="ctr"/>
            <a:r>
              <a:rPr lang="en-IN" b="1" u="sng" dirty="0">
                <a:latin typeface="Times New Roman" panose="02020603050405020304" pitchFamily="18" charset="0"/>
                <a:cs typeface="Times New Roman" panose="02020603050405020304" pitchFamily="18" charset="0"/>
              </a:rPr>
              <a:t>Making Attendance</a:t>
            </a:r>
          </a:p>
        </p:txBody>
      </p:sp>
      <p:sp>
        <p:nvSpPr>
          <p:cNvPr id="8" name="TextBox 7">
            <a:extLst>
              <a:ext uri="{FF2B5EF4-FFF2-40B4-BE49-F238E27FC236}">
                <a16:creationId xmlns:a16="http://schemas.microsoft.com/office/drawing/2014/main" id="{FC1AF4A5-8C3B-C112-FA82-AD40B7C86476}"/>
              </a:ext>
            </a:extLst>
          </p:cNvPr>
          <p:cNvSpPr txBox="1"/>
          <p:nvPr/>
        </p:nvSpPr>
        <p:spPr>
          <a:xfrm>
            <a:off x="1677658" y="5244773"/>
            <a:ext cx="2977469"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Select Camera Source GUI</a:t>
            </a:r>
          </a:p>
        </p:txBody>
      </p:sp>
    </p:spTree>
    <p:extLst>
      <p:ext uri="{BB962C8B-B14F-4D97-AF65-F5344CB8AC3E}">
        <p14:creationId xmlns:p14="http://schemas.microsoft.com/office/powerpoint/2010/main" val="299610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DA27D-E770-8529-DDC0-5F9B9D144A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F1EE9A-1370-D5D7-63DB-DDE1D9AA76F0}"/>
              </a:ext>
            </a:extLst>
          </p:cNvPr>
          <p:cNvSpPr>
            <a:spLocks noGrp="1"/>
          </p:cNvSpPr>
          <p:nvPr>
            <p:ph type="title"/>
          </p:nvPr>
        </p:nvSpPr>
        <p:spPr>
          <a:xfrm>
            <a:off x="4832174" y="420666"/>
            <a:ext cx="2527651" cy="788972"/>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SYSTEM GUI</a:t>
            </a:r>
          </a:p>
        </p:txBody>
      </p:sp>
      <p:sp>
        <p:nvSpPr>
          <p:cNvPr id="3" name="Rectangle 2">
            <a:extLst>
              <a:ext uri="{FF2B5EF4-FFF2-40B4-BE49-F238E27FC236}">
                <a16:creationId xmlns:a16="http://schemas.microsoft.com/office/drawing/2014/main" id="{70CA0456-BFCD-F2AC-D367-1D064037C1D6}"/>
              </a:ext>
            </a:extLst>
          </p:cNvPr>
          <p:cNvSpPr/>
          <p:nvPr/>
        </p:nvSpPr>
        <p:spPr>
          <a:xfrm>
            <a:off x="234268" y="1783458"/>
            <a:ext cx="5781124" cy="35366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FA7A84D-1EA5-F443-C214-5DE8623582A5}"/>
              </a:ext>
            </a:extLst>
          </p:cNvPr>
          <p:cNvSpPr/>
          <p:nvPr/>
        </p:nvSpPr>
        <p:spPr>
          <a:xfrm>
            <a:off x="6347901" y="1783458"/>
            <a:ext cx="5609831" cy="35366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0E880B5-A560-1B5A-C5BD-2D7946BD4F4F}"/>
              </a:ext>
            </a:extLst>
          </p:cNvPr>
          <p:cNvPicPr>
            <a:picLocks noChangeAspect="1"/>
          </p:cNvPicPr>
          <p:nvPr/>
        </p:nvPicPr>
        <p:blipFill>
          <a:blip r:embed="rId2"/>
          <a:stretch>
            <a:fillRect/>
          </a:stretch>
        </p:blipFill>
        <p:spPr>
          <a:xfrm>
            <a:off x="1335662" y="1899803"/>
            <a:ext cx="3578335" cy="3303996"/>
          </a:xfrm>
          <a:prstGeom prst="rect">
            <a:avLst/>
          </a:prstGeom>
        </p:spPr>
      </p:pic>
      <p:pic>
        <p:nvPicPr>
          <p:cNvPr id="9" name="Picture 8">
            <a:extLst>
              <a:ext uri="{FF2B5EF4-FFF2-40B4-BE49-F238E27FC236}">
                <a16:creationId xmlns:a16="http://schemas.microsoft.com/office/drawing/2014/main" id="{1513D115-D0A7-863C-6DD9-999A57F97FD0}"/>
              </a:ext>
            </a:extLst>
          </p:cNvPr>
          <p:cNvPicPr>
            <a:picLocks noChangeAspect="1"/>
          </p:cNvPicPr>
          <p:nvPr/>
        </p:nvPicPr>
        <p:blipFill>
          <a:blip r:embed="rId3"/>
          <a:stretch>
            <a:fillRect/>
          </a:stretch>
        </p:blipFill>
        <p:spPr>
          <a:xfrm>
            <a:off x="6621389" y="2099091"/>
            <a:ext cx="5061772" cy="2896102"/>
          </a:xfrm>
          <a:prstGeom prst="rect">
            <a:avLst/>
          </a:prstGeom>
        </p:spPr>
      </p:pic>
      <p:sp>
        <p:nvSpPr>
          <p:cNvPr id="10" name="TextBox 9">
            <a:extLst>
              <a:ext uri="{FF2B5EF4-FFF2-40B4-BE49-F238E27FC236}">
                <a16:creationId xmlns:a16="http://schemas.microsoft.com/office/drawing/2014/main" id="{9A10790B-E86D-CF44-41A7-3FC81B4ABE96}"/>
              </a:ext>
            </a:extLst>
          </p:cNvPr>
          <p:cNvSpPr txBox="1"/>
          <p:nvPr/>
        </p:nvSpPr>
        <p:spPr>
          <a:xfrm>
            <a:off x="2145881" y="5524633"/>
            <a:ext cx="1957896" cy="369332"/>
          </a:xfrm>
          <a:prstGeom prst="rect">
            <a:avLst/>
          </a:prstGeom>
          <a:noFill/>
        </p:spPr>
        <p:txBody>
          <a:bodyPr wrap="square" rtlCol="0">
            <a:spAutoFit/>
          </a:bodyPr>
          <a:lstStyle/>
          <a:p>
            <a:pPr algn="ctr"/>
            <a:r>
              <a:rPr lang="en-IN" b="1" u="sng" dirty="0">
                <a:latin typeface="Times New Roman" panose="02020603050405020304" pitchFamily="18" charset="0"/>
                <a:cs typeface="Times New Roman" panose="02020603050405020304" pitchFamily="18" charset="0"/>
              </a:rPr>
              <a:t>Attendance GUI</a:t>
            </a:r>
          </a:p>
        </p:txBody>
      </p:sp>
      <p:sp>
        <p:nvSpPr>
          <p:cNvPr id="11" name="TextBox 10">
            <a:extLst>
              <a:ext uri="{FF2B5EF4-FFF2-40B4-BE49-F238E27FC236}">
                <a16:creationId xmlns:a16="http://schemas.microsoft.com/office/drawing/2014/main" id="{20CB048A-B426-83FA-546D-841E095FCA25}"/>
              </a:ext>
            </a:extLst>
          </p:cNvPr>
          <p:cNvSpPr txBox="1"/>
          <p:nvPr/>
        </p:nvSpPr>
        <p:spPr>
          <a:xfrm>
            <a:off x="7958265" y="5524633"/>
            <a:ext cx="2388020" cy="369332"/>
          </a:xfrm>
          <a:prstGeom prst="rect">
            <a:avLst/>
          </a:prstGeom>
          <a:noFill/>
        </p:spPr>
        <p:txBody>
          <a:bodyPr wrap="square" rtlCol="0">
            <a:spAutoFit/>
          </a:bodyPr>
          <a:lstStyle/>
          <a:p>
            <a:pPr algn="ctr"/>
            <a:r>
              <a:rPr lang="en-IN" b="1" u="sng" dirty="0">
                <a:latin typeface="Times New Roman" panose="02020603050405020304" pitchFamily="18" charset="0"/>
                <a:cs typeface="Times New Roman" panose="02020603050405020304" pitchFamily="18" charset="0"/>
              </a:rPr>
              <a:t>Mail Sending GUI</a:t>
            </a:r>
          </a:p>
        </p:txBody>
      </p:sp>
    </p:spTree>
    <p:extLst>
      <p:ext uri="{BB962C8B-B14F-4D97-AF65-F5344CB8AC3E}">
        <p14:creationId xmlns:p14="http://schemas.microsoft.com/office/powerpoint/2010/main" val="301490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4D60-0797-DE01-69B0-17E73BF5E48E}"/>
              </a:ext>
            </a:extLst>
          </p:cNvPr>
          <p:cNvSpPr>
            <a:spLocks noGrp="1"/>
          </p:cNvSpPr>
          <p:nvPr>
            <p:ph type="title"/>
          </p:nvPr>
        </p:nvSpPr>
        <p:spPr>
          <a:xfrm>
            <a:off x="773335" y="631427"/>
            <a:ext cx="10515600" cy="722646"/>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ADVANTAGES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DBE132-BA68-8E22-B514-BCD26A427A05}"/>
              </a:ext>
            </a:extLst>
          </p:cNvPr>
          <p:cNvSpPr>
            <a:spLocks noGrp="1"/>
          </p:cNvSpPr>
          <p:nvPr>
            <p:ph idx="1"/>
          </p:nvPr>
        </p:nvSpPr>
        <p:spPr>
          <a:xfrm>
            <a:off x="785301" y="1354073"/>
            <a:ext cx="10633364" cy="5071224"/>
          </a:xfrm>
        </p:spPr>
        <p:txBody>
          <a:bodyPr>
            <a:noAutofit/>
          </a:bodyPr>
          <a:lstStyle/>
          <a:p>
            <a:pPr>
              <a:lnSpc>
                <a:spcPct val="150000"/>
              </a:lnSpc>
            </a:pPr>
            <a:r>
              <a:rPr lang="en-US" sz="1800" b="1" dirty="0">
                <a:latin typeface="Times New Roman" panose="02020603050405020304" pitchFamily="18" charset="0"/>
                <a:cs typeface="Times New Roman" panose="02020603050405020304" pitchFamily="18" charset="0"/>
              </a:rPr>
              <a:t>Accuracy: </a:t>
            </a:r>
            <a:r>
              <a:rPr lang="en-US" sz="1800" dirty="0">
                <a:latin typeface="Times New Roman" panose="02020603050405020304" pitchFamily="18" charset="0"/>
                <a:cs typeface="Times New Roman" panose="02020603050405020304" pitchFamily="18" charset="0"/>
              </a:rPr>
              <a:t>AI-based face recognition technology can accurately identify individuals, reducing errors in attendance tracking compared to manual or card-based systems.</a:t>
            </a:r>
          </a:p>
          <a:p>
            <a:pPr>
              <a:lnSpc>
                <a:spcPct val="150000"/>
              </a:lnSpc>
            </a:pPr>
            <a:r>
              <a:rPr lang="en-US" sz="1800" b="1" dirty="0">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The system automates the attendance marking process, saving time for both employees and administrators. It eliminates the need for manual data entry and reduces paperwork.</a:t>
            </a:r>
          </a:p>
          <a:p>
            <a:pPr>
              <a:lnSpc>
                <a:spcPct val="150000"/>
              </a:lnSpc>
            </a:pPr>
            <a:r>
              <a:rPr lang="en-US" sz="1800" b="1" dirty="0">
                <a:latin typeface="Times New Roman" panose="02020603050405020304" pitchFamily="18" charset="0"/>
                <a:cs typeface="Times New Roman" panose="02020603050405020304" pitchFamily="18" charset="0"/>
              </a:rPr>
              <a:t>Convenience: </a:t>
            </a:r>
            <a:r>
              <a:rPr lang="en-US" sz="1800" dirty="0">
                <a:latin typeface="Times New Roman" panose="02020603050405020304" pitchFamily="18" charset="0"/>
                <a:cs typeface="Times New Roman" panose="02020603050405020304" pitchFamily="18" charset="0"/>
              </a:rPr>
              <a:t>Employees can mark their attendance using their faces, eliminating the need for physical devices like ID cards, tokens, or biometric scanners. This is particularly beneficial for organizations with a large workforce.</a:t>
            </a:r>
          </a:p>
          <a:p>
            <a:pPr>
              <a:lnSpc>
                <a:spcPct val="150000"/>
              </a:lnSpc>
            </a:pPr>
            <a:r>
              <a:rPr lang="en-US" sz="1800" b="1" dirty="0">
                <a:latin typeface="Times New Roman" panose="02020603050405020304" pitchFamily="18" charset="0"/>
                <a:cs typeface="Times New Roman" panose="02020603050405020304" pitchFamily="18" charset="0"/>
              </a:rPr>
              <a:t>Real-time Monitoring: </a:t>
            </a:r>
            <a:r>
              <a:rPr lang="en-US" sz="1800" dirty="0">
                <a:latin typeface="Times New Roman" panose="02020603050405020304" pitchFamily="18" charset="0"/>
                <a:cs typeface="Times New Roman" panose="02020603050405020304" pitchFamily="18" charset="0"/>
              </a:rPr>
              <a:t>The system allows for real-time monitoring of attendance, enabling administrators to track attendance patterns, identify anomalies, and take prompt action if needed.</a:t>
            </a:r>
          </a:p>
          <a:p>
            <a:pPr>
              <a:lnSpc>
                <a:spcPct val="150000"/>
              </a:lnSpc>
            </a:pPr>
            <a:r>
              <a:rPr lang="en-US" sz="1800" b="1" dirty="0">
                <a:latin typeface="Times New Roman" panose="02020603050405020304" pitchFamily="18" charset="0"/>
                <a:cs typeface="Times New Roman" panose="02020603050405020304" pitchFamily="18" charset="0"/>
              </a:rPr>
              <a:t>Scalability: </a:t>
            </a:r>
            <a:r>
              <a:rPr lang="en-US" sz="1800" dirty="0">
                <a:latin typeface="Times New Roman" panose="02020603050405020304" pitchFamily="18" charset="0"/>
                <a:cs typeface="Times New Roman" panose="02020603050405020304" pitchFamily="18" charset="0"/>
              </a:rPr>
              <a:t>AI face attendance systems are scalable and can handle a large number of users, making them suitable for organizations of all sizes.</a:t>
            </a:r>
          </a:p>
        </p:txBody>
      </p:sp>
    </p:spTree>
    <p:extLst>
      <p:ext uri="{BB962C8B-B14F-4D97-AF65-F5344CB8AC3E}">
        <p14:creationId xmlns:p14="http://schemas.microsoft.com/office/powerpoint/2010/main" val="104952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408A-0EE8-D118-0EE2-793AE841DAE0}"/>
              </a:ext>
            </a:extLst>
          </p:cNvPr>
          <p:cNvSpPr>
            <a:spLocks noGrp="1"/>
          </p:cNvSpPr>
          <p:nvPr>
            <p:ph type="title"/>
          </p:nvPr>
        </p:nvSpPr>
        <p:spPr>
          <a:xfrm>
            <a:off x="838200" y="818548"/>
            <a:ext cx="10515600" cy="677744"/>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6A4A0408-D407-0565-97B4-2B3B4B3CA01C}"/>
              </a:ext>
            </a:extLst>
          </p:cNvPr>
          <p:cNvSpPr>
            <a:spLocks noGrp="1"/>
          </p:cNvSpPr>
          <p:nvPr>
            <p:ph idx="1"/>
          </p:nvPr>
        </p:nvSpPr>
        <p:spPr/>
        <p:txBody>
          <a:bodyPr>
            <a:normAutofit/>
          </a:bodyPr>
          <a:lstStyle/>
          <a:p>
            <a:pPr>
              <a:lnSpc>
                <a:spcPct val="150000"/>
              </a:lnSpc>
            </a:pPr>
            <a:r>
              <a:rPr lang="en-US" sz="1900" b="1" dirty="0">
                <a:latin typeface="Times New Roman" panose="02020603050405020304" pitchFamily="18" charset="0"/>
                <a:cs typeface="Times New Roman" panose="02020603050405020304" pitchFamily="18" charset="0"/>
              </a:rPr>
              <a:t>Cost-effective: </a:t>
            </a:r>
            <a:r>
              <a:rPr lang="en-US" sz="1900" dirty="0">
                <a:latin typeface="Times New Roman" panose="02020603050405020304" pitchFamily="18" charset="0"/>
                <a:cs typeface="Times New Roman" panose="02020603050405020304" pitchFamily="18" charset="0"/>
              </a:rPr>
              <a:t>While initial setup costs may be higher than traditional systems, AI face attendance systems can be cost-effective in the long run due to reduced manual effort and improved accuracy.</a:t>
            </a:r>
          </a:p>
          <a:p>
            <a:pPr>
              <a:lnSpc>
                <a:spcPct val="150000"/>
              </a:lnSpc>
            </a:pPr>
            <a:r>
              <a:rPr lang="en-US" sz="1900" b="1" dirty="0">
                <a:latin typeface="Times New Roman" panose="02020603050405020304" pitchFamily="18" charset="0"/>
                <a:cs typeface="Times New Roman" panose="02020603050405020304" pitchFamily="18" charset="0"/>
              </a:rPr>
              <a:t>Analytics: </a:t>
            </a:r>
            <a:r>
              <a:rPr lang="en-US" sz="1900" dirty="0">
                <a:latin typeface="Times New Roman" panose="02020603050405020304" pitchFamily="18" charset="0"/>
                <a:cs typeface="Times New Roman" panose="02020603050405020304" pitchFamily="18" charset="0"/>
              </a:rPr>
              <a:t>These systems can generate detailed reports and analytics on attendance trends, late arrivals, absenteeism, etc., which can be used for analysis, decision-making, and improving organizational efficiency.</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395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5B40-28C6-AAF0-E0DF-E887212A283D}"/>
              </a:ext>
            </a:extLst>
          </p:cNvPr>
          <p:cNvSpPr>
            <a:spLocks noGrp="1"/>
          </p:cNvSpPr>
          <p:nvPr>
            <p:ph type="title"/>
          </p:nvPr>
        </p:nvSpPr>
        <p:spPr>
          <a:xfrm>
            <a:off x="838200" y="365125"/>
            <a:ext cx="10515600" cy="1099691"/>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DISADVANTAGES</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E9D1732-5BFD-7E37-D21D-BA35D22E4094}"/>
              </a:ext>
            </a:extLst>
          </p:cNvPr>
          <p:cNvSpPr>
            <a:spLocks noGrp="1"/>
          </p:cNvSpPr>
          <p:nvPr>
            <p:ph idx="1"/>
          </p:nvPr>
        </p:nvSpPr>
        <p:spPr>
          <a:xfrm>
            <a:off x="838200" y="1464816"/>
            <a:ext cx="10515600" cy="4351338"/>
          </a:xfrm>
        </p:spPr>
        <p:txBody>
          <a:bodyPr>
            <a:noAutofit/>
          </a:bodyPr>
          <a:lstStyle/>
          <a:p>
            <a:pPr>
              <a:lnSpc>
                <a:spcPct val="150000"/>
              </a:lnSpc>
            </a:pPr>
            <a:r>
              <a:rPr lang="en-US" sz="1800" b="1" dirty="0">
                <a:latin typeface="Times New Roman" panose="02020603050405020304" pitchFamily="18" charset="0"/>
                <a:cs typeface="Times New Roman" panose="02020603050405020304" pitchFamily="18" charset="0"/>
              </a:rPr>
              <a:t>Technical Challenges</a:t>
            </a:r>
            <a:r>
              <a:rPr lang="en-US" sz="1800" dirty="0">
                <a:latin typeface="Times New Roman" panose="02020603050405020304" pitchFamily="18" charset="0"/>
                <a:cs typeface="Times New Roman" panose="02020603050405020304" pitchFamily="18" charset="0"/>
              </a:rPr>
              <a:t>: Face recognition technology may face technical challenges such as poor lighting conditions, occlusions (e.g., wearing masks), or variations in facial appearances due to aging or changes in hairstyles. These challenges can affect the accuracy and reliability of the system.</a:t>
            </a:r>
          </a:p>
          <a:p>
            <a:pPr>
              <a:lnSpc>
                <a:spcPct val="150000"/>
              </a:lnSpc>
            </a:pPr>
            <a:r>
              <a:rPr lang="en-US" sz="1800" b="1" dirty="0">
                <a:latin typeface="Times New Roman" panose="02020603050405020304" pitchFamily="18" charset="0"/>
                <a:cs typeface="Times New Roman" panose="02020603050405020304" pitchFamily="18" charset="0"/>
              </a:rPr>
              <a:t>Privacy Concerns: </a:t>
            </a:r>
            <a:r>
              <a:rPr lang="en-US" sz="1800" dirty="0">
                <a:latin typeface="Times New Roman" panose="02020603050405020304" pitchFamily="18" charset="0"/>
                <a:cs typeface="Times New Roman" panose="02020603050405020304" pitchFamily="18" charset="0"/>
              </a:rPr>
              <a:t>One of the primary concerns with AI face recognition systems is privacy. Employees may feel uncomfortable with their facial data being collected and stored, especially if they are not adequately informed about how the data will be used and protected.</a:t>
            </a:r>
          </a:p>
          <a:p>
            <a:pPr>
              <a:lnSpc>
                <a:spcPct val="150000"/>
              </a:lnSpc>
            </a:pPr>
            <a:r>
              <a:rPr lang="en-US" sz="1800" b="1" dirty="0">
                <a:latin typeface="Times New Roman" panose="02020603050405020304" pitchFamily="18" charset="0"/>
                <a:cs typeface="Times New Roman" panose="02020603050405020304" pitchFamily="18" charset="0"/>
              </a:rPr>
              <a:t>Maintenance and Updates: </a:t>
            </a:r>
            <a:r>
              <a:rPr lang="en-US" sz="1800" dirty="0">
                <a:latin typeface="Times New Roman" panose="02020603050405020304" pitchFamily="18" charset="0"/>
                <a:cs typeface="Times New Roman" panose="02020603050405020304" pitchFamily="18" charset="0"/>
              </a:rPr>
              <a:t>Regular maintenance, updates, and upgrades are necessary to ensure the optimal performance and security of AI face attendance systems. This requires ongoing investment in resources and expertise</a:t>
            </a:r>
          </a:p>
        </p:txBody>
      </p:sp>
    </p:spTree>
    <p:extLst>
      <p:ext uri="{BB962C8B-B14F-4D97-AF65-F5344CB8AC3E}">
        <p14:creationId xmlns:p14="http://schemas.microsoft.com/office/powerpoint/2010/main" val="720571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6554-975E-3722-0118-19F3ABE03A82}"/>
              </a:ext>
            </a:extLst>
          </p:cNvPr>
          <p:cNvSpPr>
            <a:spLocks noGrp="1"/>
          </p:cNvSpPr>
          <p:nvPr>
            <p:ph type="title"/>
          </p:nvPr>
        </p:nvSpPr>
        <p:spPr/>
        <p:txBody>
          <a:bodyPr>
            <a:normAutofit/>
          </a:bodyPr>
          <a:lstStyle/>
          <a:p>
            <a:pPr algn="ctr"/>
            <a:r>
              <a:rPr lang="en-IN" sz="2800"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BEA340F9-1D21-6BDE-3A4B-45CDD19D8E91}"/>
              </a:ext>
            </a:extLst>
          </p:cNvPr>
          <p:cNvSpPr>
            <a:spLocks noGrp="1"/>
          </p:cNvSpPr>
          <p:nvPr>
            <p:ph idx="1"/>
          </p:nvPr>
        </p:nvSpPr>
        <p:spPr/>
        <p:txBody>
          <a:bodyPr/>
          <a:lstStyle/>
          <a:p>
            <a:pPr>
              <a:lnSpc>
                <a:spcPct val="150000"/>
              </a:lnSpc>
            </a:pPr>
            <a:r>
              <a:rPr lang="en-US" sz="1800" b="1" dirty="0">
                <a:latin typeface="Times New Roman" panose="02020603050405020304" pitchFamily="18" charset="0"/>
                <a:cs typeface="Times New Roman" panose="02020603050405020304" pitchFamily="18" charset="0"/>
              </a:rPr>
              <a:t>Bias and Accuracy Issues: </a:t>
            </a:r>
            <a:r>
              <a:rPr lang="en-US" sz="1800" dirty="0">
                <a:latin typeface="Times New Roman" panose="02020603050405020304" pitchFamily="18" charset="0"/>
                <a:cs typeface="Times New Roman" panose="02020603050405020304" pitchFamily="18" charset="0"/>
              </a:rPr>
              <a:t>AI algorithms used in face recognition systems can exhibit bias, leading to inaccuracies, particularly in recognizing faces of certain demographics, such as people of color or individuals with disabilities. This can result in unfair treatment or exclusion</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792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30A6-43A3-88FD-85B3-0E171E752348}"/>
              </a:ext>
            </a:extLst>
          </p:cNvPr>
          <p:cNvSpPr>
            <a:spLocks noGrp="1"/>
          </p:cNvSpPr>
          <p:nvPr>
            <p:ph type="title"/>
          </p:nvPr>
        </p:nvSpPr>
        <p:spPr>
          <a:xfrm>
            <a:off x="4100373" y="742595"/>
            <a:ext cx="3991252" cy="701676"/>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05821DBB-8CB9-C26C-98C6-579C09DB716C}"/>
              </a:ext>
            </a:extLst>
          </p:cNvPr>
          <p:cNvSpPr>
            <a:spLocks noGrp="1"/>
          </p:cNvSpPr>
          <p:nvPr>
            <p:ph sz="quarter" idx="13"/>
          </p:nvPr>
        </p:nvSpPr>
        <p:spPr>
          <a:xfrm>
            <a:off x="1155262" y="1597454"/>
            <a:ext cx="9881473" cy="3663092"/>
          </a:xfrm>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In our project we have been working more the 1200 pictures. Our result of our project percentages is almost 80-81%. Though it is not enough for this little dataset. To make almost 98%  accuracy we need to use more powerful hardware and also need more resources.</a:t>
            </a:r>
          </a:p>
          <a:p>
            <a:pPr>
              <a:lnSpc>
                <a:spcPct val="150000"/>
              </a:lnSpc>
            </a:pP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94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E0AA-EDE5-0071-4EF6-64B98244F55F}"/>
              </a:ext>
            </a:extLst>
          </p:cNvPr>
          <p:cNvSpPr>
            <a:spLocks noGrp="1"/>
          </p:cNvSpPr>
          <p:nvPr>
            <p:ph type="title"/>
          </p:nvPr>
        </p:nvSpPr>
        <p:spPr>
          <a:xfrm>
            <a:off x="838199" y="780762"/>
            <a:ext cx="10515600" cy="806727"/>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FUTURE WORKS</a:t>
            </a:r>
          </a:p>
        </p:txBody>
      </p:sp>
      <p:sp>
        <p:nvSpPr>
          <p:cNvPr id="3" name="TextBox 2">
            <a:extLst>
              <a:ext uri="{FF2B5EF4-FFF2-40B4-BE49-F238E27FC236}">
                <a16:creationId xmlns:a16="http://schemas.microsoft.com/office/drawing/2014/main" id="{8A5DF922-AFB9-BC78-3203-004FFD90D922}"/>
              </a:ext>
            </a:extLst>
          </p:cNvPr>
          <p:cNvSpPr txBox="1"/>
          <p:nvPr/>
        </p:nvSpPr>
        <p:spPr>
          <a:xfrm>
            <a:off x="1346408" y="2039884"/>
            <a:ext cx="9499181"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future, we are going to make our project online. So that this project can be use in bigger area like University, work place , factory etc. And also add the neural network. If we use the neural network we can have more accuracy around 99.9% with big datasets.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Login authentication.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a:t>
            </a:r>
            <a:r>
              <a:rPr lang="en-US" dirty="0">
                <a:latin typeface="Times New Roman" panose="02020603050405020304" pitchFamily="18" charset="0"/>
                <a:cs typeface="Times New Roman" panose="02020603050405020304" pitchFamily="18" charset="0"/>
              </a:rPr>
              <a:t>mation.</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374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AEC73-3AB1-32C7-8B0A-9D58F7D8DC88}"/>
              </a:ext>
            </a:extLst>
          </p:cNvPr>
          <p:cNvSpPr txBox="1"/>
          <p:nvPr/>
        </p:nvSpPr>
        <p:spPr>
          <a:xfrm>
            <a:off x="4870881" y="825622"/>
            <a:ext cx="2450237"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CONTENT</a:t>
            </a:r>
            <a:endParaRPr lang="en-IN" sz="28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8CC4DFA-D2CA-0975-5F6D-3B7E2E4632AA}"/>
              </a:ext>
            </a:extLst>
          </p:cNvPr>
          <p:cNvSpPr/>
          <p:nvPr/>
        </p:nvSpPr>
        <p:spPr>
          <a:xfrm>
            <a:off x="4522481" y="1587480"/>
            <a:ext cx="3752694" cy="5588068"/>
          </a:xfrm>
          <a:prstGeom prst="rect">
            <a:avLst/>
          </a:prstGeom>
          <a:noFill/>
        </p:spPr>
        <p:txBody>
          <a:bodyPr wrap="none" lIns="91440" tIns="45720" rIns="91440" bIns="45720">
            <a:spAutoFit/>
          </a:bodyPr>
          <a:lstStyle/>
          <a:p>
            <a:pPr marL="285750" indent="-285750">
              <a:lnSpc>
                <a:spcPct val="150000"/>
              </a:lnSpc>
              <a:buFont typeface="Arial" panose="020B0604020202020204" pitchFamily="34" charset="0"/>
              <a:buChar char="•"/>
            </a:pPr>
            <a:r>
              <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FACE DECTECTION ?</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FACE RECOGNITION ?</a:t>
            </a:r>
          </a:p>
          <a:p>
            <a:pPr marL="285750" indent="-285750">
              <a:lnSpc>
                <a:spcPct val="150000"/>
              </a:lnSpc>
              <a:buFont typeface="Arial" panose="020B0604020202020204" pitchFamily="34" charset="0"/>
              <a:buChar char="•"/>
            </a:pPr>
            <a:r>
              <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HOW FACE RECOGNITION WORKS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 USED</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GUIS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DISADVANTAGES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 ANALYSIS</a:t>
            </a:r>
          </a:p>
          <a:p>
            <a:pPr marL="285750" indent="-285750">
              <a:lnSpc>
                <a:spcPct val="150000"/>
              </a:lnSpc>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WORKS</a:t>
            </a:r>
          </a:p>
          <a:p>
            <a:pPr marL="285750" indent="-285750">
              <a:lnSpc>
                <a:spcPct val="150000"/>
              </a:lnSpc>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75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FEAEF-629F-EC0C-78C1-31C3A43C5902}"/>
              </a:ext>
            </a:extLst>
          </p:cNvPr>
          <p:cNvSpPr/>
          <p:nvPr/>
        </p:nvSpPr>
        <p:spPr>
          <a:xfrm>
            <a:off x="4183126" y="2967335"/>
            <a:ext cx="3825748"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88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3E85D-BD23-5A56-4F84-E144566D1B8F}"/>
              </a:ext>
            </a:extLst>
          </p:cNvPr>
          <p:cNvSpPr txBox="1"/>
          <p:nvPr/>
        </p:nvSpPr>
        <p:spPr>
          <a:xfrm>
            <a:off x="3574741" y="822120"/>
            <a:ext cx="504251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FD25E4-2E75-A346-17F8-E6E526AE75CB}"/>
              </a:ext>
            </a:extLst>
          </p:cNvPr>
          <p:cNvSpPr txBox="1"/>
          <p:nvPr/>
        </p:nvSpPr>
        <p:spPr>
          <a:xfrm>
            <a:off x="1168892" y="1838321"/>
            <a:ext cx="9854213" cy="3331938"/>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AI face attendance system revolutionizes the traditional attendance tracking by employing advanced facial recognition technology.</a:t>
            </a:r>
          </a:p>
          <a:p>
            <a:pPr marL="285750" indent="-285750" algn="l">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This system efficiently automates attendance marking, offering seamless integration into various organizational setups. </a:t>
            </a:r>
          </a:p>
          <a:p>
            <a:pPr marL="285750" indent="-285750" algn="l">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utilizing deep learning algorithms, it accurately identifies individuals based on facial features, eliminating the need for manual entry</a:t>
            </a:r>
          </a:p>
        </p:txBody>
      </p:sp>
    </p:spTree>
    <p:extLst>
      <p:ext uri="{BB962C8B-B14F-4D97-AF65-F5344CB8AC3E}">
        <p14:creationId xmlns:p14="http://schemas.microsoft.com/office/powerpoint/2010/main" val="58590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DBD6-D414-6553-8992-D17DA95B3938}"/>
              </a:ext>
            </a:extLst>
          </p:cNvPr>
          <p:cNvSpPr>
            <a:spLocks noGrp="1"/>
          </p:cNvSpPr>
          <p:nvPr>
            <p:ph type="title"/>
          </p:nvPr>
        </p:nvSpPr>
        <p:spPr>
          <a:xfrm>
            <a:off x="3517515" y="662857"/>
            <a:ext cx="4942984" cy="949855"/>
          </a:xfrm>
        </p:spPr>
        <p:txBody>
          <a:bodyPr>
            <a:normAutofit fontScale="90000"/>
          </a:bodyPr>
          <a:lstStyle/>
          <a:p>
            <a:pPr algn="ctr"/>
            <a:r>
              <a:rPr lang="en-US" sz="2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FACE DECTECTION ?</a:t>
            </a:r>
            <a:b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00D1ED-DA8D-AA14-9430-D4CD3D2329E8}"/>
              </a:ext>
            </a:extLst>
          </p:cNvPr>
          <p:cNvSpPr>
            <a:spLocks noGrp="1"/>
          </p:cNvSpPr>
          <p:nvPr>
            <p:ph sz="quarter" idx="13"/>
          </p:nvPr>
        </p:nvSpPr>
        <p:spPr>
          <a:xfrm>
            <a:off x="845193" y="1612712"/>
            <a:ext cx="10875185" cy="4147062"/>
          </a:xfrm>
        </p:spPr>
        <p:txBody>
          <a:bodyPr>
            <a:noAutofit/>
          </a:bodyPr>
          <a:lstStyle/>
          <a:p>
            <a:pPr>
              <a:lnSpc>
                <a:spcPct val="200000"/>
              </a:lnSpc>
            </a:pPr>
            <a:r>
              <a:rPr lang="en-US" sz="1800" dirty="0">
                <a:latin typeface="Times New Roman" panose="02020603050405020304" pitchFamily="18" charset="0"/>
                <a:cs typeface="Times New Roman" panose="02020603050405020304" pitchFamily="18" charset="0"/>
              </a:rPr>
              <a:t>Face detection is a type of computer vision technology that is able to identify people’s faces within digital images or video.</a:t>
            </a:r>
          </a:p>
          <a:p>
            <a:pPr>
              <a:lnSpc>
                <a:spcPct val="200000"/>
              </a:lnSpc>
            </a:pPr>
            <a:r>
              <a:rPr lang="en-US" sz="1800" dirty="0">
                <a:latin typeface="Times New Roman" panose="02020603050405020304" pitchFamily="18" charset="0"/>
                <a:cs typeface="Times New Roman" panose="02020603050405020304" pitchFamily="18" charset="0"/>
              </a:rPr>
              <a:t>This is very easy for humans, but computers need precise instructions. </a:t>
            </a:r>
          </a:p>
          <a:p>
            <a:pPr>
              <a:lnSpc>
                <a:spcPct val="200000"/>
              </a:lnSpc>
            </a:pPr>
            <a:r>
              <a:rPr lang="en-US" sz="1800" dirty="0">
                <a:latin typeface="Times New Roman" panose="02020603050405020304" pitchFamily="18" charset="0"/>
                <a:cs typeface="Times New Roman" panose="02020603050405020304" pitchFamily="18" charset="0"/>
              </a:rPr>
              <a:t>The images might contain many objects that aren’t human faces, like buildings, cars, animals, and so on</a:t>
            </a:r>
            <a:r>
              <a:rPr lang="en-US" sz="1800" dirty="0"/>
              <a:t>.</a:t>
            </a:r>
          </a:p>
          <a:p>
            <a:pPr>
              <a:lnSpc>
                <a:spcPct val="200000"/>
              </a:lnSpc>
            </a:pPr>
            <a:r>
              <a:rPr lang="en-US" sz="1800" dirty="0">
                <a:latin typeface="Times New Roman" panose="02020603050405020304" pitchFamily="18" charset="0"/>
                <a:cs typeface="Times New Roman" panose="02020603050405020304" pitchFamily="18" charset="0"/>
              </a:rPr>
              <a:t>Face detection algorithms are designed to scale efficiently, allowing them to process images or video streams in real-time or near real-time, even when dealing with large datasets or high-resolution content.</a:t>
            </a:r>
          </a:p>
        </p:txBody>
      </p:sp>
    </p:spTree>
    <p:extLst>
      <p:ext uri="{BB962C8B-B14F-4D97-AF65-F5344CB8AC3E}">
        <p14:creationId xmlns:p14="http://schemas.microsoft.com/office/powerpoint/2010/main" val="308224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3376-58CC-FA69-E5A0-5A2C7F1826B7}"/>
              </a:ext>
            </a:extLst>
          </p:cNvPr>
          <p:cNvSpPr>
            <a:spLocks noGrp="1"/>
          </p:cNvSpPr>
          <p:nvPr>
            <p:ph type="title"/>
          </p:nvPr>
        </p:nvSpPr>
        <p:spPr>
          <a:xfrm>
            <a:off x="838200" y="448252"/>
            <a:ext cx="10515600" cy="813771"/>
          </a:xfrm>
        </p:spPr>
        <p:txBody>
          <a:bodyPr>
            <a:normAutofit fontScale="90000"/>
          </a:bodyPr>
          <a:lstStyle/>
          <a:p>
            <a:pPr algn="ctr"/>
            <a:r>
              <a:rPr lang="en-US" sz="2800" b="1" u="sng" dirty="0">
                <a:ln w="0"/>
                <a:latin typeface="Times New Roman" panose="02020603050405020304" pitchFamily="18" charset="0"/>
                <a:cs typeface="Times New Roman" panose="02020603050405020304" pitchFamily="18" charset="0"/>
              </a:rPr>
              <a:t>WHAT IS FACE RECOGNITION ?</a:t>
            </a:r>
            <a:b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D041DF-573C-3103-1E19-8EBAF81113BB}"/>
              </a:ext>
            </a:extLst>
          </p:cNvPr>
          <p:cNvSpPr>
            <a:spLocks noGrp="1"/>
          </p:cNvSpPr>
          <p:nvPr>
            <p:ph sz="quarter" idx="13"/>
          </p:nvPr>
        </p:nvSpPr>
        <p:spPr>
          <a:xfrm>
            <a:off x="914087" y="4203449"/>
            <a:ext cx="10363826" cy="245429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 facial recognition system is a technology capable of identifying or verifying a person from a digital image or a video frame from a video source. There are multiple methods in which facial recognition systems work, but in general, they work by comparing selected facial features from given image with faces within a database.</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197C569-354A-9E4B-E137-621B6BC71143}"/>
              </a:ext>
            </a:extLst>
          </p:cNvPr>
          <p:cNvSpPr/>
          <p:nvPr/>
        </p:nvSpPr>
        <p:spPr>
          <a:xfrm>
            <a:off x="3597143" y="1328293"/>
            <a:ext cx="3838969" cy="23200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5B618EE-6548-E8B1-8D22-01DB6C6CFEFA}"/>
              </a:ext>
            </a:extLst>
          </p:cNvPr>
          <p:cNvSpPr/>
          <p:nvPr/>
        </p:nvSpPr>
        <p:spPr>
          <a:xfrm>
            <a:off x="3937210" y="1571861"/>
            <a:ext cx="4020337" cy="23880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27A5B65-4B08-445F-D8DE-CFB3ECB2A445}"/>
              </a:ext>
            </a:extLst>
          </p:cNvPr>
          <p:cNvPicPr>
            <a:picLocks noChangeAspect="1"/>
          </p:cNvPicPr>
          <p:nvPr/>
        </p:nvPicPr>
        <p:blipFill>
          <a:blip r:embed="rId2"/>
          <a:stretch>
            <a:fillRect/>
          </a:stretch>
        </p:blipFill>
        <p:spPr>
          <a:xfrm>
            <a:off x="4290796" y="2029038"/>
            <a:ext cx="3406033" cy="1619262"/>
          </a:xfrm>
          <a:prstGeom prst="rect">
            <a:avLst/>
          </a:prstGeom>
        </p:spPr>
      </p:pic>
    </p:spTree>
    <p:extLst>
      <p:ext uri="{BB962C8B-B14F-4D97-AF65-F5344CB8AC3E}">
        <p14:creationId xmlns:p14="http://schemas.microsoft.com/office/powerpoint/2010/main" val="323796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3685-F62E-05C6-069C-59CD2B8A20B1}"/>
              </a:ext>
            </a:extLst>
          </p:cNvPr>
          <p:cNvSpPr>
            <a:spLocks noGrp="1"/>
          </p:cNvSpPr>
          <p:nvPr>
            <p:ph type="title"/>
          </p:nvPr>
        </p:nvSpPr>
        <p:spPr>
          <a:xfrm>
            <a:off x="838200" y="365126"/>
            <a:ext cx="10515600" cy="851556"/>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HOW FACE RECOGNITION WORKS</a:t>
            </a:r>
          </a:p>
        </p:txBody>
      </p:sp>
      <p:sp>
        <p:nvSpPr>
          <p:cNvPr id="3" name="Content Placeholder 2">
            <a:extLst>
              <a:ext uri="{FF2B5EF4-FFF2-40B4-BE49-F238E27FC236}">
                <a16:creationId xmlns:a16="http://schemas.microsoft.com/office/drawing/2014/main" id="{34581209-90F9-EE10-D930-1784C96EC8C2}"/>
              </a:ext>
            </a:extLst>
          </p:cNvPr>
          <p:cNvSpPr>
            <a:spLocks noGrp="1"/>
          </p:cNvSpPr>
          <p:nvPr>
            <p:ph sz="quarter" idx="13"/>
          </p:nvPr>
        </p:nvSpPr>
        <p:spPr>
          <a:xfrm>
            <a:off x="989974" y="3266137"/>
            <a:ext cx="10363826" cy="3424107"/>
          </a:xfrm>
        </p:spPr>
        <p:txBody>
          <a:bodyPr>
            <a:normAutofit fontScale="92500"/>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mathematical algorithms of biometric facial recognition follow several stages of image processing:</a:t>
            </a:r>
          </a:p>
          <a:p>
            <a:pPr lvl="1">
              <a:lnSpc>
                <a:spcPct val="150000"/>
              </a:lnSpc>
            </a:pPr>
            <a:r>
              <a:rPr lang="en-US" sz="1800" b="1" dirty="0">
                <a:latin typeface="Times New Roman" panose="02020603050405020304" pitchFamily="18" charset="0"/>
                <a:cs typeface="Times New Roman" panose="02020603050405020304" pitchFamily="18" charset="0"/>
              </a:rPr>
              <a:t>Capture:</a:t>
            </a:r>
            <a:r>
              <a:rPr lang="en-US" sz="1800" dirty="0">
                <a:latin typeface="Times New Roman" panose="02020603050405020304" pitchFamily="18" charset="0"/>
                <a:cs typeface="Times New Roman" panose="02020603050405020304" pitchFamily="18" charset="0"/>
              </a:rPr>
              <a:t> The first step is for the system to collect physical or behavioral samples in predetermined conditions and during a stated period of time.</a:t>
            </a:r>
          </a:p>
          <a:p>
            <a:pPr lvl="1">
              <a:lnSpc>
                <a:spcPct val="150000"/>
              </a:lnSpc>
            </a:pPr>
            <a:r>
              <a:rPr lang="en-US" sz="1800" b="1" dirty="0">
                <a:latin typeface="Times New Roman" panose="02020603050405020304" pitchFamily="18" charset="0"/>
                <a:cs typeface="Times New Roman" panose="02020603050405020304" pitchFamily="18" charset="0"/>
              </a:rPr>
              <a:t>Extraction:</a:t>
            </a:r>
            <a:r>
              <a:rPr lang="en-US" sz="1800" dirty="0">
                <a:latin typeface="Times New Roman" panose="02020603050405020304" pitchFamily="18" charset="0"/>
                <a:cs typeface="Times New Roman" panose="02020603050405020304" pitchFamily="18" charset="0"/>
              </a:rPr>
              <a:t> Then, all this gathered data should be extracted from the samples to create templates based on them.</a:t>
            </a:r>
          </a:p>
          <a:p>
            <a:pPr lvl="1">
              <a:lnSpc>
                <a:spcPct val="150000"/>
              </a:lnSpc>
            </a:pPr>
            <a:r>
              <a:rPr lang="en-US" sz="1800" b="1" dirty="0">
                <a:latin typeface="Times New Roman" panose="02020603050405020304" pitchFamily="18" charset="0"/>
                <a:cs typeface="Times New Roman" panose="02020603050405020304" pitchFamily="18" charset="0"/>
              </a:rPr>
              <a:t>Comparison:</a:t>
            </a:r>
            <a:r>
              <a:rPr lang="en-US" sz="1800" dirty="0">
                <a:latin typeface="Times New Roman" panose="02020603050405020304" pitchFamily="18" charset="0"/>
                <a:cs typeface="Times New Roman" panose="02020603050405020304" pitchFamily="18" charset="0"/>
              </a:rPr>
              <a:t> After the extraction, collected data is compared with the existing templates.</a:t>
            </a:r>
          </a:p>
          <a:p>
            <a:pPr lvl="1">
              <a:lnSpc>
                <a:spcPct val="150000"/>
              </a:lnSpc>
            </a:pPr>
            <a:r>
              <a:rPr lang="en-US" sz="1800" b="1" dirty="0">
                <a:latin typeface="Times New Roman" panose="02020603050405020304" pitchFamily="18" charset="0"/>
                <a:cs typeface="Times New Roman" panose="02020603050405020304" pitchFamily="18" charset="0"/>
              </a:rPr>
              <a:t>Matching:</a:t>
            </a:r>
            <a:r>
              <a:rPr lang="en-US" sz="1800" dirty="0">
                <a:latin typeface="Times New Roman" panose="02020603050405020304" pitchFamily="18" charset="0"/>
                <a:cs typeface="Times New Roman" panose="02020603050405020304" pitchFamily="18" charset="0"/>
              </a:rPr>
              <a:t> The final stage of face detection technology is to make a decision whether the face's features of a new sample are matching with the one from a facial database or not. It usually takes just seconds.</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0173C33-20A8-DB18-18AA-A6ADF5B55E62}"/>
              </a:ext>
            </a:extLst>
          </p:cNvPr>
          <p:cNvSpPr/>
          <p:nvPr/>
        </p:nvSpPr>
        <p:spPr>
          <a:xfrm>
            <a:off x="3763399" y="1093382"/>
            <a:ext cx="3317533" cy="1949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E329573-FB99-62C7-5F44-861BDA20EA39}"/>
              </a:ext>
            </a:extLst>
          </p:cNvPr>
          <p:cNvSpPr/>
          <p:nvPr/>
        </p:nvSpPr>
        <p:spPr>
          <a:xfrm>
            <a:off x="4035451" y="1216682"/>
            <a:ext cx="3317533" cy="194971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212CAA9-C6DF-B2D1-3D26-626873F21CE5}"/>
              </a:ext>
            </a:extLst>
          </p:cNvPr>
          <p:cNvPicPr>
            <a:picLocks noChangeAspect="1"/>
          </p:cNvPicPr>
          <p:nvPr/>
        </p:nvPicPr>
        <p:blipFill>
          <a:blip r:embed="rId2"/>
          <a:stretch>
            <a:fillRect/>
          </a:stretch>
        </p:blipFill>
        <p:spPr>
          <a:xfrm>
            <a:off x="4341086" y="1325597"/>
            <a:ext cx="2765246" cy="1731879"/>
          </a:xfrm>
          <a:prstGeom prst="rect">
            <a:avLst/>
          </a:prstGeom>
        </p:spPr>
      </p:pic>
    </p:spTree>
    <p:extLst>
      <p:ext uri="{BB962C8B-B14F-4D97-AF65-F5344CB8AC3E}">
        <p14:creationId xmlns:p14="http://schemas.microsoft.com/office/powerpoint/2010/main" val="386273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E375-79C7-9CB8-8EE3-DF0368628B2C}"/>
              </a:ext>
            </a:extLst>
          </p:cNvPr>
          <p:cNvSpPr>
            <a:spLocks noGrp="1"/>
          </p:cNvSpPr>
          <p:nvPr>
            <p:ph type="title"/>
          </p:nvPr>
        </p:nvSpPr>
        <p:spPr>
          <a:xfrm>
            <a:off x="3866179" y="501699"/>
            <a:ext cx="4459641" cy="748245"/>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1337333D-DEA1-66EB-9C34-C98FE98156AE}"/>
              </a:ext>
            </a:extLst>
          </p:cNvPr>
          <p:cNvSpPr>
            <a:spLocks noGrp="1"/>
          </p:cNvSpPr>
          <p:nvPr>
            <p:ph sz="quarter" idx="13"/>
          </p:nvPr>
        </p:nvSpPr>
        <p:spPr>
          <a:xfrm>
            <a:off x="913773" y="1403654"/>
            <a:ext cx="10610689" cy="5164786"/>
          </a:xfrm>
        </p:spPr>
        <p:txBody>
          <a:bodyPr>
            <a:normAutofit/>
          </a:bodyPr>
          <a:lstStyle/>
          <a:p>
            <a:pPr marL="0" indent="0" algn="l">
              <a:buNone/>
            </a:pPr>
            <a:r>
              <a:rPr lang="en-US" sz="1800" b="1" dirty="0">
                <a:latin typeface="Times New Roman" panose="02020603050405020304" pitchFamily="18" charset="0"/>
                <a:cs typeface="Times New Roman" panose="02020603050405020304" pitchFamily="18" charset="0"/>
              </a:rPr>
              <a:t>Program language : </a:t>
            </a:r>
            <a:r>
              <a:rPr lang="en-US" sz="1800" dirty="0">
                <a:latin typeface="Times New Roman" panose="02020603050405020304" pitchFamily="18" charset="0"/>
                <a:cs typeface="Times New Roman" panose="02020603050405020304" pitchFamily="18" charset="0"/>
              </a:rPr>
              <a:t>Python 3 - </a:t>
            </a:r>
            <a:r>
              <a:rPr lang="en-US" sz="1800" b="0" i="0" dirty="0">
                <a:effectLst/>
                <a:latin typeface="Times New Roman" panose="02020603050405020304" pitchFamily="18" charset="0"/>
                <a:ea typeface="Calibri Light" panose="020F0302020204030204" pitchFamily="34" charset="0"/>
                <a:cs typeface="Times New Roman" panose="02020603050405020304" pitchFamily="18" charset="0"/>
              </a:rPr>
              <a:t>Python is a popular programming language. It was created by Guido van 			   Rossum, and released in 1991.</a:t>
            </a:r>
          </a:p>
          <a:p>
            <a:pPr marL="0" indent="0" algn="l">
              <a:buNone/>
            </a:pP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p>
          <a:p>
            <a:pPr marL="0" indent="0" algn="l">
              <a:buNone/>
            </a:pPr>
            <a:r>
              <a:rPr lang="en-US" sz="1800" b="1" i="0" dirty="0">
                <a:effectLst/>
                <a:latin typeface="Times New Roman" panose="02020603050405020304" pitchFamily="18" charset="0"/>
                <a:ea typeface="Calibri Light" panose="020F0302020204030204" pitchFamily="34" charset="0"/>
                <a:cs typeface="Times New Roman" panose="02020603050405020304" pitchFamily="18" charset="0"/>
              </a:rPr>
              <a:t>		It is used for:</a:t>
            </a:r>
          </a:p>
          <a:p>
            <a:pPr lvl="5"/>
            <a:r>
              <a:rPr lang="en-US" b="0" i="0" dirty="0">
                <a:effectLst/>
                <a:latin typeface="Times New Roman" panose="02020603050405020304" pitchFamily="18" charset="0"/>
                <a:ea typeface="Calibri Light" panose="020F0302020204030204" pitchFamily="34" charset="0"/>
                <a:cs typeface="Times New Roman" panose="02020603050405020304" pitchFamily="18" charset="0"/>
              </a:rPr>
              <a:t>web development (server-side),</a:t>
            </a:r>
          </a:p>
          <a:p>
            <a:pPr lvl="5"/>
            <a:r>
              <a:rPr lang="en-US" b="0" i="0" dirty="0">
                <a:effectLst/>
                <a:latin typeface="Times New Roman" panose="02020603050405020304" pitchFamily="18" charset="0"/>
                <a:ea typeface="Calibri Light" panose="020F0302020204030204" pitchFamily="34" charset="0"/>
                <a:cs typeface="Times New Roman" panose="02020603050405020304" pitchFamily="18" charset="0"/>
              </a:rPr>
              <a:t>software development,</a:t>
            </a:r>
          </a:p>
          <a:p>
            <a:pPr lvl="5"/>
            <a:r>
              <a:rPr lang="en-US" b="0" i="0" dirty="0">
                <a:effectLst/>
                <a:latin typeface="Times New Roman" panose="02020603050405020304" pitchFamily="18" charset="0"/>
                <a:ea typeface="Calibri Light" panose="020F0302020204030204" pitchFamily="34" charset="0"/>
                <a:cs typeface="Times New Roman" panose="02020603050405020304" pitchFamily="18" charset="0"/>
              </a:rPr>
              <a:t>mathematics,</a:t>
            </a:r>
          </a:p>
          <a:p>
            <a:pPr lvl="5"/>
            <a:r>
              <a:rPr lang="en-US" b="0" i="0" dirty="0">
                <a:effectLst/>
                <a:latin typeface="Times New Roman" panose="02020603050405020304" pitchFamily="18" charset="0"/>
                <a:ea typeface="Calibri Light" panose="020F0302020204030204" pitchFamily="34" charset="0"/>
                <a:cs typeface="Times New Roman" panose="02020603050405020304" pitchFamily="18" charset="0"/>
              </a:rPr>
              <a:t>system scripting</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Software: </a:t>
            </a:r>
          </a:p>
          <a:p>
            <a:pPr marL="0" indent="0">
              <a:buNone/>
            </a:pPr>
            <a:r>
              <a:rPr lang="en-US" sz="1800" dirty="0">
                <a:latin typeface="Times New Roman" panose="02020603050405020304" pitchFamily="18" charset="0"/>
                <a:cs typeface="Times New Roman" panose="02020603050405020304" pitchFamily="18" charset="0"/>
              </a:rPr>
              <a:t>	1. </a:t>
            </a:r>
            <a:r>
              <a:rPr lang="en-US" sz="1800" b="1" i="0" dirty="0">
                <a:effectLst/>
                <a:latin typeface="Times New Roman" panose="02020603050405020304" pitchFamily="18" charset="0"/>
                <a:cs typeface="Times New Roman" panose="02020603050405020304" pitchFamily="18" charset="0"/>
              </a:rPr>
              <a:t>Visual Studio Code -</a:t>
            </a:r>
            <a:r>
              <a:rPr lang="en-US" sz="1800" b="0" i="0" dirty="0">
                <a:effectLst/>
                <a:latin typeface="Times New Roman" panose="02020603050405020304" pitchFamily="18" charset="0"/>
                <a:cs typeface="Times New Roman" panose="02020603050405020304" pitchFamily="18" charset="0"/>
              </a:rPr>
              <a:t> also commonly referred to as </a:t>
            </a:r>
            <a:r>
              <a:rPr lang="en-US" sz="1800" b="1" i="0" dirty="0">
                <a:effectLst/>
                <a:latin typeface="Times New Roman" panose="02020603050405020304" pitchFamily="18" charset="0"/>
                <a:cs typeface="Times New Roman" panose="02020603050405020304" pitchFamily="18" charset="0"/>
              </a:rPr>
              <a:t>VS Code</a:t>
            </a:r>
            <a:r>
              <a:rPr lang="en-US" sz="1800" b="0" i="0" dirty="0">
                <a:effectLst/>
                <a:latin typeface="Times New Roman" panose="02020603050405020304" pitchFamily="18" charset="0"/>
                <a:cs typeface="Times New Roman" panose="02020603050405020304" pitchFamily="18" charset="0"/>
              </a:rPr>
              <a:t>,</a:t>
            </a:r>
            <a:r>
              <a:rPr lang="en-US" sz="1800" b="0" i="0" baseline="3000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is a </a:t>
            </a:r>
            <a:r>
              <a:rPr lang="en-US" sz="1800" dirty="0">
                <a:latin typeface="Times New Roman" panose="02020603050405020304" pitchFamily="18" charset="0"/>
                <a:cs typeface="Times New Roman" panose="02020603050405020304" pitchFamily="18" charset="0"/>
              </a:rPr>
              <a:t>source-code 					       editor</a:t>
            </a:r>
            <a:r>
              <a:rPr lang="en-US" sz="1800" b="0" i="0" dirty="0">
                <a:effectLst/>
                <a:latin typeface="Times New Roman" panose="02020603050405020304" pitchFamily="18" charset="0"/>
                <a:cs typeface="Times New Roman" panose="02020603050405020304" pitchFamily="18" charset="0"/>
              </a:rPr>
              <a:t> developed by </a:t>
            </a:r>
            <a:r>
              <a:rPr lang="en-US" sz="1800" dirty="0">
                <a:latin typeface="Times New Roman" panose="02020603050405020304" pitchFamily="18" charset="0"/>
                <a:cs typeface="Times New Roman" panose="02020603050405020304" pitchFamily="18" charset="0"/>
              </a:rPr>
              <a:t>Microsoft </a:t>
            </a:r>
            <a:r>
              <a:rPr lang="en-US" sz="1800" b="0" i="0" dirty="0">
                <a:effectLst/>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Windows</a:t>
            </a:r>
            <a:r>
              <a:rPr lang="en-US" sz="1800" b="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Linux</a:t>
            </a:r>
            <a:r>
              <a:rPr lang="en-US" sz="1800" b="0" i="0" dirty="0">
                <a:effectLst/>
                <a:latin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cs typeface="Times New Roman" panose="02020603050405020304" pitchFamily="18" charset="0"/>
              </a:rPr>
              <a:t>macOS</a:t>
            </a:r>
            <a:r>
              <a:rPr lang="en-US" sz="1800" dirty="0">
                <a:latin typeface="+mj-lt"/>
              </a:rPr>
              <a:t>.</a:t>
            </a:r>
          </a:p>
          <a:p>
            <a:endParaRPr lang="en-IN" dirty="0"/>
          </a:p>
        </p:txBody>
      </p:sp>
      <p:pic>
        <p:nvPicPr>
          <p:cNvPr id="5" name="Picture 4">
            <a:extLst>
              <a:ext uri="{FF2B5EF4-FFF2-40B4-BE49-F238E27FC236}">
                <a16:creationId xmlns:a16="http://schemas.microsoft.com/office/drawing/2014/main" id="{C287EFBF-897C-E7BA-5184-88D829AB6B70}"/>
              </a:ext>
            </a:extLst>
          </p:cNvPr>
          <p:cNvPicPr>
            <a:picLocks noChangeAspect="1"/>
          </p:cNvPicPr>
          <p:nvPr/>
        </p:nvPicPr>
        <p:blipFill>
          <a:blip r:embed="rId2"/>
          <a:stretch>
            <a:fillRect/>
          </a:stretch>
        </p:blipFill>
        <p:spPr>
          <a:xfrm>
            <a:off x="7743860" y="1973580"/>
            <a:ext cx="1684020" cy="1684020"/>
          </a:xfrm>
          <a:prstGeom prst="rect">
            <a:avLst/>
          </a:prstGeom>
        </p:spPr>
      </p:pic>
      <p:pic>
        <p:nvPicPr>
          <p:cNvPr id="7" name="Picture 6">
            <a:extLst>
              <a:ext uri="{FF2B5EF4-FFF2-40B4-BE49-F238E27FC236}">
                <a16:creationId xmlns:a16="http://schemas.microsoft.com/office/drawing/2014/main" id="{E6D00FDC-C6E4-768E-CBB4-2BC6EA4A497E}"/>
              </a:ext>
            </a:extLst>
          </p:cNvPr>
          <p:cNvPicPr>
            <a:picLocks noChangeAspect="1"/>
          </p:cNvPicPr>
          <p:nvPr/>
        </p:nvPicPr>
        <p:blipFill>
          <a:blip r:embed="rId3"/>
          <a:stretch>
            <a:fillRect/>
          </a:stretch>
        </p:blipFill>
        <p:spPr>
          <a:xfrm>
            <a:off x="8040070" y="5454346"/>
            <a:ext cx="1341120" cy="1341120"/>
          </a:xfrm>
          <a:prstGeom prst="rect">
            <a:avLst/>
          </a:prstGeom>
        </p:spPr>
      </p:pic>
    </p:spTree>
    <p:extLst>
      <p:ext uri="{BB962C8B-B14F-4D97-AF65-F5344CB8AC3E}">
        <p14:creationId xmlns:p14="http://schemas.microsoft.com/office/powerpoint/2010/main" val="40872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EE543-7456-6AE9-FC84-DD6DA23A60FB}"/>
              </a:ext>
            </a:extLst>
          </p:cNvPr>
          <p:cNvSpPr/>
          <p:nvPr/>
        </p:nvSpPr>
        <p:spPr>
          <a:xfrm>
            <a:off x="3764560" y="1066193"/>
            <a:ext cx="4662880" cy="523220"/>
          </a:xfrm>
          <a:prstGeom prst="rect">
            <a:avLst/>
          </a:prstGeom>
          <a:noFill/>
        </p:spPr>
        <p:txBody>
          <a:bodyPr wrap="none" lIns="91440" tIns="45720" rIns="91440" bIns="45720">
            <a:spAutoFit/>
          </a:bodyPr>
          <a:lstStyle/>
          <a:p>
            <a:pPr algn="ctr"/>
            <a:r>
              <a:rPr lang="en-US" sz="28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endParaRPr lang="en-US" sz="2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DBC006-B1BE-39F8-2940-64C8587BD38C}"/>
              </a:ext>
            </a:extLst>
          </p:cNvPr>
          <p:cNvPicPr>
            <a:picLocks noChangeAspect="1"/>
          </p:cNvPicPr>
          <p:nvPr/>
        </p:nvPicPr>
        <p:blipFill>
          <a:blip r:embed="rId2"/>
          <a:stretch>
            <a:fillRect/>
          </a:stretch>
        </p:blipFill>
        <p:spPr>
          <a:xfrm>
            <a:off x="3385697" y="2055511"/>
            <a:ext cx="5420606" cy="4407809"/>
          </a:xfrm>
          <a:prstGeom prst="rect">
            <a:avLst/>
          </a:prstGeom>
        </p:spPr>
      </p:pic>
    </p:spTree>
    <p:extLst>
      <p:ext uri="{BB962C8B-B14F-4D97-AF65-F5344CB8AC3E}">
        <p14:creationId xmlns:p14="http://schemas.microsoft.com/office/powerpoint/2010/main" val="151180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B64B-44FA-8443-381C-E68ACF04F856}"/>
              </a:ext>
            </a:extLst>
          </p:cNvPr>
          <p:cNvSpPr>
            <a:spLocks noGrp="1"/>
          </p:cNvSpPr>
          <p:nvPr>
            <p:ph type="title"/>
          </p:nvPr>
        </p:nvSpPr>
        <p:spPr>
          <a:xfrm>
            <a:off x="3754143" y="825445"/>
            <a:ext cx="4683711" cy="55815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FEATURES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41C42-1EBF-9540-30F0-C84DA25450AE}"/>
              </a:ext>
            </a:extLst>
          </p:cNvPr>
          <p:cNvSpPr>
            <a:spLocks noGrp="1"/>
          </p:cNvSpPr>
          <p:nvPr>
            <p:ph sz="quarter" idx="13"/>
          </p:nvPr>
        </p:nvSpPr>
        <p:spPr>
          <a:xfrm>
            <a:off x="847489" y="1801930"/>
            <a:ext cx="10497021" cy="4100107"/>
          </a:xfrm>
        </p:spPr>
        <p:txBody>
          <a:bodyPr>
            <a:noAutofit/>
          </a:bodyPr>
          <a:lstStyle/>
          <a:p>
            <a:pPr algn="just">
              <a:lnSpc>
                <a:spcPct val="100000"/>
              </a:lnSpc>
            </a:pPr>
            <a:r>
              <a:rPr lang="en-US" sz="1800" b="1" dirty="0">
                <a:latin typeface="Times New Roman" panose="02020603050405020304" pitchFamily="18" charset="0"/>
                <a:cs typeface="Times New Roman" panose="02020603050405020304" pitchFamily="18" charset="0"/>
              </a:rPr>
              <a:t>Face Recognition: </a:t>
            </a:r>
            <a:r>
              <a:rPr lang="en-US" sz="1800" dirty="0">
                <a:latin typeface="Times New Roman" panose="02020603050405020304" pitchFamily="18" charset="0"/>
                <a:cs typeface="Times New Roman" panose="02020603050405020304" pitchFamily="18" charset="0"/>
              </a:rPr>
              <a:t>The system uses AI algorithms to recognize and identify individuals based on their facial features. This eliminates the need for manual attendance marking and reduces errors.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Accuracy: </a:t>
            </a:r>
            <a:r>
              <a:rPr lang="en-US" sz="1800" dirty="0">
                <a:latin typeface="Times New Roman" panose="02020603050405020304" pitchFamily="18" charset="0"/>
                <a:cs typeface="Times New Roman" panose="02020603050405020304" pitchFamily="18" charset="0"/>
              </a:rPr>
              <a:t>AI-based systems can achieve high accuracy in recognizing faces, even in varying lighting conditions and different angles.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Real-time Monitoring: </a:t>
            </a:r>
            <a:r>
              <a:rPr lang="en-US" sz="1800" dirty="0">
                <a:latin typeface="Times New Roman" panose="02020603050405020304" pitchFamily="18" charset="0"/>
                <a:cs typeface="Times New Roman" panose="02020603050405020304" pitchFamily="18" charset="0"/>
              </a:rPr>
              <a:t>The system can track attendance in real-time, allowing administrators to monitor attendance patterns and detect anomalies promptly</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dirty="0">
                <a:latin typeface="Times New Roman" panose="02020603050405020304" pitchFamily="18" charset="0"/>
                <a:cs typeface="Times New Roman" panose="02020603050405020304" pitchFamily="18" charset="0"/>
              </a:rPr>
              <a:t>Automation: </a:t>
            </a:r>
            <a:r>
              <a:rPr lang="en-US" sz="1800" dirty="0">
                <a:latin typeface="Times New Roman" panose="02020603050405020304" pitchFamily="18" charset="0"/>
                <a:cs typeface="Times New Roman" panose="02020603050405020304" pitchFamily="18" charset="0"/>
              </a:rPr>
              <a:t>Attendance marking and record-keeping are automated, saving time and effort for both Students and Teachers.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259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1374</TotalTime>
  <Words>1139</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AI FACE ATTENDAMCE SYSTEM</vt:lpstr>
      <vt:lpstr>PowerPoint Presentation</vt:lpstr>
      <vt:lpstr>PowerPoint Presentation</vt:lpstr>
      <vt:lpstr>WHAT IS FACE DECTECTION ? </vt:lpstr>
      <vt:lpstr>WHAT IS FACE RECOGNITION ? </vt:lpstr>
      <vt:lpstr>HOW FACE RECOGNITION WORKS</vt:lpstr>
      <vt:lpstr>SOFTWARE USED</vt:lpstr>
      <vt:lpstr>PowerPoint Presentation</vt:lpstr>
      <vt:lpstr>FEATURES</vt:lpstr>
      <vt:lpstr>SYSTEM GUI </vt:lpstr>
      <vt:lpstr>SYSTEM GUI</vt:lpstr>
      <vt:lpstr>SYSTEM GUI</vt:lpstr>
      <vt:lpstr>SYSTEM GUI</vt:lpstr>
      <vt:lpstr>ADVANTAGES</vt:lpstr>
      <vt:lpstr>ADVANTAGES</vt:lpstr>
      <vt:lpstr>DISADVANTAGES</vt:lpstr>
      <vt:lpstr>DISADVANTAGES</vt:lpstr>
      <vt:lpstr>RESULT ANALYSIS</vt:lpstr>
      <vt:lpstr>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CONVOBOT</dc:title>
  <dc:creator>skele _77</dc:creator>
  <cp:lastModifiedBy>Jerline Jose</cp:lastModifiedBy>
  <cp:revision>44</cp:revision>
  <dcterms:created xsi:type="dcterms:W3CDTF">2024-02-13T04:16:47Z</dcterms:created>
  <dcterms:modified xsi:type="dcterms:W3CDTF">2024-05-05T05:48:44Z</dcterms:modified>
</cp:coreProperties>
</file>