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364" r:id="rId5"/>
    <p:sldId id="382" r:id="rId6"/>
    <p:sldId id="376" r:id="rId7"/>
    <p:sldId id="377" r:id="rId8"/>
    <p:sldId id="380" r:id="rId9"/>
    <p:sldId id="378" r:id="rId10"/>
    <p:sldId id="379" r:id="rId11"/>
    <p:sldId id="381" r:id="rId12"/>
    <p:sldId id="383" r:id="rId13"/>
    <p:sldId id="386" r:id="rId14"/>
    <p:sldId id="384" r:id="rId15"/>
    <p:sldId id="387" r:id="rId16"/>
    <p:sldId id="385" r:id="rId17"/>
    <p:sldId id="373" r:id="rId18"/>
    <p:sldId id="372" r:id="rId19"/>
  </p:sldIdLst>
  <p:sldSz cx="9144000" cy="5143500" type="screen16x9"/>
  <p:notesSz cx="6858000" cy="9144000"/>
  <p:embeddedFontLst>
    <p:embeddedFont>
      <p:font typeface="IBM Plex Sans"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3447" autoAdjust="0"/>
  </p:normalViewPr>
  <p:slideViewPr>
    <p:cSldViewPr snapToGrid="0">
      <p:cViewPr varScale="1">
        <p:scale>
          <a:sx n="151" d="100"/>
          <a:sy n="151" d="100"/>
        </p:scale>
        <p:origin x="2244" y="-9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ee8e5bd1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ee8e5bd1c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IN" dirty="0"/>
              <a:t>A very good morning </a:t>
            </a:r>
            <a:r>
              <a:rPr lang="en-US" dirty="0"/>
              <a:t>one</a:t>
            </a:r>
            <a:r>
              <a:rPr lang="en-IN" dirty="0"/>
              <a:t> and all this is </a:t>
            </a:r>
            <a:r>
              <a:rPr lang="en-IN" dirty="0" err="1"/>
              <a:t>amrinder</a:t>
            </a:r>
            <a:r>
              <a:rPr lang="en-IN" dirty="0"/>
              <a:t> </a:t>
            </a:r>
            <a:r>
              <a:rPr lang="en-IN" dirty="0" err="1"/>
              <a:t>katakam</a:t>
            </a:r>
            <a:r>
              <a:rPr lang="en-US" dirty="0"/>
              <a:t>.</a:t>
            </a:r>
            <a:r>
              <a:rPr lang="en-IN" dirty="0"/>
              <a:t> </a:t>
            </a:r>
            <a:endParaRPr lang="en-US" dirty="0"/>
          </a:p>
          <a:p>
            <a:pPr marL="0" lvl="0" indent="0" algn="l" rtl="0">
              <a:lnSpc>
                <a:spcPct val="100000"/>
              </a:lnSpc>
              <a:spcBef>
                <a:spcPts val="0"/>
              </a:spcBef>
              <a:spcAft>
                <a:spcPts val="0"/>
              </a:spcAft>
              <a:buSzPts val="1400"/>
              <a:buNone/>
            </a:pPr>
            <a:r>
              <a:rPr lang="en-IN" dirty="0"/>
              <a:t>welcome to faculty orientation session on </a:t>
            </a:r>
            <a:r>
              <a:rPr lang="en-US" dirty="0" err="1"/>
              <a:t>naalaiya</a:t>
            </a:r>
            <a:r>
              <a:rPr lang="en-US" dirty="0"/>
              <a:t> </a:t>
            </a:r>
            <a:r>
              <a:rPr lang="en-US" dirty="0" err="1"/>
              <a:t>thiran</a:t>
            </a:r>
            <a:r>
              <a:rPr lang="en-IN" dirty="0"/>
              <a:t> project launched by</a:t>
            </a:r>
            <a:r>
              <a:rPr lang="en-US" dirty="0"/>
              <a:t> </a:t>
            </a:r>
            <a:r>
              <a:rPr lang="en-IN" dirty="0"/>
              <a:t>anna university in association with department of information technology government of Tamil Nadu. </a:t>
            </a:r>
            <a:r>
              <a:rPr lang="en-US" dirty="0" err="1"/>
              <a:t>naalaiya</a:t>
            </a:r>
            <a:r>
              <a:rPr lang="en-US" dirty="0"/>
              <a:t> </a:t>
            </a:r>
            <a:r>
              <a:rPr lang="en-US" dirty="0" err="1"/>
              <a:t>thiran</a:t>
            </a:r>
            <a:r>
              <a:rPr lang="en-IN" dirty="0"/>
              <a:t> is an experiential project-based learning initiative to empower the students with enhanced professional and technical skills.</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This is a joint initiative of Anna University ICT Academy of Tamil Nadu </a:t>
            </a:r>
            <a:r>
              <a:rPr lang="en-IN" dirty="0" err="1"/>
              <a:t>nasscom</a:t>
            </a:r>
            <a:r>
              <a:rPr lang="en-IN" dirty="0"/>
              <a:t> and IBM and it is supported by the Tamil Nadu skill Development Corporation under the non </a:t>
            </a:r>
            <a:r>
              <a:rPr lang="en-IN" dirty="0" err="1"/>
              <a:t>mudhalvan</a:t>
            </a:r>
            <a:r>
              <a:rPr lang="en-IN" dirty="0"/>
              <a:t> scheme of government of Tamil Nadu.</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As part of this program Anna University is offering a mandatory elective course called professional readiness for innovation employability and entrepreneurship with 3 credits as an extended 4 to 5 months hackathon to all the 6 semester students of </a:t>
            </a:r>
            <a:r>
              <a:rPr lang="en-IN" dirty="0" err="1"/>
              <a:t>bugst</a:t>
            </a:r>
            <a:r>
              <a:rPr lang="en-IN" dirty="0"/>
              <a:t> b tech IIT and </a:t>
            </a:r>
            <a:r>
              <a:rPr lang="en-IN" dirty="0" err="1"/>
              <a:t>bcp</a:t>
            </a:r>
            <a:r>
              <a:rPr lang="en-IN" dirty="0"/>
              <a:t> east of all non autonomous colleges autonomous colleges and university departments they will earn the credits in the 7th semester on completion of this course the credits earned will be considered in lieu of professional elective of the 7th semester this course has been approved by the board of studies faculty of </a:t>
            </a:r>
            <a:r>
              <a:rPr lang="en-US" dirty="0"/>
              <a:t>ICE</a:t>
            </a:r>
            <a:r>
              <a:rPr lang="en-IN" dirty="0"/>
              <a:t> Anna University</a:t>
            </a:r>
            <a:r>
              <a:rPr lang="en-US" dirty="0"/>
              <a:t>.</a:t>
            </a:r>
            <a:r>
              <a:rPr lang="en-IN" dirty="0"/>
              <a:t>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008236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339450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fc861ad5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fc861ad5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fc861ad5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fc861ad5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4863beee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34863beeef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l" rtl="0">
              <a:lnSpc>
                <a:spcPct val="133333"/>
              </a:lnSpc>
              <a:spcBef>
                <a:spcPts val="0"/>
              </a:spcBef>
              <a:spcAft>
                <a:spcPts val="0"/>
              </a:spcAft>
              <a:buSzPts val="1100"/>
              <a:buNone/>
            </a:pPr>
            <a:endParaRPr sz="1200"/>
          </a:p>
        </p:txBody>
      </p:sp>
    </p:spTree>
    <p:extLst>
      <p:ext uri="{BB962C8B-B14F-4D97-AF65-F5344CB8AC3E}">
        <p14:creationId xmlns:p14="http://schemas.microsoft.com/office/powerpoint/2010/main" val="266723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62" name="Google Shape;62;p1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66" name="Google Shape;66;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4"/>
        <p:cNvGrpSpPr/>
        <p:nvPr/>
      </p:nvGrpSpPr>
      <p:grpSpPr>
        <a:xfrm>
          <a:off x="0" y="0"/>
          <a:ext cx="0" cy="0"/>
          <a:chOff x="0" y="0"/>
          <a:chExt cx="0" cy="0"/>
        </a:xfrm>
      </p:grpSpPr>
      <p:grpSp>
        <p:nvGrpSpPr>
          <p:cNvPr id="75" name="Google Shape;75;p17"/>
          <p:cNvGrpSpPr/>
          <p:nvPr/>
        </p:nvGrpSpPr>
        <p:grpSpPr>
          <a:xfrm>
            <a:off x="6098378" y="5"/>
            <a:ext cx="3045625" cy="2030570"/>
            <a:chOff x="6098378" y="5"/>
            <a:chExt cx="3045625" cy="2030570"/>
          </a:xfrm>
        </p:grpSpPr>
        <p:sp>
          <p:nvSpPr>
            <p:cNvPr id="76" name="Google Shape;76;p1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7"/>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82" name="Google Shape;82;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grpSp>
        <p:nvGrpSpPr>
          <p:cNvPr id="84" name="Google Shape;84;p18"/>
          <p:cNvGrpSpPr/>
          <p:nvPr/>
        </p:nvGrpSpPr>
        <p:grpSpPr>
          <a:xfrm>
            <a:off x="0" y="3903669"/>
            <a:ext cx="9144000" cy="1239925"/>
            <a:chOff x="0" y="3903669"/>
            <a:chExt cx="9144000" cy="1239925"/>
          </a:xfrm>
        </p:grpSpPr>
        <p:sp>
          <p:nvSpPr>
            <p:cNvPr id="85" name="Google Shape;85;p18"/>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8"/>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91" name="Google Shape;91;p1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2" name="Google Shape;92;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95" name="Google Shape;95;p19"/>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6" name="Google Shape;96;p19"/>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7" name="Google Shape;97;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00" name="Google Shape;100;p20"/>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1" name="Google Shape;101;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02"/>
        <p:cNvGrpSpPr/>
        <p:nvPr/>
      </p:nvGrpSpPr>
      <p:grpSpPr>
        <a:xfrm>
          <a:off x="0" y="0"/>
          <a:ext cx="0" cy="0"/>
          <a:chOff x="0" y="0"/>
          <a:chExt cx="0" cy="0"/>
        </a:xfrm>
      </p:grpSpPr>
      <p:grpSp>
        <p:nvGrpSpPr>
          <p:cNvPr id="103" name="Google Shape;103;p21"/>
          <p:cNvGrpSpPr/>
          <p:nvPr/>
        </p:nvGrpSpPr>
        <p:grpSpPr>
          <a:xfrm>
            <a:off x="6098378" y="5"/>
            <a:ext cx="3045625" cy="2030570"/>
            <a:chOff x="6098378" y="5"/>
            <a:chExt cx="3045625" cy="2030570"/>
          </a:xfrm>
        </p:grpSpPr>
        <p:sp>
          <p:nvSpPr>
            <p:cNvPr id="104" name="Google Shape;104;p21"/>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1"/>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1"/>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1"/>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2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10" name="Google Shape;110;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13" name="Google Shape;113;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23"/>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23" name="Google Shape;123;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smartinternz.com/katalon-virtual-internship-program-2023"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3" name="Rectangle 2">
            <a:extLst>
              <a:ext uri="{FF2B5EF4-FFF2-40B4-BE49-F238E27FC236}">
                <a16:creationId xmlns:a16="http://schemas.microsoft.com/office/drawing/2014/main" id="{95551556-500A-4A89-3FB7-1BA84FADF7B2}"/>
              </a:ext>
            </a:extLst>
          </p:cNvPr>
          <p:cNvSpPr>
            <a:spLocks noGrp="1" noRot="1" noMove="1" noResize="1" noEditPoints="1" noAdjustHandles="1" noChangeArrowheads="1" noChangeShapeType="1"/>
          </p:cNvSpPr>
          <p:nvPr/>
        </p:nvSpPr>
        <p:spPr>
          <a:xfrm>
            <a:off x="414199" y="2442499"/>
            <a:ext cx="7553007" cy="1262809"/>
          </a:xfrm>
          <a:prstGeom prst="rect">
            <a:avLst/>
          </a:prstGeom>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0" name="Google Shape;130;p25"/>
          <p:cNvSpPr txBox="1">
            <a:spLocks noGrp="1"/>
          </p:cNvSpPr>
          <p:nvPr>
            <p:ph type="ctrTitle"/>
          </p:nvPr>
        </p:nvSpPr>
        <p:spPr>
          <a:xfrm>
            <a:off x="546665" y="2860424"/>
            <a:ext cx="7663439" cy="673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4200"/>
              <a:buNone/>
            </a:pPr>
            <a:r>
              <a:rPr lang="en" sz="3200" b="1" dirty="0">
                <a:solidFill>
                  <a:schemeClr val="bg2"/>
                </a:solidFill>
                <a:latin typeface="IBM Plex Sans"/>
                <a:ea typeface="IBM Plex Sans"/>
                <a:cs typeface="IBM Plex Sans"/>
                <a:sym typeface="IBM Plex Sans"/>
              </a:rPr>
              <a:t>Software Test Automation</a:t>
            </a:r>
            <a:br>
              <a:rPr lang="en" sz="3600" b="1" dirty="0">
                <a:solidFill>
                  <a:schemeClr val="bg2"/>
                </a:solidFill>
                <a:latin typeface="IBM Plex Sans"/>
                <a:ea typeface="IBM Plex Sans"/>
                <a:cs typeface="IBM Plex Sans"/>
                <a:sym typeface="IBM Plex Sans"/>
              </a:rPr>
            </a:br>
            <a:r>
              <a:rPr lang="en" sz="1600" b="1" dirty="0">
                <a:solidFill>
                  <a:schemeClr val="bg2"/>
                </a:solidFill>
                <a:latin typeface="IBM Plex Sans"/>
                <a:ea typeface="IBM Plex Sans"/>
                <a:cs typeface="IBM Plex Sans"/>
                <a:sym typeface="IBM Plex Sans"/>
              </a:rPr>
              <a:t> Virtual Internship Program</a:t>
            </a:r>
            <a:endParaRPr sz="1200" b="1" dirty="0">
              <a:solidFill>
                <a:schemeClr val="bg2"/>
              </a:solidFill>
              <a:latin typeface="IBM Plex Sans"/>
              <a:ea typeface="IBM Plex Sans"/>
              <a:cs typeface="IBM Plex Sans"/>
              <a:sym typeface="IBM Plex Sans"/>
            </a:endParaRPr>
          </a:p>
        </p:txBody>
      </p:sp>
      <p:sp>
        <p:nvSpPr>
          <p:cNvPr id="9" name="TextBox 8">
            <a:extLst>
              <a:ext uri="{FF2B5EF4-FFF2-40B4-BE49-F238E27FC236}">
                <a16:creationId xmlns:a16="http://schemas.microsoft.com/office/drawing/2014/main" id="{19B43DDE-AF12-DDB0-2B7F-AB80BC3691BF}"/>
              </a:ext>
            </a:extLst>
          </p:cNvPr>
          <p:cNvSpPr txBox="1"/>
          <p:nvPr/>
        </p:nvSpPr>
        <p:spPr>
          <a:xfrm>
            <a:off x="414199" y="1838872"/>
            <a:ext cx="8315601" cy="523220"/>
          </a:xfrm>
          <a:prstGeom prst="rect">
            <a:avLst/>
          </a:prstGeom>
          <a:noFill/>
        </p:spPr>
        <p:txBody>
          <a:bodyPr wrap="square">
            <a:spAutoFit/>
          </a:bodyPr>
          <a:lstStyle/>
          <a:p>
            <a:pPr rtl="0">
              <a:spcBef>
                <a:spcPts val="0"/>
              </a:spcBef>
              <a:spcAft>
                <a:spcPts val="0"/>
              </a:spcAft>
            </a:pPr>
            <a:r>
              <a:rPr lang="en-IN" sz="2800" b="1" dirty="0">
                <a:solidFill>
                  <a:schemeClr val="bg1"/>
                </a:solidFill>
                <a:latin typeface="IBM Plex Sans" panose="020B0503050203000203" pitchFamily="34" charset="0"/>
              </a:rPr>
              <a:t>Training </a:t>
            </a:r>
            <a:r>
              <a:rPr lang="en-IN" sz="2800" b="1" i="0" u="none" strike="noStrike" dirty="0">
                <a:solidFill>
                  <a:schemeClr val="bg1"/>
                </a:solidFill>
                <a:effectLst/>
                <a:latin typeface="IBM Plex Sans" panose="020B0503050203000203" pitchFamily="34" charset="0"/>
              </a:rPr>
              <a:t>Session</a:t>
            </a:r>
            <a:endParaRPr lang="en-IN" sz="2800" dirty="0">
              <a:solidFill>
                <a:schemeClr val="bg1"/>
              </a:solidFill>
              <a:effectLst/>
            </a:endParaRPr>
          </a:p>
        </p:txBody>
      </p:sp>
      <p:pic>
        <p:nvPicPr>
          <p:cNvPr id="1026" name="Picture 2">
            <a:extLst>
              <a:ext uri="{FF2B5EF4-FFF2-40B4-BE49-F238E27FC236}">
                <a16:creationId xmlns:a16="http://schemas.microsoft.com/office/drawing/2014/main" id="{5E535CB9-6061-467A-7B20-8B41BB887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66" y="4285158"/>
            <a:ext cx="1078152" cy="503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F3CDFE-D09D-CB66-519B-932E58D03F67}"/>
              </a:ext>
            </a:extLst>
          </p:cNvPr>
          <p:cNvSpPr txBox="1"/>
          <p:nvPr/>
        </p:nvSpPr>
        <p:spPr>
          <a:xfrm>
            <a:off x="463437" y="3925750"/>
            <a:ext cx="2239906" cy="307777"/>
          </a:xfrm>
          <a:prstGeom prst="rect">
            <a:avLst/>
          </a:prstGeom>
          <a:noFill/>
        </p:spPr>
        <p:txBody>
          <a:bodyPr wrap="square">
            <a:spAutoFit/>
          </a:bodyPr>
          <a:lstStyle/>
          <a:p>
            <a:pPr rtl="0">
              <a:spcBef>
                <a:spcPts val="0"/>
              </a:spcBef>
              <a:spcAft>
                <a:spcPts val="0"/>
              </a:spcAft>
            </a:pPr>
            <a:r>
              <a:rPr lang="en-IN" b="1" dirty="0">
                <a:solidFill>
                  <a:schemeClr val="bg1"/>
                </a:solidFill>
                <a:latin typeface="IBM Plex Sans" panose="020B0503050203000203" pitchFamily="34" charset="0"/>
              </a:rPr>
              <a:t>Powered By</a:t>
            </a:r>
            <a:endParaRPr lang="en-IN" dirty="0">
              <a:solidFill>
                <a:schemeClr val="bg1"/>
              </a:solidFill>
              <a:effectLst/>
            </a:endParaRPr>
          </a:p>
        </p:txBody>
      </p:sp>
      <p:pic>
        <p:nvPicPr>
          <p:cNvPr id="1038" name="Picture 14">
            <a:extLst>
              <a:ext uri="{FF2B5EF4-FFF2-40B4-BE49-F238E27FC236}">
                <a16:creationId xmlns:a16="http://schemas.microsoft.com/office/drawing/2014/main" id="{37DA8BFB-84AF-79A2-51A3-C949A04D5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99" y="270315"/>
            <a:ext cx="1139483" cy="338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500" fill="hold"/>
                                        <p:tgtEl>
                                          <p:spTgt spid="130"/>
                                        </p:tgtEl>
                                        <p:attrNameLst>
                                          <p:attrName>ppt_x</p:attrName>
                                        </p:attrNameLst>
                                      </p:cBhvr>
                                      <p:tavLst>
                                        <p:tav tm="0">
                                          <p:val>
                                            <p:strVal val="#ppt_x"/>
                                          </p:val>
                                        </p:tav>
                                        <p:tav tm="100000">
                                          <p:val>
                                            <p:strVal val="#ppt_x"/>
                                          </p:val>
                                        </p:tav>
                                      </p:tavLst>
                                    </p:anim>
                                    <p:anim calcmode="lin" valueType="num">
                                      <p:cBhvr additive="base">
                                        <p:cTn id="16" dur="500" fill="hold"/>
                                        <p:tgtEl>
                                          <p:spTgt spid="13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0" grpId="0"/>
      <p:bldP spid="9"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Black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9"/>
          <p:cNvSpPr txBox="1">
            <a:spLocks noChangeArrowheads="1"/>
          </p:cNvSpPr>
          <p:nvPr/>
        </p:nvSpPr>
        <p:spPr>
          <a:xfrm>
            <a:off x="457199" y="834014"/>
            <a:ext cx="8134141" cy="52921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Arial"/>
                <a:cs typeface="Arial"/>
                <a:sym typeface="Arial"/>
              </a:rPr>
              <a:t>Advantages:</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Ø"/>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IBM Plex Sans" charset="0"/>
                <a:sym typeface="Arial"/>
              </a:rPr>
              <a:t>Tester requires no knowledge of implementation and programming language used.</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Ø"/>
              <a:tabLst/>
              <a:defRPr/>
            </a:pPr>
            <a:r>
              <a:rPr kumimoji="0" lang="en-US" sz="1600" b="0" i="0" u="none" strike="noStrike" kern="0" cap="none" spc="0" normalizeH="0" baseline="0" noProof="0" dirty="0">
                <a:ln>
                  <a:noFill/>
                </a:ln>
                <a:solidFill>
                  <a:schemeClr val="tx1"/>
                </a:solidFill>
                <a:effectLst/>
                <a:uLnTx/>
                <a:uFillTx/>
                <a:latin typeface="IBM Plex Sans" charset="0"/>
                <a:sym typeface="Arial"/>
              </a:rPr>
              <a:t>Reveals any ambiguities and inconsistencies in the functional specifications.</a:t>
            </a:r>
          </a:p>
          <a:p>
            <a:pPr eaLnBrk="1" hangingPunct="1">
              <a:buFont typeface="Wingdings" pitchFamily="2" charset="2"/>
              <a:buChar char="Ø"/>
            </a:pPr>
            <a:r>
              <a:rPr lang="en-US" sz="1600" dirty="0">
                <a:solidFill>
                  <a:schemeClr val="tx1"/>
                </a:solidFill>
                <a:latin typeface="IBM Plex Sans" charset="0"/>
              </a:rPr>
              <a:t>Efficient when used on larger systems</a:t>
            </a:r>
          </a:p>
          <a:p>
            <a:pPr eaLnBrk="1" hangingPunct="1">
              <a:buFont typeface="Wingdings" pitchFamily="2" charset="2"/>
              <a:buChar char="Ø"/>
            </a:pPr>
            <a:r>
              <a:rPr lang="en-US" sz="1600" dirty="0">
                <a:solidFill>
                  <a:schemeClr val="tx1"/>
                </a:solidFill>
                <a:latin typeface="IBM Plex Sans" charset="0"/>
              </a:rPr>
              <a:t>A non technical person can also perform black box testing</a:t>
            </a:r>
          </a:p>
          <a:p>
            <a:pPr eaLnBrk="1" hangingPunct="1"/>
            <a:endParaRPr lang="en-US" dirty="0">
              <a:solidFill>
                <a:srgbClr val="FF0000"/>
              </a:solidFill>
              <a:effectLst>
                <a:outerShdw blurRad="38100" dist="38100" dir="2700000" algn="tl">
                  <a:srgbClr val="000000">
                    <a:alpha val="43137"/>
                  </a:srgbClr>
                </a:outerShdw>
              </a:effectLst>
            </a:endParaRPr>
          </a:p>
          <a:p>
            <a:pPr eaLnBrk="1" hangingPunct="1"/>
            <a:r>
              <a:rPr lang="en-US" sz="1800" dirty="0">
                <a:solidFill>
                  <a:srgbClr val="FF0000"/>
                </a:solidFill>
                <a:effectLst>
                  <a:outerShdw blurRad="38100" dist="38100" dir="2700000" algn="tl">
                    <a:srgbClr val="000000">
                      <a:alpha val="43137"/>
                    </a:srgbClr>
                  </a:outerShdw>
                </a:effectLst>
              </a:rPr>
              <a:t>Disadvantages:</a:t>
            </a:r>
          </a:p>
          <a:p>
            <a:pPr eaLnBrk="1" hangingPunct="1"/>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 name="Rectangle 3"/>
          <p:cNvSpPr txBox="1">
            <a:spLocks noChangeArrowheads="1"/>
          </p:cNvSpPr>
          <p:nvPr/>
        </p:nvSpPr>
        <p:spPr>
          <a:xfrm>
            <a:off x="411982" y="3024554"/>
            <a:ext cx="8274818" cy="3101609"/>
          </a:xfrm>
          <a:prstGeom prst="rect">
            <a:avLst/>
          </a:prstGeom>
        </p:spPr>
        <p:txBody>
          <a:bodyPr/>
          <a:lstStyle/>
          <a:p>
            <a:pPr marL="0" marR="0" lvl="0" indent="0" algn="just" defTabSz="914400" rtl="0" eaLnBrk="1" fontAlgn="auto" latinLnBrk="0" hangingPunct="1">
              <a:lnSpc>
                <a:spcPct val="90000"/>
              </a:lnSpc>
              <a:spcBef>
                <a:spcPts val="0"/>
              </a:spcBef>
              <a:spcAft>
                <a:spcPts val="0"/>
              </a:spcAft>
              <a:buClr>
                <a:srgbClr val="000000"/>
              </a:buClr>
              <a:buSzTx/>
              <a:buFont typeface="Wingdings" pitchFamily="2" charset="2"/>
              <a:buChar char="Ø"/>
              <a:tabLst/>
              <a:defRPr/>
            </a:pPr>
            <a:r>
              <a:rPr kumimoji="0" lang="en-US" sz="1600" i="0" u="none" strike="noStrike" kern="0" cap="none" spc="0" normalizeH="0" baseline="0" noProof="0" dirty="0">
                <a:ln>
                  <a:noFill/>
                </a:ln>
                <a:solidFill>
                  <a:schemeClr val="tx1"/>
                </a:solidFill>
                <a:effectLst/>
                <a:uLnTx/>
                <a:uFillTx/>
                <a:latin typeface="IBM Plex Sans" charset="0"/>
                <a:sym typeface="Arial"/>
              </a:rPr>
              <a:t>Only a small number of possible inputs can be tested as testing every possible input </a:t>
            </a:r>
          </a:p>
          <a:p>
            <a:pPr marL="0" marR="0" lvl="0" indent="0" algn="just" defTabSz="914400" rtl="0" eaLnBrk="1" fontAlgn="auto" latinLnBrk="0" hangingPunct="1">
              <a:lnSpc>
                <a:spcPct val="90000"/>
              </a:lnSpc>
              <a:spcBef>
                <a:spcPts val="0"/>
              </a:spcBef>
              <a:spcAft>
                <a:spcPts val="0"/>
              </a:spcAft>
              <a:buClr>
                <a:srgbClr val="000000"/>
              </a:buClr>
              <a:buSzTx/>
              <a:tabLst/>
              <a:defRPr/>
            </a:pPr>
            <a:r>
              <a:rPr lang="en-US" sz="1600" dirty="0">
                <a:solidFill>
                  <a:schemeClr val="tx1"/>
                </a:solidFill>
                <a:latin typeface="IBM Plex Sans" charset="0"/>
              </a:rPr>
              <a:t>    </a:t>
            </a:r>
            <a:r>
              <a:rPr kumimoji="0" lang="en-US" sz="1600" i="0" u="none" strike="noStrike" kern="0" cap="none" spc="0" normalizeH="0" baseline="0" noProof="0" dirty="0">
                <a:ln>
                  <a:noFill/>
                </a:ln>
                <a:solidFill>
                  <a:schemeClr val="tx1"/>
                </a:solidFill>
                <a:effectLst/>
                <a:uLnTx/>
                <a:uFillTx/>
                <a:latin typeface="IBM Plex Sans" charset="0"/>
                <a:sym typeface="Arial"/>
              </a:rPr>
              <a:t>consumes a lot of time.</a:t>
            </a:r>
          </a:p>
          <a:p>
            <a:pPr marL="0" marR="0" lvl="0" indent="0" algn="just" defTabSz="914400" rtl="0" eaLnBrk="1" fontAlgn="auto" latinLnBrk="0" hangingPunct="1">
              <a:lnSpc>
                <a:spcPct val="90000"/>
              </a:lnSpc>
              <a:spcBef>
                <a:spcPts val="0"/>
              </a:spcBef>
              <a:spcAft>
                <a:spcPts val="0"/>
              </a:spcAft>
              <a:buClr>
                <a:srgbClr val="000000"/>
              </a:buClr>
              <a:buSzTx/>
              <a:buFont typeface="Wingdings" pitchFamily="2" charset="2"/>
              <a:buChar char="Ø"/>
              <a:tabLst/>
              <a:defRPr/>
            </a:pPr>
            <a:r>
              <a:rPr kumimoji="0" lang="en-US" sz="1600" i="0" u="none" strike="noStrike" kern="0" cap="none" spc="0" normalizeH="0" baseline="0" noProof="0" dirty="0">
                <a:ln>
                  <a:noFill/>
                </a:ln>
                <a:solidFill>
                  <a:schemeClr val="tx1"/>
                </a:solidFill>
                <a:effectLst/>
                <a:uLnTx/>
                <a:uFillTx/>
                <a:latin typeface="IBM Plex Sans" charset="0"/>
                <a:sym typeface="Arial"/>
              </a:rPr>
              <a:t>There can be unnecessary repetition of test inputs if the tester is not informed about </a:t>
            </a:r>
          </a:p>
          <a:p>
            <a:pPr marL="0" marR="0" lvl="0" indent="0" algn="just" defTabSz="914400" rtl="0" eaLnBrk="1" fontAlgn="auto" latinLnBrk="0" hangingPunct="1">
              <a:lnSpc>
                <a:spcPct val="90000"/>
              </a:lnSpc>
              <a:spcBef>
                <a:spcPts val="0"/>
              </a:spcBef>
              <a:spcAft>
                <a:spcPts val="0"/>
              </a:spcAft>
              <a:buClr>
                <a:srgbClr val="000000"/>
              </a:buClr>
              <a:buSzTx/>
              <a:tabLst/>
              <a:defRPr/>
            </a:pPr>
            <a:r>
              <a:rPr kumimoji="0" lang="en-US" sz="1600" i="0" u="none" strike="noStrike" kern="0" cap="none" spc="0" normalizeH="0" noProof="0" dirty="0">
                <a:ln>
                  <a:noFill/>
                </a:ln>
                <a:solidFill>
                  <a:schemeClr val="tx1"/>
                </a:solidFill>
                <a:effectLst/>
                <a:uLnTx/>
                <a:uFillTx/>
                <a:latin typeface="IBM Plex Sans" charset="0"/>
                <a:sym typeface="Arial"/>
              </a:rPr>
              <a:t>    </a:t>
            </a:r>
            <a:r>
              <a:rPr kumimoji="0" lang="en-US" sz="1600" i="0" u="none" strike="noStrike" kern="0" cap="none" spc="0" normalizeH="0" baseline="0" noProof="0" dirty="0">
                <a:ln>
                  <a:noFill/>
                </a:ln>
                <a:solidFill>
                  <a:schemeClr val="tx1"/>
                </a:solidFill>
                <a:effectLst/>
                <a:uLnTx/>
                <a:uFillTx/>
                <a:latin typeface="IBM Plex Sans" charset="0"/>
                <a:sym typeface="Arial"/>
              </a:rPr>
              <a:t>the test cases that the software developer has already tried.</a:t>
            </a:r>
          </a:p>
          <a:p>
            <a:pPr marL="0" marR="0" lvl="0" indent="0" algn="just" defTabSz="914400" rtl="0" eaLnBrk="1" fontAlgn="auto" latinLnBrk="0" hangingPunct="1">
              <a:lnSpc>
                <a:spcPct val="90000"/>
              </a:lnSpc>
              <a:spcBef>
                <a:spcPts val="0"/>
              </a:spcBef>
              <a:spcAft>
                <a:spcPts val="0"/>
              </a:spcAft>
              <a:buClr>
                <a:srgbClr val="000000"/>
              </a:buClr>
              <a:buSzTx/>
              <a:buFont typeface="Wingdings" pitchFamily="2" charset="2"/>
              <a:buChar char="Ø"/>
              <a:tabLst/>
              <a:defRPr/>
            </a:pPr>
            <a:r>
              <a:rPr kumimoji="0" lang="en-US" sz="1600" i="0" u="none" strike="noStrike" kern="0" cap="none" spc="0" normalizeH="0" baseline="0" noProof="0" dirty="0">
                <a:ln>
                  <a:noFill/>
                </a:ln>
                <a:solidFill>
                  <a:schemeClr val="tx1"/>
                </a:solidFill>
                <a:effectLst/>
                <a:uLnTx/>
                <a:uFillTx/>
                <a:latin typeface="IBM Plex Sans" charset="0"/>
                <a:sym typeface="Arial"/>
              </a:rPr>
              <a:t>Leaves many program paths untested</a:t>
            </a:r>
          </a:p>
          <a:p>
            <a:pPr marL="0" marR="0" lvl="0" indent="0" algn="just" defTabSz="914400" rtl="0" eaLnBrk="1" fontAlgn="auto" latinLnBrk="0" hangingPunct="1">
              <a:lnSpc>
                <a:spcPct val="90000"/>
              </a:lnSpc>
              <a:spcBef>
                <a:spcPts val="0"/>
              </a:spcBef>
              <a:spcAft>
                <a:spcPts val="0"/>
              </a:spcAft>
              <a:buClr>
                <a:srgbClr val="000000"/>
              </a:buClr>
              <a:buSzTx/>
              <a:buFont typeface="Wingdings" pitchFamily="2" charset="2"/>
              <a:buChar char="Ø"/>
              <a:tabLst/>
              <a:defRPr/>
            </a:pPr>
            <a:r>
              <a:rPr kumimoji="0" lang="en-US" sz="1600" i="0" u="none" strike="noStrike" kern="0" cap="none" spc="0" normalizeH="0" baseline="0" noProof="0" dirty="0">
                <a:ln>
                  <a:noFill/>
                </a:ln>
                <a:solidFill>
                  <a:schemeClr val="tx1"/>
                </a:solidFill>
                <a:effectLst/>
                <a:uLnTx/>
                <a:uFillTx/>
                <a:latin typeface="IBM Plex Sans" charset="0"/>
                <a:sym typeface="Arial"/>
              </a:rPr>
              <a:t>Cannot be directed towards specific segments of code; hence is more error prone.</a:t>
            </a:r>
          </a:p>
        </p:txBody>
      </p:sp>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White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457200" y="854110"/>
            <a:ext cx="8229600" cy="4099727"/>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r>
              <a:rPr kumimoji="0" lang="en-US" sz="1800" b="0" i="0" u="none" strike="noStrike" kern="0" cap="none" spc="0" normalizeH="0" baseline="0" noProof="0" dirty="0">
                <a:ln>
                  <a:noFill/>
                </a:ln>
                <a:solidFill>
                  <a:schemeClr val="tx1"/>
                </a:solidFill>
                <a:effectLst/>
                <a:uLnTx/>
                <a:uFillTx/>
                <a:latin typeface="IBM Plex Sans" charset="0"/>
                <a:sym typeface="Arial"/>
              </a:rPr>
              <a:t>White-box testing, or structural testing, is one in which test conditions are </a:t>
            </a:r>
          </a:p>
          <a:p>
            <a:pPr marL="0" marR="0" lvl="0" indent="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noProof="0" dirty="0">
                <a:ln>
                  <a:noFill/>
                </a:ln>
                <a:solidFill>
                  <a:schemeClr val="tx1"/>
                </a:solidFill>
                <a:effectLst/>
                <a:uLnTx/>
                <a:uFillTx/>
                <a:latin typeface="IBM Plex Sans" charset="0"/>
                <a:sym typeface="Arial"/>
              </a:rPr>
              <a:t>     </a:t>
            </a:r>
            <a:r>
              <a:rPr kumimoji="0" lang="en-US" sz="1800" b="0" i="0" u="none" strike="noStrike" kern="0" cap="none" spc="0" normalizeH="0" baseline="0" noProof="0" dirty="0">
                <a:ln>
                  <a:noFill/>
                </a:ln>
                <a:solidFill>
                  <a:schemeClr val="tx1"/>
                </a:solidFill>
                <a:effectLst/>
                <a:uLnTx/>
                <a:uFillTx/>
                <a:latin typeface="IBM Plex Sans" charset="0"/>
                <a:sym typeface="Arial"/>
              </a:rPr>
              <a:t>designed by examining paths of logic.</a:t>
            </a:r>
          </a:p>
          <a:p>
            <a:pPr marL="0" marR="0" lvl="0" indent="0" algn="l" defTabSz="914400" rtl="0" eaLnBrk="1" fontAlgn="auto" latinLnBrk="0" hangingPunct="1">
              <a:lnSpc>
                <a:spcPct val="100000"/>
              </a:lnSpc>
              <a:spcBef>
                <a:spcPts val="0"/>
              </a:spcBef>
              <a:spcAft>
                <a:spcPts val="0"/>
              </a:spcAft>
              <a:buClr>
                <a:srgbClr val="000000"/>
              </a:buClr>
              <a:buSzTx/>
              <a:tabLst/>
              <a:defRPr/>
            </a:pPr>
            <a:endParaRPr kumimoji="0" lang="en-US" sz="18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r>
              <a:rPr kumimoji="0" lang="en-US" sz="1800" b="0" i="0" u="none" strike="noStrike" kern="0" cap="none" spc="0" normalizeH="0" baseline="0" noProof="0" dirty="0">
                <a:ln>
                  <a:noFill/>
                </a:ln>
                <a:solidFill>
                  <a:schemeClr val="tx1"/>
                </a:solidFill>
                <a:effectLst/>
                <a:uLnTx/>
                <a:uFillTx/>
                <a:latin typeface="IBM Plex Sans" charset="0"/>
                <a:sym typeface="Arial"/>
              </a:rPr>
              <a:t>Also know as Clear Box testing, Transparent Testing and Glass box Testing</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endParaRPr kumimoji="0" lang="en-US" sz="18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r>
              <a:rPr kumimoji="0" lang="en-US" sz="1800" b="0" i="0" u="none" strike="noStrike" kern="0" cap="none" spc="0" normalizeH="0" baseline="0" noProof="0" dirty="0">
                <a:ln>
                  <a:noFill/>
                </a:ln>
                <a:solidFill>
                  <a:schemeClr val="tx1"/>
                </a:solidFill>
                <a:effectLst/>
                <a:uLnTx/>
                <a:uFillTx/>
                <a:latin typeface="IBM Plex Sans" charset="0"/>
                <a:sym typeface="Arial"/>
              </a:rPr>
              <a:t>White-box testing is a testing technique in which paths of logic are tested to </a:t>
            </a:r>
            <a:r>
              <a:rPr kumimoji="0" lang="en-US" sz="1800" b="0" i="0" u="none" strike="noStrike" kern="0" cap="none" spc="0" normalizeH="0" noProof="0" dirty="0">
                <a:ln>
                  <a:noFill/>
                </a:ln>
                <a:solidFill>
                  <a:schemeClr val="tx1"/>
                </a:solidFill>
                <a:effectLst/>
                <a:uLnTx/>
                <a:uFillTx/>
                <a:latin typeface="IBM Plex Sans"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noProof="0" dirty="0">
                <a:ln>
                  <a:noFill/>
                </a:ln>
                <a:solidFill>
                  <a:schemeClr val="tx1"/>
                </a:solidFill>
                <a:effectLst/>
                <a:uLnTx/>
                <a:uFillTx/>
                <a:latin typeface="IBM Plex Sans" charset="0"/>
                <a:sym typeface="Arial"/>
              </a:rPr>
              <a:t>    </a:t>
            </a:r>
            <a:r>
              <a:rPr kumimoji="0" lang="en-US" sz="1800" b="0" i="0" u="none" strike="noStrike" kern="0" cap="none" spc="0" normalizeH="0" baseline="0" noProof="0" dirty="0">
                <a:ln>
                  <a:noFill/>
                </a:ln>
                <a:solidFill>
                  <a:schemeClr val="tx1"/>
                </a:solidFill>
                <a:effectLst/>
                <a:uLnTx/>
                <a:uFillTx/>
                <a:latin typeface="IBM Plex Sans" charset="0"/>
                <a:sym typeface="Arial"/>
              </a:rPr>
              <a:t>determine how well they produce predictable results.</a:t>
            </a:r>
          </a:p>
          <a:p>
            <a:pPr marL="0" marR="0" lvl="0" indent="0" algn="l" defTabSz="914400" rtl="0" eaLnBrk="1" fontAlgn="auto" latinLnBrk="0" hangingPunct="1">
              <a:lnSpc>
                <a:spcPct val="100000"/>
              </a:lnSpc>
              <a:spcBef>
                <a:spcPts val="0"/>
              </a:spcBef>
              <a:spcAft>
                <a:spcPts val="0"/>
              </a:spcAft>
              <a:buClr>
                <a:srgbClr val="000000"/>
              </a:buClr>
              <a:buSzTx/>
              <a:tabLst/>
              <a:defRPr/>
            </a:pPr>
            <a:endParaRPr kumimoji="0" lang="en-US" sz="18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r>
              <a:rPr kumimoji="0" lang="en-US" sz="1800" b="0" i="0" u="none" strike="noStrike" kern="0" cap="none" spc="0" normalizeH="0" baseline="0" noProof="0" dirty="0">
                <a:ln>
                  <a:noFill/>
                </a:ln>
                <a:solidFill>
                  <a:schemeClr val="tx1"/>
                </a:solidFill>
                <a:effectLst/>
                <a:uLnTx/>
                <a:uFillTx/>
                <a:latin typeface="IBM Plex Sans" charset="0"/>
                <a:sym typeface="Arial"/>
              </a:rPr>
              <a:t>Test cases are defined by examining the logic paths of a system</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endParaRPr kumimoji="0" lang="en-US" sz="18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r>
              <a:rPr kumimoji="0" lang="en-US" sz="1800" b="0" i="0" u="none" strike="noStrike" kern="0" cap="none" spc="0" normalizeH="0" baseline="0" noProof="0" dirty="0">
                <a:ln>
                  <a:noFill/>
                </a:ln>
                <a:solidFill>
                  <a:schemeClr val="tx1"/>
                </a:solidFill>
                <a:effectLst/>
                <a:uLnTx/>
                <a:uFillTx/>
                <a:latin typeface="IBM Plex Sans" charset="0"/>
                <a:sym typeface="Arial"/>
              </a:rPr>
              <a:t> For doing white box testing need the  knowledge of the internal program </a:t>
            </a:r>
          </a:p>
          <a:p>
            <a:pPr marL="0" marR="0" lvl="0" indent="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noProof="0" dirty="0">
                <a:ln>
                  <a:noFill/>
                </a:ln>
                <a:solidFill>
                  <a:schemeClr val="tx1"/>
                </a:solidFill>
                <a:effectLst/>
                <a:uLnTx/>
                <a:uFillTx/>
                <a:latin typeface="IBM Plex Sans" charset="0"/>
                <a:sym typeface="Arial"/>
              </a:rPr>
              <a:t>     </a:t>
            </a:r>
            <a:r>
              <a:rPr kumimoji="0" lang="en-US" sz="1800" b="0" i="0" u="none" strike="noStrike" kern="0" cap="none" spc="0" normalizeH="0" baseline="0" noProof="0" dirty="0">
                <a:ln>
                  <a:noFill/>
                </a:ln>
                <a:solidFill>
                  <a:schemeClr val="tx1"/>
                </a:solidFill>
                <a:effectLst/>
                <a:uLnTx/>
                <a:uFillTx/>
                <a:latin typeface="IBM Plex Sans" charset="0"/>
                <a:sym typeface="Arial"/>
              </a:rPr>
              <a:t>structure and logic, </a:t>
            </a:r>
            <a:r>
              <a:rPr kumimoji="0" lang="en-US" sz="1800" b="0" i="0" u="none" strike="noStrike" kern="0" cap="none" spc="0" normalizeH="0" baseline="0" noProof="0" dirty="0">
                <a:ln>
                  <a:noFill/>
                </a:ln>
                <a:solidFill>
                  <a:schemeClr val="tx1"/>
                </a:solidFill>
                <a:effectLst/>
                <a:uLnTx/>
                <a:uFillTx/>
                <a:latin typeface="IBM Plex Sans" charset="0"/>
                <a:ea typeface="+mn-ea"/>
                <a:cs typeface="+mn-cs"/>
                <a:sym typeface="Arial"/>
              </a:rPr>
              <a:t>just as a mechanic knows the inner workings of an </a:t>
            </a:r>
          </a:p>
          <a:p>
            <a:pPr marL="0" marR="0" lvl="0" indent="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noProof="0" dirty="0">
                <a:ln>
                  <a:noFill/>
                </a:ln>
                <a:solidFill>
                  <a:schemeClr val="tx1"/>
                </a:solidFill>
                <a:effectLst/>
                <a:uLnTx/>
                <a:uFillTx/>
                <a:latin typeface="IBM Plex Sans" charset="0"/>
                <a:ea typeface="+mn-ea"/>
                <a:cs typeface="+mn-cs"/>
                <a:sym typeface="Arial"/>
              </a:rPr>
              <a:t>     </a:t>
            </a:r>
            <a:r>
              <a:rPr kumimoji="0" lang="en-US" sz="1800" b="0" i="0" u="none" strike="noStrike" kern="0" cap="none" spc="0" normalizeH="0" baseline="0" noProof="0" dirty="0">
                <a:ln>
                  <a:noFill/>
                </a:ln>
                <a:solidFill>
                  <a:schemeClr val="tx1"/>
                </a:solidFill>
                <a:effectLst/>
                <a:uLnTx/>
                <a:uFillTx/>
                <a:latin typeface="IBM Plex Sans" charset="0"/>
                <a:ea typeface="+mn-ea"/>
                <a:cs typeface="+mn-cs"/>
                <a:sym typeface="Arial"/>
              </a:rPr>
              <a:t>automobile.</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endParaRPr kumimoji="0" lang="en-US" sz="18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q"/>
              <a:tabLst/>
              <a:defRPr/>
            </a:pPr>
            <a:endParaRPr kumimoji="0" lang="en-US" sz="1800" b="0" i="0" u="none" strike="noStrike" kern="0" cap="none" spc="0" normalizeH="0" baseline="0" noProof="0" dirty="0">
              <a:ln>
                <a:noFill/>
              </a:ln>
              <a:solidFill>
                <a:srgbClr val="000000"/>
              </a:solidFill>
              <a:effectLst/>
              <a:uLnTx/>
              <a:uFillTx/>
              <a:latin typeface="IBM Plex Sans" charset="0"/>
              <a:sym typeface="Arial"/>
            </a:endParaRPr>
          </a:p>
        </p:txBody>
      </p:sp>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White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Desktop\images.jpg"/>
          <p:cNvPicPr>
            <a:picLocks noChangeAspect="1" noChangeArrowheads="1"/>
          </p:cNvPicPr>
          <p:nvPr/>
        </p:nvPicPr>
        <p:blipFill>
          <a:blip r:embed="rId4"/>
          <a:srcRect/>
          <a:stretch>
            <a:fillRect/>
          </a:stretch>
        </p:blipFill>
        <p:spPr bwMode="auto">
          <a:xfrm>
            <a:off x="462223" y="1266092"/>
            <a:ext cx="7616651" cy="3516923"/>
          </a:xfrm>
          <a:prstGeom prst="rect">
            <a:avLst/>
          </a:prstGeom>
          <a:noFill/>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White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1014884"/>
            <a:ext cx="8229600" cy="2662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IBM Plex Sans" charset="0"/>
                <a:sym typeface="Arial"/>
              </a:rPr>
              <a:t>Specific</a:t>
            </a:r>
            <a:r>
              <a:rPr kumimoji="0" lang="en-US" sz="2000" b="0" i="0" u="none" strike="noStrike" kern="0" cap="none" spc="0" normalizeH="0" baseline="0" noProof="0" dirty="0">
                <a:ln>
                  <a:noFill/>
                </a:ln>
                <a:solidFill>
                  <a:srgbClr val="FF0000"/>
                </a:solidFill>
                <a:effectLst/>
                <a:uLnTx/>
                <a:uFillTx/>
                <a:latin typeface="IBM Plex Sans" charset="0"/>
                <a:sym typeface="Arial"/>
              </a:rPr>
              <a:t> examples </a:t>
            </a:r>
            <a:r>
              <a:rPr kumimoji="0" lang="en-US" sz="2000" b="0" i="0" u="none" strike="noStrike" kern="0" cap="none" spc="0" normalizeH="0" baseline="0" noProof="0" dirty="0">
                <a:ln>
                  <a:noFill/>
                </a:ln>
                <a:solidFill>
                  <a:srgbClr val="000000"/>
                </a:solidFill>
                <a:effectLst/>
                <a:uLnTx/>
                <a:uFillTx/>
                <a:latin typeface="IBM Plex Sans" charset="0"/>
                <a:sym typeface="Arial"/>
              </a:rPr>
              <a:t>in this category include: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kumimoji="0" lang="en-US" sz="2000" b="0" i="0" u="none" strike="noStrike" kern="0" cap="none" spc="0" normalizeH="0" baseline="0" noProof="0" dirty="0">
                <a:ln>
                  <a:noFill/>
                </a:ln>
                <a:solidFill>
                  <a:srgbClr val="000000"/>
                </a:solidFill>
                <a:effectLst/>
                <a:uLnTx/>
                <a:uFillTx/>
                <a:latin typeface="IBM Plex Sans" charset="0"/>
                <a:sym typeface="Arial"/>
              </a:rPr>
              <a:t> </a:t>
            </a:r>
            <a:r>
              <a:rPr kumimoji="0" lang="en-US" sz="2000" b="0" i="0" u="none" strike="noStrike" kern="0" cap="none" spc="0" normalizeH="0" noProof="0" dirty="0">
                <a:ln>
                  <a:noFill/>
                </a:ln>
                <a:solidFill>
                  <a:srgbClr val="000000"/>
                </a:solidFill>
                <a:effectLst/>
                <a:uLnTx/>
                <a:uFillTx/>
                <a:latin typeface="IBM Plex Sans" charset="0"/>
                <a:sym typeface="Arial"/>
              </a:rPr>
              <a:t> </a:t>
            </a:r>
            <a:r>
              <a:rPr kumimoji="0" lang="en-US" sz="2000" b="0" i="0" u="none" strike="noStrike" kern="0" cap="none" spc="0" normalizeH="0" noProof="0" dirty="0">
                <a:ln>
                  <a:noFill/>
                </a:ln>
                <a:solidFill>
                  <a:schemeClr val="tx1"/>
                </a:solidFill>
                <a:effectLst/>
                <a:uLnTx/>
                <a:uFillTx/>
                <a:latin typeface="IBM Plex Sans" charset="0"/>
                <a:sym typeface="Arial"/>
              </a:rPr>
              <a:t>Unit Testing</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2000" baseline="0" dirty="0">
                <a:solidFill>
                  <a:schemeClr val="tx1"/>
                </a:solidFill>
                <a:latin typeface="IBM Plex Sans" charset="0"/>
              </a:rPr>
              <a:t>Integration</a:t>
            </a:r>
            <a:r>
              <a:rPr lang="en-US" sz="2000" dirty="0">
                <a:solidFill>
                  <a:schemeClr val="tx1"/>
                </a:solidFill>
                <a:latin typeface="IBM Plex Sans" charset="0"/>
              </a:rPr>
              <a:t> Testing</a:t>
            </a:r>
            <a:endParaRPr kumimoji="0" lang="en-US" sz="20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kumimoji="0" lang="en-US" sz="2000" b="0" i="0" u="none" strike="noStrike" kern="0" cap="none" spc="0" normalizeH="0" baseline="0" noProof="0" dirty="0">
                <a:ln>
                  <a:noFill/>
                </a:ln>
                <a:solidFill>
                  <a:schemeClr val="tx1"/>
                </a:solidFill>
                <a:effectLst/>
                <a:uLnTx/>
                <a:uFillTx/>
                <a:latin typeface="IBM Plex Sans" charset="0"/>
                <a:sym typeface="Arial"/>
              </a:rPr>
              <a:t>Statement coverage</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kumimoji="0" lang="en-US" sz="2000" b="0" i="0" u="none" strike="noStrike" kern="0" cap="none" spc="0" normalizeH="0" baseline="0" noProof="0" dirty="0">
                <a:ln>
                  <a:noFill/>
                </a:ln>
                <a:solidFill>
                  <a:schemeClr val="tx1"/>
                </a:solidFill>
                <a:effectLst/>
                <a:uLnTx/>
                <a:uFillTx/>
                <a:latin typeface="IBM Plex Sans" charset="0"/>
                <a:sym typeface="Arial"/>
              </a:rPr>
              <a:t>Branch coverage</a:t>
            </a:r>
            <a:r>
              <a:rPr kumimoji="0" lang="en-US" sz="2000" b="0" i="0" u="none" strike="noStrike" kern="0" cap="none" spc="0" normalizeH="0" noProof="0" dirty="0">
                <a:ln>
                  <a:noFill/>
                </a:ln>
                <a:solidFill>
                  <a:schemeClr val="tx1"/>
                </a:solidFill>
                <a:effectLst/>
                <a:uLnTx/>
                <a:uFillTx/>
                <a:latin typeface="IBM Plex Sans" charset="0"/>
                <a:sym typeface="Arial"/>
              </a:rPr>
              <a:t> and </a:t>
            </a:r>
            <a:r>
              <a:rPr kumimoji="0" lang="en-US" sz="2000" b="0" i="0" u="none" strike="noStrike" kern="0" cap="none" spc="0" normalizeH="0" baseline="0" noProof="0" dirty="0">
                <a:ln>
                  <a:noFill/>
                </a:ln>
                <a:solidFill>
                  <a:schemeClr val="tx1"/>
                </a:solidFill>
                <a:effectLst/>
                <a:uLnTx/>
                <a:uFillTx/>
                <a:latin typeface="IBM Plex Sans" charset="0"/>
                <a:sym typeface="Arial"/>
              </a:rPr>
              <a:t>condition coverage( branch/condition) </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2000" dirty="0">
                <a:solidFill>
                  <a:schemeClr val="tx1"/>
                </a:solidFill>
                <a:latin typeface="IBM Plex Sans" charset="0"/>
              </a:rPr>
              <a:t> D</a:t>
            </a:r>
            <a:r>
              <a:rPr kumimoji="0" lang="en-US" sz="2000" b="0" i="0" u="none" strike="noStrike" kern="0" cap="none" spc="0" normalizeH="0" baseline="0" noProof="0" dirty="0" err="1">
                <a:ln>
                  <a:noFill/>
                </a:ln>
                <a:solidFill>
                  <a:schemeClr val="tx1"/>
                </a:solidFill>
                <a:effectLst/>
                <a:uLnTx/>
                <a:uFillTx/>
                <a:latin typeface="IBM Plex Sans" charset="0"/>
                <a:sym typeface="Arial"/>
              </a:rPr>
              <a:t>ata</a:t>
            </a:r>
            <a:r>
              <a:rPr kumimoji="0" lang="en-US" sz="2000" b="0" i="0" u="none" strike="noStrike" kern="0" cap="none" spc="0" normalizeH="0" baseline="0" noProof="0" dirty="0">
                <a:ln>
                  <a:noFill/>
                </a:ln>
                <a:solidFill>
                  <a:schemeClr val="tx1"/>
                </a:solidFill>
                <a:effectLst/>
                <a:uLnTx/>
                <a:uFillTx/>
                <a:latin typeface="IBM Plex Sans" charset="0"/>
                <a:sym typeface="Arial"/>
              </a:rPr>
              <a:t> flow testing</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2000" dirty="0">
                <a:solidFill>
                  <a:schemeClr val="tx1"/>
                </a:solidFill>
                <a:latin typeface="IBM Plex Sans" charset="0"/>
              </a:rPr>
              <a:t> P</a:t>
            </a:r>
            <a:r>
              <a:rPr kumimoji="0" lang="en-US" sz="2000" b="0" i="0" u="none" strike="noStrike" kern="0" cap="none" spc="0" normalizeH="0" baseline="0" noProof="0" dirty="0" err="1">
                <a:ln>
                  <a:noFill/>
                </a:ln>
                <a:solidFill>
                  <a:schemeClr val="tx1"/>
                </a:solidFill>
                <a:effectLst/>
                <a:uLnTx/>
                <a:uFillTx/>
                <a:latin typeface="IBM Plex Sans" charset="0"/>
                <a:sym typeface="Arial"/>
              </a:rPr>
              <a:t>ath</a:t>
            </a:r>
            <a:r>
              <a:rPr kumimoji="0" lang="en-US" sz="2000" b="0" i="0" u="none" strike="noStrike" kern="0" cap="none" spc="0" normalizeH="0" baseline="0" noProof="0" dirty="0">
                <a:ln>
                  <a:noFill/>
                </a:ln>
                <a:solidFill>
                  <a:schemeClr val="tx1"/>
                </a:solidFill>
                <a:effectLst/>
                <a:uLnTx/>
                <a:uFillTx/>
                <a:latin typeface="IBM Plex Sans" charset="0"/>
                <a:sym typeface="Arial"/>
              </a:rPr>
              <a:t> testing.</a:t>
            </a:r>
          </a:p>
          <a:p>
            <a:pPr marL="0" marR="0" lvl="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2000" dirty="0">
                <a:solidFill>
                  <a:schemeClr val="tx1"/>
                </a:solidFill>
                <a:latin typeface="IBM Plex Sans" charset="0"/>
              </a:rPr>
              <a:t>Mutation Testing etc…</a:t>
            </a:r>
            <a:endParaRPr kumimoji="0" lang="en-US" sz="2000" b="0" i="0" u="none" strike="noStrike" kern="0" cap="none" spc="0" normalizeH="0" baseline="0" noProof="0" dirty="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White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srcRect/>
          <a:stretch>
            <a:fillRect/>
          </a:stretch>
        </p:blipFill>
        <p:spPr bwMode="auto">
          <a:xfrm>
            <a:off x="422032" y="949011"/>
            <a:ext cx="8001123" cy="3897766"/>
          </a:xfrm>
          <a:prstGeom prst="rect">
            <a:avLst/>
          </a:prstGeom>
          <a:noFill/>
          <a:ln w="9525">
            <a:noFill/>
            <a:miter lim="800000"/>
            <a:headEnd/>
            <a:tailEnd/>
          </a:ln>
          <a:effectLst/>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White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1014884"/>
            <a:ext cx="8229600" cy="5111279"/>
          </a:xfrm>
          <a:prstGeom prst="rect">
            <a:avLst/>
          </a:prstGeo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0" cap="none" spc="0" normalizeH="0" baseline="0" noProof="0" dirty="0">
                <a:ln>
                  <a:noFill/>
                </a:ln>
                <a:solidFill>
                  <a:srgbClr val="FF0000"/>
                </a:solidFill>
                <a:effectLst/>
                <a:uLnTx/>
                <a:uFillTx/>
                <a:latin typeface="IBM Plex Sans" charset="0"/>
                <a:sym typeface="Arial"/>
              </a:rPr>
              <a:t>Advantage:</a:t>
            </a:r>
          </a:p>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a:ln>
                <a:noFill/>
              </a:ln>
              <a:solidFill>
                <a:srgbClr val="FF0000"/>
              </a:solidFill>
              <a:effectLst/>
              <a:uLnTx/>
              <a:uFillTx/>
              <a:latin typeface="IBM Plex Sans"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800" dirty="0">
                <a:solidFill>
                  <a:srgbClr val="FF0000"/>
                </a:solidFill>
                <a:latin typeface="IBM Plex Sans" charset="0"/>
              </a:rPr>
              <a:t> </a:t>
            </a:r>
            <a:r>
              <a:rPr lang="en-US" sz="1800" dirty="0">
                <a:solidFill>
                  <a:schemeClr val="tx1"/>
                </a:solidFill>
                <a:latin typeface="IBM Plex Sans" charset="0"/>
              </a:rPr>
              <a:t>Advantage </a:t>
            </a:r>
            <a:r>
              <a:rPr kumimoji="0" lang="en-US" sz="1800" b="0" i="0" u="none" strike="noStrike" kern="0" cap="none" spc="0" normalizeH="0" baseline="0" noProof="0" dirty="0">
                <a:ln>
                  <a:noFill/>
                </a:ln>
                <a:solidFill>
                  <a:schemeClr val="tx1"/>
                </a:solidFill>
                <a:effectLst/>
                <a:uLnTx/>
                <a:uFillTx/>
                <a:latin typeface="IBM Plex Sans" charset="0"/>
                <a:sym typeface="Arial"/>
              </a:rPr>
              <a:t>of white-box testing is that it is thorough and focuses on the produced code. Because there is knowledge of the internal structure or logic, errors or deliberate mischief on the part of a programmer have a higher probability of being detected</a:t>
            </a:r>
            <a:r>
              <a:rPr kumimoji="0" lang="en-US" sz="1800" b="0" i="0" u="none" strike="noStrike" kern="0" cap="none" spc="0" normalizeH="0" baseline="0" noProof="0" dirty="0">
                <a:ln>
                  <a:noFill/>
                </a:ln>
                <a:solidFill>
                  <a:srgbClr val="000000"/>
                </a:solidFill>
                <a:effectLst/>
                <a:uLnTx/>
                <a:uFillTx/>
                <a:latin typeface="IBM Plex Sans" charset="0"/>
                <a:sym typeface="Arial"/>
              </a:rPr>
              <a:t>.</a:t>
            </a:r>
          </a:p>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a:ln>
                <a:noFill/>
              </a:ln>
              <a:solidFill>
                <a:srgbClr val="000000"/>
              </a:solidFill>
              <a:effectLst/>
              <a:uLnTx/>
              <a:uFillTx/>
              <a:latin typeface="IBM Plex Sans"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0" cap="none" spc="0" normalizeH="0" baseline="0" noProof="0" dirty="0">
                <a:ln>
                  <a:noFill/>
                </a:ln>
                <a:solidFill>
                  <a:srgbClr val="FF0000"/>
                </a:solidFill>
                <a:effectLst/>
                <a:uLnTx/>
                <a:uFillTx/>
                <a:latin typeface="IBM Plex Sans" charset="0"/>
                <a:sym typeface="Arial"/>
              </a:rPr>
              <a:t>Disadvantages: </a:t>
            </a:r>
          </a:p>
          <a:p>
            <a:pPr marL="0" marR="0" lvl="0" indent="0" algn="just" defTabSz="914400" rtl="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a:ln>
                <a:noFill/>
              </a:ln>
              <a:solidFill>
                <a:srgbClr val="FF0000"/>
              </a:solidFill>
              <a:effectLst/>
              <a:uLnTx/>
              <a:uFillTx/>
              <a:latin typeface="IBM Plex Sans"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800" dirty="0">
                <a:solidFill>
                  <a:srgbClr val="FF0000"/>
                </a:solidFill>
                <a:latin typeface="IBM Plex Sans" charset="0"/>
              </a:rPr>
              <a:t> </a:t>
            </a:r>
            <a:r>
              <a:rPr lang="en-US" sz="1800" dirty="0">
                <a:solidFill>
                  <a:schemeClr val="tx1"/>
                </a:solidFill>
                <a:latin typeface="IBM Plex Sans" charset="0"/>
              </a:rPr>
              <a:t>Disadvantage </a:t>
            </a:r>
            <a:r>
              <a:rPr kumimoji="0" lang="en-US" sz="1800" i="0" u="none" strike="noStrike" kern="0" cap="none" spc="0" normalizeH="0" baseline="0" noProof="0" dirty="0">
                <a:ln>
                  <a:noFill/>
                </a:ln>
                <a:solidFill>
                  <a:schemeClr val="tx1"/>
                </a:solidFill>
                <a:effectLst/>
                <a:uLnTx/>
                <a:uFillTx/>
                <a:latin typeface="IBM Plex Sans" charset="0"/>
                <a:sym typeface="Arial"/>
              </a:rPr>
              <a:t>of white-box testing is that it does not verify that the specifications are correct; that is, it focuses only on the internal logic and does not verify the logic to the specification</a:t>
            </a:r>
            <a:r>
              <a:rPr kumimoji="0" lang="en-US" sz="1800" i="0" u="none" strike="noStrike" kern="0" cap="none" spc="0" normalizeH="0" baseline="0" noProof="0" dirty="0">
                <a:ln>
                  <a:noFill/>
                </a:ln>
                <a:solidFill>
                  <a:schemeClr val="tx1"/>
                </a:solidFill>
                <a:effectLst/>
                <a:uLnTx/>
                <a:uFillTx/>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Q&amp;a - Free education icons">
            <a:extLst>
              <a:ext uri="{FF2B5EF4-FFF2-40B4-BE49-F238E27FC236}">
                <a16:creationId xmlns:a16="http://schemas.microsoft.com/office/drawing/2014/main" id="{7DD0CD39-094E-ABB9-65FF-7D1A3A626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683" y="1120433"/>
            <a:ext cx="2902634" cy="290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8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6" name="Picture 5">
            <a:extLst>
              <a:ext uri="{FF2B5EF4-FFF2-40B4-BE49-F238E27FC236}">
                <a16:creationId xmlns:a16="http://schemas.microsoft.com/office/drawing/2014/main" id="{C62FE29D-E820-E3EF-9928-B6B9CF352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67" y="212704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359FC59A-6F27-8A85-2983-B1901542C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803" y="1952122"/>
            <a:ext cx="1326392" cy="61962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46;p42">
            <a:extLst>
              <a:ext uri="{FF2B5EF4-FFF2-40B4-BE49-F238E27FC236}">
                <a16:creationId xmlns:a16="http://schemas.microsoft.com/office/drawing/2014/main" id="{420BE7BE-6CA8-278C-668C-46E56C57E8F1}"/>
              </a:ext>
            </a:extLst>
          </p:cNvPr>
          <p:cNvSpPr txBox="1"/>
          <p:nvPr/>
        </p:nvSpPr>
        <p:spPr>
          <a:xfrm>
            <a:off x="387538" y="2717225"/>
            <a:ext cx="3887400" cy="294300"/>
          </a:xfrm>
          <a:prstGeom prst="rect">
            <a:avLst/>
          </a:prstGeom>
          <a:noFill/>
          <a:ln>
            <a:noFill/>
          </a:ln>
        </p:spPr>
        <p:txBody>
          <a:bodyPr spcFirstLastPara="1" wrap="square" lIns="91425" tIns="91425" rIns="91425" bIns="91425" anchor="t" anchorCtr="0">
            <a:noAutofit/>
          </a:bodyPr>
          <a:lstStyle/>
          <a:p>
            <a:pPr lvl="0">
              <a:buSzPts val="1600"/>
            </a:pPr>
            <a:r>
              <a:rPr lang="en-IN" sz="1600" i="1" u="sng" dirty="0">
                <a:solidFill>
                  <a:schemeClr val="tx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https://smartinternz.com/katalon-virtual-internship-program-2023</a:t>
            </a:r>
            <a:endParaRPr sz="1600" b="0" i="1" u="sng" strike="noStrike" cap="none" dirty="0">
              <a:solidFill>
                <a:schemeClr val="tx1"/>
              </a:solidFill>
              <a:sym typeface="Arial"/>
            </a:endParaRPr>
          </a:p>
        </p:txBody>
      </p:sp>
      <p:pic>
        <p:nvPicPr>
          <p:cNvPr id="15" name="Picture 14">
            <a:extLst>
              <a:ext uri="{FF2B5EF4-FFF2-40B4-BE49-F238E27FC236}">
                <a16:creationId xmlns:a16="http://schemas.microsoft.com/office/drawing/2014/main" id="{510E627D-4AF8-577F-9DAD-F022BB5461DB}"/>
              </a:ext>
            </a:extLst>
          </p:cNvPr>
          <p:cNvPicPr>
            <a:picLocks noChangeAspect="1"/>
          </p:cNvPicPr>
          <p:nvPr/>
        </p:nvPicPr>
        <p:blipFill>
          <a:blip r:embed="rId6"/>
          <a:stretch>
            <a:fillRect/>
          </a:stretch>
        </p:blipFill>
        <p:spPr>
          <a:xfrm>
            <a:off x="4607866" y="1539735"/>
            <a:ext cx="4148596" cy="2354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892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116001"/>
            <a:ext cx="8520600" cy="607800"/>
          </a:xfrm>
          <a:prstGeom prst="rect">
            <a:avLst/>
          </a:prstGeom>
        </p:spPr>
        <p:txBody>
          <a:bodyPr spcFirstLastPara="1" wrap="square" lIns="91425" tIns="91425" rIns="91425" bIns="91425" anchor="t" anchorCtr="0">
            <a:noAutofit/>
          </a:bodyPr>
          <a:lstStyle/>
          <a:p>
            <a:pPr marL="0" marR="0" lvl="0" indent="0" algn="l" rtl="0">
              <a:lnSpc>
                <a:spcPct val="120000"/>
              </a:lnSpc>
              <a:spcBef>
                <a:spcPts val="1400"/>
              </a:spcBef>
              <a:spcAft>
                <a:spcPts val="0"/>
              </a:spcAft>
              <a:buNone/>
            </a:pPr>
            <a:r>
              <a:rPr lang="en" sz="2400" b="1" dirty="0">
                <a:highlight>
                  <a:srgbClr val="FFFFFF"/>
                </a:highlight>
                <a:latin typeface="IBM Plex Sans"/>
                <a:ea typeface="IBM Plex Sans"/>
                <a:cs typeface="IBM Plex Sans"/>
                <a:sym typeface="IBM Plex Sans"/>
              </a:rPr>
              <a:t>Agenda</a:t>
            </a:r>
            <a:endParaRPr sz="2400" b="1" dirty="0">
              <a:latin typeface="IBM Plex Sans"/>
              <a:ea typeface="IBM Plex Sans"/>
              <a:cs typeface="IBM Plex Sans"/>
              <a:sym typeface="IBM Plex Sans"/>
            </a:endParaRPr>
          </a:p>
        </p:txBody>
      </p:sp>
      <p:sp>
        <p:nvSpPr>
          <p:cNvPr id="141" name="Google Shape;141;p26"/>
          <p:cNvSpPr txBox="1"/>
          <p:nvPr/>
        </p:nvSpPr>
        <p:spPr>
          <a:xfrm>
            <a:off x="148878" y="1017502"/>
            <a:ext cx="5277231" cy="2185183"/>
          </a:xfrm>
          <a:prstGeom prst="rect">
            <a:avLst/>
          </a:prstGeom>
          <a:noFill/>
          <a:ln>
            <a:noFill/>
          </a:ln>
        </p:spPr>
        <p:txBody>
          <a:bodyPr spcFirstLastPara="1" wrap="square" lIns="91425" tIns="91425" rIns="91425" bIns="91425" anchor="t" anchorCtr="0">
            <a:spAutoFit/>
          </a:bodyPr>
          <a:lstStyle/>
          <a:p>
            <a:pPr marL="457200" lvl="0" indent="-342900">
              <a:lnSpc>
                <a:spcPts val="2400"/>
              </a:lnSpc>
              <a:buSzPts val="1800"/>
            </a:pPr>
            <a:r>
              <a:rPr lang="en-US" sz="1800" b="1" dirty="0">
                <a:effectLst>
                  <a:outerShdw blurRad="38100" dist="38100" dir="2700000" algn="tl">
                    <a:srgbClr val="000000">
                      <a:alpha val="43137"/>
                    </a:srgbClr>
                  </a:outerShdw>
                </a:effectLst>
                <a:latin typeface="IBM Plex Sans"/>
                <a:ea typeface="IBM Plex Sans"/>
                <a:cs typeface="IBM Plex Sans"/>
                <a:sym typeface="IBM Plex Sans"/>
              </a:rPr>
              <a:t>Module 1: Fundamentals of Software Testing</a:t>
            </a:r>
          </a:p>
          <a:p>
            <a:pPr marL="457200" lvl="0" indent="-342900">
              <a:lnSpc>
                <a:spcPts val="2400"/>
              </a:lnSpc>
              <a:buSzPts val="1800"/>
            </a:pPr>
            <a:endParaRPr lang="en" sz="1800" dirty="0">
              <a:latin typeface="IBM Plex Sans"/>
              <a:ea typeface="IBM Plex Sans"/>
              <a:cs typeface="IBM Plex Sans"/>
              <a:sym typeface="IBM Plex Sans"/>
            </a:endParaRPr>
          </a:p>
          <a:p>
            <a:pPr marL="457200" lvl="1" indent="-342900">
              <a:lnSpc>
                <a:spcPts val="2400"/>
              </a:lnSpc>
              <a:buSzPts val="1800"/>
              <a:buFont typeface="IBM Plex Sans"/>
              <a:buChar char="●"/>
            </a:pPr>
            <a:r>
              <a:rPr lang="en-US" sz="1800" dirty="0">
                <a:latin typeface="IBM Plex Sans"/>
                <a:ea typeface="IBM Plex Sans"/>
                <a:cs typeface="IBM Plex Sans"/>
                <a:sym typeface="IBM Plex Sans"/>
              </a:rPr>
              <a:t>Introduction to Software Testing</a:t>
            </a:r>
          </a:p>
          <a:p>
            <a:pPr marL="457200" lvl="0" indent="-342900">
              <a:lnSpc>
                <a:spcPts val="2400"/>
              </a:lnSpc>
              <a:buSzPts val="1800"/>
              <a:buFont typeface="IBM Plex Sans"/>
              <a:buChar char="●"/>
            </a:pPr>
            <a:r>
              <a:rPr lang="en-US" sz="1800" dirty="0">
                <a:latin typeface="IBM Plex Sans"/>
                <a:ea typeface="IBM Plex Sans"/>
                <a:cs typeface="IBM Plex Sans"/>
                <a:sym typeface="IBM Plex Sans"/>
              </a:rPr>
              <a:t>Software Development Life Cycle (SDLC)</a:t>
            </a:r>
            <a:endParaRPr lang="en" sz="1800" dirty="0">
              <a:latin typeface="IBM Plex Sans"/>
              <a:ea typeface="IBM Plex Sans"/>
              <a:cs typeface="IBM Plex Sans"/>
              <a:sym typeface="IBM Plex Sans"/>
            </a:endParaRPr>
          </a:p>
          <a:p>
            <a:pPr marL="457200" lvl="0" indent="-342900" algn="l" rtl="0">
              <a:lnSpc>
                <a:spcPts val="2400"/>
              </a:lnSpc>
              <a:spcBef>
                <a:spcPts val="0"/>
              </a:spcBef>
              <a:spcAft>
                <a:spcPts val="0"/>
              </a:spcAft>
              <a:buSzPts val="1800"/>
              <a:buFont typeface="IBM Plex Sans"/>
              <a:buChar char="●"/>
            </a:pPr>
            <a:r>
              <a:rPr lang="en" sz="1800" dirty="0">
                <a:latin typeface="IBM Plex Sans"/>
                <a:ea typeface="IBM Plex Sans"/>
                <a:cs typeface="IBM Plex Sans"/>
                <a:sym typeface="IBM Plex Sans"/>
              </a:rPr>
              <a:t>Q&amp;A</a:t>
            </a:r>
            <a:endParaRPr sz="1800">
              <a:latin typeface="IBM Plex Sans"/>
              <a:ea typeface="IBM Plex Sans"/>
              <a:cs typeface="IBM Plex Sans"/>
              <a:sym typeface="IBM Plex Sans"/>
            </a:endParaRPr>
          </a:p>
          <a:p>
            <a:pPr marL="0" lvl="0" indent="0" algn="just" rtl="0">
              <a:lnSpc>
                <a:spcPts val="2400"/>
              </a:lnSpc>
              <a:spcBef>
                <a:spcPts val="1200"/>
              </a:spcBef>
              <a:spcAft>
                <a:spcPts val="0"/>
              </a:spcAft>
              <a:buNone/>
            </a:pPr>
            <a:endParaRPr sz="1800" dirty="0">
              <a:solidFill>
                <a:srgbClr val="3C4043"/>
              </a:solidFill>
              <a:highlight>
                <a:srgbClr val="FFFFFF"/>
              </a:highlight>
              <a:latin typeface="IBM Plex Sans"/>
              <a:ea typeface="IBM Plex Sans"/>
              <a:cs typeface="IBM Plex Sans"/>
              <a:sym typeface="IBM Plex Sans"/>
            </a:endParaRPr>
          </a:p>
        </p:txBody>
      </p:sp>
      <p:pic>
        <p:nvPicPr>
          <p:cNvPr id="1026" name="Picture 2" descr="43,705 Meeting Agenda Illustrations &amp; Clip Art - iStock">
            <a:extLst>
              <a:ext uri="{FF2B5EF4-FFF2-40B4-BE49-F238E27FC236}">
                <a16:creationId xmlns:a16="http://schemas.microsoft.com/office/drawing/2014/main" id="{D6D6EB29-3CE5-B0BE-F252-19DFC0181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093" y="1107382"/>
            <a:ext cx="2735249" cy="3276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a:extLst>
              <a:ext uri="{FF2B5EF4-FFF2-40B4-BE49-F238E27FC236}">
                <a16:creationId xmlns:a16="http://schemas.microsoft.com/office/drawing/2014/main" id="{C5F60223-3985-51F6-0C81-E3D89CE8B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ppt_x"/>
                                          </p:val>
                                        </p:tav>
                                        <p:tav tm="100000">
                                          <p:val>
                                            <p:strVal val="#ppt_x"/>
                                          </p:val>
                                        </p:tav>
                                      </p:tavLst>
                                    </p:anim>
                                    <p:anim calcmode="lin" valueType="num">
                                      <p:cBhvr additive="base">
                                        <p:cTn id="8" dur="500" fill="hold"/>
                                        <p:tgtEl>
                                          <p:spTgt spid="1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randombar(horizontal)">
                                      <p:cBhvr>
                                        <p:cTn id="16"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0"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Software Development Life Cycle (SDLC)</a:t>
            </a:r>
            <a:endParaRPr lang="en" sz="2000" dirty="0">
              <a:effectLst>
                <a:outerShdw blurRad="38100" dist="38100" dir="2700000" algn="tl">
                  <a:srgbClr val="000000">
                    <a:alpha val="43137"/>
                  </a:srgbClr>
                </a:outerShdw>
              </a:effectLst>
              <a:latin typeface="IBM Plex Sans"/>
              <a:ea typeface="IBM Plex Sans"/>
              <a:cs typeface="IBM Plex Sans"/>
              <a:sym typeface="IBM Plex Sans"/>
            </a:endParaRPr>
          </a:p>
        </p:txBody>
      </p:sp>
      <p:sp>
        <p:nvSpPr>
          <p:cNvPr id="5" name="Google Shape;516;p39">
            <a:extLst>
              <a:ext uri="{FF2B5EF4-FFF2-40B4-BE49-F238E27FC236}">
                <a16:creationId xmlns:a16="http://schemas.microsoft.com/office/drawing/2014/main" id="{E8FD42E3-9963-248E-7985-E894090CE21C}"/>
              </a:ext>
            </a:extLst>
          </p:cNvPr>
          <p:cNvSpPr txBox="1"/>
          <p:nvPr/>
        </p:nvSpPr>
        <p:spPr>
          <a:xfrm>
            <a:off x="218407" y="1115367"/>
            <a:ext cx="3981804" cy="3816399"/>
          </a:xfrm>
          <a:prstGeom prst="rect">
            <a:avLst/>
          </a:prstGeom>
          <a:noFill/>
          <a:ln>
            <a:noFill/>
          </a:ln>
        </p:spPr>
        <p:txBody>
          <a:bodyPr spcFirstLastPara="1" wrap="square" lIns="91425" tIns="91425" rIns="91425" bIns="91425" anchor="t" anchorCtr="0">
            <a:spAutoFit/>
          </a:bodyPr>
          <a:lstStyle/>
          <a:p>
            <a:pPr marL="127000" lvl="0" algn="just">
              <a:buSzPts val="1600"/>
              <a:buFont typeface="Wingdings" pitchFamily="2" charset="2"/>
              <a:buChar char="Ø"/>
            </a:pPr>
            <a:r>
              <a:rPr lang="en-US" sz="1800" dirty="0">
                <a:latin typeface="IBM Plex Sans" charset="0"/>
              </a:rPr>
              <a:t>The SDLC is a framework that describes the activities performed at each stage of a software development project.</a:t>
            </a:r>
          </a:p>
          <a:p>
            <a:pPr marL="127000" lvl="0" algn="just">
              <a:buSzPts val="1600"/>
              <a:buFont typeface="Wingdings" pitchFamily="2" charset="2"/>
              <a:buChar char="Ø"/>
            </a:pPr>
            <a:r>
              <a:rPr lang="en-US" sz="1800" dirty="0">
                <a:latin typeface="IBM Plex Sans" charset="0"/>
                <a:ea typeface="Roboto"/>
                <a:cs typeface="Roboto"/>
                <a:sym typeface="Roboto"/>
              </a:rPr>
              <a:t>  SDLC process is used by the software industry to design, develop and test high quality software.</a:t>
            </a:r>
          </a:p>
          <a:p>
            <a:pPr marL="127000" lvl="0" algn="just">
              <a:buSzPts val="1600"/>
              <a:buFont typeface="Wingdings" pitchFamily="2" charset="2"/>
              <a:buChar char="Ø"/>
            </a:pPr>
            <a:r>
              <a:rPr lang="en-US" sz="1800" dirty="0">
                <a:latin typeface="IBM Plex Sans" charset="0"/>
                <a:ea typeface="Roboto"/>
                <a:cs typeface="Roboto"/>
                <a:sym typeface="Roboto"/>
              </a:rPr>
              <a:t> It aims to produce the quality software that meets customer expectations, teaches completion within time and budget</a:t>
            </a:r>
          </a:p>
          <a:p>
            <a:pPr marL="127000" lvl="0" algn="just">
              <a:buSzPts val="1600"/>
              <a:buFont typeface="Wingdings" pitchFamily="2" charset="2"/>
              <a:buChar char="Ø"/>
            </a:pPr>
            <a:endParaRPr lang="en" sz="2000" dirty="0">
              <a:latin typeface="IBM Plex Sans" panose="020B0503050203000203" pitchFamily="34" charset="0"/>
              <a:ea typeface="Roboto"/>
              <a:cs typeface="Roboto"/>
              <a:sym typeface="Roboto"/>
            </a:endParaRP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EB736AD-F296-D163-ED4D-F4F77E9C2EE5}"/>
              </a:ext>
            </a:extLst>
          </p:cNvPr>
          <p:cNvPicPr>
            <a:picLocks noChangeAspect="1"/>
          </p:cNvPicPr>
          <p:nvPr/>
        </p:nvPicPr>
        <p:blipFill>
          <a:blip r:embed="rId4"/>
          <a:stretch>
            <a:fillRect/>
          </a:stretch>
        </p:blipFill>
        <p:spPr>
          <a:xfrm>
            <a:off x="4421274" y="1543126"/>
            <a:ext cx="4279593" cy="1927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0"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Software Development Life Cycle (SDLC)</a:t>
            </a:r>
            <a:endParaRPr lang="en" sz="2000" dirty="0">
              <a:effectLst>
                <a:outerShdw blurRad="38100" dist="38100" dir="2700000" algn="tl">
                  <a:srgbClr val="000000">
                    <a:alpha val="43137"/>
                  </a:srgbClr>
                </a:outerShdw>
              </a:effectLst>
              <a:latin typeface="IBM Plex Sans"/>
              <a:ea typeface="IBM Plex Sans"/>
              <a:cs typeface="IBM Plex Sans"/>
              <a:sym typeface="IBM Plex Sans"/>
            </a:endParaRP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seminarstopics.com/storage/seminar-image/seminar-8931-1505665376.jpg"/>
          <p:cNvPicPr>
            <a:picLocks noChangeAspect="1" noChangeArrowheads="1"/>
          </p:cNvPicPr>
          <p:nvPr/>
        </p:nvPicPr>
        <p:blipFill>
          <a:blip r:embed="rId4"/>
          <a:srcRect/>
          <a:stretch>
            <a:fillRect/>
          </a:stretch>
        </p:blipFill>
        <p:spPr bwMode="auto">
          <a:xfrm>
            <a:off x="602901" y="1245995"/>
            <a:ext cx="7717134" cy="3537020"/>
          </a:xfrm>
          <a:prstGeom prst="rect">
            <a:avLst/>
          </a:prstGeom>
          <a:noFill/>
          <a:ln w="9525">
            <a:noFill/>
            <a:miter lim="800000"/>
            <a:headEnd/>
            <a:tailEnd/>
          </a:ln>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116001"/>
            <a:ext cx="8520600" cy="607800"/>
          </a:xfrm>
          <a:prstGeom prst="rect">
            <a:avLst/>
          </a:prstGeom>
        </p:spPr>
        <p:txBody>
          <a:bodyPr spcFirstLastPara="1" wrap="square" lIns="91425" tIns="91425" rIns="91425" bIns="91425" anchor="t" anchorCtr="0">
            <a:noAutofit/>
          </a:bodyPr>
          <a:lstStyle/>
          <a:p>
            <a:pPr marL="0" marR="0" lvl="0" indent="0" algn="l" rtl="0">
              <a:lnSpc>
                <a:spcPct val="120000"/>
              </a:lnSpc>
              <a:spcBef>
                <a:spcPts val="1400"/>
              </a:spcBef>
              <a:spcAft>
                <a:spcPts val="0"/>
              </a:spcAft>
              <a:buNone/>
            </a:pPr>
            <a:r>
              <a:rPr lang="en" sz="2400" b="1" dirty="0">
                <a:highlight>
                  <a:srgbClr val="FFFFFF"/>
                </a:highlight>
                <a:latin typeface="IBM Plex Sans"/>
                <a:ea typeface="IBM Plex Sans"/>
                <a:cs typeface="IBM Plex Sans"/>
                <a:sym typeface="IBM Plex Sans"/>
              </a:rPr>
              <a:t>Agenda</a:t>
            </a:r>
            <a:endParaRPr sz="2400" b="1" dirty="0">
              <a:latin typeface="IBM Plex Sans"/>
              <a:ea typeface="IBM Plex Sans"/>
              <a:cs typeface="IBM Plex Sans"/>
              <a:sym typeface="IBM Plex Sans"/>
            </a:endParaRPr>
          </a:p>
        </p:txBody>
      </p:sp>
      <p:sp>
        <p:nvSpPr>
          <p:cNvPr id="141" name="Google Shape;141;p26"/>
          <p:cNvSpPr txBox="1"/>
          <p:nvPr/>
        </p:nvSpPr>
        <p:spPr>
          <a:xfrm>
            <a:off x="148878" y="1017502"/>
            <a:ext cx="5277231" cy="2800736"/>
          </a:xfrm>
          <a:prstGeom prst="rect">
            <a:avLst/>
          </a:prstGeom>
          <a:noFill/>
          <a:ln>
            <a:noFill/>
          </a:ln>
        </p:spPr>
        <p:txBody>
          <a:bodyPr spcFirstLastPara="1" wrap="square" lIns="91425" tIns="91425" rIns="91425" bIns="91425" anchor="t" anchorCtr="0">
            <a:spAutoFit/>
          </a:bodyPr>
          <a:lstStyle/>
          <a:p>
            <a:pPr marL="457200" lvl="0" indent="-342900">
              <a:lnSpc>
                <a:spcPts val="2400"/>
              </a:lnSpc>
              <a:buSzPts val="1800"/>
            </a:pPr>
            <a:r>
              <a:rPr lang="en-US" sz="1800" b="1" dirty="0">
                <a:effectLst>
                  <a:outerShdw blurRad="38100" dist="38100" dir="2700000" algn="tl">
                    <a:srgbClr val="000000">
                      <a:alpha val="43137"/>
                    </a:srgbClr>
                  </a:outerShdw>
                </a:effectLst>
                <a:latin typeface="IBM Plex Sans"/>
                <a:ea typeface="IBM Plex Sans"/>
                <a:cs typeface="IBM Plex Sans"/>
                <a:sym typeface="IBM Plex Sans"/>
              </a:rPr>
              <a:t>Module 2: Testing Techniques</a:t>
            </a:r>
          </a:p>
          <a:p>
            <a:pPr marL="457200" lvl="0" indent="-342900">
              <a:lnSpc>
                <a:spcPts val="2400"/>
              </a:lnSpc>
              <a:buSzPts val="1800"/>
            </a:pPr>
            <a:endParaRPr lang="en" sz="1800" dirty="0">
              <a:latin typeface="IBM Plex Sans"/>
              <a:ea typeface="IBM Plex Sans"/>
              <a:cs typeface="IBM Plex Sans"/>
              <a:sym typeface="IBM Plex Sans"/>
            </a:endParaRPr>
          </a:p>
          <a:p>
            <a:pPr marL="457200" lvl="1" indent="-342900">
              <a:lnSpc>
                <a:spcPts val="2400"/>
              </a:lnSpc>
              <a:buSzPts val="1800"/>
              <a:buFont typeface="IBM Plex Sans"/>
              <a:buChar char="●"/>
            </a:pPr>
            <a:r>
              <a:rPr lang="en-US" sz="1800" dirty="0">
                <a:latin typeface="IBM Plex Sans"/>
                <a:ea typeface="IBM Plex Sans"/>
                <a:cs typeface="IBM Plex Sans"/>
                <a:sym typeface="IBM Plex Sans"/>
              </a:rPr>
              <a:t>Black Box Testing</a:t>
            </a:r>
          </a:p>
          <a:p>
            <a:pPr marL="457200" lvl="1" indent="-342900">
              <a:lnSpc>
                <a:spcPts val="2400"/>
              </a:lnSpc>
              <a:buSzPts val="1800"/>
              <a:buFont typeface="IBM Plex Sans"/>
              <a:buChar char="●"/>
            </a:pPr>
            <a:r>
              <a:rPr lang="en-US" sz="1800" dirty="0">
                <a:latin typeface="IBM Plex Sans"/>
                <a:ea typeface="IBM Plex Sans"/>
                <a:cs typeface="IBM Plex Sans"/>
                <a:sym typeface="IBM Plex Sans"/>
              </a:rPr>
              <a:t>White Box Testing(Glass Box Testing)</a:t>
            </a:r>
          </a:p>
          <a:p>
            <a:pPr marL="457200" lvl="1" indent="-342900">
              <a:lnSpc>
                <a:spcPts val="2400"/>
              </a:lnSpc>
              <a:buSzPts val="1800"/>
              <a:buFont typeface="IBM Plex Sans"/>
              <a:buChar char="●"/>
            </a:pPr>
            <a:r>
              <a:rPr lang="en-US" sz="1800" dirty="0">
                <a:latin typeface="IBM Plex Sans"/>
                <a:ea typeface="IBM Plex Sans"/>
                <a:cs typeface="IBM Plex Sans"/>
                <a:sym typeface="IBM Plex Sans"/>
              </a:rPr>
              <a:t>Unit/Module Testing  and Integration Testing</a:t>
            </a:r>
          </a:p>
          <a:p>
            <a:pPr marL="457200" lvl="1" indent="-342900">
              <a:lnSpc>
                <a:spcPts val="2400"/>
              </a:lnSpc>
              <a:buSzPts val="1800"/>
              <a:buFont typeface="IBM Plex Sans"/>
              <a:buChar char="●"/>
            </a:pPr>
            <a:r>
              <a:rPr lang="en-US" sz="1800" dirty="0">
                <a:latin typeface="IBM Plex Sans"/>
                <a:ea typeface="IBM Plex Sans"/>
                <a:cs typeface="IBM Plex Sans"/>
                <a:sym typeface="IBM Plex Sans"/>
              </a:rPr>
              <a:t>Static Testing  and Dynamic Testing</a:t>
            </a:r>
            <a:endParaRPr lang="en" sz="1800" dirty="0">
              <a:latin typeface="IBM Plex Sans"/>
              <a:ea typeface="IBM Plex Sans"/>
              <a:cs typeface="IBM Plex Sans"/>
              <a:sym typeface="IBM Plex Sans"/>
            </a:endParaRPr>
          </a:p>
          <a:p>
            <a:pPr marL="457200" lvl="0" indent="-342900" algn="l" rtl="0">
              <a:lnSpc>
                <a:spcPts val="2400"/>
              </a:lnSpc>
              <a:spcBef>
                <a:spcPts val="0"/>
              </a:spcBef>
              <a:spcAft>
                <a:spcPts val="0"/>
              </a:spcAft>
              <a:buSzPts val="1800"/>
              <a:buFont typeface="IBM Plex Sans"/>
              <a:buChar char="●"/>
            </a:pPr>
            <a:r>
              <a:rPr lang="en" sz="1800" dirty="0">
                <a:latin typeface="IBM Plex Sans"/>
                <a:ea typeface="IBM Plex Sans"/>
                <a:cs typeface="IBM Plex Sans"/>
                <a:sym typeface="IBM Plex Sans"/>
              </a:rPr>
              <a:t>Q&amp;A</a:t>
            </a:r>
            <a:endParaRPr sz="1800">
              <a:latin typeface="IBM Plex Sans"/>
              <a:ea typeface="IBM Plex Sans"/>
              <a:cs typeface="IBM Plex Sans"/>
              <a:sym typeface="IBM Plex Sans"/>
            </a:endParaRPr>
          </a:p>
          <a:p>
            <a:pPr marL="0" lvl="0" indent="0" algn="just" rtl="0">
              <a:lnSpc>
                <a:spcPts val="2400"/>
              </a:lnSpc>
              <a:spcBef>
                <a:spcPts val="1200"/>
              </a:spcBef>
              <a:spcAft>
                <a:spcPts val="0"/>
              </a:spcAft>
              <a:buNone/>
            </a:pPr>
            <a:endParaRPr sz="1800" dirty="0">
              <a:solidFill>
                <a:srgbClr val="3C4043"/>
              </a:solidFill>
              <a:highlight>
                <a:srgbClr val="FFFFFF"/>
              </a:highlight>
              <a:latin typeface="IBM Plex Sans"/>
              <a:ea typeface="IBM Plex Sans"/>
              <a:cs typeface="IBM Plex Sans"/>
              <a:sym typeface="IBM Plex Sans"/>
            </a:endParaRPr>
          </a:p>
        </p:txBody>
      </p:sp>
      <p:pic>
        <p:nvPicPr>
          <p:cNvPr id="1026" name="Picture 2" descr="43,705 Meeting Agenda Illustrations &amp; Clip Art - iStock">
            <a:extLst>
              <a:ext uri="{FF2B5EF4-FFF2-40B4-BE49-F238E27FC236}">
                <a16:creationId xmlns:a16="http://schemas.microsoft.com/office/drawing/2014/main" id="{D6D6EB29-3CE5-B0BE-F252-19DFC0181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093" y="1107382"/>
            <a:ext cx="2735249" cy="3276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a:extLst>
              <a:ext uri="{FF2B5EF4-FFF2-40B4-BE49-F238E27FC236}">
                <a16:creationId xmlns:a16="http://schemas.microsoft.com/office/drawing/2014/main" id="{C5F60223-3985-51F6-0C81-E3D89CE8B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ppt_x"/>
                                          </p:val>
                                        </p:tav>
                                        <p:tav tm="100000">
                                          <p:val>
                                            <p:strVal val="#ppt_x"/>
                                          </p:val>
                                        </p:tav>
                                      </p:tavLst>
                                    </p:anim>
                                    <p:anim calcmode="lin" valueType="num">
                                      <p:cBhvr additive="base">
                                        <p:cTn id="8" dur="500" fill="hold"/>
                                        <p:tgtEl>
                                          <p:spTgt spid="1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randombar(horizontal)">
                                      <p:cBhvr>
                                        <p:cTn id="16"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Black Box Testing</a:t>
            </a:r>
          </a:p>
        </p:txBody>
      </p:sp>
      <p:sp>
        <p:nvSpPr>
          <p:cNvPr id="5" name="Google Shape;516;p39">
            <a:extLst>
              <a:ext uri="{FF2B5EF4-FFF2-40B4-BE49-F238E27FC236}">
                <a16:creationId xmlns:a16="http://schemas.microsoft.com/office/drawing/2014/main" id="{E8FD42E3-9963-248E-7985-E894090CE21C}"/>
              </a:ext>
            </a:extLst>
          </p:cNvPr>
          <p:cNvSpPr txBox="1"/>
          <p:nvPr/>
        </p:nvSpPr>
        <p:spPr>
          <a:xfrm>
            <a:off x="218406" y="954593"/>
            <a:ext cx="8684433" cy="3570178"/>
          </a:xfrm>
          <a:prstGeom prst="rect">
            <a:avLst/>
          </a:prstGeom>
          <a:noFill/>
          <a:ln>
            <a:noFill/>
          </a:ln>
        </p:spPr>
        <p:txBody>
          <a:bodyPr spcFirstLastPara="1" wrap="square" lIns="91425" tIns="91425" rIns="91425" bIns="91425" anchor="t" anchorCtr="0">
            <a:spAutoFit/>
          </a:bodyPr>
          <a:lstStyle/>
          <a:p>
            <a:pPr eaLnBrk="1" hangingPunct="1">
              <a:buFont typeface="Wingdings" pitchFamily="2" charset="2"/>
              <a:buChar char="Ø"/>
            </a:pPr>
            <a:r>
              <a:rPr lang="en-US" sz="2000" dirty="0"/>
              <a:t>Black box testing is Functional testing</a:t>
            </a:r>
          </a:p>
          <a:p>
            <a:pPr>
              <a:buFont typeface="Wingdings" pitchFamily="2" charset="2"/>
              <a:buChar char="Ø"/>
            </a:pPr>
            <a:r>
              <a:rPr lang="en-US" sz="2000" dirty="0"/>
              <a:t>In which test conditions are developed based on the program or system’s </a:t>
            </a:r>
          </a:p>
          <a:p>
            <a:r>
              <a:rPr lang="en-US" sz="2000" dirty="0"/>
              <a:t>   functionality. </a:t>
            </a:r>
          </a:p>
          <a:p>
            <a:pPr>
              <a:buFont typeface="Wingdings" pitchFamily="2" charset="2"/>
              <a:buChar char="Ø"/>
            </a:pPr>
            <a:r>
              <a:rPr lang="en-US" sz="2000" dirty="0"/>
              <a:t>The tester requires information about the input data and observed output,  </a:t>
            </a:r>
          </a:p>
          <a:p>
            <a:r>
              <a:rPr lang="en-US" sz="2000" dirty="0"/>
              <a:t>    but does not know how the program or system works</a:t>
            </a:r>
          </a:p>
          <a:p>
            <a:pPr eaLnBrk="1" hangingPunct="1">
              <a:buFont typeface="Wingdings" pitchFamily="2" charset="2"/>
              <a:buChar char="Ø"/>
            </a:pPr>
            <a:r>
              <a:rPr lang="en-US" sz="2000" dirty="0"/>
              <a:t>The functionality is determined by observing the outputs to corresponding </a:t>
            </a:r>
          </a:p>
          <a:p>
            <a:pPr eaLnBrk="1" hangingPunct="1"/>
            <a:r>
              <a:rPr lang="en-US" sz="2000" dirty="0"/>
              <a:t>    inputs</a:t>
            </a:r>
          </a:p>
          <a:p>
            <a:pPr eaLnBrk="1" hangingPunct="1">
              <a:buFont typeface="Wingdings" pitchFamily="2" charset="2"/>
              <a:buChar char="Ø"/>
            </a:pPr>
            <a:r>
              <a:rPr lang="en-US" sz="2000" dirty="0"/>
              <a:t>In this the tester should only  know the legal inputs and what the expected </a:t>
            </a:r>
          </a:p>
          <a:p>
            <a:pPr eaLnBrk="1" hangingPunct="1"/>
            <a:r>
              <a:rPr lang="en-US" sz="2000" dirty="0"/>
              <a:t>   output should be, but not how the program actually arrives at those    </a:t>
            </a:r>
          </a:p>
          <a:p>
            <a:pPr eaLnBrk="1" hangingPunct="1"/>
            <a:r>
              <a:rPr lang="en-US" sz="2000" dirty="0"/>
              <a:t>   outputs.</a:t>
            </a:r>
          </a:p>
          <a:p>
            <a:pPr marL="127000" lvl="0" algn="just">
              <a:buSzPts val="1600"/>
              <a:buFont typeface="Wingdings" pitchFamily="2" charset="2"/>
              <a:buChar char="Ø"/>
            </a:pPr>
            <a:endParaRPr lang="en" sz="2000" dirty="0">
              <a:latin typeface="IBM Plex Sans" panose="020B0503050203000203" pitchFamily="34" charset="0"/>
              <a:ea typeface="Roboto"/>
              <a:cs typeface="Roboto"/>
              <a:sym typeface="Roboto"/>
            </a:endParaRP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Black Box Testing</a:t>
            </a: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srcRect/>
          <a:stretch>
            <a:fillRect/>
          </a:stretch>
        </p:blipFill>
        <p:spPr>
          <a:xfrm>
            <a:off x="457200" y="1600201"/>
            <a:ext cx="8229600" cy="2800978"/>
          </a:xfrm>
          <a:prstGeom prst="rect">
            <a:avLst/>
          </a:prstGeom>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Black Box Testing</a:t>
            </a:r>
          </a:p>
        </p:txBody>
      </p:sp>
      <p:sp>
        <p:nvSpPr>
          <p:cNvPr id="5" name="Google Shape;516;p39">
            <a:extLst>
              <a:ext uri="{FF2B5EF4-FFF2-40B4-BE49-F238E27FC236}">
                <a16:creationId xmlns:a16="http://schemas.microsoft.com/office/drawing/2014/main" id="{E8FD42E3-9963-248E-7985-E894090CE21C}"/>
              </a:ext>
            </a:extLst>
          </p:cNvPr>
          <p:cNvSpPr txBox="1"/>
          <p:nvPr/>
        </p:nvSpPr>
        <p:spPr>
          <a:xfrm>
            <a:off x="218406" y="1115367"/>
            <a:ext cx="8684433" cy="3570178"/>
          </a:xfrm>
          <a:prstGeom prst="rect">
            <a:avLst/>
          </a:prstGeom>
          <a:noFill/>
          <a:ln>
            <a:noFill/>
          </a:ln>
        </p:spPr>
        <p:txBody>
          <a:bodyPr spcFirstLastPara="1" wrap="square" lIns="91425" tIns="91425" rIns="91425" bIns="91425" anchor="t" anchorCtr="0">
            <a:spAutoFit/>
          </a:bodyPr>
          <a:lstStyle/>
          <a:p>
            <a:pPr eaLnBrk="1" hangingPunct="1"/>
            <a:r>
              <a:rPr lang="en-US" sz="2000" dirty="0">
                <a:solidFill>
                  <a:srgbClr val="FF0000"/>
                </a:solidFill>
                <a:effectLst>
                  <a:outerShdw blurRad="38100" dist="38100" dir="2700000" algn="tl">
                    <a:srgbClr val="000000">
                      <a:alpha val="43137"/>
                    </a:srgbClr>
                  </a:outerShdw>
                </a:effectLst>
              </a:rPr>
              <a:t>The Black box testing is used to find the errors listed below:</a:t>
            </a:r>
          </a:p>
          <a:p>
            <a:pPr eaLnBrk="1" hangingPunct="1"/>
            <a:endParaRPr lang="en-US" sz="2000" dirty="0"/>
          </a:p>
          <a:p>
            <a:pPr lvl="6">
              <a:buFont typeface="Wingdings" pitchFamily="2" charset="2"/>
              <a:buChar char="Ø"/>
            </a:pPr>
            <a:r>
              <a:rPr lang="en-US" sz="2000" dirty="0"/>
              <a:t>Interface errors, such as functions ,which are unable to send </a:t>
            </a:r>
          </a:p>
          <a:p>
            <a:pPr lvl="6"/>
            <a:r>
              <a:rPr lang="en-US" sz="2000" dirty="0"/>
              <a:t>    or receive data to/from other S/W</a:t>
            </a:r>
          </a:p>
          <a:p>
            <a:pPr lvl="1" eaLnBrk="1" hangingPunct="1">
              <a:buFont typeface="Wingdings" pitchFamily="2" charset="2"/>
              <a:buChar char="Ø"/>
            </a:pPr>
            <a:r>
              <a:rPr lang="en-US" sz="2000" dirty="0"/>
              <a:t>Incorrect functions that lead to undesired outputs when </a:t>
            </a:r>
          </a:p>
          <a:p>
            <a:pPr lvl="1" eaLnBrk="1" hangingPunct="1"/>
            <a:r>
              <a:rPr lang="en-US" sz="2000" dirty="0"/>
              <a:t>    executed.</a:t>
            </a:r>
          </a:p>
          <a:p>
            <a:pPr lvl="1" eaLnBrk="1" hangingPunct="1">
              <a:buFont typeface="Wingdings" pitchFamily="2" charset="2"/>
              <a:buChar char="Ø"/>
            </a:pPr>
            <a:r>
              <a:rPr lang="en-US" sz="2000" dirty="0"/>
              <a:t>Missing functions and erroneous data structures</a:t>
            </a:r>
          </a:p>
          <a:p>
            <a:pPr lvl="1" eaLnBrk="1" hangingPunct="1">
              <a:buFont typeface="Wingdings" pitchFamily="2" charset="2"/>
              <a:buChar char="Ø"/>
            </a:pPr>
            <a:r>
              <a:rPr lang="en-US" sz="2000" dirty="0"/>
              <a:t>Erroneous databases, which lead to incorrect outputs when   </a:t>
            </a:r>
          </a:p>
          <a:p>
            <a:pPr lvl="1" eaLnBrk="1" hangingPunct="1"/>
            <a:r>
              <a:rPr lang="en-US" sz="2000" dirty="0"/>
              <a:t>   the S/W uses the data present in these databases for    </a:t>
            </a:r>
          </a:p>
          <a:p>
            <a:pPr lvl="1" eaLnBrk="1" hangingPunct="1"/>
            <a:r>
              <a:rPr lang="en-US" sz="2000" dirty="0"/>
              <a:t>   processing.</a:t>
            </a:r>
          </a:p>
          <a:p>
            <a:pPr marL="127000" lvl="0" algn="just">
              <a:buSzPts val="1600"/>
              <a:buFont typeface="Wingdings" pitchFamily="2" charset="2"/>
              <a:buChar char="Ø"/>
            </a:pPr>
            <a:endParaRPr lang="en" sz="2000" dirty="0">
              <a:latin typeface="IBM Plex Sans" panose="020B0503050203000203" pitchFamily="34" charset="0"/>
              <a:ea typeface="Roboto"/>
              <a:cs typeface="Roboto"/>
              <a:sym typeface="Roboto"/>
            </a:endParaRP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8" name="Google Shape;472;p33">
            <a:extLst>
              <a:ext uri="{FF2B5EF4-FFF2-40B4-BE49-F238E27FC236}">
                <a16:creationId xmlns:a16="http://schemas.microsoft.com/office/drawing/2014/main" id="{3F3798A3-CF27-397F-BD40-CB08FA3D4B31}"/>
              </a:ext>
            </a:extLst>
          </p:cNvPr>
          <p:cNvSpPr txBox="1">
            <a:spLocks noGrp="1"/>
          </p:cNvSpPr>
          <p:nvPr>
            <p:ph type="title"/>
          </p:nvPr>
        </p:nvSpPr>
        <p:spPr>
          <a:xfrm>
            <a:off x="218406" y="216955"/>
            <a:ext cx="5267993" cy="601037"/>
          </a:xfrm>
          <a:prstGeom prst="rect">
            <a:avLst/>
          </a:prstGeom>
          <a:noFill/>
          <a:ln>
            <a:noFill/>
          </a:ln>
        </p:spPr>
        <p:txBody>
          <a:bodyPr spcFirstLastPara="1" wrap="square" lIns="91425" tIns="91425" rIns="91425" bIns="91425" anchor="ctr" anchorCtr="0">
            <a:noAutofit/>
          </a:bodyPr>
          <a:lstStyle/>
          <a:p>
            <a:pPr marL="457200" lvl="1" indent="-342900">
              <a:lnSpc>
                <a:spcPts val="2400"/>
              </a:lnSpc>
            </a:pPr>
            <a:r>
              <a:rPr lang="en-US" sz="2000" dirty="0">
                <a:effectLst>
                  <a:outerShdw blurRad="38100" dist="38100" dir="2700000" algn="tl">
                    <a:srgbClr val="000000">
                      <a:alpha val="43137"/>
                    </a:srgbClr>
                  </a:outerShdw>
                </a:effectLst>
                <a:latin typeface="IBM Plex Sans"/>
                <a:ea typeface="IBM Plex Sans"/>
                <a:cs typeface="IBM Plex Sans"/>
                <a:sym typeface="IBM Plex Sans"/>
              </a:rPr>
              <a:t>Black Box Testing</a:t>
            </a:r>
          </a:p>
        </p:txBody>
      </p:sp>
      <p:sp>
        <p:nvSpPr>
          <p:cNvPr id="5" name="Google Shape;516;p39">
            <a:extLst>
              <a:ext uri="{FF2B5EF4-FFF2-40B4-BE49-F238E27FC236}">
                <a16:creationId xmlns:a16="http://schemas.microsoft.com/office/drawing/2014/main" id="{E8FD42E3-9963-248E-7985-E894090CE21C}"/>
              </a:ext>
            </a:extLst>
          </p:cNvPr>
          <p:cNvSpPr txBox="1"/>
          <p:nvPr/>
        </p:nvSpPr>
        <p:spPr>
          <a:xfrm>
            <a:off x="218406" y="1115367"/>
            <a:ext cx="8684433" cy="1723518"/>
          </a:xfrm>
          <a:prstGeom prst="rect">
            <a:avLst/>
          </a:prstGeom>
          <a:noFill/>
          <a:ln>
            <a:noFill/>
          </a:ln>
        </p:spPr>
        <p:txBody>
          <a:bodyPr spcFirstLastPara="1" wrap="square" lIns="91425" tIns="91425" rIns="91425" bIns="91425" anchor="t" anchorCtr="0">
            <a:spAutoFit/>
          </a:bodyPr>
          <a:lstStyle/>
          <a:p>
            <a:r>
              <a:rPr lang="en-US" sz="2000" dirty="0">
                <a:solidFill>
                  <a:srgbClr val="FF0000"/>
                </a:solidFill>
                <a:effectLst>
                  <a:outerShdw blurRad="38100" dist="38100" dir="2700000" algn="tl">
                    <a:srgbClr val="000000">
                      <a:alpha val="43137"/>
                    </a:srgbClr>
                  </a:outerShdw>
                </a:effectLst>
              </a:rPr>
              <a:t>Some examples </a:t>
            </a:r>
            <a:r>
              <a:rPr lang="en-US" sz="2000" dirty="0">
                <a:solidFill>
                  <a:srgbClr val="FF0000"/>
                </a:solidFill>
              </a:rPr>
              <a:t>in this category include: </a:t>
            </a:r>
            <a:r>
              <a:rPr lang="en-US" sz="2000" dirty="0"/>
              <a:t>decision tables, equivalence partitioning, range testing, boundary value testing, database integrity testing, cause effect graphing, orthogonal array testing, array and table testing, exception testing, limit testing, and random testing.</a:t>
            </a:r>
          </a:p>
          <a:p>
            <a:pPr marL="127000" lvl="0" algn="just">
              <a:buSzPts val="1600"/>
              <a:buFont typeface="Wingdings" pitchFamily="2" charset="2"/>
              <a:buChar char="Ø"/>
            </a:pPr>
            <a:endParaRPr lang="en" sz="2000" dirty="0">
              <a:latin typeface="IBM Plex Sans" panose="020B0503050203000203" pitchFamily="34" charset="0"/>
              <a:ea typeface="Roboto"/>
              <a:cs typeface="Roboto"/>
              <a:sym typeface="Roboto"/>
            </a:endParaRPr>
          </a:p>
        </p:txBody>
      </p:sp>
      <p:pic>
        <p:nvPicPr>
          <p:cNvPr id="2" name="Picture 4">
            <a:extLst>
              <a:ext uri="{FF2B5EF4-FFF2-40B4-BE49-F238E27FC236}">
                <a16:creationId xmlns:a16="http://schemas.microsoft.com/office/drawing/2014/main" id="{E0CFD2A0-4E28-DAAD-DE2A-134976A49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11" y="419901"/>
            <a:ext cx="1137089" cy="29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6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10503</TotalTime>
  <Words>915</Words>
  <Application>Microsoft Office PowerPoint</Application>
  <PresentationFormat>On-screen Show (16:9)</PresentationFormat>
  <Paragraphs>104</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IBM Plex Sans</vt:lpstr>
      <vt:lpstr>Arial</vt:lpstr>
      <vt:lpstr>Wingdings</vt:lpstr>
      <vt:lpstr>Roboto</vt:lpstr>
      <vt:lpstr>Simple Light</vt:lpstr>
      <vt:lpstr>Geometric</vt:lpstr>
      <vt:lpstr>Software Test Automation  Virtual Internship Program</vt:lpstr>
      <vt:lpstr>Agenda</vt:lpstr>
      <vt:lpstr>Software Development Life Cycle (SDLC)</vt:lpstr>
      <vt:lpstr>Software Development Life Cycle (SDLC)</vt:lpstr>
      <vt:lpstr>Agenda</vt:lpstr>
      <vt:lpstr>Black Box Testing</vt:lpstr>
      <vt:lpstr>Black Box Testing</vt:lpstr>
      <vt:lpstr>Black Box Testing</vt:lpstr>
      <vt:lpstr>Black Box Testing</vt:lpstr>
      <vt:lpstr>Black Box Testing</vt:lpstr>
      <vt:lpstr>White Box Testing</vt:lpstr>
      <vt:lpstr>White Box Testing</vt:lpstr>
      <vt:lpstr>White Box Testing</vt:lpstr>
      <vt:lpstr>White Box Testing</vt:lpstr>
      <vt:lpstr>White Box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Readiness  for Innovation, Employability &amp; Entrepreneurship</dc:title>
  <dc:creator>Dell</dc:creator>
  <cp:lastModifiedBy>Suman Govindaraj</cp:lastModifiedBy>
  <cp:revision>57</cp:revision>
  <dcterms:modified xsi:type="dcterms:W3CDTF">2024-01-18T07:39:17Z</dcterms:modified>
</cp:coreProperties>
</file>