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9" r:id="rId4"/>
    <p:sldId id="257" r:id="rId5"/>
    <p:sldId id="260" r:id="rId6"/>
    <p:sldId id="261" r:id="rId7"/>
    <p:sldId id="262" r:id="rId8"/>
    <p:sldId id="263" r:id="rId9"/>
    <p:sldId id="264" r:id="rId10"/>
    <p:sldId id="28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1" r:id="rId24"/>
    <p:sldId id="277" r:id="rId25"/>
    <p:sldId id="279" r:id="rId26"/>
    <p:sldId id="283" r:id="rId2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DejaVu Sans"/>
                <a:cs typeface="DejaVu Sans"/>
              </a:defRPr>
            </a:lvl1pPr>
          </a:lstStyle>
          <a:p>
            <a:endParaRPr/>
          </a:p>
        </p:txBody>
      </p:sp>
      <p:sp>
        <p:nvSpPr>
          <p:cNvPr id="3" name="Holder 3"/>
          <p:cNvSpPr>
            <a:spLocks noGrp="1"/>
          </p:cNvSpPr>
          <p:nvPr>
            <p:ph type="body" idx="1"/>
          </p:nvPr>
        </p:nvSpPr>
        <p:spPr/>
        <p:txBody>
          <a:bodyPr lIns="0" tIns="0" rIns="0" bIns="0"/>
          <a:lstStyle>
            <a:lvl1pPr>
              <a:defRPr sz="2000" b="0" i="0">
                <a:solidFill>
                  <a:srgbClr val="473E27"/>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DejaVu Sans"/>
                <a:cs typeface="DejaVu San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70"/>
            <a:ext cx="9144000" cy="48260"/>
          </a:xfrm>
          <a:custGeom>
            <a:avLst/>
            <a:gdLst/>
            <a:ahLst/>
            <a:cxnLst/>
            <a:rect l="l" t="t" r="r" b="b"/>
            <a:pathLst>
              <a:path w="9144000" h="48260">
                <a:moveTo>
                  <a:pt x="0" y="48259"/>
                </a:moveTo>
                <a:lnTo>
                  <a:pt x="9144000" y="48259"/>
                </a:lnTo>
                <a:lnTo>
                  <a:pt x="9144000" y="0"/>
                </a:lnTo>
                <a:lnTo>
                  <a:pt x="0" y="0"/>
                </a:lnTo>
                <a:lnTo>
                  <a:pt x="0" y="48259"/>
                </a:lnTo>
                <a:close/>
              </a:path>
            </a:pathLst>
          </a:custGeom>
          <a:solidFill>
            <a:srgbClr val="CCCCCC"/>
          </a:solidFill>
        </p:spPr>
        <p:txBody>
          <a:bodyPr wrap="square" lIns="0" tIns="0" rIns="0" bIns="0" rtlCol="0"/>
          <a:lstStyle/>
          <a:p>
            <a:endParaRPr/>
          </a:p>
        </p:txBody>
      </p:sp>
      <p:sp>
        <p:nvSpPr>
          <p:cNvPr id="17" name="bk object 17"/>
          <p:cNvSpPr/>
          <p:nvPr/>
        </p:nvSpPr>
        <p:spPr>
          <a:xfrm>
            <a:off x="-1270" y="4953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CCCCC"/>
          </a:solidFill>
        </p:spPr>
        <p:txBody>
          <a:bodyPr wrap="square" lIns="0" tIns="0" rIns="0" bIns="0" rtlCol="0"/>
          <a:lstStyle/>
          <a:p>
            <a:endParaRPr/>
          </a:p>
        </p:txBody>
      </p:sp>
      <p:sp>
        <p:nvSpPr>
          <p:cNvPr id="18" name="bk object 18"/>
          <p:cNvSpPr/>
          <p:nvPr/>
        </p:nvSpPr>
        <p:spPr>
          <a:xfrm>
            <a:off x="-1270" y="10033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CCCCCC"/>
          </a:solidFill>
        </p:spPr>
        <p:txBody>
          <a:bodyPr wrap="square" lIns="0" tIns="0" rIns="0" bIns="0" rtlCol="0"/>
          <a:lstStyle/>
          <a:p>
            <a:endParaRPr/>
          </a:p>
        </p:txBody>
      </p:sp>
      <p:sp>
        <p:nvSpPr>
          <p:cNvPr id="19" name="bk object 19"/>
          <p:cNvSpPr/>
          <p:nvPr/>
        </p:nvSpPr>
        <p:spPr>
          <a:xfrm>
            <a:off x="-1270" y="1498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DCDCD"/>
          </a:solidFill>
        </p:spPr>
        <p:txBody>
          <a:bodyPr wrap="square" lIns="0" tIns="0" rIns="0" bIns="0" rtlCol="0"/>
          <a:lstStyle/>
          <a:p>
            <a:endParaRPr/>
          </a:p>
        </p:txBody>
      </p:sp>
      <p:sp>
        <p:nvSpPr>
          <p:cNvPr id="20" name="bk object 20"/>
          <p:cNvSpPr/>
          <p:nvPr/>
        </p:nvSpPr>
        <p:spPr>
          <a:xfrm>
            <a:off x="-1270" y="2006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ECECE"/>
          </a:solidFill>
        </p:spPr>
        <p:txBody>
          <a:bodyPr wrap="square" lIns="0" tIns="0" rIns="0" bIns="0" rtlCol="0"/>
          <a:lstStyle/>
          <a:p>
            <a:endParaRPr/>
          </a:p>
        </p:txBody>
      </p:sp>
      <p:sp>
        <p:nvSpPr>
          <p:cNvPr id="21" name="bk object 21"/>
          <p:cNvSpPr/>
          <p:nvPr/>
        </p:nvSpPr>
        <p:spPr>
          <a:xfrm>
            <a:off x="-1270" y="25145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CFCFCF"/>
          </a:solidFill>
        </p:spPr>
        <p:txBody>
          <a:bodyPr wrap="square" lIns="0" tIns="0" rIns="0" bIns="0" rtlCol="0"/>
          <a:lstStyle/>
          <a:p>
            <a:endParaRPr/>
          </a:p>
        </p:txBody>
      </p:sp>
      <p:sp>
        <p:nvSpPr>
          <p:cNvPr id="22" name="bk object 22"/>
          <p:cNvSpPr/>
          <p:nvPr/>
        </p:nvSpPr>
        <p:spPr>
          <a:xfrm>
            <a:off x="-1270" y="3009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0D0D0"/>
          </a:solidFill>
        </p:spPr>
        <p:txBody>
          <a:bodyPr wrap="square" lIns="0" tIns="0" rIns="0" bIns="0" rtlCol="0"/>
          <a:lstStyle/>
          <a:p>
            <a:endParaRPr/>
          </a:p>
        </p:txBody>
      </p:sp>
      <p:sp>
        <p:nvSpPr>
          <p:cNvPr id="23" name="bk object 23"/>
          <p:cNvSpPr/>
          <p:nvPr/>
        </p:nvSpPr>
        <p:spPr>
          <a:xfrm>
            <a:off x="-1270" y="3517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1D1D1"/>
          </a:solidFill>
        </p:spPr>
        <p:txBody>
          <a:bodyPr wrap="square" lIns="0" tIns="0" rIns="0" bIns="0" rtlCol="0"/>
          <a:lstStyle/>
          <a:p>
            <a:endParaRPr/>
          </a:p>
        </p:txBody>
      </p:sp>
      <p:sp>
        <p:nvSpPr>
          <p:cNvPr id="24" name="bk object 24"/>
          <p:cNvSpPr/>
          <p:nvPr/>
        </p:nvSpPr>
        <p:spPr>
          <a:xfrm>
            <a:off x="-1270" y="4025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2D2D2"/>
          </a:solidFill>
        </p:spPr>
        <p:txBody>
          <a:bodyPr wrap="square" lIns="0" tIns="0" rIns="0" bIns="0" rtlCol="0"/>
          <a:lstStyle/>
          <a:p>
            <a:endParaRPr/>
          </a:p>
        </p:txBody>
      </p:sp>
      <p:sp>
        <p:nvSpPr>
          <p:cNvPr id="25" name="bk object 25"/>
          <p:cNvSpPr/>
          <p:nvPr/>
        </p:nvSpPr>
        <p:spPr>
          <a:xfrm>
            <a:off x="-1270" y="453390"/>
            <a:ext cx="9145270" cy="49530"/>
          </a:xfrm>
          <a:custGeom>
            <a:avLst/>
            <a:gdLst/>
            <a:ahLst/>
            <a:cxnLst/>
            <a:rect l="l" t="t" r="r" b="b"/>
            <a:pathLst>
              <a:path w="9145270" h="49529">
                <a:moveTo>
                  <a:pt x="0" y="49530"/>
                </a:moveTo>
                <a:lnTo>
                  <a:pt x="9145270" y="49530"/>
                </a:lnTo>
                <a:lnTo>
                  <a:pt x="9145270" y="0"/>
                </a:lnTo>
                <a:lnTo>
                  <a:pt x="0" y="0"/>
                </a:lnTo>
                <a:lnTo>
                  <a:pt x="0" y="49530"/>
                </a:lnTo>
                <a:close/>
              </a:path>
            </a:pathLst>
          </a:custGeom>
          <a:solidFill>
            <a:srgbClr val="D3D3D3"/>
          </a:solidFill>
        </p:spPr>
        <p:txBody>
          <a:bodyPr wrap="square" lIns="0" tIns="0" rIns="0" bIns="0" rtlCol="0"/>
          <a:lstStyle/>
          <a:p>
            <a:endParaRPr/>
          </a:p>
        </p:txBody>
      </p:sp>
      <p:sp>
        <p:nvSpPr>
          <p:cNvPr id="26" name="bk object 26"/>
          <p:cNvSpPr/>
          <p:nvPr/>
        </p:nvSpPr>
        <p:spPr>
          <a:xfrm>
            <a:off x="-1270" y="5029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4D4D4"/>
          </a:solidFill>
        </p:spPr>
        <p:txBody>
          <a:bodyPr wrap="square" lIns="0" tIns="0" rIns="0" bIns="0" rtlCol="0"/>
          <a:lstStyle/>
          <a:p>
            <a:endParaRPr/>
          </a:p>
        </p:txBody>
      </p:sp>
      <p:sp>
        <p:nvSpPr>
          <p:cNvPr id="27" name="bk object 27"/>
          <p:cNvSpPr/>
          <p:nvPr/>
        </p:nvSpPr>
        <p:spPr>
          <a:xfrm>
            <a:off x="-1270" y="5537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5D5D5"/>
          </a:solidFill>
        </p:spPr>
        <p:txBody>
          <a:bodyPr wrap="square" lIns="0" tIns="0" rIns="0" bIns="0" rtlCol="0"/>
          <a:lstStyle/>
          <a:p>
            <a:endParaRPr/>
          </a:p>
        </p:txBody>
      </p:sp>
      <p:sp>
        <p:nvSpPr>
          <p:cNvPr id="28" name="bk object 28"/>
          <p:cNvSpPr/>
          <p:nvPr/>
        </p:nvSpPr>
        <p:spPr>
          <a:xfrm>
            <a:off x="-1270" y="6045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6D6D6"/>
          </a:solidFill>
        </p:spPr>
        <p:txBody>
          <a:bodyPr wrap="square" lIns="0" tIns="0" rIns="0" bIns="0" rtlCol="0"/>
          <a:lstStyle/>
          <a:p>
            <a:endParaRPr/>
          </a:p>
        </p:txBody>
      </p:sp>
      <p:sp>
        <p:nvSpPr>
          <p:cNvPr id="29" name="bk object 29"/>
          <p:cNvSpPr/>
          <p:nvPr/>
        </p:nvSpPr>
        <p:spPr>
          <a:xfrm>
            <a:off x="-1270" y="65531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D7D7D7"/>
          </a:solidFill>
        </p:spPr>
        <p:txBody>
          <a:bodyPr wrap="square" lIns="0" tIns="0" rIns="0" bIns="0" rtlCol="0"/>
          <a:lstStyle/>
          <a:p>
            <a:endParaRPr/>
          </a:p>
        </p:txBody>
      </p:sp>
      <p:sp>
        <p:nvSpPr>
          <p:cNvPr id="30" name="bk object 30"/>
          <p:cNvSpPr/>
          <p:nvPr/>
        </p:nvSpPr>
        <p:spPr>
          <a:xfrm>
            <a:off x="-1270" y="7048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8D8D8"/>
          </a:solidFill>
        </p:spPr>
        <p:txBody>
          <a:bodyPr wrap="square" lIns="0" tIns="0" rIns="0" bIns="0" rtlCol="0"/>
          <a:lstStyle/>
          <a:p>
            <a:endParaRPr/>
          </a:p>
        </p:txBody>
      </p:sp>
      <p:sp>
        <p:nvSpPr>
          <p:cNvPr id="31" name="bk object 31"/>
          <p:cNvSpPr/>
          <p:nvPr/>
        </p:nvSpPr>
        <p:spPr>
          <a:xfrm>
            <a:off x="-1270" y="7556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9D9D9"/>
          </a:solidFill>
        </p:spPr>
        <p:txBody>
          <a:bodyPr wrap="square" lIns="0" tIns="0" rIns="0" bIns="0" rtlCol="0"/>
          <a:lstStyle/>
          <a:p>
            <a:endParaRPr/>
          </a:p>
        </p:txBody>
      </p:sp>
      <p:sp>
        <p:nvSpPr>
          <p:cNvPr id="32" name="bk object 32"/>
          <p:cNvSpPr/>
          <p:nvPr/>
        </p:nvSpPr>
        <p:spPr>
          <a:xfrm>
            <a:off x="-1270" y="80645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DADADA"/>
          </a:solidFill>
        </p:spPr>
        <p:txBody>
          <a:bodyPr wrap="square" lIns="0" tIns="0" rIns="0" bIns="0" rtlCol="0"/>
          <a:lstStyle/>
          <a:p>
            <a:endParaRPr/>
          </a:p>
        </p:txBody>
      </p:sp>
      <p:sp>
        <p:nvSpPr>
          <p:cNvPr id="33" name="bk object 33"/>
          <p:cNvSpPr/>
          <p:nvPr/>
        </p:nvSpPr>
        <p:spPr>
          <a:xfrm>
            <a:off x="-1270" y="8559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BDBDB"/>
          </a:solidFill>
        </p:spPr>
        <p:txBody>
          <a:bodyPr wrap="square" lIns="0" tIns="0" rIns="0" bIns="0" rtlCol="0"/>
          <a:lstStyle/>
          <a:p>
            <a:endParaRPr/>
          </a:p>
        </p:txBody>
      </p:sp>
      <p:sp>
        <p:nvSpPr>
          <p:cNvPr id="34" name="bk object 34"/>
          <p:cNvSpPr/>
          <p:nvPr/>
        </p:nvSpPr>
        <p:spPr>
          <a:xfrm>
            <a:off x="-1270" y="9067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CDCDC"/>
          </a:solidFill>
        </p:spPr>
        <p:txBody>
          <a:bodyPr wrap="square" lIns="0" tIns="0" rIns="0" bIns="0" rtlCol="0"/>
          <a:lstStyle/>
          <a:p>
            <a:endParaRPr/>
          </a:p>
        </p:txBody>
      </p:sp>
      <p:sp>
        <p:nvSpPr>
          <p:cNvPr id="35" name="bk object 35"/>
          <p:cNvSpPr/>
          <p:nvPr/>
        </p:nvSpPr>
        <p:spPr>
          <a:xfrm>
            <a:off x="-1270" y="9575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DDDDD"/>
          </a:solidFill>
        </p:spPr>
        <p:txBody>
          <a:bodyPr wrap="square" lIns="0" tIns="0" rIns="0" bIns="0" rtlCol="0"/>
          <a:lstStyle/>
          <a:p>
            <a:endParaRPr/>
          </a:p>
        </p:txBody>
      </p:sp>
      <p:sp>
        <p:nvSpPr>
          <p:cNvPr id="36" name="bk object 36"/>
          <p:cNvSpPr/>
          <p:nvPr/>
        </p:nvSpPr>
        <p:spPr>
          <a:xfrm>
            <a:off x="-1270" y="100838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DEDEDE"/>
          </a:solidFill>
        </p:spPr>
        <p:txBody>
          <a:bodyPr wrap="square" lIns="0" tIns="0" rIns="0" bIns="0" rtlCol="0"/>
          <a:lstStyle/>
          <a:p>
            <a:endParaRPr/>
          </a:p>
        </p:txBody>
      </p:sp>
      <p:sp>
        <p:nvSpPr>
          <p:cNvPr id="37" name="bk object 37"/>
          <p:cNvSpPr/>
          <p:nvPr/>
        </p:nvSpPr>
        <p:spPr>
          <a:xfrm>
            <a:off x="-1270" y="10579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FDFDF"/>
          </a:solidFill>
        </p:spPr>
        <p:txBody>
          <a:bodyPr wrap="square" lIns="0" tIns="0" rIns="0" bIns="0" rtlCol="0"/>
          <a:lstStyle/>
          <a:p>
            <a:endParaRPr/>
          </a:p>
        </p:txBody>
      </p:sp>
      <p:sp>
        <p:nvSpPr>
          <p:cNvPr id="38" name="bk object 38"/>
          <p:cNvSpPr/>
          <p:nvPr/>
        </p:nvSpPr>
        <p:spPr>
          <a:xfrm>
            <a:off x="-1270" y="11087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0E0E0"/>
          </a:solidFill>
        </p:spPr>
        <p:txBody>
          <a:bodyPr wrap="square" lIns="0" tIns="0" rIns="0" bIns="0" rtlCol="0"/>
          <a:lstStyle/>
          <a:p>
            <a:endParaRPr/>
          </a:p>
        </p:txBody>
      </p:sp>
      <p:sp>
        <p:nvSpPr>
          <p:cNvPr id="39" name="bk object 39"/>
          <p:cNvSpPr/>
          <p:nvPr/>
        </p:nvSpPr>
        <p:spPr>
          <a:xfrm>
            <a:off x="-1270" y="115951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1E1E1"/>
          </a:solidFill>
        </p:spPr>
        <p:txBody>
          <a:bodyPr wrap="square" lIns="0" tIns="0" rIns="0" bIns="0" rtlCol="0"/>
          <a:lstStyle/>
          <a:p>
            <a:endParaRPr/>
          </a:p>
        </p:txBody>
      </p:sp>
      <p:sp>
        <p:nvSpPr>
          <p:cNvPr id="40" name="bk object 40"/>
          <p:cNvSpPr/>
          <p:nvPr/>
        </p:nvSpPr>
        <p:spPr>
          <a:xfrm>
            <a:off x="-1270" y="12090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2E2E2"/>
          </a:solidFill>
        </p:spPr>
        <p:txBody>
          <a:bodyPr wrap="square" lIns="0" tIns="0" rIns="0" bIns="0" rtlCol="0"/>
          <a:lstStyle/>
          <a:p>
            <a:endParaRPr/>
          </a:p>
        </p:txBody>
      </p:sp>
      <p:sp>
        <p:nvSpPr>
          <p:cNvPr id="41" name="bk object 41"/>
          <p:cNvSpPr/>
          <p:nvPr/>
        </p:nvSpPr>
        <p:spPr>
          <a:xfrm>
            <a:off x="-1270" y="12598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3E3E3"/>
          </a:solidFill>
        </p:spPr>
        <p:txBody>
          <a:bodyPr wrap="square" lIns="0" tIns="0" rIns="0" bIns="0" rtlCol="0"/>
          <a:lstStyle/>
          <a:p>
            <a:endParaRPr/>
          </a:p>
        </p:txBody>
      </p:sp>
      <p:sp>
        <p:nvSpPr>
          <p:cNvPr id="42" name="bk object 42"/>
          <p:cNvSpPr/>
          <p:nvPr/>
        </p:nvSpPr>
        <p:spPr>
          <a:xfrm>
            <a:off x="-1270" y="13106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4E4E4"/>
          </a:solidFill>
        </p:spPr>
        <p:txBody>
          <a:bodyPr wrap="square" lIns="0" tIns="0" rIns="0" bIns="0" rtlCol="0"/>
          <a:lstStyle/>
          <a:p>
            <a:endParaRPr/>
          </a:p>
        </p:txBody>
      </p:sp>
      <p:sp>
        <p:nvSpPr>
          <p:cNvPr id="43" name="bk object 43"/>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44" name="bk object 44"/>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5" name="bk object 45"/>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46" name="bk object 46"/>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47" name="bk object 47"/>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48" name="bk object 48"/>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49" name="bk object 49"/>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50" name="bk object 50"/>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51" name="bk object 51"/>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52" name="bk object 52"/>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53" name="bk object 53"/>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54" name="bk object 54"/>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55" name="bk object 55"/>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56" name="bk object 56"/>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57" name="bk object 57"/>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58" name="bk object 58"/>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59" name="bk object 59"/>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60" name="bk object 60"/>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61" name="bk object 61"/>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62" name="bk object 62"/>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63" name="bk object 63"/>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64" name="bk object 64"/>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65" name="bk object 65"/>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66" name="bk object 66"/>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DejaVu Sans"/>
                <a:cs typeface="DejaVu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70"/>
            <a:ext cx="9144000" cy="48260"/>
          </a:xfrm>
          <a:custGeom>
            <a:avLst/>
            <a:gdLst/>
            <a:ahLst/>
            <a:cxnLst/>
            <a:rect l="l" t="t" r="r" b="b"/>
            <a:pathLst>
              <a:path w="9144000" h="48260">
                <a:moveTo>
                  <a:pt x="0" y="48259"/>
                </a:moveTo>
                <a:lnTo>
                  <a:pt x="9144000" y="48259"/>
                </a:lnTo>
                <a:lnTo>
                  <a:pt x="9144000" y="0"/>
                </a:lnTo>
                <a:lnTo>
                  <a:pt x="0" y="0"/>
                </a:lnTo>
                <a:lnTo>
                  <a:pt x="0" y="48259"/>
                </a:lnTo>
                <a:close/>
              </a:path>
            </a:pathLst>
          </a:custGeom>
          <a:solidFill>
            <a:srgbClr val="CCCCCC"/>
          </a:solidFill>
        </p:spPr>
        <p:txBody>
          <a:bodyPr wrap="square" lIns="0" tIns="0" rIns="0" bIns="0" rtlCol="0"/>
          <a:lstStyle/>
          <a:p>
            <a:endParaRPr/>
          </a:p>
        </p:txBody>
      </p:sp>
      <p:sp>
        <p:nvSpPr>
          <p:cNvPr id="17" name="bk object 17"/>
          <p:cNvSpPr/>
          <p:nvPr/>
        </p:nvSpPr>
        <p:spPr>
          <a:xfrm>
            <a:off x="-1270" y="4953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CCCCC"/>
          </a:solidFill>
        </p:spPr>
        <p:txBody>
          <a:bodyPr wrap="square" lIns="0" tIns="0" rIns="0" bIns="0" rtlCol="0"/>
          <a:lstStyle/>
          <a:p>
            <a:endParaRPr/>
          </a:p>
        </p:txBody>
      </p:sp>
      <p:sp>
        <p:nvSpPr>
          <p:cNvPr id="18" name="bk object 18"/>
          <p:cNvSpPr/>
          <p:nvPr/>
        </p:nvSpPr>
        <p:spPr>
          <a:xfrm>
            <a:off x="-1270" y="10033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CCCCCC"/>
          </a:solidFill>
        </p:spPr>
        <p:txBody>
          <a:bodyPr wrap="square" lIns="0" tIns="0" rIns="0" bIns="0" rtlCol="0"/>
          <a:lstStyle/>
          <a:p>
            <a:endParaRPr/>
          </a:p>
        </p:txBody>
      </p:sp>
      <p:sp>
        <p:nvSpPr>
          <p:cNvPr id="19" name="bk object 19"/>
          <p:cNvSpPr/>
          <p:nvPr/>
        </p:nvSpPr>
        <p:spPr>
          <a:xfrm>
            <a:off x="-1270" y="1498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DCDCD"/>
          </a:solidFill>
        </p:spPr>
        <p:txBody>
          <a:bodyPr wrap="square" lIns="0" tIns="0" rIns="0" bIns="0" rtlCol="0"/>
          <a:lstStyle/>
          <a:p>
            <a:endParaRPr/>
          </a:p>
        </p:txBody>
      </p:sp>
      <p:sp>
        <p:nvSpPr>
          <p:cNvPr id="20" name="bk object 20"/>
          <p:cNvSpPr/>
          <p:nvPr/>
        </p:nvSpPr>
        <p:spPr>
          <a:xfrm>
            <a:off x="-1270" y="2006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ECECE"/>
          </a:solidFill>
        </p:spPr>
        <p:txBody>
          <a:bodyPr wrap="square" lIns="0" tIns="0" rIns="0" bIns="0" rtlCol="0"/>
          <a:lstStyle/>
          <a:p>
            <a:endParaRPr/>
          </a:p>
        </p:txBody>
      </p:sp>
      <p:sp>
        <p:nvSpPr>
          <p:cNvPr id="21" name="bk object 21"/>
          <p:cNvSpPr/>
          <p:nvPr/>
        </p:nvSpPr>
        <p:spPr>
          <a:xfrm>
            <a:off x="-1270" y="25145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CFCFCF"/>
          </a:solidFill>
        </p:spPr>
        <p:txBody>
          <a:bodyPr wrap="square" lIns="0" tIns="0" rIns="0" bIns="0" rtlCol="0"/>
          <a:lstStyle/>
          <a:p>
            <a:endParaRPr/>
          </a:p>
        </p:txBody>
      </p:sp>
      <p:sp>
        <p:nvSpPr>
          <p:cNvPr id="22" name="bk object 22"/>
          <p:cNvSpPr/>
          <p:nvPr/>
        </p:nvSpPr>
        <p:spPr>
          <a:xfrm>
            <a:off x="-1270" y="3009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0D0D0"/>
          </a:solidFill>
        </p:spPr>
        <p:txBody>
          <a:bodyPr wrap="square" lIns="0" tIns="0" rIns="0" bIns="0" rtlCol="0"/>
          <a:lstStyle/>
          <a:p>
            <a:endParaRPr/>
          </a:p>
        </p:txBody>
      </p:sp>
      <p:sp>
        <p:nvSpPr>
          <p:cNvPr id="23" name="bk object 23"/>
          <p:cNvSpPr/>
          <p:nvPr/>
        </p:nvSpPr>
        <p:spPr>
          <a:xfrm>
            <a:off x="-1270" y="3517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1D1D1"/>
          </a:solidFill>
        </p:spPr>
        <p:txBody>
          <a:bodyPr wrap="square" lIns="0" tIns="0" rIns="0" bIns="0" rtlCol="0"/>
          <a:lstStyle/>
          <a:p>
            <a:endParaRPr/>
          </a:p>
        </p:txBody>
      </p:sp>
      <p:sp>
        <p:nvSpPr>
          <p:cNvPr id="24" name="bk object 24"/>
          <p:cNvSpPr/>
          <p:nvPr/>
        </p:nvSpPr>
        <p:spPr>
          <a:xfrm>
            <a:off x="-1270" y="4025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2D2D2"/>
          </a:solidFill>
        </p:spPr>
        <p:txBody>
          <a:bodyPr wrap="square" lIns="0" tIns="0" rIns="0" bIns="0" rtlCol="0"/>
          <a:lstStyle/>
          <a:p>
            <a:endParaRPr/>
          </a:p>
        </p:txBody>
      </p:sp>
      <p:sp>
        <p:nvSpPr>
          <p:cNvPr id="25" name="bk object 25"/>
          <p:cNvSpPr/>
          <p:nvPr/>
        </p:nvSpPr>
        <p:spPr>
          <a:xfrm>
            <a:off x="-1270" y="453390"/>
            <a:ext cx="9145270" cy="49530"/>
          </a:xfrm>
          <a:custGeom>
            <a:avLst/>
            <a:gdLst/>
            <a:ahLst/>
            <a:cxnLst/>
            <a:rect l="l" t="t" r="r" b="b"/>
            <a:pathLst>
              <a:path w="9145270" h="49529">
                <a:moveTo>
                  <a:pt x="0" y="49530"/>
                </a:moveTo>
                <a:lnTo>
                  <a:pt x="9145270" y="49530"/>
                </a:lnTo>
                <a:lnTo>
                  <a:pt x="9145270" y="0"/>
                </a:lnTo>
                <a:lnTo>
                  <a:pt x="0" y="0"/>
                </a:lnTo>
                <a:lnTo>
                  <a:pt x="0" y="49530"/>
                </a:lnTo>
                <a:close/>
              </a:path>
            </a:pathLst>
          </a:custGeom>
          <a:solidFill>
            <a:srgbClr val="D3D3D3"/>
          </a:solidFill>
        </p:spPr>
        <p:txBody>
          <a:bodyPr wrap="square" lIns="0" tIns="0" rIns="0" bIns="0" rtlCol="0"/>
          <a:lstStyle/>
          <a:p>
            <a:endParaRPr/>
          </a:p>
        </p:txBody>
      </p:sp>
      <p:sp>
        <p:nvSpPr>
          <p:cNvPr id="26" name="bk object 26"/>
          <p:cNvSpPr/>
          <p:nvPr/>
        </p:nvSpPr>
        <p:spPr>
          <a:xfrm>
            <a:off x="-1270" y="5029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4D4D4"/>
          </a:solidFill>
        </p:spPr>
        <p:txBody>
          <a:bodyPr wrap="square" lIns="0" tIns="0" rIns="0" bIns="0" rtlCol="0"/>
          <a:lstStyle/>
          <a:p>
            <a:endParaRPr/>
          </a:p>
        </p:txBody>
      </p:sp>
      <p:sp>
        <p:nvSpPr>
          <p:cNvPr id="27" name="bk object 27"/>
          <p:cNvSpPr/>
          <p:nvPr/>
        </p:nvSpPr>
        <p:spPr>
          <a:xfrm>
            <a:off x="-1270" y="5537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5D5D5"/>
          </a:solidFill>
        </p:spPr>
        <p:txBody>
          <a:bodyPr wrap="square" lIns="0" tIns="0" rIns="0" bIns="0" rtlCol="0"/>
          <a:lstStyle/>
          <a:p>
            <a:endParaRPr/>
          </a:p>
        </p:txBody>
      </p:sp>
      <p:sp>
        <p:nvSpPr>
          <p:cNvPr id="28" name="bk object 28"/>
          <p:cNvSpPr/>
          <p:nvPr/>
        </p:nvSpPr>
        <p:spPr>
          <a:xfrm>
            <a:off x="-1270" y="6045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6D6D6"/>
          </a:solidFill>
        </p:spPr>
        <p:txBody>
          <a:bodyPr wrap="square" lIns="0" tIns="0" rIns="0" bIns="0" rtlCol="0"/>
          <a:lstStyle/>
          <a:p>
            <a:endParaRPr/>
          </a:p>
        </p:txBody>
      </p:sp>
      <p:sp>
        <p:nvSpPr>
          <p:cNvPr id="29" name="bk object 29"/>
          <p:cNvSpPr/>
          <p:nvPr/>
        </p:nvSpPr>
        <p:spPr>
          <a:xfrm>
            <a:off x="-1270" y="65531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D7D7D7"/>
          </a:solidFill>
        </p:spPr>
        <p:txBody>
          <a:bodyPr wrap="square" lIns="0" tIns="0" rIns="0" bIns="0" rtlCol="0"/>
          <a:lstStyle/>
          <a:p>
            <a:endParaRPr/>
          </a:p>
        </p:txBody>
      </p:sp>
      <p:sp>
        <p:nvSpPr>
          <p:cNvPr id="30" name="bk object 30"/>
          <p:cNvSpPr/>
          <p:nvPr/>
        </p:nvSpPr>
        <p:spPr>
          <a:xfrm>
            <a:off x="-1270" y="7048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8D8D8"/>
          </a:solidFill>
        </p:spPr>
        <p:txBody>
          <a:bodyPr wrap="square" lIns="0" tIns="0" rIns="0" bIns="0" rtlCol="0"/>
          <a:lstStyle/>
          <a:p>
            <a:endParaRPr/>
          </a:p>
        </p:txBody>
      </p:sp>
      <p:sp>
        <p:nvSpPr>
          <p:cNvPr id="31" name="bk object 31"/>
          <p:cNvSpPr/>
          <p:nvPr/>
        </p:nvSpPr>
        <p:spPr>
          <a:xfrm>
            <a:off x="-1270" y="7556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9D9D9"/>
          </a:solidFill>
        </p:spPr>
        <p:txBody>
          <a:bodyPr wrap="square" lIns="0" tIns="0" rIns="0" bIns="0" rtlCol="0"/>
          <a:lstStyle/>
          <a:p>
            <a:endParaRPr/>
          </a:p>
        </p:txBody>
      </p:sp>
      <p:sp>
        <p:nvSpPr>
          <p:cNvPr id="32" name="bk object 32"/>
          <p:cNvSpPr/>
          <p:nvPr/>
        </p:nvSpPr>
        <p:spPr>
          <a:xfrm>
            <a:off x="-1270" y="80645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DADADA"/>
          </a:solidFill>
        </p:spPr>
        <p:txBody>
          <a:bodyPr wrap="square" lIns="0" tIns="0" rIns="0" bIns="0" rtlCol="0"/>
          <a:lstStyle/>
          <a:p>
            <a:endParaRPr/>
          </a:p>
        </p:txBody>
      </p:sp>
      <p:sp>
        <p:nvSpPr>
          <p:cNvPr id="33" name="bk object 33"/>
          <p:cNvSpPr/>
          <p:nvPr/>
        </p:nvSpPr>
        <p:spPr>
          <a:xfrm>
            <a:off x="-1270" y="8559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BDBDB"/>
          </a:solidFill>
        </p:spPr>
        <p:txBody>
          <a:bodyPr wrap="square" lIns="0" tIns="0" rIns="0" bIns="0" rtlCol="0"/>
          <a:lstStyle/>
          <a:p>
            <a:endParaRPr/>
          </a:p>
        </p:txBody>
      </p:sp>
      <p:sp>
        <p:nvSpPr>
          <p:cNvPr id="34" name="bk object 34"/>
          <p:cNvSpPr/>
          <p:nvPr/>
        </p:nvSpPr>
        <p:spPr>
          <a:xfrm>
            <a:off x="-1270" y="9067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CDCDC"/>
          </a:solidFill>
        </p:spPr>
        <p:txBody>
          <a:bodyPr wrap="square" lIns="0" tIns="0" rIns="0" bIns="0" rtlCol="0"/>
          <a:lstStyle/>
          <a:p>
            <a:endParaRPr/>
          </a:p>
        </p:txBody>
      </p:sp>
      <p:sp>
        <p:nvSpPr>
          <p:cNvPr id="35" name="bk object 35"/>
          <p:cNvSpPr/>
          <p:nvPr/>
        </p:nvSpPr>
        <p:spPr>
          <a:xfrm>
            <a:off x="-1270" y="9575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DDDDD"/>
          </a:solidFill>
        </p:spPr>
        <p:txBody>
          <a:bodyPr wrap="square" lIns="0" tIns="0" rIns="0" bIns="0" rtlCol="0"/>
          <a:lstStyle/>
          <a:p>
            <a:endParaRPr/>
          </a:p>
        </p:txBody>
      </p:sp>
      <p:sp>
        <p:nvSpPr>
          <p:cNvPr id="36" name="bk object 36"/>
          <p:cNvSpPr/>
          <p:nvPr/>
        </p:nvSpPr>
        <p:spPr>
          <a:xfrm>
            <a:off x="-1270" y="100838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DEDEDE"/>
          </a:solidFill>
        </p:spPr>
        <p:txBody>
          <a:bodyPr wrap="square" lIns="0" tIns="0" rIns="0" bIns="0" rtlCol="0"/>
          <a:lstStyle/>
          <a:p>
            <a:endParaRPr/>
          </a:p>
        </p:txBody>
      </p:sp>
      <p:sp>
        <p:nvSpPr>
          <p:cNvPr id="37" name="bk object 37"/>
          <p:cNvSpPr/>
          <p:nvPr/>
        </p:nvSpPr>
        <p:spPr>
          <a:xfrm>
            <a:off x="-1270" y="10579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FDFDF"/>
          </a:solidFill>
        </p:spPr>
        <p:txBody>
          <a:bodyPr wrap="square" lIns="0" tIns="0" rIns="0" bIns="0" rtlCol="0"/>
          <a:lstStyle/>
          <a:p>
            <a:endParaRPr/>
          </a:p>
        </p:txBody>
      </p:sp>
      <p:sp>
        <p:nvSpPr>
          <p:cNvPr id="38" name="bk object 38"/>
          <p:cNvSpPr/>
          <p:nvPr/>
        </p:nvSpPr>
        <p:spPr>
          <a:xfrm>
            <a:off x="-1270" y="11087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0E0E0"/>
          </a:solidFill>
        </p:spPr>
        <p:txBody>
          <a:bodyPr wrap="square" lIns="0" tIns="0" rIns="0" bIns="0" rtlCol="0"/>
          <a:lstStyle/>
          <a:p>
            <a:endParaRPr/>
          </a:p>
        </p:txBody>
      </p:sp>
      <p:sp>
        <p:nvSpPr>
          <p:cNvPr id="39" name="bk object 39"/>
          <p:cNvSpPr/>
          <p:nvPr/>
        </p:nvSpPr>
        <p:spPr>
          <a:xfrm>
            <a:off x="-1270" y="115951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1E1E1"/>
          </a:solidFill>
        </p:spPr>
        <p:txBody>
          <a:bodyPr wrap="square" lIns="0" tIns="0" rIns="0" bIns="0" rtlCol="0"/>
          <a:lstStyle/>
          <a:p>
            <a:endParaRPr/>
          </a:p>
        </p:txBody>
      </p:sp>
      <p:sp>
        <p:nvSpPr>
          <p:cNvPr id="40" name="bk object 40"/>
          <p:cNvSpPr/>
          <p:nvPr/>
        </p:nvSpPr>
        <p:spPr>
          <a:xfrm>
            <a:off x="-1270" y="12090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2E2E2"/>
          </a:solidFill>
        </p:spPr>
        <p:txBody>
          <a:bodyPr wrap="square" lIns="0" tIns="0" rIns="0" bIns="0" rtlCol="0"/>
          <a:lstStyle/>
          <a:p>
            <a:endParaRPr/>
          </a:p>
        </p:txBody>
      </p:sp>
      <p:sp>
        <p:nvSpPr>
          <p:cNvPr id="41" name="bk object 41"/>
          <p:cNvSpPr/>
          <p:nvPr/>
        </p:nvSpPr>
        <p:spPr>
          <a:xfrm>
            <a:off x="-1270" y="12598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3E3E3"/>
          </a:solidFill>
        </p:spPr>
        <p:txBody>
          <a:bodyPr wrap="square" lIns="0" tIns="0" rIns="0" bIns="0" rtlCol="0"/>
          <a:lstStyle/>
          <a:p>
            <a:endParaRPr/>
          </a:p>
        </p:txBody>
      </p:sp>
      <p:sp>
        <p:nvSpPr>
          <p:cNvPr id="42" name="bk object 42"/>
          <p:cNvSpPr/>
          <p:nvPr/>
        </p:nvSpPr>
        <p:spPr>
          <a:xfrm>
            <a:off x="-1270" y="13106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4E4E4"/>
          </a:solidFill>
        </p:spPr>
        <p:txBody>
          <a:bodyPr wrap="square" lIns="0" tIns="0" rIns="0" bIns="0" rtlCol="0"/>
          <a:lstStyle/>
          <a:p>
            <a:endParaRPr/>
          </a:p>
        </p:txBody>
      </p:sp>
      <p:sp>
        <p:nvSpPr>
          <p:cNvPr id="43" name="bk object 43"/>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44" name="bk object 44"/>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5" name="bk object 45"/>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46" name="bk object 46"/>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47" name="bk object 47"/>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48" name="bk object 48"/>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49" name="bk object 49"/>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50" name="bk object 50"/>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51" name="bk object 51"/>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52" name="bk object 52"/>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53" name="bk object 53"/>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54" name="bk object 54"/>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55" name="bk object 55"/>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56" name="bk object 56"/>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57" name="bk object 57"/>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58" name="bk object 58"/>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59" name="bk object 59"/>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60" name="bk object 60"/>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61" name="bk object 61"/>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62" name="bk object 62"/>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63" name="bk object 63"/>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64" name="bk object 64"/>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65" name="bk object 65"/>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66" name="bk object 66"/>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70"/>
            <a:ext cx="9144000" cy="48260"/>
          </a:xfrm>
          <a:custGeom>
            <a:avLst/>
            <a:gdLst/>
            <a:ahLst/>
            <a:cxnLst/>
            <a:rect l="l" t="t" r="r" b="b"/>
            <a:pathLst>
              <a:path w="9144000" h="48260">
                <a:moveTo>
                  <a:pt x="0" y="48259"/>
                </a:moveTo>
                <a:lnTo>
                  <a:pt x="9144000" y="48259"/>
                </a:lnTo>
                <a:lnTo>
                  <a:pt x="9144000" y="0"/>
                </a:lnTo>
                <a:lnTo>
                  <a:pt x="0" y="0"/>
                </a:lnTo>
                <a:lnTo>
                  <a:pt x="0" y="48259"/>
                </a:lnTo>
                <a:close/>
              </a:path>
            </a:pathLst>
          </a:custGeom>
          <a:solidFill>
            <a:srgbClr val="CCCCCC"/>
          </a:solidFill>
        </p:spPr>
        <p:txBody>
          <a:bodyPr wrap="square" lIns="0" tIns="0" rIns="0" bIns="0" rtlCol="0"/>
          <a:lstStyle/>
          <a:p>
            <a:endParaRPr/>
          </a:p>
        </p:txBody>
      </p:sp>
      <p:sp>
        <p:nvSpPr>
          <p:cNvPr id="17" name="bk object 17"/>
          <p:cNvSpPr/>
          <p:nvPr/>
        </p:nvSpPr>
        <p:spPr>
          <a:xfrm>
            <a:off x="-1270" y="4953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CCCCC"/>
          </a:solidFill>
        </p:spPr>
        <p:txBody>
          <a:bodyPr wrap="square" lIns="0" tIns="0" rIns="0" bIns="0" rtlCol="0"/>
          <a:lstStyle/>
          <a:p>
            <a:endParaRPr/>
          </a:p>
        </p:txBody>
      </p:sp>
      <p:sp>
        <p:nvSpPr>
          <p:cNvPr id="18" name="bk object 18"/>
          <p:cNvSpPr/>
          <p:nvPr/>
        </p:nvSpPr>
        <p:spPr>
          <a:xfrm>
            <a:off x="-1270" y="10033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CCCCCC"/>
          </a:solidFill>
        </p:spPr>
        <p:txBody>
          <a:bodyPr wrap="square" lIns="0" tIns="0" rIns="0" bIns="0" rtlCol="0"/>
          <a:lstStyle/>
          <a:p>
            <a:endParaRPr/>
          </a:p>
        </p:txBody>
      </p:sp>
      <p:sp>
        <p:nvSpPr>
          <p:cNvPr id="19" name="bk object 19"/>
          <p:cNvSpPr/>
          <p:nvPr/>
        </p:nvSpPr>
        <p:spPr>
          <a:xfrm>
            <a:off x="-1270" y="1498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DCDCD"/>
          </a:solidFill>
        </p:spPr>
        <p:txBody>
          <a:bodyPr wrap="square" lIns="0" tIns="0" rIns="0" bIns="0" rtlCol="0"/>
          <a:lstStyle/>
          <a:p>
            <a:endParaRPr/>
          </a:p>
        </p:txBody>
      </p:sp>
      <p:sp>
        <p:nvSpPr>
          <p:cNvPr id="20" name="bk object 20"/>
          <p:cNvSpPr/>
          <p:nvPr/>
        </p:nvSpPr>
        <p:spPr>
          <a:xfrm>
            <a:off x="-1270" y="2006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CECECE"/>
          </a:solidFill>
        </p:spPr>
        <p:txBody>
          <a:bodyPr wrap="square" lIns="0" tIns="0" rIns="0" bIns="0" rtlCol="0"/>
          <a:lstStyle/>
          <a:p>
            <a:endParaRPr/>
          </a:p>
        </p:txBody>
      </p:sp>
      <p:sp>
        <p:nvSpPr>
          <p:cNvPr id="21" name="bk object 21"/>
          <p:cNvSpPr/>
          <p:nvPr/>
        </p:nvSpPr>
        <p:spPr>
          <a:xfrm>
            <a:off x="-1270" y="25145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CFCFCF"/>
          </a:solidFill>
        </p:spPr>
        <p:txBody>
          <a:bodyPr wrap="square" lIns="0" tIns="0" rIns="0" bIns="0" rtlCol="0"/>
          <a:lstStyle/>
          <a:p>
            <a:endParaRPr/>
          </a:p>
        </p:txBody>
      </p:sp>
      <p:sp>
        <p:nvSpPr>
          <p:cNvPr id="22" name="bk object 22"/>
          <p:cNvSpPr/>
          <p:nvPr/>
        </p:nvSpPr>
        <p:spPr>
          <a:xfrm>
            <a:off x="-1270" y="3009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0D0D0"/>
          </a:solidFill>
        </p:spPr>
        <p:txBody>
          <a:bodyPr wrap="square" lIns="0" tIns="0" rIns="0" bIns="0" rtlCol="0"/>
          <a:lstStyle/>
          <a:p>
            <a:endParaRPr/>
          </a:p>
        </p:txBody>
      </p:sp>
      <p:sp>
        <p:nvSpPr>
          <p:cNvPr id="23" name="bk object 23"/>
          <p:cNvSpPr/>
          <p:nvPr/>
        </p:nvSpPr>
        <p:spPr>
          <a:xfrm>
            <a:off x="-1270" y="3517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1D1D1"/>
          </a:solidFill>
        </p:spPr>
        <p:txBody>
          <a:bodyPr wrap="square" lIns="0" tIns="0" rIns="0" bIns="0" rtlCol="0"/>
          <a:lstStyle/>
          <a:p>
            <a:endParaRPr/>
          </a:p>
        </p:txBody>
      </p:sp>
      <p:sp>
        <p:nvSpPr>
          <p:cNvPr id="24" name="bk object 24"/>
          <p:cNvSpPr/>
          <p:nvPr/>
        </p:nvSpPr>
        <p:spPr>
          <a:xfrm>
            <a:off x="-1270" y="40259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2D2D2"/>
          </a:solidFill>
        </p:spPr>
        <p:txBody>
          <a:bodyPr wrap="square" lIns="0" tIns="0" rIns="0" bIns="0" rtlCol="0"/>
          <a:lstStyle/>
          <a:p>
            <a:endParaRPr/>
          </a:p>
        </p:txBody>
      </p:sp>
      <p:sp>
        <p:nvSpPr>
          <p:cNvPr id="25" name="bk object 25"/>
          <p:cNvSpPr/>
          <p:nvPr/>
        </p:nvSpPr>
        <p:spPr>
          <a:xfrm>
            <a:off x="-1270" y="453390"/>
            <a:ext cx="9145270" cy="49530"/>
          </a:xfrm>
          <a:custGeom>
            <a:avLst/>
            <a:gdLst/>
            <a:ahLst/>
            <a:cxnLst/>
            <a:rect l="l" t="t" r="r" b="b"/>
            <a:pathLst>
              <a:path w="9145270" h="49529">
                <a:moveTo>
                  <a:pt x="0" y="49530"/>
                </a:moveTo>
                <a:lnTo>
                  <a:pt x="9145270" y="49530"/>
                </a:lnTo>
                <a:lnTo>
                  <a:pt x="9145270" y="0"/>
                </a:lnTo>
                <a:lnTo>
                  <a:pt x="0" y="0"/>
                </a:lnTo>
                <a:lnTo>
                  <a:pt x="0" y="49530"/>
                </a:lnTo>
                <a:close/>
              </a:path>
            </a:pathLst>
          </a:custGeom>
          <a:solidFill>
            <a:srgbClr val="D3D3D3"/>
          </a:solidFill>
        </p:spPr>
        <p:txBody>
          <a:bodyPr wrap="square" lIns="0" tIns="0" rIns="0" bIns="0" rtlCol="0"/>
          <a:lstStyle/>
          <a:p>
            <a:endParaRPr/>
          </a:p>
        </p:txBody>
      </p:sp>
      <p:sp>
        <p:nvSpPr>
          <p:cNvPr id="26" name="bk object 26"/>
          <p:cNvSpPr/>
          <p:nvPr/>
        </p:nvSpPr>
        <p:spPr>
          <a:xfrm>
            <a:off x="-1270" y="5029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4D4D4"/>
          </a:solidFill>
        </p:spPr>
        <p:txBody>
          <a:bodyPr wrap="square" lIns="0" tIns="0" rIns="0" bIns="0" rtlCol="0"/>
          <a:lstStyle/>
          <a:p>
            <a:endParaRPr/>
          </a:p>
        </p:txBody>
      </p:sp>
      <p:sp>
        <p:nvSpPr>
          <p:cNvPr id="27" name="bk object 27"/>
          <p:cNvSpPr/>
          <p:nvPr/>
        </p:nvSpPr>
        <p:spPr>
          <a:xfrm>
            <a:off x="-1270" y="5537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5D5D5"/>
          </a:solidFill>
        </p:spPr>
        <p:txBody>
          <a:bodyPr wrap="square" lIns="0" tIns="0" rIns="0" bIns="0" rtlCol="0"/>
          <a:lstStyle/>
          <a:p>
            <a:endParaRPr/>
          </a:p>
        </p:txBody>
      </p:sp>
      <p:sp>
        <p:nvSpPr>
          <p:cNvPr id="28" name="bk object 28"/>
          <p:cNvSpPr/>
          <p:nvPr/>
        </p:nvSpPr>
        <p:spPr>
          <a:xfrm>
            <a:off x="-1270" y="60451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6D6D6"/>
          </a:solidFill>
        </p:spPr>
        <p:txBody>
          <a:bodyPr wrap="square" lIns="0" tIns="0" rIns="0" bIns="0" rtlCol="0"/>
          <a:lstStyle/>
          <a:p>
            <a:endParaRPr/>
          </a:p>
        </p:txBody>
      </p:sp>
      <p:sp>
        <p:nvSpPr>
          <p:cNvPr id="29" name="bk object 29"/>
          <p:cNvSpPr/>
          <p:nvPr/>
        </p:nvSpPr>
        <p:spPr>
          <a:xfrm>
            <a:off x="-1270" y="655319"/>
            <a:ext cx="9145270" cy="49530"/>
          </a:xfrm>
          <a:custGeom>
            <a:avLst/>
            <a:gdLst/>
            <a:ahLst/>
            <a:cxnLst/>
            <a:rect l="l" t="t" r="r" b="b"/>
            <a:pathLst>
              <a:path w="9145270" h="49529">
                <a:moveTo>
                  <a:pt x="0" y="49529"/>
                </a:moveTo>
                <a:lnTo>
                  <a:pt x="9145270" y="49529"/>
                </a:lnTo>
                <a:lnTo>
                  <a:pt x="9145270" y="0"/>
                </a:lnTo>
                <a:lnTo>
                  <a:pt x="0" y="0"/>
                </a:lnTo>
                <a:lnTo>
                  <a:pt x="0" y="49529"/>
                </a:lnTo>
                <a:close/>
              </a:path>
            </a:pathLst>
          </a:custGeom>
          <a:solidFill>
            <a:srgbClr val="D7D7D7"/>
          </a:solidFill>
        </p:spPr>
        <p:txBody>
          <a:bodyPr wrap="square" lIns="0" tIns="0" rIns="0" bIns="0" rtlCol="0"/>
          <a:lstStyle/>
          <a:p>
            <a:endParaRPr/>
          </a:p>
        </p:txBody>
      </p:sp>
      <p:sp>
        <p:nvSpPr>
          <p:cNvPr id="30" name="bk object 30"/>
          <p:cNvSpPr/>
          <p:nvPr/>
        </p:nvSpPr>
        <p:spPr>
          <a:xfrm>
            <a:off x="-1270" y="7048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8D8D8"/>
          </a:solidFill>
        </p:spPr>
        <p:txBody>
          <a:bodyPr wrap="square" lIns="0" tIns="0" rIns="0" bIns="0" rtlCol="0"/>
          <a:lstStyle/>
          <a:p>
            <a:endParaRPr/>
          </a:p>
        </p:txBody>
      </p:sp>
      <p:sp>
        <p:nvSpPr>
          <p:cNvPr id="31" name="bk object 31"/>
          <p:cNvSpPr/>
          <p:nvPr/>
        </p:nvSpPr>
        <p:spPr>
          <a:xfrm>
            <a:off x="-1270" y="7556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9D9D9"/>
          </a:solidFill>
        </p:spPr>
        <p:txBody>
          <a:bodyPr wrap="square" lIns="0" tIns="0" rIns="0" bIns="0" rtlCol="0"/>
          <a:lstStyle/>
          <a:p>
            <a:endParaRPr/>
          </a:p>
        </p:txBody>
      </p:sp>
      <p:sp>
        <p:nvSpPr>
          <p:cNvPr id="32" name="bk object 32"/>
          <p:cNvSpPr/>
          <p:nvPr/>
        </p:nvSpPr>
        <p:spPr>
          <a:xfrm>
            <a:off x="-1270" y="80645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DADADA"/>
          </a:solidFill>
        </p:spPr>
        <p:txBody>
          <a:bodyPr wrap="square" lIns="0" tIns="0" rIns="0" bIns="0" rtlCol="0"/>
          <a:lstStyle/>
          <a:p>
            <a:endParaRPr/>
          </a:p>
        </p:txBody>
      </p:sp>
      <p:sp>
        <p:nvSpPr>
          <p:cNvPr id="33" name="bk object 33"/>
          <p:cNvSpPr/>
          <p:nvPr/>
        </p:nvSpPr>
        <p:spPr>
          <a:xfrm>
            <a:off x="-1270" y="8559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BDBDB"/>
          </a:solidFill>
        </p:spPr>
        <p:txBody>
          <a:bodyPr wrap="square" lIns="0" tIns="0" rIns="0" bIns="0" rtlCol="0"/>
          <a:lstStyle/>
          <a:p>
            <a:endParaRPr/>
          </a:p>
        </p:txBody>
      </p:sp>
      <p:sp>
        <p:nvSpPr>
          <p:cNvPr id="34" name="bk object 34"/>
          <p:cNvSpPr/>
          <p:nvPr/>
        </p:nvSpPr>
        <p:spPr>
          <a:xfrm>
            <a:off x="-1270" y="9067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CDCDC"/>
          </a:solidFill>
        </p:spPr>
        <p:txBody>
          <a:bodyPr wrap="square" lIns="0" tIns="0" rIns="0" bIns="0" rtlCol="0"/>
          <a:lstStyle/>
          <a:p>
            <a:endParaRPr/>
          </a:p>
        </p:txBody>
      </p:sp>
      <p:sp>
        <p:nvSpPr>
          <p:cNvPr id="35" name="bk object 35"/>
          <p:cNvSpPr/>
          <p:nvPr/>
        </p:nvSpPr>
        <p:spPr>
          <a:xfrm>
            <a:off x="-1270" y="95758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DDDDD"/>
          </a:solidFill>
        </p:spPr>
        <p:txBody>
          <a:bodyPr wrap="square" lIns="0" tIns="0" rIns="0" bIns="0" rtlCol="0"/>
          <a:lstStyle/>
          <a:p>
            <a:endParaRPr/>
          </a:p>
        </p:txBody>
      </p:sp>
      <p:sp>
        <p:nvSpPr>
          <p:cNvPr id="36" name="bk object 36"/>
          <p:cNvSpPr/>
          <p:nvPr/>
        </p:nvSpPr>
        <p:spPr>
          <a:xfrm>
            <a:off x="-1270" y="1008380"/>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DEDEDE"/>
          </a:solidFill>
        </p:spPr>
        <p:txBody>
          <a:bodyPr wrap="square" lIns="0" tIns="0" rIns="0" bIns="0" rtlCol="0"/>
          <a:lstStyle/>
          <a:p>
            <a:endParaRPr/>
          </a:p>
        </p:txBody>
      </p:sp>
      <p:sp>
        <p:nvSpPr>
          <p:cNvPr id="37" name="bk object 37"/>
          <p:cNvSpPr/>
          <p:nvPr/>
        </p:nvSpPr>
        <p:spPr>
          <a:xfrm>
            <a:off x="-1270" y="10579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DFDFDF"/>
          </a:solidFill>
        </p:spPr>
        <p:txBody>
          <a:bodyPr wrap="square" lIns="0" tIns="0" rIns="0" bIns="0" rtlCol="0"/>
          <a:lstStyle/>
          <a:p>
            <a:endParaRPr/>
          </a:p>
        </p:txBody>
      </p:sp>
      <p:sp>
        <p:nvSpPr>
          <p:cNvPr id="38" name="bk object 38"/>
          <p:cNvSpPr/>
          <p:nvPr/>
        </p:nvSpPr>
        <p:spPr>
          <a:xfrm>
            <a:off x="-1270" y="110871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0E0E0"/>
          </a:solidFill>
        </p:spPr>
        <p:txBody>
          <a:bodyPr wrap="square" lIns="0" tIns="0" rIns="0" bIns="0" rtlCol="0"/>
          <a:lstStyle/>
          <a:p>
            <a:endParaRPr/>
          </a:p>
        </p:txBody>
      </p:sp>
      <p:sp>
        <p:nvSpPr>
          <p:cNvPr id="39" name="bk object 39"/>
          <p:cNvSpPr/>
          <p:nvPr/>
        </p:nvSpPr>
        <p:spPr>
          <a:xfrm>
            <a:off x="-1270" y="115951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1E1E1"/>
          </a:solidFill>
        </p:spPr>
        <p:txBody>
          <a:bodyPr wrap="square" lIns="0" tIns="0" rIns="0" bIns="0" rtlCol="0"/>
          <a:lstStyle/>
          <a:p>
            <a:endParaRPr/>
          </a:p>
        </p:txBody>
      </p:sp>
      <p:sp>
        <p:nvSpPr>
          <p:cNvPr id="40" name="bk object 40"/>
          <p:cNvSpPr/>
          <p:nvPr/>
        </p:nvSpPr>
        <p:spPr>
          <a:xfrm>
            <a:off x="-1270" y="12090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2E2E2"/>
          </a:solidFill>
        </p:spPr>
        <p:txBody>
          <a:bodyPr wrap="square" lIns="0" tIns="0" rIns="0" bIns="0" rtlCol="0"/>
          <a:lstStyle/>
          <a:p>
            <a:endParaRPr/>
          </a:p>
        </p:txBody>
      </p:sp>
      <p:sp>
        <p:nvSpPr>
          <p:cNvPr id="41" name="bk object 41"/>
          <p:cNvSpPr/>
          <p:nvPr/>
        </p:nvSpPr>
        <p:spPr>
          <a:xfrm>
            <a:off x="-1270" y="12598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3E3E3"/>
          </a:solidFill>
        </p:spPr>
        <p:txBody>
          <a:bodyPr wrap="square" lIns="0" tIns="0" rIns="0" bIns="0" rtlCol="0"/>
          <a:lstStyle/>
          <a:p>
            <a:endParaRPr/>
          </a:p>
        </p:txBody>
      </p:sp>
      <p:sp>
        <p:nvSpPr>
          <p:cNvPr id="42" name="bk object 42"/>
          <p:cNvSpPr/>
          <p:nvPr/>
        </p:nvSpPr>
        <p:spPr>
          <a:xfrm>
            <a:off x="-1270" y="131063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4E4E4"/>
          </a:solidFill>
        </p:spPr>
        <p:txBody>
          <a:bodyPr wrap="square" lIns="0" tIns="0" rIns="0" bIns="0" rtlCol="0"/>
          <a:lstStyle/>
          <a:p>
            <a:endParaRPr/>
          </a:p>
        </p:txBody>
      </p:sp>
      <p:sp>
        <p:nvSpPr>
          <p:cNvPr id="2" name="Holder 2"/>
          <p:cNvSpPr>
            <a:spLocks noGrp="1"/>
          </p:cNvSpPr>
          <p:nvPr>
            <p:ph type="title"/>
          </p:nvPr>
        </p:nvSpPr>
        <p:spPr>
          <a:xfrm>
            <a:off x="1449069" y="-3809"/>
            <a:ext cx="3989704" cy="513080"/>
          </a:xfrm>
          <a:prstGeom prst="rect">
            <a:avLst/>
          </a:prstGeom>
        </p:spPr>
        <p:txBody>
          <a:bodyPr wrap="square" lIns="0" tIns="0" rIns="0" bIns="0">
            <a:spAutoFit/>
          </a:bodyPr>
          <a:lstStyle>
            <a:lvl1pPr>
              <a:defRPr sz="3200" b="1" i="0">
                <a:solidFill>
                  <a:schemeClr val="tx1"/>
                </a:solidFill>
                <a:latin typeface="DejaVu Sans"/>
                <a:cs typeface="DejaVu Sans"/>
              </a:defRPr>
            </a:lvl1pPr>
          </a:lstStyle>
          <a:p>
            <a:endParaRPr/>
          </a:p>
        </p:txBody>
      </p:sp>
      <p:sp>
        <p:nvSpPr>
          <p:cNvPr id="3" name="Holder 3"/>
          <p:cNvSpPr>
            <a:spLocks noGrp="1"/>
          </p:cNvSpPr>
          <p:nvPr>
            <p:ph type="body" idx="1"/>
          </p:nvPr>
        </p:nvSpPr>
        <p:spPr>
          <a:xfrm>
            <a:off x="1982470" y="2542539"/>
            <a:ext cx="4597400" cy="2035810"/>
          </a:xfrm>
          <a:prstGeom prst="rect">
            <a:avLst/>
          </a:prstGeom>
        </p:spPr>
        <p:txBody>
          <a:bodyPr wrap="square" lIns="0" tIns="0" rIns="0" bIns="0">
            <a:spAutoFit/>
          </a:bodyPr>
          <a:lstStyle>
            <a:lvl1pPr>
              <a:defRPr sz="2000" b="0" i="0">
                <a:solidFill>
                  <a:srgbClr val="473E27"/>
                </a:solidFill>
                <a:latin typeface="Courier New"/>
                <a:cs typeface="Courier New"/>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15-Nov-18</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5729" y="1677670"/>
            <a:ext cx="951230" cy="574040"/>
          </a:xfrm>
          <a:prstGeom prst="rect">
            <a:avLst/>
          </a:prstGeom>
        </p:spPr>
        <p:txBody>
          <a:bodyPr vert="horz" wrap="square" lIns="0" tIns="12700" rIns="0" bIns="0" rtlCol="0">
            <a:spAutoFit/>
          </a:bodyPr>
          <a:lstStyle/>
          <a:p>
            <a:pPr marL="12700">
              <a:lnSpc>
                <a:spcPct val="100000"/>
              </a:lnSpc>
              <a:spcBef>
                <a:spcPts val="100"/>
              </a:spcBef>
            </a:pPr>
            <a:r>
              <a:rPr sz="3600" b="0" spc="-620" dirty="0">
                <a:solidFill>
                  <a:srgbClr val="A3001C"/>
                </a:solidFill>
                <a:latin typeface="DejaVu Sans"/>
                <a:cs typeface="DejaVu Sans"/>
              </a:rPr>
              <a:t>T</a:t>
            </a:r>
            <a:r>
              <a:rPr sz="3600" b="0" spc="-55" dirty="0">
                <a:solidFill>
                  <a:srgbClr val="A3001C"/>
                </a:solidFill>
                <a:latin typeface="DejaVu Sans"/>
                <a:cs typeface="DejaVu Sans"/>
              </a:rPr>
              <a:t>e</a:t>
            </a:r>
            <a:r>
              <a:rPr sz="3600" b="0" dirty="0">
                <a:solidFill>
                  <a:srgbClr val="A3001C"/>
                </a:solidFill>
                <a:latin typeface="DejaVu Sans"/>
                <a:cs typeface="DejaVu Sans"/>
              </a:rPr>
              <a:t>xt</a:t>
            </a:r>
            <a:endParaRPr sz="3600">
              <a:latin typeface="DejaVu Sans"/>
              <a:cs typeface="DejaVu Sans"/>
            </a:endParaRPr>
          </a:p>
        </p:txBody>
      </p:sp>
      <p:sp>
        <p:nvSpPr>
          <p:cNvPr id="3" name="object 3"/>
          <p:cNvSpPr txBox="1"/>
          <p:nvPr/>
        </p:nvSpPr>
        <p:spPr>
          <a:xfrm>
            <a:off x="2886710" y="2226310"/>
            <a:ext cx="30480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A3001C"/>
                </a:solidFill>
                <a:latin typeface="DejaVu Sans"/>
                <a:cs typeface="DejaVu Sans"/>
              </a:rPr>
              <a:t>Classification</a:t>
            </a:r>
            <a:endParaRPr sz="3600">
              <a:latin typeface="DejaVu Sans"/>
              <a:cs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8229600" cy="492443"/>
          </a:xfrm>
        </p:spPr>
        <p:txBody>
          <a:bodyPr/>
          <a:lstStyle/>
          <a:p>
            <a:r>
              <a:rPr lang="en-US" b="0" i="1" u="sng" dirty="0" smtClean="0"/>
              <a:t>Bayesian Methods</a:t>
            </a:r>
            <a:endParaRPr lang="en-US" b="0" i="1" u="sng" dirty="0"/>
          </a:p>
        </p:txBody>
      </p:sp>
      <p:sp>
        <p:nvSpPr>
          <p:cNvPr id="3" name="Text Placeholder 2"/>
          <p:cNvSpPr>
            <a:spLocks noGrp="1"/>
          </p:cNvSpPr>
          <p:nvPr>
            <p:ph type="body" idx="1"/>
          </p:nvPr>
        </p:nvSpPr>
        <p:spPr>
          <a:xfrm>
            <a:off x="152400" y="1352551"/>
            <a:ext cx="8763000" cy="2246769"/>
          </a:xfrm>
        </p:spPr>
        <p:txBody>
          <a:bodyPr/>
          <a:lstStyle/>
          <a:p>
            <a:pPr marL="342900" indent="-342900">
              <a:lnSpc>
                <a:spcPct val="90000"/>
              </a:lnSpc>
              <a:buFont typeface="Arial" panose="020B0604020202020204" pitchFamily="34" charset="0"/>
              <a:buChar char="•"/>
            </a:pPr>
            <a:r>
              <a:rPr lang="en-US" altLang="en-US" kern="1200" spc="-5" dirty="0">
                <a:solidFill>
                  <a:schemeClr val="tx1"/>
                </a:solidFill>
                <a:latin typeface="DejaVu Sans"/>
                <a:cs typeface="DejaVu Sans"/>
              </a:rPr>
              <a:t>Learning and classification methods based on probability theory (see spelling / POS)</a:t>
            </a:r>
          </a:p>
          <a:p>
            <a:pPr marL="342900" indent="-342900">
              <a:lnSpc>
                <a:spcPct val="90000"/>
              </a:lnSpc>
              <a:buFont typeface="Arial" panose="020B0604020202020204" pitchFamily="34" charset="0"/>
              <a:buChar char="•"/>
            </a:pPr>
            <a:r>
              <a:rPr lang="en-US" altLang="en-US" kern="1200" spc="-5" dirty="0">
                <a:solidFill>
                  <a:schemeClr val="tx1"/>
                </a:solidFill>
                <a:latin typeface="DejaVu Sans"/>
                <a:cs typeface="DejaVu Sans"/>
              </a:rPr>
              <a:t>Bayes theorem plays a critical role</a:t>
            </a:r>
          </a:p>
          <a:p>
            <a:pPr marL="342900" indent="-342900">
              <a:lnSpc>
                <a:spcPct val="90000"/>
              </a:lnSpc>
              <a:buFont typeface="Arial" panose="020B0604020202020204" pitchFamily="34" charset="0"/>
              <a:buChar char="•"/>
            </a:pPr>
            <a:r>
              <a:rPr lang="en-US" altLang="en-US" kern="1200" spc="-5" dirty="0">
                <a:solidFill>
                  <a:schemeClr val="tx1"/>
                </a:solidFill>
                <a:latin typeface="DejaVu Sans"/>
                <a:cs typeface="DejaVu Sans"/>
              </a:rPr>
              <a:t>Build a generative model that approximates how data is produced</a:t>
            </a:r>
          </a:p>
          <a:p>
            <a:pPr marL="342900" indent="-342900">
              <a:lnSpc>
                <a:spcPct val="90000"/>
              </a:lnSpc>
              <a:buFont typeface="Arial" panose="020B0604020202020204" pitchFamily="34" charset="0"/>
              <a:buChar char="•"/>
            </a:pPr>
            <a:r>
              <a:rPr lang="en-US" altLang="en-US" kern="1200" spc="-5" dirty="0">
                <a:solidFill>
                  <a:schemeClr val="tx1"/>
                </a:solidFill>
                <a:latin typeface="DejaVu Sans"/>
                <a:cs typeface="DejaVu Sans"/>
              </a:rPr>
              <a:t>Uses prior probability of each category given no information about an item.</a:t>
            </a:r>
          </a:p>
          <a:p>
            <a:pPr marL="342900" indent="-342900">
              <a:lnSpc>
                <a:spcPct val="90000"/>
              </a:lnSpc>
              <a:buFont typeface="Arial" panose="020B0604020202020204" pitchFamily="34" charset="0"/>
              <a:buChar char="•"/>
            </a:pPr>
            <a:r>
              <a:rPr lang="en-US" altLang="en-US" kern="1200" spc="-5" dirty="0">
                <a:solidFill>
                  <a:schemeClr val="tx1"/>
                </a:solidFill>
                <a:latin typeface="DejaVu Sans"/>
                <a:cs typeface="DejaVu Sans"/>
              </a:rPr>
              <a:t>Categorization produces a posterior probability distribution over the possible categories given a description of an item.</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15275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0530" y="1361439"/>
            <a:ext cx="2363470" cy="49530"/>
          </a:xfrm>
          <a:custGeom>
            <a:avLst/>
            <a:gdLst/>
            <a:ahLst/>
            <a:cxnLst/>
            <a:rect l="l" t="t" r="r" b="b"/>
            <a:pathLst>
              <a:path w="2363470" h="49530">
                <a:moveTo>
                  <a:pt x="0" y="49530"/>
                </a:moveTo>
                <a:lnTo>
                  <a:pt x="2363470" y="49530"/>
                </a:lnTo>
                <a:lnTo>
                  <a:pt x="23634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361439"/>
            <a:ext cx="1906270" cy="49530"/>
          </a:xfrm>
          <a:custGeom>
            <a:avLst/>
            <a:gdLst/>
            <a:ahLst/>
            <a:cxnLst/>
            <a:rect l="l" t="t" r="r" b="b"/>
            <a:pathLst>
              <a:path w="1906270" h="49530">
                <a:moveTo>
                  <a:pt x="0" y="49530"/>
                </a:moveTo>
                <a:lnTo>
                  <a:pt x="1906270" y="49530"/>
                </a:lnTo>
                <a:lnTo>
                  <a:pt x="1906270" y="0"/>
                </a:lnTo>
                <a:lnTo>
                  <a:pt x="0" y="0"/>
                </a:lnTo>
                <a:lnTo>
                  <a:pt x="0" y="49530"/>
                </a:lnTo>
                <a:close/>
              </a:path>
            </a:pathLst>
          </a:custGeom>
          <a:solidFill>
            <a:srgbClr val="E5E5E5"/>
          </a:solidFill>
        </p:spPr>
        <p:txBody>
          <a:bodyPr wrap="square" lIns="0" tIns="0" rIns="0" bIns="0" rtlCol="0"/>
          <a:lstStyle/>
          <a:p>
            <a:endParaRPr/>
          </a:p>
        </p:txBody>
      </p:sp>
      <p:sp>
        <p:nvSpPr>
          <p:cNvPr id="4" name="object 4"/>
          <p:cNvSpPr/>
          <p:nvPr/>
        </p:nvSpPr>
        <p:spPr>
          <a:xfrm>
            <a:off x="6780530" y="14109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6E6E6"/>
          </a:solidFill>
        </p:spPr>
        <p:txBody>
          <a:bodyPr wrap="square" lIns="0" tIns="0" rIns="0" bIns="0" rtlCol="0"/>
          <a:lstStyle/>
          <a:p>
            <a:endParaRPr/>
          </a:p>
        </p:txBody>
      </p:sp>
      <p:sp>
        <p:nvSpPr>
          <p:cNvPr id="5" name="object 5"/>
          <p:cNvSpPr/>
          <p:nvPr/>
        </p:nvSpPr>
        <p:spPr>
          <a:xfrm>
            <a:off x="-1270" y="14109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6E6E6"/>
          </a:solidFill>
        </p:spPr>
        <p:txBody>
          <a:bodyPr wrap="square" lIns="0" tIns="0" rIns="0" bIns="0" rtlCol="0"/>
          <a:lstStyle/>
          <a:p>
            <a:endParaRPr/>
          </a:p>
        </p:txBody>
      </p:sp>
      <p:sp>
        <p:nvSpPr>
          <p:cNvPr id="6" name="object 6"/>
          <p:cNvSpPr/>
          <p:nvPr/>
        </p:nvSpPr>
        <p:spPr>
          <a:xfrm>
            <a:off x="6780530" y="14617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7E7E7"/>
          </a:solidFill>
        </p:spPr>
        <p:txBody>
          <a:bodyPr wrap="square" lIns="0" tIns="0" rIns="0" bIns="0" rtlCol="0"/>
          <a:lstStyle/>
          <a:p>
            <a:endParaRPr/>
          </a:p>
        </p:txBody>
      </p:sp>
      <p:sp>
        <p:nvSpPr>
          <p:cNvPr id="7" name="object 7"/>
          <p:cNvSpPr/>
          <p:nvPr/>
        </p:nvSpPr>
        <p:spPr>
          <a:xfrm>
            <a:off x="-1270" y="14617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7E7E7"/>
          </a:solidFill>
        </p:spPr>
        <p:txBody>
          <a:bodyPr wrap="square" lIns="0" tIns="0" rIns="0" bIns="0" rtlCol="0"/>
          <a:lstStyle/>
          <a:p>
            <a:endParaRPr/>
          </a:p>
        </p:txBody>
      </p:sp>
      <p:sp>
        <p:nvSpPr>
          <p:cNvPr id="8" name="object 8"/>
          <p:cNvSpPr/>
          <p:nvPr/>
        </p:nvSpPr>
        <p:spPr>
          <a:xfrm>
            <a:off x="6780530" y="15125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8E8E8"/>
          </a:solidFill>
        </p:spPr>
        <p:txBody>
          <a:bodyPr wrap="square" lIns="0" tIns="0" rIns="0" bIns="0" rtlCol="0"/>
          <a:lstStyle/>
          <a:p>
            <a:endParaRPr/>
          </a:p>
        </p:txBody>
      </p:sp>
      <p:sp>
        <p:nvSpPr>
          <p:cNvPr id="9" name="object 9"/>
          <p:cNvSpPr/>
          <p:nvPr/>
        </p:nvSpPr>
        <p:spPr>
          <a:xfrm>
            <a:off x="-1270" y="15125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8E8E8"/>
          </a:solidFill>
        </p:spPr>
        <p:txBody>
          <a:bodyPr wrap="square" lIns="0" tIns="0" rIns="0" bIns="0" rtlCol="0"/>
          <a:lstStyle/>
          <a:p>
            <a:endParaRPr/>
          </a:p>
        </p:txBody>
      </p:sp>
      <p:sp>
        <p:nvSpPr>
          <p:cNvPr id="10" name="object 10"/>
          <p:cNvSpPr/>
          <p:nvPr/>
        </p:nvSpPr>
        <p:spPr>
          <a:xfrm>
            <a:off x="6780530" y="156336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9E9E9"/>
          </a:solidFill>
        </p:spPr>
        <p:txBody>
          <a:bodyPr wrap="square" lIns="0" tIns="0" rIns="0" bIns="0" rtlCol="0"/>
          <a:lstStyle/>
          <a:p>
            <a:endParaRPr/>
          </a:p>
        </p:txBody>
      </p:sp>
      <p:sp>
        <p:nvSpPr>
          <p:cNvPr id="11" name="object 11"/>
          <p:cNvSpPr/>
          <p:nvPr/>
        </p:nvSpPr>
        <p:spPr>
          <a:xfrm>
            <a:off x="-1270" y="156336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9E9E9"/>
          </a:solidFill>
        </p:spPr>
        <p:txBody>
          <a:bodyPr wrap="square" lIns="0" tIns="0" rIns="0" bIns="0" rtlCol="0"/>
          <a:lstStyle/>
          <a:p>
            <a:endParaRPr/>
          </a:p>
        </p:txBody>
      </p:sp>
      <p:sp>
        <p:nvSpPr>
          <p:cNvPr id="12" name="object 12"/>
          <p:cNvSpPr/>
          <p:nvPr/>
        </p:nvSpPr>
        <p:spPr>
          <a:xfrm>
            <a:off x="6780530" y="16129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AEAEA"/>
          </a:solidFill>
        </p:spPr>
        <p:txBody>
          <a:bodyPr wrap="square" lIns="0" tIns="0" rIns="0" bIns="0" rtlCol="0"/>
          <a:lstStyle/>
          <a:p>
            <a:endParaRPr/>
          </a:p>
        </p:txBody>
      </p:sp>
      <p:sp>
        <p:nvSpPr>
          <p:cNvPr id="13" name="object 13"/>
          <p:cNvSpPr/>
          <p:nvPr/>
        </p:nvSpPr>
        <p:spPr>
          <a:xfrm>
            <a:off x="-1270" y="16129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AEAEA"/>
          </a:solidFill>
        </p:spPr>
        <p:txBody>
          <a:bodyPr wrap="square" lIns="0" tIns="0" rIns="0" bIns="0" rtlCol="0"/>
          <a:lstStyle/>
          <a:p>
            <a:endParaRPr/>
          </a:p>
        </p:txBody>
      </p:sp>
      <p:sp>
        <p:nvSpPr>
          <p:cNvPr id="14" name="object 14"/>
          <p:cNvSpPr/>
          <p:nvPr/>
        </p:nvSpPr>
        <p:spPr>
          <a:xfrm>
            <a:off x="6780530" y="16637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BEBEB"/>
          </a:solidFill>
        </p:spPr>
        <p:txBody>
          <a:bodyPr wrap="square" lIns="0" tIns="0" rIns="0" bIns="0" rtlCol="0"/>
          <a:lstStyle/>
          <a:p>
            <a:endParaRPr/>
          </a:p>
        </p:txBody>
      </p:sp>
      <p:sp>
        <p:nvSpPr>
          <p:cNvPr id="15" name="object 15"/>
          <p:cNvSpPr/>
          <p:nvPr/>
        </p:nvSpPr>
        <p:spPr>
          <a:xfrm>
            <a:off x="-1270" y="16637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BEBEB"/>
          </a:solidFill>
        </p:spPr>
        <p:txBody>
          <a:bodyPr wrap="square" lIns="0" tIns="0" rIns="0" bIns="0" rtlCol="0"/>
          <a:lstStyle/>
          <a:p>
            <a:endParaRPr/>
          </a:p>
        </p:txBody>
      </p:sp>
      <p:sp>
        <p:nvSpPr>
          <p:cNvPr id="16" name="object 16"/>
          <p:cNvSpPr/>
          <p:nvPr/>
        </p:nvSpPr>
        <p:spPr>
          <a:xfrm>
            <a:off x="6780530" y="17145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CECEC"/>
          </a:solidFill>
        </p:spPr>
        <p:txBody>
          <a:bodyPr wrap="square" lIns="0" tIns="0" rIns="0" bIns="0" rtlCol="0"/>
          <a:lstStyle/>
          <a:p>
            <a:endParaRPr/>
          </a:p>
        </p:txBody>
      </p:sp>
      <p:sp>
        <p:nvSpPr>
          <p:cNvPr id="17" name="object 17"/>
          <p:cNvSpPr/>
          <p:nvPr/>
        </p:nvSpPr>
        <p:spPr>
          <a:xfrm>
            <a:off x="-1270" y="17145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CECEC"/>
          </a:solidFill>
        </p:spPr>
        <p:txBody>
          <a:bodyPr wrap="square" lIns="0" tIns="0" rIns="0" bIns="0" rtlCol="0"/>
          <a:lstStyle/>
          <a:p>
            <a:endParaRPr/>
          </a:p>
        </p:txBody>
      </p:sp>
      <p:sp>
        <p:nvSpPr>
          <p:cNvPr id="18" name="object 18"/>
          <p:cNvSpPr/>
          <p:nvPr/>
        </p:nvSpPr>
        <p:spPr>
          <a:xfrm>
            <a:off x="6780530" y="176530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DEDED"/>
          </a:solidFill>
        </p:spPr>
        <p:txBody>
          <a:bodyPr wrap="square" lIns="0" tIns="0" rIns="0" bIns="0" rtlCol="0"/>
          <a:lstStyle/>
          <a:p>
            <a:endParaRPr/>
          </a:p>
        </p:txBody>
      </p:sp>
      <p:sp>
        <p:nvSpPr>
          <p:cNvPr id="19" name="object 19"/>
          <p:cNvSpPr/>
          <p:nvPr/>
        </p:nvSpPr>
        <p:spPr>
          <a:xfrm>
            <a:off x="-1270" y="176530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DEDED"/>
          </a:solidFill>
        </p:spPr>
        <p:txBody>
          <a:bodyPr wrap="square" lIns="0" tIns="0" rIns="0" bIns="0" rtlCol="0"/>
          <a:lstStyle/>
          <a:p>
            <a:endParaRPr/>
          </a:p>
        </p:txBody>
      </p:sp>
      <p:sp>
        <p:nvSpPr>
          <p:cNvPr id="20" name="object 20"/>
          <p:cNvSpPr/>
          <p:nvPr/>
        </p:nvSpPr>
        <p:spPr>
          <a:xfrm>
            <a:off x="6780530" y="18148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EEEEE"/>
          </a:solidFill>
        </p:spPr>
        <p:txBody>
          <a:bodyPr wrap="square" lIns="0" tIns="0" rIns="0" bIns="0" rtlCol="0"/>
          <a:lstStyle/>
          <a:p>
            <a:endParaRPr/>
          </a:p>
        </p:txBody>
      </p:sp>
      <p:sp>
        <p:nvSpPr>
          <p:cNvPr id="21" name="object 21"/>
          <p:cNvSpPr/>
          <p:nvPr/>
        </p:nvSpPr>
        <p:spPr>
          <a:xfrm>
            <a:off x="-1270" y="18148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EEEEE"/>
          </a:solidFill>
        </p:spPr>
        <p:txBody>
          <a:bodyPr wrap="square" lIns="0" tIns="0" rIns="0" bIns="0" rtlCol="0"/>
          <a:lstStyle/>
          <a:p>
            <a:endParaRPr/>
          </a:p>
        </p:txBody>
      </p:sp>
      <p:sp>
        <p:nvSpPr>
          <p:cNvPr id="22" name="object 22"/>
          <p:cNvSpPr/>
          <p:nvPr/>
        </p:nvSpPr>
        <p:spPr>
          <a:xfrm>
            <a:off x="6780530" y="18656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FEFEF"/>
          </a:solidFill>
        </p:spPr>
        <p:txBody>
          <a:bodyPr wrap="square" lIns="0" tIns="0" rIns="0" bIns="0" rtlCol="0"/>
          <a:lstStyle/>
          <a:p>
            <a:endParaRPr/>
          </a:p>
        </p:txBody>
      </p:sp>
      <p:sp>
        <p:nvSpPr>
          <p:cNvPr id="23" name="object 23"/>
          <p:cNvSpPr/>
          <p:nvPr/>
        </p:nvSpPr>
        <p:spPr>
          <a:xfrm>
            <a:off x="-1270" y="18656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FEFEF"/>
          </a:solidFill>
        </p:spPr>
        <p:txBody>
          <a:bodyPr wrap="square" lIns="0" tIns="0" rIns="0" bIns="0" rtlCol="0"/>
          <a:lstStyle/>
          <a:p>
            <a:endParaRPr/>
          </a:p>
        </p:txBody>
      </p:sp>
      <p:sp>
        <p:nvSpPr>
          <p:cNvPr id="24" name="object 24"/>
          <p:cNvSpPr/>
          <p:nvPr/>
        </p:nvSpPr>
        <p:spPr>
          <a:xfrm>
            <a:off x="6780530" y="19164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0F0F0"/>
          </a:solidFill>
        </p:spPr>
        <p:txBody>
          <a:bodyPr wrap="square" lIns="0" tIns="0" rIns="0" bIns="0" rtlCol="0"/>
          <a:lstStyle/>
          <a:p>
            <a:endParaRPr/>
          </a:p>
        </p:txBody>
      </p:sp>
      <p:sp>
        <p:nvSpPr>
          <p:cNvPr id="25" name="object 25"/>
          <p:cNvSpPr/>
          <p:nvPr/>
        </p:nvSpPr>
        <p:spPr>
          <a:xfrm>
            <a:off x="-1270" y="19164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0F0F0"/>
          </a:solidFill>
        </p:spPr>
        <p:txBody>
          <a:bodyPr wrap="square" lIns="0" tIns="0" rIns="0" bIns="0" rtlCol="0"/>
          <a:lstStyle/>
          <a:p>
            <a:endParaRPr/>
          </a:p>
        </p:txBody>
      </p:sp>
      <p:sp>
        <p:nvSpPr>
          <p:cNvPr id="26" name="object 26"/>
          <p:cNvSpPr/>
          <p:nvPr/>
        </p:nvSpPr>
        <p:spPr>
          <a:xfrm>
            <a:off x="6780530" y="196722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1F1F1"/>
          </a:solidFill>
        </p:spPr>
        <p:txBody>
          <a:bodyPr wrap="square" lIns="0" tIns="0" rIns="0" bIns="0" rtlCol="0"/>
          <a:lstStyle/>
          <a:p>
            <a:endParaRPr/>
          </a:p>
        </p:txBody>
      </p:sp>
      <p:sp>
        <p:nvSpPr>
          <p:cNvPr id="27" name="object 27"/>
          <p:cNvSpPr/>
          <p:nvPr/>
        </p:nvSpPr>
        <p:spPr>
          <a:xfrm>
            <a:off x="-1270" y="196722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1F1F1"/>
          </a:solidFill>
        </p:spPr>
        <p:txBody>
          <a:bodyPr wrap="square" lIns="0" tIns="0" rIns="0" bIns="0" rtlCol="0"/>
          <a:lstStyle/>
          <a:p>
            <a:endParaRPr/>
          </a:p>
        </p:txBody>
      </p:sp>
      <p:sp>
        <p:nvSpPr>
          <p:cNvPr id="28" name="object 28"/>
          <p:cNvSpPr/>
          <p:nvPr/>
        </p:nvSpPr>
        <p:spPr>
          <a:xfrm>
            <a:off x="6780530" y="20167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2F2F2"/>
          </a:solidFill>
        </p:spPr>
        <p:txBody>
          <a:bodyPr wrap="square" lIns="0" tIns="0" rIns="0" bIns="0" rtlCol="0"/>
          <a:lstStyle/>
          <a:p>
            <a:endParaRPr/>
          </a:p>
        </p:txBody>
      </p:sp>
      <p:sp>
        <p:nvSpPr>
          <p:cNvPr id="29" name="object 29"/>
          <p:cNvSpPr/>
          <p:nvPr/>
        </p:nvSpPr>
        <p:spPr>
          <a:xfrm>
            <a:off x="-1270" y="20167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2F2F2"/>
          </a:solidFill>
        </p:spPr>
        <p:txBody>
          <a:bodyPr wrap="square" lIns="0" tIns="0" rIns="0" bIns="0" rtlCol="0"/>
          <a:lstStyle/>
          <a:p>
            <a:endParaRPr/>
          </a:p>
        </p:txBody>
      </p:sp>
      <p:sp>
        <p:nvSpPr>
          <p:cNvPr id="30" name="object 30"/>
          <p:cNvSpPr/>
          <p:nvPr/>
        </p:nvSpPr>
        <p:spPr>
          <a:xfrm>
            <a:off x="6780530" y="20675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3F3F3"/>
          </a:solidFill>
        </p:spPr>
        <p:txBody>
          <a:bodyPr wrap="square" lIns="0" tIns="0" rIns="0" bIns="0" rtlCol="0"/>
          <a:lstStyle/>
          <a:p>
            <a:endParaRPr/>
          </a:p>
        </p:txBody>
      </p:sp>
      <p:sp>
        <p:nvSpPr>
          <p:cNvPr id="31" name="object 31"/>
          <p:cNvSpPr/>
          <p:nvPr/>
        </p:nvSpPr>
        <p:spPr>
          <a:xfrm>
            <a:off x="-1270" y="20675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3F3F3"/>
          </a:solidFill>
        </p:spPr>
        <p:txBody>
          <a:bodyPr wrap="square" lIns="0" tIns="0" rIns="0" bIns="0" rtlCol="0"/>
          <a:lstStyle/>
          <a:p>
            <a:endParaRPr/>
          </a:p>
        </p:txBody>
      </p:sp>
      <p:sp>
        <p:nvSpPr>
          <p:cNvPr id="32" name="object 32"/>
          <p:cNvSpPr/>
          <p:nvPr/>
        </p:nvSpPr>
        <p:spPr>
          <a:xfrm>
            <a:off x="6780530" y="211836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4F4F4"/>
          </a:solidFill>
        </p:spPr>
        <p:txBody>
          <a:bodyPr wrap="square" lIns="0" tIns="0" rIns="0" bIns="0" rtlCol="0"/>
          <a:lstStyle/>
          <a:p>
            <a:endParaRPr/>
          </a:p>
        </p:txBody>
      </p:sp>
      <p:sp>
        <p:nvSpPr>
          <p:cNvPr id="33" name="object 33"/>
          <p:cNvSpPr/>
          <p:nvPr/>
        </p:nvSpPr>
        <p:spPr>
          <a:xfrm>
            <a:off x="-1270" y="211836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4F4F4"/>
          </a:solidFill>
        </p:spPr>
        <p:txBody>
          <a:bodyPr wrap="square" lIns="0" tIns="0" rIns="0" bIns="0" rtlCol="0"/>
          <a:lstStyle/>
          <a:p>
            <a:endParaRPr/>
          </a:p>
        </p:txBody>
      </p:sp>
      <p:sp>
        <p:nvSpPr>
          <p:cNvPr id="34" name="object 34"/>
          <p:cNvSpPr/>
          <p:nvPr/>
        </p:nvSpPr>
        <p:spPr>
          <a:xfrm>
            <a:off x="6780530" y="21678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5F5F5"/>
          </a:solidFill>
        </p:spPr>
        <p:txBody>
          <a:bodyPr wrap="square" lIns="0" tIns="0" rIns="0" bIns="0" rtlCol="0"/>
          <a:lstStyle/>
          <a:p>
            <a:endParaRPr/>
          </a:p>
        </p:txBody>
      </p:sp>
      <p:sp>
        <p:nvSpPr>
          <p:cNvPr id="35" name="object 35"/>
          <p:cNvSpPr/>
          <p:nvPr/>
        </p:nvSpPr>
        <p:spPr>
          <a:xfrm>
            <a:off x="-1270" y="21678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5F5F5"/>
          </a:solidFill>
        </p:spPr>
        <p:txBody>
          <a:bodyPr wrap="square" lIns="0" tIns="0" rIns="0" bIns="0" rtlCol="0"/>
          <a:lstStyle/>
          <a:p>
            <a:endParaRPr/>
          </a:p>
        </p:txBody>
      </p:sp>
      <p:sp>
        <p:nvSpPr>
          <p:cNvPr id="36" name="object 36"/>
          <p:cNvSpPr/>
          <p:nvPr/>
        </p:nvSpPr>
        <p:spPr>
          <a:xfrm>
            <a:off x="6780530" y="22186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6F6F6"/>
          </a:solidFill>
        </p:spPr>
        <p:txBody>
          <a:bodyPr wrap="square" lIns="0" tIns="0" rIns="0" bIns="0" rtlCol="0"/>
          <a:lstStyle/>
          <a:p>
            <a:endParaRPr/>
          </a:p>
        </p:txBody>
      </p:sp>
      <p:sp>
        <p:nvSpPr>
          <p:cNvPr id="37" name="object 37"/>
          <p:cNvSpPr/>
          <p:nvPr/>
        </p:nvSpPr>
        <p:spPr>
          <a:xfrm>
            <a:off x="-1270" y="22186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6F6F6"/>
          </a:solidFill>
        </p:spPr>
        <p:txBody>
          <a:bodyPr wrap="square" lIns="0" tIns="0" rIns="0" bIns="0" rtlCol="0"/>
          <a:lstStyle/>
          <a:p>
            <a:endParaRPr/>
          </a:p>
        </p:txBody>
      </p:sp>
      <p:sp>
        <p:nvSpPr>
          <p:cNvPr id="38" name="object 38"/>
          <p:cNvSpPr/>
          <p:nvPr/>
        </p:nvSpPr>
        <p:spPr>
          <a:xfrm>
            <a:off x="6780530" y="22694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7F7F7"/>
          </a:solidFill>
        </p:spPr>
        <p:txBody>
          <a:bodyPr wrap="square" lIns="0" tIns="0" rIns="0" bIns="0" rtlCol="0"/>
          <a:lstStyle/>
          <a:p>
            <a:endParaRPr/>
          </a:p>
        </p:txBody>
      </p:sp>
      <p:sp>
        <p:nvSpPr>
          <p:cNvPr id="39" name="object 39"/>
          <p:cNvSpPr/>
          <p:nvPr/>
        </p:nvSpPr>
        <p:spPr>
          <a:xfrm>
            <a:off x="-1270" y="22694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7F7F7"/>
          </a:solidFill>
        </p:spPr>
        <p:txBody>
          <a:bodyPr wrap="square" lIns="0" tIns="0" rIns="0" bIns="0" rtlCol="0"/>
          <a:lstStyle/>
          <a:p>
            <a:endParaRPr/>
          </a:p>
        </p:txBody>
      </p:sp>
      <p:sp>
        <p:nvSpPr>
          <p:cNvPr id="40" name="object 40"/>
          <p:cNvSpPr/>
          <p:nvPr/>
        </p:nvSpPr>
        <p:spPr>
          <a:xfrm>
            <a:off x="6780530" y="232028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8F8F8"/>
          </a:solidFill>
        </p:spPr>
        <p:txBody>
          <a:bodyPr wrap="square" lIns="0" tIns="0" rIns="0" bIns="0" rtlCol="0"/>
          <a:lstStyle/>
          <a:p>
            <a:endParaRPr/>
          </a:p>
        </p:txBody>
      </p:sp>
      <p:sp>
        <p:nvSpPr>
          <p:cNvPr id="41" name="object 41"/>
          <p:cNvSpPr/>
          <p:nvPr/>
        </p:nvSpPr>
        <p:spPr>
          <a:xfrm>
            <a:off x="-1270" y="232028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8F8F8"/>
          </a:solidFill>
        </p:spPr>
        <p:txBody>
          <a:bodyPr wrap="square" lIns="0" tIns="0" rIns="0" bIns="0" rtlCol="0"/>
          <a:lstStyle/>
          <a:p>
            <a:endParaRPr/>
          </a:p>
        </p:txBody>
      </p:sp>
      <p:sp>
        <p:nvSpPr>
          <p:cNvPr id="42" name="object 42"/>
          <p:cNvSpPr/>
          <p:nvPr/>
        </p:nvSpPr>
        <p:spPr>
          <a:xfrm>
            <a:off x="6780530" y="23698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9F9F9"/>
          </a:solidFill>
        </p:spPr>
        <p:txBody>
          <a:bodyPr wrap="square" lIns="0" tIns="0" rIns="0" bIns="0" rtlCol="0"/>
          <a:lstStyle/>
          <a:p>
            <a:endParaRPr/>
          </a:p>
        </p:txBody>
      </p:sp>
      <p:sp>
        <p:nvSpPr>
          <p:cNvPr id="43" name="object 43"/>
          <p:cNvSpPr/>
          <p:nvPr/>
        </p:nvSpPr>
        <p:spPr>
          <a:xfrm>
            <a:off x="-1270" y="23698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9F9F9"/>
          </a:solidFill>
        </p:spPr>
        <p:txBody>
          <a:bodyPr wrap="square" lIns="0" tIns="0" rIns="0" bIns="0" rtlCol="0"/>
          <a:lstStyle/>
          <a:p>
            <a:endParaRPr/>
          </a:p>
        </p:txBody>
      </p:sp>
      <p:sp>
        <p:nvSpPr>
          <p:cNvPr id="44" name="object 44"/>
          <p:cNvSpPr/>
          <p:nvPr/>
        </p:nvSpPr>
        <p:spPr>
          <a:xfrm>
            <a:off x="6780530" y="24206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AFAFA"/>
          </a:solidFill>
        </p:spPr>
        <p:txBody>
          <a:bodyPr wrap="square" lIns="0" tIns="0" rIns="0" bIns="0" rtlCol="0"/>
          <a:lstStyle/>
          <a:p>
            <a:endParaRPr/>
          </a:p>
        </p:txBody>
      </p:sp>
      <p:sp>
        <p:nvSpPr>
          <p:cNvPr id="45" name="object 45"/>
          <p:cNvSpPr/>
          <p:nvPr/>
        </p:nvSpPr>
        <p:spPr>
          <a:xfrm>
            <a:off x="-1270" y="24206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AFAFA"/>
          </a:solidFill>
        </p:spPr>
        <p:txBody>
          <a:bodyPr wrap="square" lIns="0" tIns="0" rIns="0" bIns="0" rtlCol="0"/>
          <a:lstStyle/>
          <a:p>
            <a:endParaRPr/>
          </a:p>
        </p:txBody>
      </p:sp>
      <p:sp>
        <p:nvSpPr>
          <p:cNvPr id="46" name="object 46"/>
          <p:cNvSpPr/>
          <p:nvPr/>
        </p:nvSpPr>
        <p:spPr>
          <a:xfrm>
            <a:off x="6780530" y="247142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BFBFB"/>
          </a:solidFill>
        </p:spPr>
        <p:txBody>
          <a:bodyPr wrap="square" lIns="0" tIns="0" rIns="0" bIns="0" rtlCol="0"/>
          <a:lstStyle/>
          <a:p>
            <a:endParaRPr/>
          </a:p>
        </p:txBody>
      </p:sp>
      <p:sp>
        <p:nvSpPr>
          <p:cNvPr id="47" name="object 47"/>
          <p:cNvSpPr/>
          <p:nvPr/>
        </p:nvSpPr>
        <p:spPr>
          <a:xfrm>
            <a:off x="-1270" y="247142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BFBFB"/>
          </a:solidFill>
        </p:spPr>
        <p:txBody>
          <a:bodyPr wrap="square" lIns="0" tIns="0" rIns="0" bIns="0" rtlCol="0"/>
          <a:lstStyle/>
          <a:p>
            <a:endParaRPr/>
          </a:p>
        </p:txBody>
      </p:sp>
      <p:sp>
        <p:nvSpPr>
          <p:cNvPr id="48" name="object 48"/>
          <p:cNvSpPr/>
          <p:nvPr/>
        </p:nvSpPr>
        <p:spPr>
          <a:xfrm>
            <a:off x="6780530" y="252095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CFCFC"/>
          </a:solidFill>
        </p:spPr>
        <p:txBody>
          <a:bodyPr wrap="square" lIns="0" tIns="0" rIns="0" bIns="0" rtlCol="0"/>
          <a:lstStyle/>
          <a:p>
            <a:endParaRPr/>
          </a:p>
        </p:txBody>
      </p:sp>
      <p:sp>
        <p:nvSpPr>
          <p:cNvPr id="49" name="object 49"/>
          <p:cNvSpPr/>
          <p:nvPr/>
        </p:nvSpPr>
        <p:spPr>
          <a:xfrm>
            <a:off x="-1270" y="252095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CFCFC"/>
          </a:solidFill>
        </p:spPr>
        <p:txBody>
          <a:bodyPr wrap="square" lIns="0" tIns="0" rIns="0" bIns="0" rtlCol="0"/>
          <a:lstStyle/>
          <a:p>
            <a:endParaRPr/>
          </a:p>
        </p:txBody>
      </p:sp>
      <p:sp>
        <p:nvSpPr>
          <p:cNvPr id="50" name="object 5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The </a:t>
            </a:r>
            <a:r>
              <a:rPr spc="-10" dirty="0"/>
              <a:t>bag </a:t>
            </a:r>
            <a:r>
              <a:rPr spc="-5" dirty="0"/>
              <a:t>of</a:t>
            </a:r>
            <a:r>
              <a:rPr spc="-55" dirty="0"/>
              <a:t> </a:t>
            </a:r>
            <a:r>
              <a:rPr spc="-5" dirty="0"/>
              <a:t>words</a:t>
            </a:r>
          </a:p>
        </p:txBody>
      </p:sp>
      <p:sp>
        <p:nvSpPr>
          <p:cNvPr id="51" name="object 51"/>
          <p:cNvSpPr txBox="1"/>
          <p:nvPr/>
        </p:nvSpPr>
        <p:spPr>
          <a:xfrm>
            <a:off x="1449069" y="482600"/>
            <a:ext cx="3448050" cy="513080"/>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DejaVu Sans"/>
                <a:cs typeface="DejaVu Sans"/>
              </a:rPr>
              <a:t>representation</a:t>
            </a:r>
            <a:endParaRPr sz="3200">
              <a:latin typeface="DejaVu Sans"/>
              <a:cs typeface="DejaVu Sans"/>
            </a:endParaRPr>
          </a:p>
        </p:txBody>
      </p:sp>
      <p:sp>
        <p:nvSpPr>
          <p:cNvPr id="52" name="object 52"/>
          <p:cNvSpPr/>
          <p:nvPr/>
        </p:nvSpPr>
        <p:spPr>
          <a:xfrm>
            <a:off x="1905000" y="1352550"/>
            <a:ext cx="4875530" cy="3276600"/>
          </a:xfrm>
          <a:custGeom>
            <a:avLst/>
            <a:gdLst/>
            <a:ahLst/>
            <a:cxnLst/>
            <a:rect l="l" t="t" r="r" b="b"/>
            <a:pathLst>
              <a:path w="4875530" h="3276600">
                <a:moveTo>
                  <a:pt x="4875530" y="0"/>
                </a:moveTo>
                <a:lnTo>
                  <a:pt x="0" y="0"/>
                </a:lnTo>
                <a:lnTo>
                  <a:pt x="0" y="3276600"/>
                </a:lnTo>
                <a:lnTo>
                  <a:pt x="4875530" y="3276600"/>
                </a:lnTo>
                <a:lnTo>
                  <a:pt x="4875530" y="0"/>
                </a:lnTo>
                <a:close/>
              </a:path>
            </a:pathLst>
          </a:custGeom>
          <a:solidFill>
            <a:srgbClr val="FFCE98"/>
          </a:solidFill>
        </p:spPr>
        <p:txBody>
          <a:bodyPr wrap="square" lIns="0" tIns="0" rIns="0" bIns="0" rtlCol="0"/>
          <a:lstStyle/>
          <a:p>
            <a:endParaRPr/>
          </a:p>
        </p:txBody>
      </p:sp>
      <p:sp>
        <p:nvSpPr>
          <p:cNvPr id="53" name="object 53"/>
          <p:cNvSpPr/>
          <p:nvPr/>
        </p:nvSpPr>
        <p:spPr>
          <a:xfrm>
            <a:off x="1905000" y="1352550"/>
            <a:ext cx="4875530" cy="3276600"/>
          </a:xfrm>
          <a:custGeom>
            <a:avLst/>
            <a:gdLst/>
            <a:ahLst/>
            <a:cxnLst/>
            <a:rect l="l" t="t" r="r" b="b"/>
            <a:pathLst>
              <a:path w="4875530" h="3276600">
                <a:moveTo>
                  <a:pt x="2438400" y="3276600"/>
                </a:moveTo>
                <a:lnTo>
                  <a:pt x="0" y="3276600"/>
                </a:lnTo>
                <a:lnTo>
                  <a:pt x="0" y="0"/>
                </a:lnTo>
                <a:lnTo>
                  <a:pt x="4875530" y="0"/>
                </a:lnTo>
                <a:lnTo>
                  <a:pt x="4875530" y="3276600"/>
                </a:lnTo>
                <a:lnTo>
                  <a:pt x="2438400" y="3276600"/>
                </a:lnTo>
                <a:close/>
              </a:path>
            </a:pathLst>
          </a:custGeom>
          <a:ln w="28393">
            <a:solidFill>
              <a:srgbClr val="000000"/>
            </a:solidFill>
          </a:ln>
        </p:spPr>
        <p:txBody>
          <a:bodyPr wrap="square" lIns="0" tIns="0" rIns="0" bIns="0" rtlCol="0"/>
          <a:lstStyle/>
          <a:p>
            <a:endParaRPr/>
          </a:p>
        </p:txBody>
      </p:sp>
      <p:sp>
        <p:nvSpPr>
          <p:cNvPr id="54" name="object 54"/>
          <p:cNvSpPr txBox="1"/>
          <p:nvPr/>
        </p:nvSpPr>
        <p:spPr>
          <a:xfrm>
            <a:off x="1982470" y="1323340"/>
            <a:ext cx="4597400" cy="817880"/>
          </a:xfrm>
          <a:prstGeom prst="rect">
            <a:avLst/>
          </a:prstGeom>
        </p:spPr>
        <p:txBody>
          <a:bodyPr vert="horz" wrap="square" lIns="0" tIns="73660" rIns="0" bIns="0" rtlCol="0">
            <a:spAutoFit/>
          </a:bodyPr>
          <a:lstStyle/>
          <a:p>
            <a:pPr marL="12700" marR="5080">
              <a:lnSpc>
                <a:spcPct val="80000"/>
              </a:lnSpc>
              <a:spcBef>
                <a:spcPts val="580"/>
              </a:spcBef>
            </a:pPr>
            <a:r>
              <a:rPr sz="2000" dirty="0">
                <a:latin typeface="Courier New"/>
                <a:cs typeface="Courier New"/>
              </a:rPr>
              <a:t>I </a:t>
            </a:r>
            <a:r>
              <a:rPr sz="2000" spc="-5" dirty="0">
                <a:latin typeface="Courier New"/>
                <a:cs typeface="Courier New"/>
              </a:rPr>
              <a:t>love this movie! It's sweet,  but with satirical humor. The  dialogue is great and</a:t>
            </a:r>
            <a:r>
              <a:rPr sz="2000" spc="-45" dirty="0">
                <a:latin typeface="Courier New"/>
                <a:cs typeface="Courier New"/>
              </a:rPr>
              <a:t> </a:t>
            </a:r>
            <a:r>
              <a:rPr sz="2000" spc="-5" dirty="0">
                <a:latin typeface="Courier New"/>
                <a:cs typeface="Courier New"/>
              </a:rPr>
              <a:t>the</a:t>
            </a:r>
            <a:endParaRPr sz="2000">
              <a:latin typeface="Courier New"/>
              <a:cs typeface="Courier New"/>
            </a:endParaRPr>
          </a:p>
        </p:txBody>
      </p:sp>
      <p:sp>
        <p:nvSpPr>
          <p:cNvPr id="55" name="object 55"/>
          <p:cNvSpPr txBox="1"/>
          <p:nvPr/>
        </p:nvSpPr>
        <p:spPr>
          <a:xfrm>
            <a:off x="1982470" y="2054860"/>
            <a:ext cx="4445000" cy="3302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sz="2000" spc="-5" dirty="0">
                <a:latin typeface="Courier New"/>
                <a:cs typeface="Courier New"/>
              </a:rPr>
              <a:t>adventur</a:t>
            </a:r>
            <a:r>
              <a:rPr sz="2000" dirty="0">
                <a:latin typeface="Courier New"/>
                <a:cs typeface="Courier New"/>
              </a:rPr>
              <a:t>e</a:t>
            </a:r>
            <a:r>
              <a:rPr sz="2000" spc="-5" dirty="0">
                <a:latin typeface="Courier New"/>
                <a:cs typeface="Courier New"/>
              </a:rPr>
              <a:t> scene</a:t>
            </a:r>
            <a:r>
              <a:rPr sz="2000" dirty="0">
                <a:latin typeface="Courier New"/>
                <a:cs typeface="Courier New"/>
              </a:rPr>
              <a:t>s</a:t>
            </a:r>
            <a:r>
              <a:rPr sz="2000" spc="-5" dirty="0">
                <a:latin typeface="Courier New"/>
                <a:cs typeface="Courier New"/>
              </a:rPr>
              <a:t> ar</a:t>
            </a:r>
            <a:r>
              <a:rPr sz="2000" dirty="0">
                <a:latin typeface="Courier New"/>
                <a:cs typeface="Courier New"/>
              </a:rPr>
              <a:t>e</a:t>
            </a:r>
            <a:r>
              <a:rPr sz="2000" spc="-5" dirty="0">
                <a:latin typeface="Courier New"/>
                <a:cs typeface="Courier New"/>
              </a:rPr>
              <a:t> fun</a:t>
            </a:r>
            <a:r>
              <a:rPr sz="2000" dirty="0">
                <a:latin typeface="Courier New"/>
                <a:cs typeface="Courier New"/>
              </a:rPr>
              <a:t>…	</a:t>
            </a:r>
            <a:r>
              <a:rPr sz="2000" spc="-5" dirty="0">
                <a:latin typeface="Courier New"/>
                <a:cs typeface="Courier New"/>
              </a:rPr>
              <a:t>It</a:t>
            </a:r>
            <a:endParaRPr sz="2000">
              <a:latin typeface="Courier New"/>
              <a:cs typeface="Courier New"/>
            </a:endParaRPr>
          </a:p>
        </p:txBody>
      </p:sp>
      <p:sp>
        <p:nvSpPr>
          <p:cNvPr id="56" name="object 56"/>
          <p:cNvSpPr txBox="1"/>
          <p:nvPr/>
        </p:nvSpPr>
        <p:spPr>
          <a:xfrm>
            <a:off x="1982470" y="2298700"/>
            <a:ext cx="414020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urier New"/>
                <a:cs typeface="Courier New"/>
              </a:rPr>
              <a:t>manages to be whimsical</a:t>
            </a:r>
            <a:r>
              <a:rPr sz="2000" spc="-85" dirty="0">
                <a:latin typeface="Courier New"/>
                <a:cs typeface="Courier New"/>
              </a:rPr>
              <a:t> </a:t>
            </a:r>
            <a:r>
              <a:rPr sz="2000" spc="-5" dirty="0">
                <a:latin typeface="Courier New"/>
                <a:cs typeface="Courier New"/>
              </a:rPr>
              <a:t>and</a:t>
            </a:r>
            <a:endParaRPr sz="2000">
              <a:latin typeface="Courier New"/>
              <a:cs typeface="Courier New"/>
            </a:endParaRPr>
          </a:p>
        </p:txBody>
      </p:sp>
      <p:sp>
        <p:nvSpPr>
          <p:cNvPr id="57" name="object 57"/>
          <p:cNvSpPr txBox="1">
            <a:spLocks noGrp="1"/>
          </p:cNvSpPr>
          <p:nvPr>
            <p:ph type="body" idx="1"/>
          </p:nvPr>
        </p:nvSpPr>
        <p:spPr>
          <a:prstGeom prst="rect">
            <a:avLst/>
          </a:prstGeom>
        </p:spPr>
        <p:txBody>
          <a:bodyPr vert="horz" wrap="square" lIns="0" tIns="73660" rIns="0" bIns="0" rtlCol="0">
            <a:spAutoFit/>
          </a:bodyPr>
          <a:lstStyle/>
          <a:p>
            <a:pPr marL="12700" marR="5080">
              <a:lnSpc>
                <a:spcPct val="79900"/>
              </a:lnSpc>
              <a:spcBef>
                <a:spcPts val="580"/>
              </a:spcBef>
            </a:pPr>
            <a:r>
              <a:rPr spc="-5" dirty="0">
                <a:solidFill>
                  <a:srgbClr val="000000"/>
                </a:solidFill>
              </a:rPr>
              <a:t>romantic while laughing at the  conventions of the fairy tale  genre. </a:t>
            </a:r>
            <a:r>
              <a:rPr dirty="0">
                <a:solidFill>
                  <a:srgbClr val="000000"/>
                </a:solidFill>
              </a:rPr>
              <a:t>I </a:t>
            </a:r>
            <a:r>
              <a:rPr spc="-5" dirty="0">
                <a:solidFill>
                  <a:srgbClr val="000000"/>
                </a:solidFill>
              </a:rPr>
              <a:t>would recommend it to  just about anyone. I've seen  it several times, and I'm  always happy to see it again  whenever </a:t>
            </a:r>
            <a:r>
              <a:rPr dirty="0">
                <a:solidFill>
                  <a:srgbClr val="000000"/>
                </a:solidFill>
              </a:rPr>
              <a:t>I </a:t>
            </a:r>
            <a:r>
              <a:rPr spc="-5" dirty="0">
                <a:solidFill>
                  <a:srgbClr val="000000"/>
                </a:solidFill>
              </a:rPr>
              <a:t>have </a:t>
            </a:r>
            <a:r>
              <a:rPr dirty="0">
                <a:solidFill>
                  <a:srgbClr val="000000"/>
                </a:solidFill>
              </a:rPr>
              <a:t>a </a:t>
            </a:r>
            <a:r>
              <a:rPr spc="-5" dirty="0">
                <a:solidFill>
                  <a:srgbClr val="000000"/>
                </a:solidFill>
              </a:rPr>
              <a:t>friend who  hasn't seen it</a:t>
            </a:r>
            <a:r>
              <a:rPr spc="-25" dirty="0">
                <a:solidFill>
                  <a:srgbClr val="000000"/>
                </a:solidFill>
              </a:rPr>
              <a:t> </a:t>
            </a:r>
            <a:r>
              <a:rPr spc="-5" dirty="0">
                <a:solidFill>
                  <a:srgbClr val="000000"/>
                </a:solidFill>
              </a:rPr>
              <a:t>yet.</a:t>
            </a:r>
          </a:p>
        </p:txBody>
      </p:sp>
      <p:sp>
        <p:nvSpPr>
          <p:cNvPr id="58" name="object 58"/>
          <p:cNvSpPr txBox="1"/>
          <p:nvPr/>
        </p:nvSpPr>
        <p:spPr>
          <a:xfrm>
            <a:off x="534669" y="1765300"/>
            <a:ext cx="82232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γ</a:t>
            </a:r>
            <a:endParaRPr sz="10600">
              <a:latin typeface="DejaVu Sans"/>
              <a:cs typeface="DejaVu Sans"/>
            </a:endParaRPr>
          </a:p>
        </p:txBody>
      </p:sp>
      <p:sp>
        <p:nvSpPr>
          <p:cNvPr id="59" name="object 59"/>
          <p:cNvSpPr txBox="1"/>
          <p:nvPr/>
        </p:nvSpPr>
        <p:spPr>
          <a:xfrm>
            <a:off x="534669" y="3380740"/>
            <a:ext cx="551180"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a:t>
            </a:r>
            <a:endParaRPr sz="10600">
              <a:latin typeface="DejaVu Sans"/>
              <a:cs typeface="DejaVu Sans"/>
            </a:endParaRPr>
          </a:p>
        </p:txBody>
      </p:sp>
      <p:sp>
        <p:nvSpPr>
          <p:cNvPr id="60" name="object 60"/>
          <p:cNvSpPr txBox="1"/>
          <p:nvPr/>
        </p:nvSpPr>
        <p:spPr>
          <a:xfrm>
            <a:off x="6615430" y="1870710"/>
            <a:ext cx="2414905" cy="1640839"/>
          </a:xfrm>
          <a:prstGeom prst="rect">
            <a:avLst/>
          </a:prstGeom>
        </p:spPr>
        <p:txBody>
          <a:bodyPr vert="horz" wrap="square" lIns="0" tIns="12700" rIns="0" bIns="0" rtlCol="0">
            <a:spAutoFit/>
          </a:bodyPr>
          <a:lstStyle/>
          <a:p>
            <a:pPr marL="12700">
              <a:lnSpc>
                <a:spcPct val="100000"/>
              </a:lnSpc>
              <a:spcBef>
                <a:spcPts val="100"/>
              </a:spcBef>
            </a:pPr>
            <a:r>
              <a:rPr sz="10600" spc="-15" dirty="0">
                <a:latin typeface="DejaVu Sans"/>
                <a:cs typeface="DejaVu Sans"/>
              </a:rPr>
              <a:t>)</a:t>
            </a:r>
            <a:r>
              <a:rPr sz="10600" spc="-10" dirty="0">
                <a:latin typeface="DejaVu Sans"/>
                <a:cs typeface="DejaVu Sans"/>
              </a:rPr>
              <a:t>=c</a:t>
            </a:r>
            <a:endParaRPr sz="10600">
              <a:latin typeface="DejaVu Sans"/>
              <a:cs typeface="DejaVu Sans"/>
            </a:endParaRPr>
          </a:p>
        </p:txBody>
      </p:sp>
      <p:sp>
        <p:nvSpPr>
          <p:cNvPr id="61" name="object 61"/>
          <p:cNvSpPr/>
          <p:nvPr/>
        </p:nvSpPr>
        <p:spPr>
          <a:xfrm>
            <a:off x="8305800" y="4248150"/>
            <a:ext cx="557529" cy="502920"/>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8411120" y="3591236"/>
            <a:ext cx="361100" cy="4523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0530" y="1361439"/>
            <a:ext cx="2363470" cy="49530"/>
          </a:xfrm>
          <a:custGeom>
            <a:avLst/>
            <a:gdLst/>
            <a:ahLst/>
            <a:cxnLst/>
            <a:rect l="l" t="t" r="r" b="b"/>
            <a:pathLst>
              <a:path w="2363470" h="49530">
                <a:moveTo>
                  <a:pt x="0" y="49530"/>
                </a:moveTo>
                <a:lnTo>
                  <a:pt x="2363470" y="49530"/>
                </a:lnTo>
                <a:lnTo>
                  <a:pt x="23634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361439"/>
            <a:ext cx="1906270" cy="49530"/>
          </a:xfrm>
          <a:custGeom>
            <a:avLst/>
            <a:gdLst/>
            <a:ahLst/>
            <a:cxnLst/>
            <a:rect l="l" t="t" r="r" b="b"/>
            <a:pathLst>
              <a:path w="1906270" h="49530">
                <a:moveTo>
                  <a:pt x="0" y="49530"/>
                </a:moveTo>
                <a:lnTo>
                  <a:pt x="1906270" y="49530"/>
                </a:lnTo>
                <a:lnTo>
                  <a:pt x="1906270" y="0"/>
                </a:lnTo>
                <a:lnTo>
                  <a:pt x="0" y="0"/>
                </a:lnTo>
                <a:lnTo>
                  <a:pt x="0" y="49530"/>
                </a:lnTo>
                <a:close/>
              </a:path>
            </a:pathLst>
          </a:custGeom>
          <a:solidFill>
            <a:srgbClr val="E5E5E5"/>
          </a:solidFill>
        </p:spPr>
        <p:txBody>
          <a:bodyPr wrap="square" lIns="0" tIns="0" rIns="0" bIns="0" rtlCol="0"/>
          <a:lstStyle/>
          <a:p>
            <a:endParaRPr/>
          </a:p>
        </p:txBody>
      </p:sp>
      <p:sp>
        <p:nvSpPr>
          <p:cNvPr id="4" name="object 4"/>
          <p:cNvSpPr/>
          <p:nvPr/>
        </p:nvSpPr>
        <p:spPr>
          <a:xfrm>
            <a:off x="6780530" y="14109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6E6E6"/>
          </a:solidFill>
        </p:spPr>
        <p:txBody>
          <a:bodyPr wrap="square" lIns="0" tIns="0" rIns="0" bIns="0" rtlCol="0"/>
          <a:lstStyle/>
          <a:p>
            <a:endParaRPr/>
          </a:p>
        </p:txBody>
      </p:sp>
      <p:sp>
        <p:nvSpPr>
          <p:cNvPr id="5" name="object 5"/>
          <p:cNvSpPr/>
          <p:nvPr/>
        </p:nvSpPr>
        <p:spPr>
          <a:xfrm>
            <a:off x="-1270" y="14109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6E6E6"/>
          </a:solidFill>
        </p:spPr>
        <p:txBody>
          <a:bodyPr wrap="square" lIns="0" tIns="0" rIns="0" bIns="0" rtlCol="0"/>
          <a:lstStyle/>
          <a:p>
            <a:endParaRPr/>
          </a:p>
        </p:txBody>
      </p:sp>
      <p:sp>
        <p:nvSpPr>
          <p:cNvPr id="6" name="object 6"/>
          <p:cNvSpPr/>
          <p:nvPr/>
        </p:nvSpPr>
        <p:spPr>
          <a:xfrm>
            <a:off x="6780530" y="14617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7E7E7"/>
          </a:solidFill>
        </p:spPr>
        <p:txBody>
          <a:bodyPr wrap="square" lIns="0" tIns="0" rIns="0" bIns="0" rtlCol="0"/>
          <a:lstStyle/>
          <a:p>
            <a:endParaRPr/>
          </a:p>
        </p:txBody>
      </p:sp>
      <p:sp>
        <p:nvSpPr>
          <p:cNvPr id="7" name="object 7"/>
          <p:cNvSpPr/>
          <p:nvPr/>
        </p:nvSpPr>
        <p:spPr>
          <a:xfrm>
            <a:off x="-1270" y="14617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7E7E7"/>
          </a:solidFill>
        </p:spPr>
        <p:txBody>
          <a:bodyPr wrap="square" lIns="0" tIns="0" rIns="0" bIns="0" rtlCol="0"/>
          <a:lstStyle/>
          <a:p>
            <a:endParaRPr/>
          </a:p>
        </p:txBody>
      </p:sp>
      <p:sp>
        <p:nvSpPr>
          <p:cNvPr id="8" name="object 8"/>
          <p:cNvSpPr/>
          <p:nvPr/>
        </p:nvSpPr>
        <p:spPr>
          <a:xfrm>
            <a:off x="6780530" y="15125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8E8E8"/>
          </a:solidFill>
        </p:spPr>
        <p:txBody>
          <a:bodyPr wrap="square" lIns="0" tIns="0" rIns="0" bIns="0" rtlCol="0"/>
          <a:lstStyle/>
          <a:p>
            <a:endParaRPr/>
          </a:p>
        </p:txBody>
      </p:sp>
      <p:sp>
        <p:nvSpPr>
          <p:cNvPr id="9" name="object 9"/>
          <p:cNvSpPr/>
          <p:nvPr/>
        </p:nvSpPr>
        <p:spPr>
          <a:xfrm>
            <a:off x="-1270" y="15125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8E8E8"/>
          </a:solidFill>
        </p:spPr>
        <p:txBody>
          <a:bodyPr wrap="square" lIns="0" tIns="0" rIns="0" bIns="0" rtlCol="0"/>
          <a:lstStyle/>
          <a:p>
            <a:endParaRPr/>
          </a:p>
        </p:txBody>
      </p:sp>
      <p:sp>
        <p:nvSpPr>
          <p:cNvPr id="10" name="object 10"/>
          <p:cNvSpPr/>
          <p:nvPr/>
        </p:nvSpPr>
        <p:spPr>
          <a:xfrm>
            <a:off x="6780530" y="156336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9E9E9"/>
          </a:solidFill>
        </p:spPr>
        <p:txBody>
          <a:bodyPr wrap="square" lIns="0" tIns="0" rIns="0" bIns="0" rtlCol="0"/>
          <a:lstStyle/>
          <a:p>
            <a:endParaRPr/>
          </a:p>
        </p:txBody>
      </p:sp>
      <p:sp>
        <p:nvSpPr>
          <p:cNvPr id="11" name="object 11"/>
          <p:cNvSpPr/>
          <p:nvPr/>
        </p:nvSpPr>
        <p:spPr>
          <a:xfrm>
            <a:off x="-1270" y="156336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9E9E9"/>
          </a:solidFill>
        </p:spPr>
        <p:txBody>
          <a:bodyPr wrap="square" lIns="0" tIns="0" rIns="0" bIns="0" rtlCol="0"/>
          <a:lstStyle/>
          <a:p>
            <a:endParaRPr/>
          </a:p>
        </p:txBody>
      </p:sp>
      <p:sp>
        <p:nvSpPr>
          <p:cNvPr id="12" name="object 12"/>
          <p:cNvSpPr/>
          <p:nvPr/>
        </p:nvSpPr>
        <p:spPr>
          <a:xfrm>
            <a:off x="6780530" y="16129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AEAEA"/>
          </a:solidFill>
        </p:spPr>
        <p:txBody>
          <a:bodyPr wrap="square" lIns="0" tIns="0" rIns="0" bIns="0" rtlCol="0"/>
          <a:lstStyle/>
          <a:p>
            <a:endParaRPr/>
          </a:p>
        </p:txBody>
      </p:sp>
      <p:sp>
        <p:nvSpPr>
          <p:cNvPr id="13" name="object 13"/>
          <p:cNvSpPr/>
          <p:nvPr/>
        </p:nvSpPr>
        <p:spPr>
          <a:xfrm>
            <a:off x="-1270" y="16129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AEAEA"/>
          </a:solidFill>
        </p:spPr>
        <p:txBody>
          <a:bodyPr wrap="square" lIns="0" tIns="0" rIns="0" bIns="0" rtlCol="0"/>
          <a:lstStyle/>
          <a:p>
            <a:endParaRPr/>
          </a:p>
        </p:txBody>
      </p:sp>
      <p:sp>
        <p:nvSpPr>
          <p:cNvPr id="14" name="object 14"/>
          <p:cNvSpPr/>
          <p:nvPr/>
        </p:nvSpPr>
        <p:spPr>
          <a:xfrm>
            <a:off x="6780530" y="16637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BEBEB"/>
          </a:solidFill>
        </p:spPr>
        <p:txBody>
          <a:bodyPr wrap="square" lIns="0" tIns="0" rIns="0" bIns="0" rtlCol="0"/>
          <a:lstStyle/>
          <a:p>
            <a:endParaRPr/>
          </a:p>
        </p:txBody>
      </p:sp>
      <p:sp>
        <p:nvSpPr>
          <p:cNvPr id="15" name="object 15"/>
          <p:cNvSpPr/>
          <p:nvPr/>
        </p:nvSpPr>
        <p:spPr>
          <a:xfrm>
            <a:off x="-1270" y="16637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BEBEB"/>
          </a:solidFill>
        </p:spPr>
        <p:txBody>
          <a:bodyPr wrap="square" lIns="0" tIns="0" rIns="0" bIns="0" rtlCol="0"/>
          <a:lstStyle/>
          <a:p>
            <a:endParaRPr/>
          </a:p>
        </p:txBody>
      </p:sp>
      <p:sp>
        <p:nvSpPr>
          <p:cNvPr id="16" name="object 16"/>
          <p:cNvSpPr/>
          <p:nvPr/>
        </p:nvSpPr>
        <p:spPr>
          <a:xfrm>
            <a:off x="6780530" y="17145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CECEC"/>
          </a:solidFill>
        </p:spPr>
        <p:txBody>
          <a:bodyPr wrap="square" lIns="0" tIns="0" rIns="0" bIns="0" rtlCol="0"/>
          <a:lstStyle/>
          <a:p>
            <a:endParaRPr/>
          </a:p>
        </p:txBody>
      </p:sp>
      <p:sp>
        <p:nvSpPr>
          <p:cNvPr id="17" name="object 17"/>
          <p:cNvSpPr/>
          <p:nvPr/>
        </p:nvSpPr>
        <p:spPr>
          <a:xfrm>
            <a:off x="-1270" y="17145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CECEC"/>
          </a:solidFill>
        </p:spPr>
        <p:txBody>
          <a:bodyPr wrap="square" lIns="0" tIns="0" rIns="0" bIns="0" rtlCol="0"/>
          <a:lstStyle/>
          <a:p>
            <a:endParaRPr/>
          </a:p>
        </p:txBody>
      </p:sp>
      <p:sp>
        <p:nvSpPr>
          <p:cNvPr id="18" name="object 18"/>
          <p:cNvSpPr/>
          <p:nvPr/>
        </p:nvSpPr>
        <p:spPr>
          <a:xfrm>
            <a:off x="6780530" y="176530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DEDED"/>
          </a:solidFill>
        </p:spPr>
        <p:txBody>
          <a:bodyPr wrap="square" lIns="0" tIns="0" rIns="0" bIns="0" rtlCol="0"/>
          <a:lstStyle/>
          <a:p>
            <a:endParaRPr/>
          </a:p>
        </p:txBody>
      </p:sp>
      <p:sp>
        <p:nvSpPr>
          <p:cNvPr id="19" name="object 19"/>
          <p:cNvSpPr/>
          <p:nvPr/>
        </p:nvSpPr>
        <p:spPr>
          <a:xfrm>
            <a:off x="-1270" y="176530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DEDED"/>
          </a:solidFill>
        </p:spPr>
        <p:txBody>
          <a:bodyPr wrap="square" lIns="0" tIns="0" rIns="0" bIns="0" rtlCol="0"/>
          <a:lstStyle/>
          <a:p>
            <a:endParaRPr/>
          </a:p>
        </p:txBody>
      </p:sp>
      <p:sp>
        <p:nvSpPr>
          <p:cNvPr id="20" name="object 20"/>
          <p:cNvSpPr/>
          <p:nvPr/>
        </p:nvSpPr>
        <p:spPr>
          <a:xfrm>
            <a:off x="6780530" y="18148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EEEEE"/>
          </a:solidFill>
        </p:spPr>
        <p:txBody>
          <a:bodyPr wrap="square" lIns="0" tIns="0" rIns="0" bIns="0" rtlCol="0"/>
          <a:lstStyle/>
          <a:p>
            <a:endParaRPr/>
          </a:p>
        </p:txBody>
      </p:sp>
      <p:sp>
        <p:nvSpPr>
          <p:cNvPr id="21" name="object 21"/>
          <p:cNvSpPr/>
          <p:nvPr/>
        </p:nvSpPr>
        <p:spPr>
          <a:xfrm>
            <a:off x="-1270" y="18148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EEEEE"/>
          </a:solidFill>
        </p:spPr>
        <p:txBody>
          <a:bodyPr wrap="square" lIns="0" tIns="0" rIns="0" bIns="0" rtlCol="0"/>
          <a:lstStyle/>
          <a:p>
            <a:endParaRPr/>
          </a:p>
        </p:txBody>
      </p:sp>
      <p:sp>
        <p:nvSpPr>
          <p:cNvPr id="22" name="object 22"/>
          <p:cNvSpPr/>
          <p:nvPr/>
        </p:nvSpPr>
        <p:spPr>
          <a:xfrm>
            <a:off x="6780530" y="18656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FEFEF"/>
          </a:solidFill>
        </p:spPr>
        <p:txBody>
          <a:bodyPr wrap="square" lIns="0" tIns="0" rIns="0" bIns="0" rtlCol="0"/>
          <a:lstStyle/>
          <a:p>
            <a:endParaRPr/>
          </a:p>
        </p:txBody>
      </p:sp>
      <p:sp>
        <p:nvSpPr>
          <p:cNvPr id="23" name="object 23"/>
          <p:cNvSpPr/>
          <p:nvPr/>
        </p:nvSpPr>
        <p:spPr>
          <a:xfrm>
            <a:off x="-1270" y="18656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FEFEF"/>
          </a:solidFill>
        </p:spPr>
        <p:txBody>
          <a:bodyPr wrap="square" lIns="0" tIns="0" rIns="0" bIns="0" rtlCol="0"/>
          <a:lstStyle/>
          <a:p>
            <a:endParaRPr/>
          </a:p>
        </p:txBody>
      </p:sp>
      <p:sp>
        <p:nvSpPr>
          <p:cNvPr id="24" name="object 24"/>
          <p:cNvSpPr/>
          <p:nvPr/>
        </p:nvSpPr>
        <p:spPr>
          <a:xfrm>
            <a:off x="6780530" y="19164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0F0F0"/>
          </a:solidFill>
        </p:spPr>
        <p:txBody>
          <a:bodyPr wrap="square" lIns="0" tIns="0" rIns="0" bIns="0" rtlCol="0"/>
          <a:lstStyle/>
          <a:p>
            <a:endParaRPr/>
          </a:p>
        </p:txBody>
      </p:sp>
      <p:sp>
        <p:nvSpPr>
          <p:cNvPr id="25" name="object 25"/>
          <p:cNvSpPr/>
          <p:nvPr/>
        </p:nvSpPr>
        <p:spPr>
          <a:xfrm>
            <a:off x="-1270" y="19164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0F0F0"/>
          </a:solidFill>
        </p:spPr>
        <p:txBody>
          <a:bodyPr wrap="square" lIns="0" tIns="0" rIns="0" bIns="0" rtlCol="0"/>
          <a:lstStyle/>
          <a:p>
            <a:endParaRPr/>
          </a:p>
        </p:txBody>
      </p:sp>
      <p:sp>
        <p:nvSpPr>
          <p:cNvPr id="26" name="object 26"/>
          <p:cNvSpPr/>
          <p:nvPr/>
        </p:nvSpPr>
        <p:spPr>
          <a:xfrm>
            <a:off x="6780530" y="196722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1F1F1"/>
          </a:solidFill>
        </p:spPr>
        <p:txBody>
          <a:bodyPr wrap="square" lIns="0" tIns="0" rIns="0" bIns="0" rtlCol="0"/>
          <a:lstStyle/>
          <a:p>
            <a:endParaRPr/>
          </a:p>
        </p:txBody>
      </p:sp>
      <p:sp>
        <p:nvSpPr>
          <p:cNvPr id="27" name="object 27"/>
          <p:cNvSpPr/>
          <p:nvPr/>
        </p:nvSpPr>
        <p:spPr>
          <a:xfrm>
            <a:off x="-1270" y="196722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1F1F1"/>
          </a:solidFill>
        </p:spPr>
        <p:txBody>
          <a:bodyPr wrap="square" lIns="0" tIns="0" rIns="0" bIns="0" rtlCol="0"/>
          <a:lstStyle/>
          <a:p>
            <a:endParaRPr/>
          </a:p>
        </p:txBody>
      </p:sp>
      <p:sp>
        <p:nvSpPr>
          <p:cNvPr id="28" name="object 28"/>
          <p:cNvSpPr/>
          <p:nvPr/>
        </p:nvSpPr>
        <p:spPr>
          <a:xfrm>
            <a:off x="6780530" y="20167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2F2F2"/>
          </a:solidFill>
        </p:spPr>
        <p:txBody>
          <a:bodyPr wrap="square" lIns="0" tIns="0" rIns="0" bIns="0" rtlCol="0"/>
          <a:lstStyle/>
          <a:p>
            <a:endParaRPr/>
          </a:p>
        </p:txBody>
      </p:sp>
      <p:sp>
        <p:nvSpPr>
          <p:cNvPr id="29" name="object 29"/>
          <p:cNvSpPr/>
          <p:nvPr/>
        </p:nvSpPr>
        <p:spPr>
          <a:xfrm>
            <a:off x="-1270" y="20167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2F2F2"/>
          </a:solidFill>
        </p:spPr>
        <p:txBody>
          <a:bodyPr wrap="square" lIns="0" tIns="0" rIns="0" bIns="0" rtlCol="0"/>
          <a:lstStyle/>
          <a:p>
            <a:endParaRPr/>
          </a:p>
        </p:txBody>
      </p:sp>
      <p:sp>
        <p:nvSpPr>
          <p:cNvPr id="30" name="object 30"/>
          <p:cNvSpPr/>
          <p:nvPr/>
        </p:nvSpPr>
        <p:spPr>
          <a:xfrm>
            <a:off x="6780530" y="20675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3F3F3"/>
          </a:solidFill>
        </p:spPr>
        <p:txBody>
          <a:bodyPr wrap="square" lIns="0" tIns="0" rIns="0" bIns="0" rtlCol="0"/>
          <a:lstStyle/>
          <a:p>
            <a:endParaRPr/>
          </a:p>
        </p:txBody>
      </p:sp>
      <p:sp>
        <p:nvSpPr>
          <p:cNvPr id="31" name="object 31"/>
          <p:cNvSpPr/>
          <p:nvPr/>
        </p:nvSpPr>
        <p:spPr>
          <a:xfrm>
            <a:off x="-1270" y="20675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3F3F3"/>
          </a:solidFill>
        </p:spPr>
        <p:txBody>
          <a:bodyPr wrap="square" lIns="0" tIns="0" rIns="0" bIns="0" rtlCol="0"/>
          <a:lstStyle/>
          <a:p>
            <a:endParaRPr/>
          </a:p>
        </p:txBody>
      </p:sp>
      <p:sp>
        <p:nvSpPr>
          <p:cNvPr id="32" name="object 32"/>
          <p:cNvSpPr/>
          <p:nvPr/>
        </p:nvSpPr>
        <p:spPr>
          <a:xfrm>
            <a:off x="6780530" y="211836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4F4F4"/>
          </a:solidFill>
        </p:spPr>
        <p:txBody>
          <a:bodyPr wrap="square" lIns="0" tIns="0" rIns="0" bIns="0" rtlCol="0"/>
          <a:lstStyle/>
          <a:p>
            <a:endParaRPr/>
          </a:p>
        </p:txBody>
      </p:sp>
      <p:sp>
        <p:nvSpPr>
          <p:cNvPr id="33" name="object 33"/>
          <p:cNvSpPr/>
          <p:nvPr/>
        </p:nvSpPr>
        <p:spPr>
          <a:xfrm>
            <a:off x="-1270" y="211836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4F4F4"/>
          </a:solidFill>
        </p:spPr>
        <p:txBody>
          <a:bodyPr wrap="square" lIns="0" tIns="0" rIns="0" bIns="0" rtlCol="0"/>
          <a:lstStyle/>
          <a:p>
            <a:endParaRPr/>
          </a:p>
        </p:txBody>
      </p:sp>
      <p:sp>
        <p:nvSpPr>
          <p:cNvPr id="34" name="object 34"/>
          <p:cNvSpPr/>
          <p:nvPr/>
        </p:nvSpPr>
        <p:spPr>
          <a:xfrm>
            <a:off x="6780530" y="21678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5F5F5"/>
          </a:solidFill>
        </p:spPr>
        <p:txBody>
          <a:bodyPr wrap="square" lIns="0" tIns="0" rIns="0" bIns="0" rtlCol="0"/>
          <a:lstStyle/>
          <a:p>
            <a:endParaRPr/>
          </a:p>
        </p:txBody>
      </p:sp>
      <p:sp>
        <p:nvSpPr>
          <p:cNvPr id="35" name="object 35"/>
          <p:cNvSpPr/>
          <p:nvPr/>
        </p:nvSpPr>
        <p:spPr>
          <a:xfrm>
            <a:off x="-1270" y="21678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5F5F5"/>
          </a:solidFill>
        </p:spPr>
        <p:txBody>
          <a:bodyPr wrap="square" lIns="0" tIns="0" rIns="0" bIns="0" rtlCol="0"/>
          <a:lstStyle/>
          <a:p>
            <a:endParaRPr/>
          </a:p>
        </p:txBody>
      </p:sp>
      <p:sp>
        <p:nvSpPr>
          <p:cNvPr id="36" name="object 36"/>
          <p:cNvSpPr/>
          <p:nvPr/>
        </p:nvSpPr>
        <p:spPr>
          <a:xfrm>
            <a:off x="6780530" y="22186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6F6F6"/>
          </a:solidFill>
        </p:spPr>
        <p:txBody>
          <a:bodyPr wrap="square" lIns="0" tIns="0" rIns="0" bIns="0" rtlCol="0"/>
          <a:lstStyle/>
          <a:p>
            <a:endParaRPr/>
          </a:p>
        </p:txBody>
      </p:sp>
      <p:sp>
        <p:nvSpPr>
          <p:cNvPr id="37" name="object 37"/>
          <p:cNvSpPr/>
          <p:nvPr/>
        </p:nvSpPr>
        <p:spPr>
          <a:xfrm>
            <a:off x="-1270" y="22186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6F6F6"/>
          </a:solidFill>
        </p:spPr>
        <p:txBody>
          <a:bodyPr wrap="square" lIns="0" tIns="0" rIns="0" bIns="0" rtlCol="0"/>
          <a:lstStyle/>
          <a:p>
            <a:endParaRPr/>
          </a:p>
        </p:txBody>
      </p:sp>
      <p:sp>
        <p:nvSpPr>
          <p:cNvPr id="38" name="object 38"/>
          <p:cNvSpPr/>
          <p:nvPr/>
        </p:nvSpPr>
        <p:spPr>
          <a:xfrm>
            <a:off x="6780530" y="22694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7F7F7"/>
          </a:solidFill>
        </p:spPr>
        <p:txBody>
          <a:bodyPr wrap="square" lIns="0" tIns="0" rIns="0" bIns="0" rtlCol="0"/>
          <a:lstStyle/>
          <a:p>
            <a:endParaRPr/>
          </a:p>
        </p:txBody>
      </p:sp>
      <p:sp>
        <p:nvSpPr>
          <p:cNvPr id="39" name="object 39"/>
          <p:cNvSpPr/>
          <p:nvPr/>
        </p:nvSpPr>
        <p:spPr>
          <a:xfrm>
            <a:off x="-1270" y="22694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7F7F7"/>
          </a:solidFill>
        </p:spPr>
        <p:txBody>
          <a:bodyPr wrap="square" lIns="0" tIns="0" rIns="0" bIns="0" rtlCol="0"/>
          <a:lstStyle/>
          <a:p>
            <a:endParaRPr/>
          </a:p>
        </p:txBody>
      </p:sp>
      <p:sp>
        <p:nvSpPr>
          <p:cNvPr id="40" name="object 40"/>
          <p:cNvSpPr/>
          <p:nvPr/>
        </p:nvSpPr>
        <p:spPr>
          <a:xfrm>
            <a:off x="6780530" y="232028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8F8F8"/>
          </a:solidFill>
        </p:spPr>
        <p:txBody>
          <a:bodyPr wrap="square" lIns="0" tIns="0" rIns="0" bIns="0" rtlCol="0"/>
          <a:lstStyle/>
          <a:p>
            <a:endParaRPr/>
          </a:p>
        </p:txBody>
      </p:sp>
      <p:sp>
        <p:nvSpPr>
          <p:cNvPr id="41" name="object 41"/>
          <p:cNvSpPr/>
          <p:nvPr/>
        </p:nvSpPr>
        <p:spPr>
          <a:xfrm>
            <a:off x="-1270" y="232028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8F8F8"/>
          </a:solidFill>
        </p:spPr>
        <p:txBody>
          <a:bodyPr wrap="square" lIns="0" tIns="0" rIns="0" bIns="0" rtlCol="0"/>
          <a:lstStyle/>
          <a:p>
            <a:endParaRPr/>
          </a:p>
        </p:txBody>
      </p:sp>
      <p:sp>
        <p:nvSpPr>
          <p:cNvPr id="42" name="object 42"/>
          <p:cNvSpPr/>
          <p:nvPr/>
        </p:nvSpPr>
        <p:spPr>
          <a:xfrm>
            <a:off x="6780530" y="23698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9F9F9"/>
          </a:solidFill>
        </p:spPr>
        <p:txBody>
          <a:bodyPr wrap="square" lIns="0" tIns="0" rIns="0" bIns="0" rtlCol="0"/>
          <a:lstStyle/>
          <a:p>
            <a:endParaRPr/>
          </a:p>
        </p:txBody>
      </p:sp>
      <p:sp>
        <p:nvSpPr>
          <p:cNvPr id="43" name="object 43"/>
          <p:cNvSpPr/>
          <p:nvPr/>
        </p:nvSpPr>
        <p:spPr>
          <a:xfrm>
            <a:off x="-1270" y="23698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9F9F9"/>
          </a:solidFill>
        </p:spPr>
        <p:txBody>
          <a:bodyPr wrap="square" lIns="0" tIns="0" rIns="0" bIns="0" rtlCol="0"/>
          <a:lstStyle/>
          <a:p>
            <a:endParaRPr/>
          </a:p>
        </p:txBody>
      </p:sp>
      <p:sp>
        <p:nvSpPr>
          <p:cNvPr id="44" name="object 44"/>
          <p:cNvSpPr/>
          <p:nvPr/>
        </p:nvSpPr>
        <p:spPr>
          <a:xfrm>
            <a:off x="6780530" y="24206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AFAFA"/>
          </a:solidFill>
        </p:spPr>
        <p:txBody>
          <a:bodyPr wrap="square" lIns="0" tIns="0" rIns="0" bIns="0" rtlCol="0"/>
          <a:lstStyle/>
          <a:p>
            <a:endParaRPr/>
          </a:p>
        </p:txBody>
      </p:sp>
      <p:sp>
        <p:nvSpPr>
          <p:cNvPr id="45" name="object 45"/>
          <p:cNvSpPr/>
          <p:nvPr/>
        </p:nvSpPr>
        <p:spPr>
          <a:xfrm>
            <a:off x="-1270" y="24206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AFAFA"/>
          </a:solidFill>
        </p:spPr>
        <p:txBody>
          <a:bodyPr wrap="square" lIns="0" tIns="0" rIns="0" bIns="0" rtlCol="0"/>
          <a:lstStyle/>
          <a:p>
            <a:endParaRPr/>
          </a:p>
        </p:txBody>
      </p:sp>
      <p:sp>
        <p:nvSpPr>
          <p:cNvPr id="46" name="object 46"/>
          <p:cNvSpPr/>
          <p:nvPr/>
        </p:nvSpPr>
        <p:spPr>
          <a:xfrm>
            <a:off x="6780530" y="247142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BFBFB"/>
          </a:solidFill>
        </p:spPr>
        <p:txBody>
          <a:bodyPr wrap="square" lIns="0" tIns="0" rIns="0" bIns="0" rtlCol="0"/>
          <a:lstStyle/>
          <a:p>
            <a:endParaRPr/>
          </a:p>
        </p:txBody>
      </p:sp>
      <p:sp>
        <p:nvSpPr>
          <p:cNvPr id="47" name="object 47"/>
          <p:cNvSpPr/>
          <p:nvPr/>
        </p:nvSpPr>
        <p:spPr>
          <a:xfrm>
            <a:off x="-1270" y="247142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BFBFB"/>
          </a:solidFill>
        </p:spPr>
        <p:txBody>
          <a:bodyPr wrap="square" lIns="0" tIns="0" rIns="0" bIns="0" rtlCol="0"/>
          <a:lstStyle/>
          <a:p>
            <a:endParaRPr/>
          </a:p>
        </p:txBody>
      </p:sp>
      <p:sp>
        <p:nvSpPr>
          <p:cNvPr id="48" name="object 48"/>
          <p:cNvSpPr/>
          <p:nvPr/>
        </p:nvSpPr>
        <p:spPr>
          <a:xfrm>
            <a:off x="6780530" y="252095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CFCFC"/>
          </a:solidFill>
        </p:spPr>
        <p:txBody>
          <a:bodyPr wrap="square" lIns="0" tIns="0" rIns="0" bIns="0" rtlCol="0"/>
          <a:lstStyle/>
          <a:p>
            <a:endParaRPr/>
          </a:p>
        </p:txBody>
      </p:sp>
      <p:sp>
        <p:nvSpPr>
          <p:cNvPr id="49" name="object 49"/>
          <p:cNvSpPr/>
          <p:nvPr/>
        </p:nvSpPr>
        <p:spPr>
          <a:xfrm>
            <a:off x="-1270" y="252095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CFCFC"/>
          </a:solidFill>
        </p:spPr>
        <p:txBody>
          <a:bodyPr wrap="square" lIns="0" tIns="0" rIns="0" bIns="0" rtlCol="0"/>
          <a:lstStyle/>
          <a:p>
            <a:endParaRPr/>
          </a:p>
        </p:txBody>
      </p:sp>
      <p:sp>
        <p:nvSpPr>
          <p:cNvPr id="50" name="object 5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The </a:t>
            </a:r>
            <a:r>
              <a:rPr spc="-10" dirty="0"/>
              <a:t>bag </a:t>
            </a:r>
            <a:r>
              <a:rPr spc="-5" dirty="0"/>
              <a:t>of</a:t>
            </a:r>
            <a:r>
              <a:rPr spc="-55" dirty="0"/>
              <a:t> </a:t>
            </a:r>
            <a:r>
              <a:rPr spc="-5" dirty="0"/>
              <a:t>words</a:t>
            </a:r>
          </a:p>
        </p:txBody>
      </p:sp>
      <p:sp>
        <p:nvSpPr>
          <p:cNvPr id="51" name="object 51"/>
          <p:cNvSpPr txBox="1"/>
          <p:nvPr/>
        </p:nvSpPr>
        <p:spPr>
          <a:xfrm>
            <a:off x="1449069" y="482600"/>
            <a:ext cx="3448050" cy="513080"/>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DejaVu Sans"/>
                <a:cs typeface="DejaVu Sans"/>
              </a:rPr>
              <a:t>representation</a:t>
            </a:r>
            <a:endParaRPr sz="3200">
              <a:latin typeface="DejaVu Sans"/>
              <a:cs typeface="DejaVu Sans"/>
            </a:endParaRPr>
          </a:p>
        </p:txBody>
      </p:sp>
      <p:sp>
        <p:nvSpPr>
          <p:cNvPr id="52" name="object 52"/>
          <p:cNvSpPr/>
          <p:nvPr/>
        </p:nvSpPr>
        <p:spPr>
          <a:xfrm>
            <a:off x="1905000" y="1352550"/>
            <a:ext cx="4875530" cy="3276600"/>
          </a:xfrm>
          <a:custGeom>
            <a:avLst/>
            <a:gdLst/>
            <a:ahLst/>
            <a:cxnLst/>
            <a:rect l="l" t="t" r="r" b="b"/>
            <a:pathLst>
              <a:path w="4875530" h="3276600">
                <a:moveTo>
                  <a:pt x="4875530" y="0"/>
                </a:moveTo>
                <a:lnTo>
                  <a:pt x="0" y="0"/>
                </a:lnTo>
                <a:lnTo>
                  <a:pt x="0" y="3276600"/>
                </a:lnTo>
                <a:lnTo>
                  <a:pt x="4875530" y="3276600"/>
                </a:lnTo>
                <a:lnTo>
                  <a:pt x="4875530" y="0"/>
                </a:lnTo>
                <a:close/>
              </a:path>
            </a:pathLst>
          </a:custGeom>
          <a:solidFill>
            <a:srgbClr val="FFCE98"/>
          </a:solidFill>
        </p:spPr>
        <p:txBody>
          <a:bodyPr wrap="square" lIns="0" tIns="0" rIns="0" bIns="0" rtlCol="0"/>
          <a:lstStyle/>
          <a:p>
            <a:endParaRPr/>
          </a:p>
        </p:txBody>
      </p:sp>
      <p:sp>
        <p:nvSpPr>
          <p:cNvPr id="53" name="object 53"/>
          <p:cNvSpPr/>
          <p:nvPr/>
        </p:nvSpPr>
        <p:spPr>
          <a:xfrm>
            <a:off x="1905000" y="1352550"/>
            <a:ext cx="4875530" cy="3276600"/>
          </a:xfrm>
          <a:custGeom>
            <a:avLst/>
            <a:gdLst/>
            <a:ahLst/>
            <a:cxnLst/>
            <a:rect l="l" t="t" r="r" b="b"/>
            <a:pathLst>
              <a:path w="4875530" h="3276600">
                <a:moveTo>
                  <a:pt x="2438400" y="3276600"/>
                </a:moveTo>
                <a:lnTo>
                  <a:pt x="0" y="3276600"/>
                </a:lnTo>
                <a:lnTo>
                  <a:pt x="0" y="0"/>
                </a:lnTo>
                <a:lnTo>
                  <a:pt x="4875530" y="0"/>
                </a:lnTo>
                <a:lnTo>
                  <a:pt x="4875530" y="3276600"/>
                </a:lnTo>
                <a:lnTo>
                  <a:pt x="2438400" y="3276600"/>
                </a:lnTo>
                <a:close/>
              </a:path>
            </a:pathLst>
          </a:custGeom>
          <a:ln w="28393">
            <a:solidFill>
              <a:srgbClr val="000000"/>
            </a:solidFill>
          </a:ln>
        </p:spPr>
        <p:txBody>
          <a:bodyPr wrap="square" lIns="0" tIns="0" rIns="0" bIns="0" rtlCol="0"/>
          <a:lstStyle/>
          <a:p>
            <a:endParaRPr/>
          </a:p>
        </p:txBody>
      </p:sp>
      <p:sp>
        <p:nvSpPr>
          <p:cNvPr id="54" name="object 54"/>
          <p:cNvSpPr txBox="1"/>
          <p:nvPr/>
        </p:nvSpPr>
        <p:spPr>
          <a:xfrm>
            <a:off x="1982470" y="1323340"/>
            <a:ext cx="4598035" cy="817880"/>
          </a:xfrm>
          <a:prstGeom prst="rect">
            <a:avLst/>
          </a:prstGeom>
        </p:spPr>
        <p:txBody>
          <a:bodyPr vert="horz" wrap="square" lIns="0" tIns="73660" rIns="0" bIns="0" rtlCol="0">
            <a:spAutoFit/>
          </a:bodyPr>
          <a:lstStyle/>
          <a:p>
            <a:pPr marL="12700" marR="5080">
              <a:lnSpc>
                <a:spcPct val="80000"/>
              </a:lnSpc>
              <a:spcBef>
                <a:spcPts val="580"/>
              </a:spcBef>
            </a:pPr>
            <a:r>
              <a:rPr sz="2000" dirty="0">
                <a:solidFill>
                  <a:srgbClr val="473E27"/>
                </a:solidFill>
                <a:latin typeface="Courier New"/>
                <a:cs typeface="Courier New"/>
              </a:rPr>
              <a:t>I </a:t>
            </a:r>
            <a:r>
              <a:rPr sz="2000" b="1" spc="-5" dirty="0">
                <a:latin typeface="Courier New"/>
                <a:cs typeface="Courier New"/>
              </a:rPr>
              <a:t>love </a:t>
            </a:r>
            <a:r>
              <a:rPr sz="2000" spc="-5" dirty="0">
                <a:solidFill>
                  <a:srgbClr val="473E27"/>
                </a:solidFill>
                <a:latin typeface="Courier New"/>
                <a:cs typeface="Courier New"/>
              </a:rPr>
              <a:t>this </a:t>
            </a:r>
            <a:r>
              <a:rPr sz="2000" spc="-10" dirty="0">
                <a:solidFill>
                  <a:srgbClr val="473E27"/>
                </a:solidFill>
                <a:latin typeface="Courier New"/>
                <a:cs typeface="Courier New"/>
              </a:rPr>
              <a:t>movie! </a:t>
            </a:r>
            <a:r>
              <a:rPr sz="2000" spc="-5" dirty="0">
                <a:solidFill>
                  <a:srgbClr val="473E27"/>
                </a:solidFill>
                <a:latin typeface="Courier New"/>
                <a:cs typeface="Courier New"/>
              </a:rPr>
              <a:t>It's </a:t>
            </a:r>
            <a:r>
              <a:rPr sz="2000" b="1" spc="-5" dirty="0">
                <a:latin typeface="Courier New"/>
                <a:cs typeface="Courier New"/>
              </a:rPr>
              <a:t>sweet</a:t>
            </a:r>
            <a:r>
              <a:rPr sz="2000" spc="-5" dirty="0">
                <a:solidFill>
                  <a:srgbClr val="473E27"/>
                </a:solidFill>
                <a:latin typeface="Courier New"/>
                <a:cs typeface="Courier New"/>
              </a:rPr>
              <a:t>,  but with </a:t>
            </a:r>
            <a:r>
              <a:rPr sz="2000" b="1" spc="-5" dirty="0">
                <a:latin typeface="Courier New"/>
                <a:cs typeface="Courier New"/>
              </a:rPr>
              <a:t>satirical </a:t>
            </a:r>
            <a:r>
              <a:rPr sz="2000" spc="-5" dirty="0">
                <a:solidFill>
                  <a:srgbClr val="473E27"/>
                </a:solidFill>
                <a:latin typeface="Courier New"/>
                <a:cs typeface="Courier New"/>
              </a:rPr>
              <a:t>humor. The  dialogue is </a:t>
            </a:r>
            <a:r>
              <a:rPr sz="2000" b="1" spc="-5" dirty="0">
                <a:latin typeface="Courier New"/>
                <a:cs typeface="Courier New"/>
              </a:rPr>
              <a:t>great </a:t>
            </a:r>
            <a:r>
              <a:rPr sz="2000" spc="-5" dirty="0">
                <a:solidFill>
                  <a:srgbClr val="473E27"/>
                </a:solidFill>
                <a:latin typeface="Courier New"/>
                <a:cs typeface="Courier New"/>
              </a:rPr>
              <a:t>and</a:t>
            </a:r>
            <a:r>
              <a:rPr sz="2000" spc="-40" dirty="0">
                <a:solidFill>
                  <a:srgbClr val="473E27"/>
                </a:solidFill>
                <a:latin typeface="Courier New"/>
                <a:cs typeface="Courier New"/>
              </a:rPr>
              <a:t> </a:t>
            </a:r>
            <a:r>
              <a:rPr sz="2000" spc="-5" dirty="0">
                <a:solidFill>
                  <a:srgbClr val="473E27"/>
                </a:solidFill>
                <a:latin typeface="Courier New"/>
                <a:cs typeface="Courier New"/>
              </a:rPr>
              <a:t>the</a:t>
            </a:r>
            <a:endParaRPr sz="2000">
              <a:latin typeface="Courier New"/>
              <a:cs typeface="Courier New"/>
            </a:endParaRPr>
          </a:p>
        </p:txBody>
      </p:sp>
      <p:sp>
        <p:nvSpPr>
          <p:cNvPr id="55" name="object 55"/>
          <p:cNvSpPr txBox="1"/>
          <p:nvPr/>
        </p:nvSpPr>
        <p:spPr>
          <a:xfrm>
            <a:off x="1982470" y="2054860"/>
            <a:ext cx="4445000" cy="3302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sz="2000" spc="-5" dirty="0">
                <a:solidFill>
                  <a:srgbClr val="473E27"/>
                </a:solidFill>
                <a:latin typeface="Courier New"/>
                <a:cs typeface="Courier New"/>
              </a:rPr>
              <a:t>adventur</a:t>
            </a:r>
            <a:r>
              <a:rPr sz="2000" dirty="0">
                <a:solidFill>
                  <a:srgbClr val="473E27"/>
                </a:solidFill>
                <a:latin typeface="Courier New"/>
                <a:cs typeface="Courier New"/>
              </a:rPr>
              <a:t>e</a:t>
            </a:r>
            <a:r>
              <a:rPr sz="2000" spc="-5" dirty="0">
                <a:solidFill>
                  <a:srgbClr val="473E27"/>
                </a:solidFill>
                <a:latin typeface="Courier New"/>
                <a:cs typeface="Courier New"/>
              </a:rPr>
              <a:t> scene</a:t>
            </a:r>
            <a:r>
              <a:rPr sz="2000" dirty="0">
                <a:solidFill>
                  <a:srgbClr val="473E27"/>
                </a:solidFill>
                <a:latin typeface="Courier New"/>
                <a:cs typeface="Courier New"/>
              </a:rPr>
              <a:t>s</a:t>
            </a:r>
            <a:r>
              <a:rPr sz="2000" spc="-5" dirty="0">
                <a:solidFill>
                  <a:srgbClr val="473E27"/>
                </a:solidFill>
                <a:latin typeface="Courier New"/>
                <a:cs typeface="Courier New"/>
              </a:rPr>
              <a:t> ar</a:t>
            </a:r>
            <a:r>
              <a:rPr sz="2000" dirty="0">
                <a:solidFill>
                  <a:srgbClr val="473E27"/>
                </a:solidFill>
                <a:latin typeface="Courier New"/>
                <a:cs typeface="Courier New"/>
              </a:rPr>
              <a:t>e </a:t>
            </a:r>
            <a:r>
              <a:rPr sz="2000" b="1" spc="-5" dirty="0">
                <a:latin typeface="Courier New"/>
                <a:cs typeface="Courier New"/>
              </a:rPr>
              <a:t>fun</a:t>
            </a:r>
            <a:r>
              <a:rPr sz="2000" dirty="0">
                <a:solidFill>
                  <a:srgbClr val="473E27"/>
                </a:solidFill>
                <a:latin typeface="Courier New"/>
                <a:cs typeface="Courier New"/>
              </a:rPr>
              <a:t>…	</a:t>
            </a:r>
            <a:r>
              <a:rPr sz="2000" spc="-5" dirty="0">
                <a:solidFill>
                  <a:srgbClr val="473E27"/>
                </a:solidFill>
                <a:latin typeface="Courier New"/>
                <a:cs typeface="Courier New"/>
              </a:rPr>
              <a:t>It</a:t>
            </a:r>
            <a:endParaRPr sz="2000">
              <a:latin typeface="Courier New"/>
              <a:cs typeface="Courier New"/>
            </a:endParaRPr>
          </a:p>
        </p:txBody>
      </p:sp>
      <p:sp>
        <p:nvSpPr>
          <p:cNvPr id="56" name="object 56"/>
          <p:cNvSpPr txBox="1"/>
          <p:nvPr/>
        </p:nvSpPr>
        <p:spPr>
          <a:xfrm>
            <a:off x="1982470" y="2298700"/>
            <a:ext cx="414020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73E27"/>
                </a:solidFill>
                <a:latin typeface="Courier New"/>
                <a:cs typeface="Courier New"/>
              </a:rPr>
              <a:t>manages to be </a:t>
            </a:r>
            <a:r>
              <a:rPr sz="2000" b="1" spc="-5" dirty="0">
                <a:latin typeface="Courier New"/>
                <a:cs typeface="Courier New"/>
              </a:rPr>
              <a:t>whimsical</a:t>
            </a:r>
            <a:r>
              <a:rPr sz="2000" b="1" spc="-80" dirty="0">
                <a:latin typeface="Courier New"/>
                <a:cs typeface="Courier New"/>
              </a:rPr>
              <a:t> </a:t>
            </a:r>
            <a:r>
              <a:rPr sz="2000" spc="-5" dirty="0">
                <a:solidFill>
                  <a:srgbClr val="473E27"/>
                </a:solidFill>
                <a:latin typeface="Courier New"/>
                <a:cs typeface="Courier New"/>
              </a:rPr>
              <a:t>and</a:t>
            </a:r>
            <a:endParaRPr sz="2000">
              <a:latin typeface="Courier New"/>
              <a:cs typeface="Courier New"/>
            </a:endParaRPr>
          </a:p>
        </p:txBody>
      </p:sp>
      <p:sp>
        <p:nvSpPr>
          <p:cNvPr id="57" name="object 57"/>
          <p:cNvSpPr txBox="1">
            <a:spLocks noGrp="1"/>
          </p:cNvSpPr>
          <p:nvPr>
            <p:ph type="body" idx="1"/>
          </p:nvPr>
        </p:nvSpPr>
        <p:spPr>
          <a:prstGeom prst="rect">
            <a:avLst/>
          </a:prstGeom>
        </p:spPr>
        <p:txBody>
          <a:bodyPr vert="horz" wrap="square" lIns="0" tIns="73660" rIns="0" bIns="0" rtlCol="0">
            <a:spAutoFit/>
          </a:bodyPr>
          <a:lstStyle/>
          <a:p>
            <a:pPr marL="12700" marR="5080">
              <a:lnSpc>
                <a:spcPct val="79900"/>
              </a:lnSpc>
              <a:spcBef>
                <a:spcPts val="580"/>
              </a:spcBef>
            </a:pPr>
            <a:r>
              <a:rPr b="1" spc="-5" dirty="0">
                <a:solidFill>
                  <a:srgbClr val="000000"/>
                </a:solidFill>
                <a:latin typeface="Courier New"/>
                <a:cs typeface="Courier New"/>
              </a:rPr>
              <a:t>romantic </a:t>
            </a:r>
            <a:r>
              <a:rPr spc="-5" dirty="0"/>
              <a:t>while </a:t>
            </a:r>
            <a:r>
              <a:rPr b="1" spc="-5" dirty="0">
                <a:solidFill>
                  <a:srgbClr val="000000"/>
                </a:solidFill>
                <a:latin typeface="Courier New"/>
                <a:cs typeface="Courier New"/>
              </a:rPr>
              <a:t>laughing </a:t>
            </a:r>
            <a:r>
              <a:rPr spc="-5" dirty="0"/>
              <a:t>at the  conventions of the fairy tale  genre. </a:t>
            </a:r>
            <a:r>
              <a:rPr dirty="0"/>
              <a:t>I </a:t>
            </a:r>
            <a:r>
              <a:rPr spc="-5" dirty="0"/>
              <a:t>would </a:t>
            </a:r>
            <a:r>
              <a:rPr b="1" spc="-5" dirty="0">
                <a:solidFill>
                  <a:srgbClr val="000000"/>
                </a:solidFill>
                <a:latin typeface="Courier New"/>
                <a:cs typeface="Courier New"/>
              </a:rPr>
              <a:t>recommend </a:t>
            </a:r>
            <a:r>
              <a:rPr spc="-10" dirty="0"/>
              <a:t>it to  </a:t>
            </a:r>
            <a:r>
              <a:rPr spc="-5" dirty="0"/>
              <a:t>just about anyone. I've seen  it </a:t>
            </a:r>
            <a:r>
              <a:rPr b="1" spc="-5" dirty="0">
                <a:solidFill>
                  <a:srgbClr val="000000"/>
                </a:solidFill>
                <a:latin typeface="Courier New"/>
                <a:cs typeface="Courier New"/>
              </a:rPr>
              <a:t>several </a:t>
            </a:r>
            <a:r>
              <a:rPr spc="-5" dirty="0"/>
              <a:t>times, and </a:t>
            </a:r>
            <a:r>
              <a:rPr spc="-10" dirty="0"/>
              <a:t>I'm  </a:t>
            </a:r>
            <a:r>
              <a:rPr spc="-5" dirty="0"/>
              <a:t>always </a:t>
            </a:r>
            <a:r>
              <a:rPr b="1" spc="-10" dirty="0">
                <a:solidFill>
                  <a:srgbClr val="000000"/>
                </a:solidFill>
                <a:latin typeface="Courier New"/>
                <a:cs typeface="Courier New"/>
              </a:rPr>
              <a:t>happy </a:t>
            </a:r>
            <a:r>
              <a:rPr spc="-10" dirty="0"/>
              <a:t>to </a:t>
            </a:r>
            <a:r>
              <a:rPr spc="-5" dirty="0"/>
              <a:t>see </a:t>
            </a:r>
            <a:r>
              <a:rPr dirty="0"/>
              <a:t>it </a:t>
            </a:r>
            <a:r>
              <a:rPr b="1" spc="-5" dirty="0">
                <a:solidFill>
                  <a:srgbClr val="000000"/>
                </a:solidFill>
                <a:latin typeface="Courier New"/>
                <a:cs typeface="Courier New"/>
              </a:rPr>
              <a:t>again  </a:t>
            </a:r>
            <a:r>
              <a:rPr spc="-5" dirty="0"/>
              <a:t>whenever </a:t>
            </a:r>
            <a:r>
              <a:rPr dirty="0"/>
              <a:t>I </a:t>
            </a:r>
            <a:r>
              <a:rPr spc="-5" dirty="0"/>
              <a:t>have </a:t>
            </a:r>
            <a:r>
              <a:rPr dirty="0"/>
              <a:t>a </a:t>
            </a:r>
            <a:r>
              <a:rPr spc="-5" dirty="0"/>
              <a:t>friend who  hasn't seen it</a:t>
            </a:r>
            <a:r>
              <a:rPr spc="-25" dirty="0"/>
              <a:t> </a:t>
            </a:r>
            <a:r>
              <a:rPr spc="-5" dirty="0"/>
              <a:t>yet</a:t>
            </a:r>
            <a:r>
              <a:rPr spc="-5" dirty="0">
                <a:solidFill>
                  <a:srgbClr val="000000"/>
                </a:solidFill>
              </a:rPr>
              <a:t>.</a:t>
            </a:r>
          </a:p>
        </p:txBody>
      </p:sp>
      <p:sp>
        <p:nvSpPr>
          <p:cNvPr id="58" name="object 58"/>
          <p:cNvSpPr txBox="1"/>
          <p:nvPr/>
        </p:nvSpPr>
        <p:spPr>
          <a:xfrm>
            <a:off x="534669" y="1765300"/>
            <a:ext cx="82232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γ</a:t>
            </a:r>
            <a:endParaRPr sz="10600">
              <a:latin typeface="DejaVu Sans"/>
              <a:cs typeface="DejaVu Sans"/>
            </a:endParaRPr>
          </a:p>
        </p:txBody>
      </p:sp>
      <p:sp>
        <p:nvSpPr>
          <p:cNvPr id="59" name="object 59"/>
          <p:cNvSpPr txBox="1"/>
          <p:nvPr/>
        </p:nvSpPr>
        <p:spPr>
          <a:xfrm>
            <a:off x="534669" y="3380740"/>
            <a:ext cx="551180"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a:t>
            </a:r>
            <a:endParaRPr sz="10600">
              <a:latin typeface="DejaVu Sans"/>
              <a:cs typeface="DejaVu Sans"/>
            </a:endParaRPr>
          </a:p>
        </p:txBody>
      </p:sp>
      <p:sp>
        <p:nvSpPr>
          <p:cNvPr id="60" name="object 60"/>
          <p:cNvSpPr txBox="1"/>
          <p:nvPr/>
        </p:nvSpPr>
        <p:spPr>
          <a:xfrm>
            <a:off x="6615430" y="1870710"/>
            <a:ext cx="2414905" cy="1640839"/>
          </a:xfrm>
          <a:prstGeom prst="rect">
            <a:avLst/>
          </a:prstGeom>
        </p:spPr>
        <p:txBody>
          <a:bodyPr vert="horz" wrap="square" lIns="0" tIns="12700" rIns="0" bIns="0" rtlCol="0">
            <a:spAutoFit/>
          </a:bodyPr>
          <a:lstStyle/>
          <a:p>
            <a:pPr marL="12700">
              <a:lnSpc>
                <a:spcPct val="100000"/>
              </a:lnSpc>
              <a:spcBef>
                <a:spcPts val="100"/>
              </a:spcBef>
            </a:pPr>
            <a:r>
              <a:rPr sz="10600" spc="-15" dirty="0">
                <a:latin typeface="DejaVu Sans"/>
                <a:cs typeface="DejaVu Sans"/>
              </a:rPr>
              <a:t>)</a:t>
            </a:r>
            <a:r>
              <a:rPr sz="10600" spc="-10" dirty="0">
                <a:latin typeface="DejaVu Sans"/>
                <a:cs typeface="DejaVu Sans"/>
              </a:rPr>
              <a:t>=c</a:t>
            </a:r>
            <a:endParaRPr sz="10600">
              <a:latin typeface="DejaVu Sans"/>
              <a:cs typeface="DejaVu Sans"/>
            </a:endParaRPr>
          </a:p>
        </p:txBody>
      </p:sp>
      <p:sp>
        <p:nvSpPr>
          <p:cNvPr id="61" name="object 61"/>
          <p:cNvSpPr/>
          <p:nvPr/>
        </p:nvSpPr>
        <p:spPr>
          <a:xfrm>
            <a:off x="8305800" y="4248150"/>
            <a:ext cx="557529" cy="502920"/>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8411120" y="3591236"/>
            <a:ext cx="361100" cy="4523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0530" y="1361439"/>
            <a:ext cx="2363470" cy="49530"/>
          </a:xfrm>
          <a:custGeom>
            <a:avLst/>
            <a:gdLst/>
            <a:ahLst/>
            <a:cxnLst/>
            <a:rect l="l" t="t" r="r" b="b"/>
            <a:pathLst>
              <a:path w="2363470" h="49530">
                <a:moveTo>
                  <a:pt x="0" y="49530"/>
                </a:moveTo>
                <a:lnTo>
                  <a:pt x="2363470" y="49530"/>
                </a:lnTo>
                <a:lnTo>
                  <a:pt x="23634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361439"/>
            <a:ext cx="1906270" cy="49530"/>
          </a:xfrm>
          <a:custGeom>
            <a:avLst/>
            <a:gdLst/>
            <a:ahLst/>
            <a:cxnLst/>
            <a:rect l="l" t="t" r="r" b="b"/>
            <a:pathLst>
              <a:path w="1906270" h="49530">
                <a:moveTo>
                  <a:pt x="0" y="49530"/>
                </a:moveTo>
                <a:lnTo>
                  <a:pt x="1906270" y="49530"/>
                </a:lnTo>
                <a:lnTo>
                  <a:pt x="1906270" y="0"/>
                </a:lnTo>
                <a:lnTo>
                  <a:pt x="0" y="0"/>
                </a:lnTo>
                <a:lnTo>
                  <a:pt x="0" y="49530"/>
                </a:lnTo>
                <a:close/>
              </a:path>
            </a:pathLst>
          </a:custGeom>
          <a:solidFill>
            <a:srgbClr val="E5E5E5"/>
          </a:solidFill>
        </p:spPr>
        <p:txBody>
          <a:bodyPr wrap="square" lIns="0" tIns="0" rIns="0" bIns="0" rtlCol="0"/>
          <a:lstStyle/>
          <a:p>
            <a:endParaRPr/>
          </a:p>
        </p:txBody>
      </p:sp>
      <p:sp>
        <p:nvSpPr>
          <p:cNvPr id="4" name="object 4"/>
          <p:cNvSpPr/>
          <p:nvPr/>
        </p:nvSpPr>
        <p:spPr>
          <a:xfrm>
            <a:off x="6780530" y="14109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6E6E6"/>
          </a:solidFill>
        </p:spPr>
        <p:txBody>
          <a:bodyPr wrap="square" lIns="0" tIns="0" rIns="0" bIns="0" rtlCol="0"/>
          <a:lstStyle/>
          <a:p>
            <a:endParaRPr/>
          </a:p>
        </p:txBody>
      </p:sp>
      <p:sp>
        <p:nvSpPr>
          <p:cNvPr id="5" name="object 5"/>
          <p:cNvSpPr/>
          <p:nvPr/>
        </p:nvSpPr>
        <p:spPr>
          <a:xfrm>
            <a:off x="-1270" y="14109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6E6E6"/>
          </a:solidFill>
        </p:spPr>
        <p:txBody>
          <a:bodyPr wrap="square" lIns="0" tIns="0" rIns="0" bIns="0" rtlCol="0"/>
          <a:lstStyle/>
          <a:p>
            <a:endParaRPr/>
          </a:p>
        </p:txBody>
      </p:sp>
      <p:sp>
        <p:nvSpPr>
          <p:cNvPr id="6" name="object 6"/>
          <p:cNvSpPr/>
          <p:nvPr/>
        </p:nvSpPr>
        <p:spPr>
          <a:xfrm>
            <a:off x="6780530" y="14617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7E7E7"/>
          </a:solidFill>
        </p:spPr>
        <p:txBody>
          <a:bodyPr wrap="square" lIns="0" tIns="0" rIns="0" bIns="0" rtlCol="0"/>
          <a:lstStyle/>
          <a:p>
            <a:endParaRPr/>
          </a:p>
        </p:txBody>
      </p:sp>
      <p:sp>
        <p:nvSpPr>
          <p:cNvPr id="7" name="object 7"/>
          <p:cNvSpPr/>
          <p:nvPr/>
        </p:nvSpPr>
        <p:spPr>
          <a:xfrm>
            <a:off x="-1270" y="14617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7E7E7"/>
          </a:solidFill>
        </p:spPr>
        <p:txBody>
          <a:bodyPr wrap="square" lIns="0" tIns="0" rIns="0" bIns="0" rtlCol="0"/>
          <a:lstStyle/>
          <a:p>
            <a:endParaRPr/>
          </a:p>
        </p:txBody>
      </p:sp>
      <p:sp>
        <p:nvSpPr>
          <p:cNvPr id="8" name="object 8"/>
          <p:cNvSpPr/>
          <p:nvPr/>
        </p:nvSpPr>
        <p:spPr>
          <a:xfrm>
            <a:off x="6780530" y="151256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8E8E8"/>
          </a:solidFill>
        </p:spPr>
        <p:txBody>
          <a:bodyPr wrap="square" lIns="0" tIns="0" rIns="0" bIns="0" rtlCol="0"/>
          <a:lstStyle/>
          <a:p>
            <a:endParaRPr/>
          </a:p>
        </p:txBody>
      </p:sp>
      <p:sp>
        <p:nvSpPr>
          <p:cNvPr id="9" name="object 9"/>
          <p:cNvSpPr/>
          <p:nvPr/>
        </p:nvSpPr>
        <p:spPr>
          <a:xfrm>
            <a:off x="-1270" y="151256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8E8E8"/>
          </a:solidFill>
        </p:spPr>
        <p:txBody>
          <a:bodyPr wrap="square" lIns="0" tIns="0" rIns="0" bIns="0" rtlCol="0"/>
          <a:lstStyle/>
          <a:p>
            <a:endParaRPr/>
          </a:p>
        </p:txBody>
      </p:sp>
      <p:sp>
        <p:nvSpPr>
          <p:cNvPr id="10" name="object 10"/>
          <p:cNvSpPr/>
          <p:nvPr/>
        </p:nvSpPr>
        <p:spPr>
          <a:xfrm>
            <a:off x="6780530" y="156336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9E9E9"/>
          </a:solidFill>
        </p:spPr>
        <p:txBody>
          <a:bodyPr wrap="square" lIns="0" tIns="0" rIns="0" bIns="0" rtlCol="0"/>
          <a:lstStyle/>
          <a:p>
            <a:endParaRPr/>
          </a:p>
        </p:txBody>
      </p:sp>
      <p:sp>
        <p:nvSpPr>
          <p:cNvPr id="11" name="object 11"/>
          <p:cNvSpPr/>
          <p:nvPr/>
        </p:nvSpPr>
        <p:spPr>
          <a:xfrm>
            <a:off x="-1270" y="156336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9E9E9"/>
          </a:solidFill>
        </p:spPr>
        <p:txBody>
          <a:bodyPr wrap="square" lIns="0" tIns="0" rIns="0" bIns="0" rtlCol="0"/>
          <a:lstStyle/>
          <a:p>
            <a:endParaRPr/>
          </a:p>
        </p:txBody>
      </p:sp>
      <p:sp>
        <p:nvSpPr>
          <p:cNvPr id="12" name="object 12"/>
          <p:cNvSpPr/>
          <p:nvPr/>
        </p:nvSpPr>
        <p:spPr>
          <a:xfrm>
            <a:off x="6780530" y="16129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AEAEA"/>
          </a:solidFill>
        </p:spPr>
        <p:txBody>
          <a:bodyPr wrap="square" lIns="0" tIns="0" rIns="0" bIns="0" rtlCol="0"/>
          <a:lstStyle/>
          <a:p>
            <a:endParaRPr/>
          </a:p>
        </p:txBody>
      </p:sp>
      <p:sp>
        <p:nvSpPr>
          <p:cNvPr id="13" name="object 13"/>
          <p:cNvSpPr/>
          <p:nvPr/>
        </p:nvSpPr>
        <p:spPr>
          <a:xfrm>
            <a:off x="-1270" y="16129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AEAEA"/>
          </a:solidFill>
        </p:spPr>
        <p:txBody>
          <a:bodyPr wrap="square" lIns="0" tIns="0" rIns="0" bIns="0" rtlCol="0"/>
          <a:lstStyle/>
          <a:p>
            <a:endParaRPr/>
          </a:p>
        </p:txBody>
      </p:sp>
      <p:sp>
        <p:nvSpPr>
          <p:cNvPr id="14" name="object 14"/>
          <p:cNvSpPr/>
          <p:nvPr/>
        </p:nvSpPr>
        <p:spPr>
          <a:xfrm>
            <a:off x="6780530" y="16637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BEBEB"/>
          </a:solidFill>
        </p:spPr>
        <p:txBody>
          <a:bodyPr wrap="square" lIns="0" tIns="0" rIns="0" bIns="0" rtlCol="0"/>
          <a:lstStyle/>
          <a:p>
            <a:endParaRPr/>
          </a:p>
        </p:txBody>
      </p:sp>
      <p:sp>
        <p:nvSpPr>
          <p:cNvPr id="15" name="object 15"/>
          <p:cNvSpPr/>
          <p:nvPr/>
        </p:nvSpPr>
        <p:spPr>
          <a:xfrm>
            <a:off x="-1270" y="16637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BEBEB"/>
          </a:solidFill>
        </p:spPr>
        <p:txBody>
          <a:bodyPr wrap="square" lIns="0" tIns="0" rIns="0" bIns="0" rtlCol="0"/>
          <a:lstStyle/>
          <a:p>
            <a:endParaRPr/>
          </a:p>
        </p:txBody>
      </p:sp>
      <p:sp>
        <p:nvSpPr>
          <p:cNvPr id="16" name="object 16"/>
          <p:cNvSpPr/>
          <p:nvPr/>
        </p:nvSpPr>
        <p:spPr>
          <a:xfrm>
            <a:off x="6780530" y="171450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CECEC"/>
          </a:solidFill>
        </p:spPr>
        <p:txBody>
          <a:bodyPr wrap="square" lIns="0" tIns="0" rIns="0" bIns="0" rtlCol="0"/>
          <a:lstStyle/>
          <a:p>
            <a:endParaRPr/>
          </a:p>
        </p:txBody>
      </p:sp>
      <p:sp>
        <p:nvSpPr>
          <p:cNvPr id="17" name="object 17"/>
          <p:cNvSpPr/>
          <p:nvPr/>
        </p:nvSpPr>
        <p:spPr>
          <a:xfrm>
            <a:off x="-1270" y="171450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CECEC"/>
          </a:solidFill>
        </p:spPr>
        <p:txBody>
          <a:bodyPr wrap="square" lIns="0" tIns="0" rIns="0" bIns="0" rtlCol="0"/>
          <a:lstStyle/>
          <a:p>
            <a:endParaRPr/>
          </a:p>
        </p:txBody>
      </p:sp>
      <p:sp>
        <p:nvSpPr>
          <p:cNvPr id="18" name="object 18"/>
          <p:cNvSpPr/>
          <p:nvPr/>
        </p:nvSpPr>
        <p:spPr>
          <a:xfrm>
            <a:off x="6780530" y="176530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EDEDED"/>
          </a:solidFill>
        </p:spPr>
        <p:txBody>
          <a:bodyPr wrap="square" lIns="0" tIns="0" rIns="0" bIns="0" rtlCol="0"/>
          <a:lstStyle/>
          <a:p>
            <a:endParaRPr/>
          </a:p>
        </p:txBody>
      </p:sp>
      <p:sp>
        <p:nvSpPr>
          <p:cNvPr id="19" name="object 19"/>
          <p:cNvSpPr/>
          <p:nvPr/>
        </p:nvSpPr>
        <p:spPr>
          <a:xfrm>
            <a:off x="-1270" y="176530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EDEDED"/>
          </a:solidFill>
        </p:spPr>
        <p:txBody>
          <a:bodyPr wrap="square" lIns="0" tIns="0" rIns="0" bIns="0" rtlCol="0"/>
          <a:lstStyle/>
          <a:p>
            <a:endParaRPr/>
          </a:p>
        </p:txBody>
      </p:sp>
      <p:sp>
        <p:nvSpPr>
          <p:cNvPr id="20" name="object 20"/>
          <p:cNvSpPr/>
          <p:nvPr/>
        </p:nvSpPr>
        <p:spPr>
          <a:xfrm>
            <a:off x="6780530" y="18148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EEEEE"/>
          </a:solidFill>
        </p:spPr>
        <p:txBody>
          <a:bodyPr wrap="square" lIns="0" tIns="0" rIns="0" bIns="0" rtlCol="0"/>
          <a:lstStyle/>
          <a:p>
            <a:endParaRPr/>
          </a:p>
        </p:txBody>
      </p:sp>
      <p:sp>
        <p:nvSpPr>
          <p:cNvPr id="21" name="object 21"/>
          <p:cNvSpPr/>
          <p:nvPr/>
        </p:nvSpPr>
        <p:spPr>
          <a:xfrm>
            <a:off x="-1270" y="18148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EEEEE"/>
          </a:solidFill>
        </p:spPr>
        <p:txBody>
          <a:bodyPr wrap="square" lIns="0" tIns="0" rIns="0" bIns="0" rtlCol="0"/>
          <a:lstStyle/>
          <a:p>
            <a:endParaRPr/>
          </a:p>
        </p:txBody>
      </p:sp>
      <p:sp>
        <p:nvSpPr>
          <p:cNvPr id="22" name="object 22"/>
          <p:cNvSpPr/>
          <p:nvPr/>
        </p:nvSpPr>
        <p:spPr>
          <a:xfrm>
            <a:off x="6780530" y="18656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EFEFEF"/>
          </a:solidFill>
        </p:spPr>
        <p:txBody>
          <a:bodyPr wrap="square" lIns="0" tIns="0" rIns="0" bIns="0" rtlCol="0"/>
          <a:lstStyle/>
          <a:p>
            <a:endParaRPr/>
          </a:p>
        </p:txBody>
      </p:sp>
      <p:sp>
        <p:nvSpPr>
          <p:cNvPr id="23" name="object 23"/>
          <p:cNvSpPr/>
          <p:nvPr/>
        </p:nvSpPr>
        <p:spPr>
          <a:xfrm>
            <a:off x="-1270" y="18656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EFEFEF"/>
          </a:solidFill>
        </p:spPr>
        <p:txBody>
          <a:bodyPr wrap="square" lIns="0" tIns="0" rIns="0" bIns="0" rtlCol="0"/>
          <a:lstStyle/>
          <a:p>
            <a:endParaRPr/>
          </a:p>
        </p:txBody>
      </p:sp>
      <p:sp>
        <p:nvSpPr>
          <p:cNvPr id="24" name="object 24"/>
          <p:cNvSpPr/>
          <p:nvPr/>
        </p:nvSpPr>
        <p:spPr>
          <a:xfrm>
            <a:off x="6780530" y="191642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0F0F0"/>
          </a:solidFill>
        </p:spPr>
        <p:txBody>
          <a:bodyPr wrap="square" lIns="0" tIns="0" rIns="0" bIns="0" rtlCol="0"/>
          <a:lstStyle/>
          <a:p>
            <a:endParaRPr/>
          </a:p>
        </p:txBody>
      </p:sp>
      <p:sp>
        <p:nvSpPr>
          <p:cNvPr id="25" name="object 25"/>
          <p:cNvSpPr/>
          <p:nvPr/>
        </p:nvSpPr>
        <p:spPr>
          <a:xfrm>
            <a:off x="-1270" y="191642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0F0F0"/>
          </a:solidFill>
        </p:spPr>
        <p:txBody>
          <a:bodyPr wrap="square" lIns="0" tIns="0" rIns="0" bIns="0" rtlCol="0"/>
          <a:lstStyle/>
          <a:p>
            <a:endParaRPr/>
          </a:p>
        </p:txBody>
      </p:sp>
      <p:sp>
        <p:nvSpPr>
          <p:cNvPr id="26" name="object 26"/>
          <p:cNvSpPr/>
          <p:nvPr/>
        </p:nvSpPr>
        <p:spPr>
          <a:xfrm>
            <a:off x="6780530" y="196722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1F1F1"/>
          </a:solidFill>
        </p:spPr>
        <p:txBody>
          <a:bodyPr wrap="square" lIns="0" tIns="0" rIns="0" bIns="0" rtlCol="0"/>
          <a:lstStyle/>
          <a:p>
            <a:endParaRPr/>
          </a:p>
        </p:txBody>
      </p:sp>
      <p:sp>
        <p:nvSpPr>
          <p:cNvPr id="27" name="object 27"/>
          <p:cNvSpPr/>
          <p:nvPr/>
        </p:nvSpPr>
        <p:spPr>
          <a:xfrm>
            <a:off x="-1270" y="196722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1F1F1"/>
          </a:solidFill>
        </p:spPr>
        <p:txBody>
          <a:bodyPr wrap="square" lIns="0" tIns="0" rIns="0" bIns="0" rtlCol="0"/>
          <a:lstStyle/>
          <a:p>
            <a:endParaRPr/>
          </a:p>
        </p:txBody>
      </p:sp>
      <p:sp>
        <p:nvSpPr>
          <p:cNvPr id="28" name="object 28"/>
          <p:cNvSpPr/>
          <p:nvPr/>
        </p:nvSpPr>
        <p:spPr>
          <a:xfrm>
            <a:off x="6780530" y="20167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2F2F2"/>
          </a:solidFill>
        </p:spPr>
        <p:txBody>
          <a:bodyPr wrap="square" lIns="0" tIns="0" rIns="0" bIns="0" rtlCol="0"/>
          <a:lstStyle/>
          <a:p>
            <a:endParaRPr/>
          </a:p>
        </p:txBody>
      </p:sp>
      <p:sp>
        <p:nvSpPr>
          <p:cNvPr id="29" name="object 29"/>
          <p:cNvSpPr/>
          <p:nvPr/>
        </p:nvSpPr>
        <p:spPr>
          <a:xfrm>
            <a:off x="-1270" y="20167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2F2F2"/>
          </a:solidFill>
        </p:spPr>
        <p:txBody>
          <a:bodyPr wrap="square" lIns="0" tIns="0" rIns="0" bIns="0" rtlCol="0"/>
          <a:lstStyle/>
          <a:p>
            <a:endParaRPr/>
          </a:p>
        </p:txBody>
      </p:sp>
      <p:sp>
        <p:nvSpPr>
          <p:cNvPr id="30" name="object 30"/>
          <p:cNvSpPr/>
          <p:nvPr/>
        </p:nvSpPr>
        <p:spPr>
          <a:xfrm>
            <a:off x="6780530" y="206756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3F3F3"/>
          </a:solidFill>
        </p:spPr>
        <p:txBody>
          <a:bodyPr wrap="square" lIns="0" tIns="0" rIns="0" bIns="0" rtlCol="0"/>
          <a:lstStyle/>
          <a:p>
            <a:endParaRPr/>
          </a:p>
        </p:txBody>
      </p:sp>
      <p:sp>
        <p:nvSpPr>
          <p:cNvPr id="31" name="object 31"/>
          <p:cNvSpPr/>
          <p:nvPr/>
        </p:nvSpPr>
        <p:spPr>
          <a:xfrm>
            <a:off x="-1270" y="206756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3F3F3"/>
          </a:solidFill>
        </p:spPr>
        <p:txBody>
          <a:bodyPr wrap="square" lIns="0" tIns="0" rIns="0" bIns="0" rtlCol="0"/>
          <a:lstStyle/>
          <a:p>
            <a:endParaRPr/>
          </a:p>
        </p:txBody>
      </p:sp>
      <p:sp>
        <p:nvSpPr>
          <p:cNvPr id="32" name="object 32"/>
          <p:cNvSpPr/>
          <p:nvPr/>
        </p:nvSpPr>
        <p:spPr>
          <a:xfrm>
            <a:off x="6780530" y="211836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4F4F4"/>
          </a:solidFill>
        </p:spPr>
        <p:txBody>
          <a:bodyPr wrap="square" lIns="0" tIns="0" rIns="0" bIns="0" rtlCol="0"/>
          <a:lstStyle/>
          <a:p>
            <a:endParaRPr/>
          </a:p>
        </p:txBody>
      </p:sp>
      <p:sp>
        <p:nvSpPr>
          <p:cNvPr id="33" name="object 33"/>
          <p:cNvSpPr/>
          <p:nvPr/>
        </p:nvSpPr>
        <p:spPr>
          <a:xfrm>
            <a:off x="-1270" y="211836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4F4F4"/>
          </a:solidFill>
        </p:spPr>
        <p:txBody>
          <a:bodyPr wrap="square" lIns="0" tIns="0" rIns="0" bIns="0" rtlCol="0"/>
          <a:lstStyle/>
          <a:p>
            <a:endParaRPr/>
          </a:p>
        </p:txBody>
      </p:sp>
      <p:sp>
        <p:nvSpPr>
          <p:cNvPr id="34" name="object 34"/>
          <p:cNvSpPr/>
          <p:nvPr/>
        </p:nvSpPr>
        <p:spPr>
          <a:xfrm>
            <a:off x="6780530" y="21678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5F5F5"/>
          </a:solidFill>
        </p:spPr>
        <p:txBody>
          <a:bodyPr wrap="square" lIns="0" tIns="0" rIns="0" bIns="0" rtlCol="0"/>
          <a:lstStyle/>
          <a:p>
            <a:endParaRPr/>
          </a:p>
        </p:txBody>
      </p:sp>
      <p:sp>
        <p:nvSpPr>
          <p:cNvPr id="35" name="object 35"/>
          <p:cNvSpPr/>
          <p:nvPr/>
        </p:nvSpPr>
        <p:spPr>
          <a:xfrm>
            <a:off x="-1270" y="21678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5F5F5"/>
          </a:solidFill>
        </p:spPr>
        <p:txBody>
          <a:bodyPr wrap="square" lIns="0" tIns="0" rIns="0" bIns="0" rtlCol="0"/>
          <a:lstStyle/>
          <a:p>
            <a:endParaRPr/>
          </a:p>
        </p:txBody>
      </p:sp>
      <p:sp>
        <p:nvSpPr>
          <p:cNvPr id="36" name="object 36"/>
          <p:cNvSpPr/>
          <p:nvPr/>
        </p:nvSpPr>
        <p:spPr>
          <a:xfrm>
            <a:off x="6780530" y="22186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6F6F6"/>
          </a:solidFill>
        </p:spPr>
        <p:txBody>
          <a:bodyPr wrap="square" lIns="0" tIns="0" rIns="0" bIns="0" rtlCol="0"/>
          <a:lstStyle/>
          <a:p>
            <a:endParaRPr/>
          </a:p>
        </p:txBody>
      </p:sp>
      <p:sp>
        <p:nvSpPr>
          <p:cNvPr id="37" name="object 37"/>
          <p:cNvSpPr/>
          <p:nvPr/>
        </p:nvSpPr>
        <p:spPr>
          <a:xfrm>
            <a:off x="-1270" y="22186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6F6F6"/>
          </a:solidFill>
        </p:spPr>
        <p:txBody>
          <a:bodyPr wrap="square" lIns="0" tIns="0" rIns="0" bIns="0" rtlCol="0"/>
          <a:lstStyle/>
          <a:p>
            <a:endParaRPr/>
          </a:p>
        </p:txBody>
      </p:sp>
      <p:sp>
        <p:nvSpPr>
          <p:cNvPr id="38" name="object 38"/>
          <p:cNvSpPr/>
          <p:nvPr/>
        </p:nvSpPr>
        <p:spPr>
          <a:xfrm>
            <a:off x="6780530" y="2269489"/>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7F7F7"/>
          </a:solidFill>
        </p:spPr>
        <p:txBody>
          <a:bodyPr wrap="square" lIns="0" tIns="0" rIns="0" bIns="0" rtlCol="0"/>
          <a:lstStyle/>
          <a:p>
            <a:endParaRPr/>
          </a:p>
        </p:txBody>
      </p:sp>
      <p:sp>
        <p:nvSpPr>
          <p:cNvPr id="39" name="object 39"/>
          <p:cNvSpPr/>
          <p:nvPr/>
        </p:nvSpPr>
        <p:spPr>
          <a:xfrm>
            <a:off x="-1270" y="2269489"/>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7F7F7"/>
          </a:solidFill>
        </p:spPr>
        <p:txBody>
          <a:bodyPr wrap="square" lIns="0" tIns="0" rIns="0" bIns="0" rtlCol="0"/>
          <a:lstStyle/>
          <a:p>
            <a:endParaRPr/>
          </a:p>
        </p:txBody>
      </p:sp>
      <p:sp>
        <p:nvSpPr>
          <p:cNvPr id="40" name="object 40"/>
          <p:cNvSpPr/>
          <p:nvPr/>
        </p:nvSpPr>
        <p:spPr>
          <a:xfrm>
            <a:off x="6780530" y="2320289"/>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8F8F8"/>
          </a:solidFill>
        </p:spPr>
        <p:txBody>
          <a:bodyPr wrap="square" lIns="0" tIns="0" rIns="0" bIns="0" rtlCol="0"/>
          <a:lstStyle/>
          <a:p>
            <a:endParaRPr/>
          </a:p>
        </p:txBody>
      </p:sp>
      <p:sp>
        <p:nvSpPr>
          <p:cNvPr id="41" name="object 41"/>
          <p:cNvSpPr/>
          <p:nvPr/>
        </p:nvSpPr>
        <p:spPr>
          <a:xfrm>
            <a:off x="-1270" y="2320289"/>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8F8F8"/>
          </a:solidFill>
        </p:spPr>
        <p:txBody>
          <a:bodyPr wrap="square" lIns="0" tIns="0" rIns="0" bIns="0" rtlCol="0"/>
          <a:lstStyle/>
          <a:p>
            <a:endParaRPr/>
          </a:p>
        </p:txBody>
      </p:sp>
      <p:sp>
        <p:nvSpPr>
          <p:cNvPr id="42" name="object 42"/>
          <p:cNvSpPr/>
          <p:nvPr/>
        </p:nvSpPr>
        <p:spPr>
          <a:xfrm>
            <a:off x="6780530" y="23698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9F9F9"/>
          </a:solidFill>
        </p:spPr>
        <p:txBody>
          <a:bodyPr wrap="square" lIns="0" tIns="0" rIns="0" bIns="0" rtlCol="0"/>
          <a:lstStyle/>
          <a:p>
            <a:endParaRPr/>
          </a:p>
        </p:txBody>
      </p:sp>
      <p:sp>
        <p:nvSpPr>
          <p:cNvPr id="43" name="object 43"/>
          <p:cNvSpPr/>
          <p:nvPr/>
        </p:nvSpPr>
        <p:spPr>
          <a:xfrm>
            <a:off x="-1270" y="23698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9F9F9"/>
          </a:solidFill>
        </p:spPr>
        <p:txBody>
          <a:bodyPr wrap="square" lIns="0" tIns="0" rIns="0" bIns="0" rtlCol="0"/>
          <a:lstStyle/>
          <a:p>
            <a:endParaRPr/>
          </a:p>
        </p:txBody>
      </p:sp>
      <p:sp>
        <p:nvSpPr>
          <p:cNvPr id="44" name="object 44"/>
          <p:cNvSpPr/>
          <p:nvPr/>
        </p:nvSpPr>
        <p:spPr>
          <a:xfrm>
            <a:off x="6780530" y="242062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AFAFA"/>
          </a:solidFill>
        </p:spPr>
        <p:txBody>
          <a:bodyPr wrap="square" lIns="0" tIns="0" rIns="0" bIns="0" rtlCol="0"/>
          <a:lstStyle/>
          <a:p>
            <a:endParaRPr/>
          </a:p>
        </p:txBody>
      </p:sp>
      <p:sp>
        <p:nvSpPr>
          <p:cNvPr id="45" name="object 45"/>
          <p:cNvSpPr/>
          <p:nvPr/>
        </p:nvSpPr>
        <p:spPr>
          <a:xfrm>
            <a:off x="-1270" y="242062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AFAFA"/>
          </a:solidFill>
        </p:spPr>
        <p:txBody>
          <a:bodyPr wrap="square" lIns="0" tIns="0" rIns="0" bIns="0" rtlCol="0"/>
          <a:lstStyle/>
          <a:p>
            <a:endParaRPr/>
          </a:p>
        </p:txBody>
      </p:sp>
      <p:sp>
        <p:nvSpPr>
          <p:cNvPr id="46" name="object 46"/>
          <p:cNvSpPr/>
          <p:nvPr/>
        </p:nvSpPr>
        <p:spPr>
          <a:xfrm>
            <a:off x="6780530" y="2471420"/>
            <a:ext cx="2363470" cy="49530"/>
          </a:xfrm>
          <a:custGeom>
            <a:avLst/>
            <a:gdLst/>
            <a:ahLst/>
            <a:cxnLst/>
            <a:rect l="l" t="t" r="r" b="b"/>
            <a:pathLst>
              <a:path w="2363470" h="49530">
                <a:moveTo>
                  <a:pt x="0" y="49529"/>
                </a:moveTo>
                <a:lnTo>
                  <a:pt x="2363470" y="49529"/>
                </a:lnTo>
                <a:lnTo>
                  <a:pt x="2363470" y="0"/>
                </a:lnTo>
                <a:lnTo>
                  <a:pt x="0" y="0"/>
                </a:lnTo>
                <a:lnTo>
                  <a:pt x="0" y="49529"/>
                </a:lnTo>
                <a:close/>
              </a:path>
            </a:pathLst>
          </a:custGeom>
          <a:solidFill>
            <a:srgbClr val="FBFBFB"/>
          </a:solidFill>
        </p:spPr>
        <p:txBody>
          <a:bodyPr wrap="square" lIns="0" tIns="0" rIns="0" bIns="0" rtlCol="0"/>
          <a:lstStyle/>
          <a:p>
            <a:endParaRPr/>
          </a:p>
        </p:txBody>
      </p:sp>
      <p:sp>
        <p:nvSpPr>
          <p:cNvPr id="47" name="object 47"/>
          <p:cNvSpPr/>
          <p:nvPr/>
        </p:nvSpPr>
        <p:spPr>
          <a:xfrm>
            <a:off x="-1270" y="2471420"/>
            <a:ext cx="1906270" cy="49530"/>
          </a:xfrm>
          <a:custGeom>
            <a:avLst/>
            <a:gdLst/>
            <a:ahLst/>
            <a:cxnLst/>
            <a:rect l="l" t="t" r="r" b="b"/>
            <a:pathLst>
              <a:path w="1906270" h="49530">
                <a:moveTo>
                  <a:pt x="0" y="49529"/>
                </a:moveTo>
                <a:lnTo>
                  <a:pt x="1906270" y="49529"/>
                </a:lnTo>
                <a:lnTo>
                  <a:pt x="1906270" y="0"/>
                </a:lnTo>
                <a:lnTo>
                  <a:pt x="0" y="0"/>
                </a:lnTo>
                <a:lnTo>
                  <a:pt x="0" y="49529"/>
                </a:lnTo>
                <a:close/>
              </a:path>
            </a:pathLst>
          </a:custGeom>
          <a:solidFill>
            <a:srgbClr val="FBFBFB"/>
          </a:solidFill>
        </p:spPr>
        <p:txBody>
          <a:bodyPr wrap="square" lIns="0" tIns="0" rIns="0" bIns="0" rtlCol="0"/>
          <a:lstStyle/>
          <a:p>
            <a:endParaRPr/>
          </a:p>
        </p:txBody>
      </p:sp>
      <p:sp>
        <p:nvSpPr>
          <p:cNvPr id="48" name="object 48"/>
          <p:cNvSpPr/>
          <p:nvPr/>
        </p:nvSpPr>
        <p:spPr>
          <a:xfrm>
            <a:off x="6780530" y="2520950"/>
            <a:ext cx="2363470" cy="50800"/>
          </a:xfrm>
          <a:custGeom>
            <a:avLst/>
            <a:gdLst/>
            <a:ahLst/>
            <a:cxnLst/>
            <a:rect l="l" t="t" r="r" b="b"/>
            <a:pathLst>
              <a:path w="2363470" h="50800">
                <a:moveTo>
                  <a:pt x="0" y="50800"/>
                </a:moveTo>
                <a:lnTo>
                  <a:pt x="2363470" y="50800"/>
                </a:lnTo>
                <a:lnTo>
                  <a:pt x="2363470" y="0"/>
                </a:lnTo>
                <a:lnTo>
                  <a:pt x="0" y="0"/>
                </a:lnTo>
                <a:lnTo>
                  <a:pt x="0" y="50800"/>
                </a:lnTo>
                <a:close/>
              </a:path>
            </a:pathLst>
          </a:custGeom>
          <a:solidFill>
            <a:srgbClr val="FCFCFC"/>
          </a:solidFill>
        </p:spPr>
        <p:txBody>
          <a:bodyPr wrap="square" lIns="0" tIns="0" rIns="0" bIns="0" rtlCol="0"/>
          <a:lstStyle/>
          <a:p>
            <a:endParaRPr/>
          </a:p>
        </p:txBody>
      </p:sp>
      <p:sp>
        <p:nvSpPr>
          <p:cNvPr id="49" name="object 49"/>
          <p:cNvSpPr/>
          <p:nvPr/>
        </p:nvSpPr>
        <p:spPr>
          <a:xfrm>
            <a:off x="-1270" y="2520950"/>
            <a:ext cx="1906270" cy="50800"/>
          </a:xfrm>
          <a:custGeom>
            <a:avLst/>
            <a:gdLst/>
            <a:ahLst/>
            <a:cxnLst/>
            <a:rect l="l" t="t" r="r" b="b"/>
            <a:pathLst>
              <a:path w="1906270" h="50800">
                <a:moveTo>
                  <a:pt x="0" y="50800"/>
                </a:moveTo>
                <a:lnTo>
                  <a:pt x="1906270" y="50800"/>
                </a:lnTo>
                <a:lnTo>
                  <a:pt x="1906270" y="0"/>
                </a:lnTo>
                <a:lnTo>
                  <a:pt x="0" y="0"/>
                </a:lnTo>
                <a:lnTo>
                  <a:pt x="0" y="50800"/>
                </a:lnTo>
                <a:close/>
              </a:path>
            </a:pathLst>
          </a:custGeom>
          <a:solidFill>
            <a:srgbClr val="FCFCFC"/>
          </a:solidFill>
        </p:spPr>
        <p:txBody>
          <a:bodyPr wrap="square" lIns="0" tIns="0" rIns="0" bIns="0" rtlCol="0"/>
          <a:lstStyle/>
          <a:p>
            <a:endParaRPr/>
          </a:p>
        </p:txBody>
      </p:sp>
      <p:sp>
        <p:nvSpPr>
          <p:cNvPr id="50" name="object 50"/>
          <p:cNvSpPr txBox="1">
            <a:spLocks noGrp="1"/>
          </p:cNvSpPr>
          <p:nvPr>
            <p:ph type="title"/>
          </p:nvPr>
        </p:nvSpPr>
        <p:spPr>
          <a:xfrm>
            <a:off x="1449069" y="238759"/>
            <a:ext cx="5791200" cy="391160"/>
          </a:xfrm>
          <a:prstGeom prst="rect">
            <a:avLst/>
          </a:prstGeom>
        </p:spPr>
        <p:txBody>
          <a:bodyPr vert="horz" wrap="square" lIns="0" tIns="12700" rIns="0" bIns="0" rtlCol="0">
            <a:spAutoFit/>
          </a:bodyPr>
          <a:lstStyle/>
          <a:p>
            <a:pPr marL="12700">
              <a:lnSpc>
                <a:spcPct val="100000"/>
              </a:lnSpc>
              <a:spcBef>
                <a:spcPts val="100"/>
              </a:spcBef>
            </a:pPr>
            <a:r>
              <a:rPr sz="2400" spc="-10" dirty="0"/>
              <a:t>The </a:t>
            </a:r>
            <a:r>
              <a:rPr sz="2400" spc="-5" dirty="0"/>
              <a:t>bag of words</a:t>
            </a:r>
            <a:r>
              <a:rPr sz="2400" spc="-10" dirty="0"/>
              <a:t> </a:t>
            </a:r>
            <a:r>
              <a:rPr sz="2400" spc="-5" dirty="0"/>
              <a:t>representation:</a:t>
            </a:r>
            <a:endParaRPr sz="2400"/>
          </a:p>
        </p:txBody>
      </p:sp>
      <p:sp>
        <p:nvSpPr>
          <p:cNvPr id="51" name="object 51"/>
          <p:cNvSpPr txBox="1"/>
          <p:nvPr/>
        </p:nvSpPr>
        <p:spPr>
          <a:xfrm>
            <a:off x="1449069" y="604520"/>
            <a:ext cx="4123054"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DejaVu Sans"/>
                <a:cs typeface="DejaVu Sans"/>
              </a:rPr>
              <a:t>using </a:t>
            </a:r>
            <a:r>
              <a:rPr sz="2400" b="1" dirty="0">
                <a:latin typeface="DejaVu Sans"/>
                <a:cs typeface="DejaVu Sans"/>
              </a:rPr>
              <a:t>a </a:t>
            </a:r>
            <a:r>
              <a:rPr sz="2400" b="1" spc="-5" dirty="0">
                <a:latin typeface="DejaVu Sans"/>
                <a:cs typeface="DejaVu Sans"/>
              </a:rPr>
              <a:t>subset of</a:t>
            </a:r>
            <a:r>
              <a:rPr sz="2400" b="1" spc="-65" dirty="0">
                <a:latin typeface="DejaVu Sans"/>
                <a:cs typeface="DejaVu Sans"/>
              </a:rPr>
              <a:t> </a:t>
            </a:r>
            <a:r>
              <a:rPr sz="2400" b="1" spc="-5" dirty="0">
                <a:latin typeface="DejaVu Sans"/>
                <a:cs typeface="DejaVu Sans"/>
              </a:rPr>
              <a:t>words</a:t>
            </a:r>
            <a:endParaRPr sz="2400">
              <a:latin typeface="DejaVu Sans"/>
              <a:cs typeface="DejaVu Sans"/>
            </a:endParaRPr>
          </a:p>
        </p:txBody>
      </p:sp>
      <p:sp>
        <p:nvSpPr>
          <p:cNvPr id="52" name="object 52"/>
          <p:cNvSpPr/>
          <p:nvPr/>
        </p:nvSpPr>
        <p:spPr>
          <a:xfrm>
            <a:off x="1905000" y="1352550"/>
            <a:ext cx="4875530" cy="3276600"/>
          </a:xfrm>
          <a:custGeom>
            <a:avLst/>
            <a:gdLst/>
            <a:ahLst/>
            <a:cxnLst/>
            <a:rect l="l" t="t" r="r" b="b"/>
            <a:pathLst>
              <a:path w="4875530" h="3276600">
                <a:moveTo>
                  <a:pt x="4875530" y="0"/>
                </a:moveTo>
                <a:lnTo>
                  <a:pt x="0" y="0"/>
                </a:lnTo>
                <a:lnTo>
                  <a:pt x="0" y="3276600"/>
                </a:lnTo>
                <a:lnTo>
                  <a:pt x="4875530" y="3276600"/>
                </a:lnTo>
                <a:lnTo>
                  <a:pt x="4875530" y="0"/>
                </a:lnTo>
                <a:close/>
              </a:path>
            </a:pathLst>
          </a:custGeom>
          <a:solidFill>
            <a:srgbClr val="FFCE98"/>
          </a:solidFill>
        </p:spPr>
        <p:txBody>
          <a:bodyPr wrap="square" lIns="0" tIns="0" rIns="0" bIns="0" rtlCol="0"/>
          <a:lstStyle/>
          <a:p>
            <a:endParaRPr/>
          </a:p>
        </p:txBody>
      </p:sp>
      <p:sp>
        <p:nvSpPr>
          <p:cNvPr id="53" name="object 53"/>
          <p:cNvSpPr/>
          <p:nvPr/>
        </p:nvSpPr>
        <p:spPr>
          <a:xfrm>
            <a:off x="1905000" y="1352550"/>
            <a:ext cx="4875530" cy="3276600"/>
          </a:xfrm>
          <a:custGeom>
            <a:avLst/>
            <a:gdLst/>
            <a:ahLst/>
            <a:cxnLst/>
            <a:rect l="l" t="t" r="r" b="b"/>
            <a:pathLst>
              <a:path w="4875530" h="3276600">
                <a:moveTo>
                  <a:pt x="2438400" y="3276600"/>
                </a:moveTo>
                <a:lnTo>
                  <a:pt x="0" y="3276600"/>
                </a:lnTo>
                <a:lnTo>
                  <a:pt x="0" y="0"/>
                </a:lnTo>
                <a:lnTo>
                  <a:pt x="4875530" y="0"/>
                </a:lnTo>
                <a:lnTo>
                  <a:pt x="4875530" y="3276600"/>
                </a:lnTo>
                <a:lnTo>
                  <a:pt x="2438400" y="3276600"/>
                </a:lnTo>
                <a:close/>
              </a:path>
            </a:pathLst>
          </a:custGeom>
          <a:ln w="28393">
            <a:solidFill>
              <a:srgbClr val="000000"/>
            </a:solidFill>
          </a:ln>
        </p:spPr>
        <p:txBody>
          <a:bodyPr wrap="square" lIns="0" tIns="0" rIns="0" bIns="0" rtlCol="0"/>
          <a:lstStyle/>
          <a:p>
            <a:endParaRPr/>
          </a:p>
        </p:txBody>
      </p:sp>
      <p:sp>
        <p:nvSpPr>
          <p:cNvPr id="54" name="object 54"/>
          <p:cNvSpPr txBox="1"/>
          <p:nvPr/>
        </p:nvSpPr>
        <p:spPr>
          <a:xfrm>
            <a:off x="1982470" y="1323340"/>
            <a:ext cx="4597400" cy="3255010"/>
          </a:xfrm>
          <a:prstGeom prst="rect">
            <a:avLst/>
          </a:prstGeom>
        </p:spPr>
        <p:txBody>
          <a:bodyPr vert="horz" wrap="square" lIns="0" tIns="73660" rIns="0" bIns="0" rtlCol="0">
            <a:spAutoFit/>
          </a:bodyPr>
          <a:lstStyle/>
          <a:p>
            <a:pPr marL="12700" marR="5080">
              <a:lnSpc>
                <a:spcPct val="80000"/>
              </a:lnSpc>
              <a:spcBef>
                <a:spcPts val="580"/>
              </a:spcBef>
              <a:tabLst>
                <a:tab pos="1078865" algn="l"/>
                <a:tab pos="2298065" algn="l"/>
                <a:tab pos="3822065" algn="l"/>
              </a:tabLst>
            </a:pPr>
            <a:r>
              <a:rPr sz="2000" dirty="0">
                <a:solidFill>
                  <a:srgbClr val="473E27"/>
                </a:solidFill>
                <a:latin typeface="Courier New"/>
                <a:cs typeface="Courier New"/>
              </a:rPr>
              <a:t>x </a:t>
            </a:r>
            <a:r>
              <a:rPr sz="2000" b="1" spc="-5" dirty="0">
                <a:latin typeface="Courier New"/>
                <a:cs typeface="Courier New"/>
              </a:rPr>
              <a:t>love </a:t>
            </a:r>
            <a:r>
              <a:rPr sz="2000" spc="-5" dirty="0">
                <a:solidFill>
                  <a:srgbClr val="473E27"/>
                </a:solidFill>
                <a:latin typeface="Courier New"/>
                <a:cs typeface="Courier New"/>
              </a:rPr>
              <a:t>xxxxxxxxxxxxxxxx </a:t>
            </a:r>
            <a:r>
              <a:rPr sz="2000" b="1" spc="-5" dirty="0">
                <a:latin typeface="Courier New"/>
                <a:cs typeface="Courier New"/>
              </a:rPr>
              <a:t>sweet </a:t>
            </a:r>
            <a:r>
              <a:rPr sz="2000" b="1" spc="-5" dirty="0">
                <a:solidFill>
                  <a:srgbClr val="473E27"/>
                </a:solidFill>
                <a:latin typeface="Courier New"/>
                <a:cs typeface="Courier New"/>
              </a:rPr>
              <a:t> </a:t>
            </a:r>
            <a:r>
              <a:rPr sz="2000" spc="-5" dirty="0">
                <a:solidFill>
                  <a:srgbClr val="473E27"/>
                </a:solidFill>
                <a:latin typeface="Courier New"/>
                <a:cs typeface="Courier New"/>
              </a:rPr>
              <a:t>xxxxxxx </a:t>
            </a:r>
            <a:r>
              <a:rPr sz="2000" b="1" spc="-5" dirty="0">
                <a:latin typeface="Courier New"/>
                <a:cs typeface="Courier New"/>
              </a:rPr>
              <a:t>satirical </a:t>
            </a:r>
            <a:r>
              <a:rPr sz="2000" spc="-5" dirty="0">
                <a:solidFill>
                  <a:srgbClr val="473E27"/>
                </a:solidFill>
                <a:latin typeface="Courier New"/>
                <a:cs typeface="Courier New"/>
              </a:rPr>
              <a:t>xxxxxxxxxx  xxxxxxxxxxx </a:t>
            </a:r>
            <a:r>
              <a:rPr sz="2000" b="1" spc="-5" dirty="0">
                <a:latin typeface="Courier New"/>
                <a:cs typeface="Courier New"/>
              </a:rPr>
              <a:t>great </a:t>
            </a:r>
            <a:r>
              <a:rPr sz="2000" spc="-5" dirty="0">
                <a:solidFill>
                  <a:srgbClr val="473E27"/>
                </a:solidFill>
                <a:latin typeface="Courier New"/>
                <a:cs typeface="Courier New"/>
              </a:rPr>
              <a:t>xxxxxxx  xxxxxxxxxxxxxxxxxxx</a:t>
            </a:r>
            <a:r>
              <a:rPr sz="2000" spc="5" dirty="0">
                <a:solidFill>
                  <a:srgbClr val="473E27"/>
                </a:solidFill>
                <a:latin typeface="Courier New"/>
                <a:cs typeface="Courier New"/>
              </a:rPr>
              <a:t> </a:t>
            </a:r>
            <a:r>
              <a:rPr sz="2000" b="1" spc="-5" dirty="0">
                <a:latin typeface="Courier New"/>
                <a:cs typeface="Courier New"/>
              </a:rPr>
              <a:t>fun	</a:t>
            </a:r>
            <a:r>
              <a:rPr sz="2000" spc="-5" dirty="0">
                <a:solidFill>
                  <a:srgbClr val="473E27"/>
                </a:solidFill>
                <a:latin typeface="Courier New"/>
                <a:cs typeface="Courier New"/>
              </a:rPr>
              <a:t>xxxx  xxxxxxxxxxxxx </a:t>
            </a:r>
            <a:r>
              <a:rPr sz="2000" b="1" spc="-5" dirty="0">
                <a:latin typeface="Courier New"/>
                <a:cs typeface="Courier New"/>
              </a:rPr>
              <a:t>whimsical </a:t>
            </a:r>
            <a:r>
              <a:rPr sz="2000" spc="-5" dirty="0">
                <a:solidFill>
                  <a:srgbClr val="473E27"/>
                </a:solidFill>
                <a:latin typeface="Courier New"/>
                <a:cs typeface="Courier New"/>
              </a:rPr>
              <a:t>xxxx </a:t>
            </a:r>
            <a:r>
              <a:rPr sz="2000" spc="-5" dirty="0">
                <a:latin typeface="Courier New"/>
                <a:cs typeface="Courier New"/>
              </a:rPr>
              <a:t> </a:t>
            </a:r>
            <a:r>
              <a:rPr sz="2000" b="1" spc="-5" dirty="0">
                <a:latin typeface="Courier New"/>
                <a:cs typeface="Courier New"/>
              </a:rPr>
              <a:t>romantic</a:t>
            </a:r>
            <a:r>
              <a:rPr sz="2000" b="1" dirty="0">
                <a:latin typeface="Courier New"/>
                <a:cs typeface="Courier New"/>
              </a:rPr>
              <a:t> </a:t>
            </a:r>
            <a:r>
              <a:rPr sz="2000" spc="-5" dirty="0">
                <a:solidFill>
                  <a:srgbClr val="473E27"/>
                </a:solidFill>
                <a:latin typeface="Courier New"/>
                <a:cs typeface="Courier New"/>
              </a:rPr>
              <a:t>xxxx	</a:t>
            </a:r>
            <a:r>
              <a:rPr sz="2000" b="1" spc="-5" dirty="0">
                <a:latin typeface="Courier New"/>
                <a:cs typeface="Courier New"/>
              </a:rPr>
              <a:t>laughing </a:t>
            </a:r>
            <a:r>
              <a:rPr sz="2000" b="1" spc="-5" dirty="0">
                <a:solidFill>
                  <a:srgbClr val="473E27"/>
                </a:solidFill>
                <a:latin typeface="Courier New"/>
                <a:cs typeface="Courier New"/>
              </a:rPr>
              <a:t> </a:t>
            </a:r>
            <a:r>
              <a:rPr sz="2000" spc="-5" dirty="0">
                <a:solidFill>
                  <a:srgbClr val="473E27"/>
                </a:solidFill>
                <a:latin typeface="Courier New"/>
                <a:cs typeface="Courier New"/>
              </a:rPr>
              <a:t>xxxxxxxxxxxxxxxxxxxxxxxxxxxxxx  xxxxxxxxxxxxxx </a:t>
            </a:r>
            <a:r>
              <a:rPr sz="2000" b="1" spc="-5" dirty="0">
                <a:latin typeface="Courier New"/>
                <a:cs typeface="Courier New"/>
              </a:rPr>
              <a:t>recommend </a:t>
            </a:r>
            <a:r>
              <a:rPr sz="2000" spc="-10" dirty="0">
                <a:solidFill>
                  <a:srgbClr val="473E27"/>
                </a:solidFill>
                <a:latin typeface="Courier New"/>
                <a:cs typeface="Courier New"/>
              </a:rPr>
              <a:t>xxxxx  </a:t>
            </a:r>
            <a:r>
              <a:rPr sz="2000" spc="-5" dirty="0">
                <a:solidFill>
                  <a:srgbClr val="473E27"/>
                </a:solidFill>
                <a:latin typeface="Courier New"/>
                <a:cs typeface="Courier New"/>
              </a:rPr>
              <a:t>xxxxxxxxxxxxxxxxxxxxxxxxxxxxxx  xx </a:t>
            </a:r>
            <a:r>
              <a:rPr sz="2000" b="1" spc="-5" dirty="0">
                <a:latin typeface="Courier New"/>
                <a:cs typeface="Courier New"/>
              </a:rPr>
              <a:t>several </a:t>
            </a:r>
            <a:r>
              <a:rPr sz="2000" spc="-5" dirty="0">
                <a:solidFill>
                  <a:srgbClr val="473E27"/>
                </a:solidFill>
                <a:latin typeface="Courier New"/>
                <a:cs typeface="Courier New"/>
              </a:rPr>
              <a:t>xxxxxxxxxxxxxxxxx  xxxxx	</a:t>
            </a:r>
            <a:r>
              <a:rPr sz="2000" b="1" spc="-10" dirty="0">
                <a:latin typeface="Courier New"/>
                <a:cs typeface="Courier New"/>
              </a:rPr>
              <a:t>happy </a:t>
            </a:r>
            <a:r>
              <a:rPr sz="2000" spc="-5" dirty="0">
                <a:solidFill>
                  <a:srgbClr val="473E27"/>
                </a:solidFill>
                <a:latin typeface="Courier New"/>
                <a:cs typeface="Courier New"/>
              </a:rPr>
              <a:t>xxxxxxxxx </a:t>
            </a:r>
            <a:r>
              <a:rPr sz="2000" b="1" spc="-5" dirty="0">
                <a:latin typeface="Courier New"/>
                <a:cs typeface="Courier New"/>
              </a:rPr>
              <a:t>again </a:t>
            </a:r>
            <a:r>
              <a:rPr sz="2000" b="1" spc="-5" dirty="0">
                <a:solidFill>
                  <a:srgbClr val="473E27"/>
                </a:solidFill>
                <a:latin typeface="Courier New"/>
                <a:cs typeface="Courier New"/>
              </a:rPr>
              <a:t> </a:t>
            </a:r>
            <a:r>
              <a:rPr sz="2000" spc="-5" dirty="0">
                <a:solidFill>
                  <a:srgbClr val="473E27"/>
                </a:solidFill>
                <a:latin typeface="Courier New"/>
                <a:cs typeface="Courier New"/>
              </a:rPr>
              <a:t>xxxxxxxxxxxxxxxxxxxxxxxxxxxxxx  xxxxxxxxxxxxxxxxx</a:t>
            </a:r>
            <a:endParaRPr sz="2000">
              <a:latin typeface="Courier New"/>
              <a:cs typeface="Courier New"/>
            </a:endParaRPr>
          </a:p>
        </p:txBody>
      </p:sp>
      <p:sp>
        <p:nvSpPr>
          <p:cNvPr id="55" name="object 55"/>
          <p:cNvSpPr txBox="1"/>
          <p:nvPr/>
        </p:nvSpPr>
        <p:spPr>
          <a:xfrm>
            <a:off x="534669" y="1765300"/>
            <a:ext cx="82232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γ</a:t>
            </a:r>
            <a:endParaRPr sz="10600">
              <a:latin typeface="DejaVu Sans"/>
              <a:cs typeface="DejaVu Sans"/>
            </a:endParaRPr>
          </a:p>
        </p:txBody>
      </p:sp>
      <p:sp>
        <p:nvSpPr>
          <p:cNvPr id="56" name="object 56"/>
          <p:cNvSpPr txBox="1"/>
          <p:nvPr/>
        </p:nvSpPr>
        <p:spPr>
          <a:xfrm>
            <a:off x="534669" y="3380740"/>
            <a:ext cx="551180"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DejaVu Sans"/>
                <a:cs typeface="DejaVu Sans"/>
              </a:rPr>
              <a:t>(</a:t>
            </a:r>
            <a:endParaRPr sz="10600">
              <a:latin typeface="DejaVu Sans"/>
              <a:cs typeface="DejaVu Sans"/>
            </a:endParaRPr>
          </a:p>
        </p:txBody>
      </p:sp>
      <p:sp>
        <p:nvSpPr>
          <p:cNvPr id="57" name="object 57"/>
          <p:cNvSpPr txBox="1"/>
          <p:nvPr/>
        </p:nvSpPr>
        <p:spPr>
          <a:xfrm>
            <a:off x="6615430" y="1870710"/>
            <a:ext cx="2414905" cy="1640839"/>
          </a:xfrm>
          <a:prstGeom prst="rect">
            <a:avLst/>
          </a:prstGeom>
        </p:spPr>
        <p:txBody>
          <a:bodyPr vert="horz" wrap="square" lIns="0" tIns="12700" rIns="0" bIns="0" rtlCol="0">
            <a:spAutoFit/>
          </a:bodyPr>
          <a:lstStyle/>
          <a:p>
            <a:pPr marL="12700">
              <a:lnSpc>
                <a:spcPct val="100000"/>
              </a:lnSpc>
              <a:spcBef>
                <a:spcPts val="100"/>
              </a:spcBef>
            </a:pPr>
            <a:r>
              <a:rPr sz="10600" spc="-15" dirty="0">
                <a:latin typeface="DejaVu Sans"/>
                <a:cs typeface="DejaVu Sans"/>
              </a:rPr>
              <a:t>)</a:t>
            </a:r>
            <a:r>
              <a:rPr sz="10600" spc="-10" dirty="0">
                <a:latin typeface="DejaVu Sans"/>
                <a:cs typeface="DejaVu Sans"/>
              </a:rPr>
              <a:t>=c</a:t>
            </a:r>
            <a:endParaRPr sz="10600">
              <a:latin typeface="DejaVu Sans"/>
              <a:cs typeface="DejaVu Sans"/>
            </a:endParaRPr>
          </a:p>
        </p:txBody>
      </p:sp>
      <p:sp>
        <p:nvSpPr>
          <p:cNvPr id="58" name="object 58"/>
          <p:cNvSpPr/>
          <p:nvPr/>
        </p:nvSpPr>
        <p:spPr>
          <a:xfrm>
            <a:off x="8305800" y="4248150"/>
            <a:ext cx="557529" cy="502920"/>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8411120" y="3591236"/>
            <a:ext cx="361100" cy="4523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p:nvPr/>
        </p:nvSpPr>
        <p:spPr>
          <a:xfrm>
            <a:off x="7217409" y="2612389"/>
            <a:ext cx="1092200" cy="364490"/>
          </a:xfrm>
          <a:prstGeom prst="rect">
            <a:avLst/>
          </a:prstGeom>
          <a:ln w="38097">
            <a:solidFill>
              <a:srgbClr val="FF9898"/>
            </a:solidFill>
          </a:ln>
        </p:spPr>
        <p:txBody>
          <a:bodyPr vert="horz" wrap="square" lIns="0" tIns="44450" rIns="0" bIns="0" rtlCol="0">
            <a:spAutoFit/>
          </a:bodyPr>
          <a:lstStyle/>
          <a:p>
            <a:pPr marL="90170">
              <a:lnSpc>
                <a:spcPct val="100000"/>
              </a:lnSpc>
              <a:spcBef>
                <a:spcPts val="350"/>
              </a:spcBef>
            </a:pPr>
            <a:r>
              <a:rPr sz="1800" dirty="0">
                <a:latin typeface="Georgia"/>
                <a:cs typeface="Georgia"/>
              </a:rPr>
              <a:t>Planning</a:t>
            </a:r>
            <a:endParaRPr sz="1800">
              <a:latin typeface="Georgia"/>
              <a:cs typeface="Georgia"/>
            </a:endParaRPr>
          </a:p>
        </p:txBody>
      </p:sp>
      <p:sp>
        <p:nvSpPr>
          <p:cNvPr id="27" name="object 27"/>
          <p:cNvSpPr txBox="1"/>
          <p:nvPr/>
        </p:nvSpPr>
        <p:spPr>
          <a:xfrm>
            <a:off x="8449309" y="2612389"/>
            <a:ext cx="610870" cy="364490"/>
          </a:xfrm>
          <a:prstGeom prst="rect">
            <a:avLst/>
          </a:prstGeom>
          <a:ln w="38097">
            <a:solidFill>
              <a:srgbClr val="FDC50A"/>
            </a:solidFill>
          </a:ln>
        </p:spPr>
        <p:txBody>
          <a:bodyPr vert="horz" wrap="square" lIns="0" tIns="44450" rIns="0" bIns="0" rtlCol="0">
            <a:spAutoFit/>
          </a:bodyPr>
          <a:lstStyle/>
          <a:p>
            <a:pPr marL="90170">
              <a:lnSpc>
                <a:spcPct val="100000"/>
              </a:lnSpc>
              <a:spcBef>
                <a:spcPts val="350"/>
              </a:spcBef>
            </a:pPr>
            <a:r>
              <a:rPr sz="1800" dirty="0">
                <a:latin typeface="Georgia"/>
                <a:cs typeface="Georgia"/>
              </a:rPr>
              <a:t>GUI</a:t>
            </a:r>
            <a:endParaRPr sz="1800">
              <a:latin typeface="Georgia"/>
              <a:cs typeface="Georgia"/>
            </a:endParaRPr>
          </a:p>
        </p:txBody>
      </p:sp>
      <p:sp>
        <p:nvSpPr>
          <p:cNvPr id="28" name="object 28"/>
          <p:cNvSpPr txBox="1"/>
          <p:nvPr/>
        </p:nvSpPr>
        <p:spPr>
          <a:xfrm>
            <a:off x="5770879" y="2612389"/>
            <a:ext cx="1238250" cy="430530"/>
          </a:xfrm>
          <a:prstGeom prst="rect">
            <a:avLst/>
          </a:prstGeom>
          <a:ln w="38097">
            <a:solidFill>
              <a:srgbClr val="EE8D1B"/>
            </a:solidFill>
          </a:ln>
        </p:spPr>
        <p:txBody>
          <a:bodyPr vert="horz" wrap="square" lIns="0" tIns="45719" rIns="0" bIns="0" rtlCol="0">
            <a:spAutoFit/>
          </a:bodyPr>
          <a:lstStyle/>
          <a:p>
            <a:pPr marL="90170" marR="337820">
              <a:lnSpc>
                <a:spcPct val="79800"/>
              </a:lnSpc>
              <a:spcBef>
                <a:spcPts val="359"/>
              </a:spcBef>
            </a:pPr>
            <a:r>
              <a:rPr sz="1400" spc="5" dirty="0">
                <a:latin typeface="Georgia"/>
                <a:cs typeface="Georgia"/>
              </a:rPr>
              <a:t>Garbage  </a:t>
            </a:r>
            <a:r>
              <a:rPr sz="1400" spc="95" dirty="0">
                <a:latin typeface="Georgia"/>
                <a:cs typeface="Georgia"/>
              </a:rPr>
              <a:t>C</a:t>
            </a:r>
            <a:r>
              <a:rPr sz="1400" dirty="0">
                <a:latin typeface="Georgia"/>
                <a:cs typeface="Georgia"/>
              </a:rPr>
              <a:t>o</a:t>
            </a:r>
            <a:r>
              <a:rPr sz="1400" spc="5" dirty="0">
                <a:latin typeface="Georgia"/>
                <a:cs typeface="Georgia"/>
              </a:rPr>
              <a:t>ll</a:t>
            </a:r>
            <a:r>
              <a:rPr sz="1400" spc="-15" dirty="0">
                <a:latin typeface="Georgia"/>
                <a:cs typeface="Georgia"/>
              </a:rPr>
              <a:t>e</a:t>
            </a:r>
            <a:r>
              <a:rPr sz="1400" spc="-5" dirty="0">
                <a:latin typeface="Georgia"/>
                <a:cs typeface="Georgia"/>
              </a:rPr>
              <a:t>c</a:t>
            </a:r>
            <a:r>
              <a:rPr sz="1400" spc="-40" dirty="0">
                <a:latin typeface="Georgia"/>
                <a:cs typeface="Georgia"/>
              </a:rPr>
              <a:t>t</a:t>
            </a:r>
            <a:r>
              <a:rPr sz="1400" spc="-5" dirty="0">
                <a:latin typeface="Georgia"/>
                <a:cs typeface="Georgia"/>
              </a:rPr>
              <a:t>i</a:t>
            </a:r>
            <a:r>
              <a:rPr sz="1400" spc="5" dirty="0">
                <a:latin typeface="Georgia"/>
                <a:cs typeface="Georgia"/>
              </a:rPr>
              <a:t>o</a:t>
            </a:r>
            <a:r>
              <a:rPr sz="1400" spc="-15" dirty="0">
                <a:latin typeface="Georgia"/>
                <a:cs typeface="Georgia"/>
              </a:rPr>
              <a:t>n</a:t>
            </a:r>
            <a:endParaRPr sz="1400">
              <a:latin typeface="Georgia"/>
              <a:cs typeface="Georgia"/>
            </a:endParaRPr>
          </a:p>
        </p:txBody>
      </p:sp>
      <p:sp>
        <p:nvSpPr>
          <p:cNvPr id="29" name="object 29"/>
          <p:cNvSpPr/>
          <p:nvPr/>
        </p:nvSpPr>
        <p:spPr>
          <a:xfrm>
            <a:off x="3505200" y="2495550"/>
            <a:ext cx="900430" cy="515620"/>
          </a:xfrm>
          <a:custGeom>
            <a:avLst/>
            <a:gdLst/>
            <a:ahLst/>
            <a:cxnLst/>
            <a:rect l="l" t="t" r="r" b="b"/>
            <a:pathLst>
              <a:path w="900429" h="515619">
                <a:moveTo>
                  <a:pt x="449579" y="515619"/>
                </a:moveTo>
                <a:lnTo>
                  <a:pt x="0" y="515619"/>
                </a:lnTo>
                <a:lnTo>
                  <a:pt x="0" y="0"/>
                </a:lnTo>
                <a:lnTo>
                  <a:pt x="900429" y="0"/>
                </a:lnTo>
                <a:lnTo>
                  <a:pt x="900429" y="515619"/>
                </a:lnTo>
                <a:lnTo>
                  <a:pt x="449579" y="515619"/>
                </a:lnTo>
                <a:close/>
              </a:path>
            </a:pathLst>
          </a:custGeom>
          <a:ln w="38097">
            <a:solidFill>
              <a:srgbClr val="E6D099"/>
            </a:solidFill>
          </a:ln>
        </p:spPr>
        <p:txBody>
          <a:bodyPr wrap="square" lIns="0" tIns="0" rIns="0" bIns="0" rtlCol="0"/>
          <a:lstStyle/>
          <a:p>
            <a:endParaRPr/>
          </a:p>
        </p:txBody>
      </p:sp>
      <p:sp>
        <p:nvSpPr>
          <p:cNvPr id="30" name="object 30"/>
          <p:cNvSpPr txBox="1"/>
          <p:nvPr/>
        </p:nvSpPr>
        <p:spPr>
          <a:xfrm>
            <a:off x="3582670" y="2527300"/>
            <a:ext cx="739140" cy="452120"/>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Georgia"/>
                <a:cs typeface="Georgia"/>
              </a:rPr>
              <a:t>Machine  </a:t>
            </a:r>
            <a:r>
              <a:rPr sz="1400" dirty="0">
                <a:latin typeface="Georgia"/>
                <a:cs typeface="Georgia"/>
              </a:rPr>
              <a:t>L</a:t>
            </a:r>
            <a:r>
              <a:rPr sz="1400" spc="-10" dirty="0">
                <a:latin typeface="Georgia"/>
                <a:cs typeface="Georgia"/>
              </a:rPr>
              <a:t>e</a:t>
            </a:r>
            <a:r>
              <a:rPr sz="1400" spc="-5" dirty="0">
                <a:latin typeface="Georgia"/>
                <a:cs typeface="Georgia"/>
              </a:rPr>
              <a:t>a</a:t>
            </a:r>
            <a:r>
              <a:rPr sz="1400" dirty="0">
                <a:latin typeface="Georgia"/>
                <a:cs typeface="Georgia"/>
              </a:rPr>
              <a:t>r</a:t>
            </a:r>
            <a:r>
              <a:rPr sz="1400" spc="-20" dirty="0">
                <a:latin typeface="Georgia"/>
                <a:cs typeface="Georgia"/>
              </a:rPr>
              <a:t>n</a:t>
            </a:r>
            <a:r>
              <a:rPr sz="1400" spc="-5" dirty="0">
                <a:latin typeface="Georgia"/>
                <a:cs typeface="Georgia"/>
              </a:rPr>
              <a:t>i</a:t>
            </a:r>
            <a:r>
              <a:rPr sz="1400" spc="-20" dirty="0">
                <a:latin typeface="Georgia"/>
                <a:cs typeface="Georgia"/>
              </a:rPr>
              <a:t>n</a:t>
            </a:r>
            <a:r>
              <a:rPr sz="1400" spc="65" dirty="0">
                <a:latin typeface="Georgia"/>
                <a:cs typeface="Georgia"/>
              </a:rPr>
              <a:t>g</a:t>
            </a:r>
            <a:endParaRPr sz="1400">
              <a:latin typeface="Georgia"/>
              <a:cs typeface="Georgia"/>
            </a:endParaRPr>
          </a:p>
        </p:txBody>
      </p:sp>
      <p:sp>
        <p:nvSpPr>
          <p:cNvPr id="31" name="object 31"/>
          <p:cNvSpPr txBox="1"/>
          <p:nvPr/>
        </p:nvSpPr>
        <p:spPr>
          <a:xfrm>
            <a:off x="4823459" y="2612389"/>
            <a:ext cx="650240" cy="364490"/>
          </a:xfrm>
          <a:prstGeom prst="rect">
            <a:avLst/>
          </a:prstGeom>
          <a:ln w="38097">
            <a:solidFill>
              <a:srgbClr val="A3001C"/>
            </a:solidFill>
          </a:ln>
        </p:spPr>
        <p:txBody>
          <a:bodyPr vert="horz" wrap="square" lIns="0" tIns="44450" rIns="0" bIns="0" rtlCol="0">
            <a:spAutoFit/>
          </a:bodyPr>
          <a:lstStyle/>
          <a:p>
            <a:pPr marL="89535">
              <a:lnSpc>
                <a:spcPct val="100000"/>
              </a:lnSpc>
              <a:spcBef>
                <a:spcPts val="350"/>
              </a:spcBef>
            </a:pPr>
            <a:r>
              <a:rPr sz="1800" spc="40" dirty="0">
                <a:latin typeface="Georgia"/>
                <a:cs typeface="Georgia"/>
              </a:rPr>
              <a:t>NLP</a:t>
            </a:r>
            <a:endParaRPr sz="1800">
              <a:latin typeface="Georgia"/>
              <a:cs typeface="Georgia"/>
            </a:endParaRPr>
          </a:p>
        </p:txBody>
      </p:sp>
      <p:sp>
        <p:nvSpPr>
          <p:cNvPr id="32" name="object 32"/>
          <p:cNvSpPr txBox="1"/>
          <p:nvPr/>
        </p:nvSpPr>
        <p:spPr>
          <a:xfrm>
            <a:off x="4728209" y="3061970"/>
            <a:ext cx="1122680" cy="1397000"/>
          </a:xfrm>
          <a:prstGeom prst="rect">
            <a:avLst/>
          </a:prstGeom>
        </p:spPr>
        <p:txBody>
          <a:bodyPr vert="horz" wrap="square" lIns="0" tIns="12700" rIns="0" bIns="0" rtlCol="0">
            <a:spAutoFit/>
          </a:bodyPr>
          <a:lstStyle/>
          <a:p>
            <a:pPr marL="12700" marR="299085">
              <a:lnSpc>
                <a:spcPct val="100000"/>
              </a:lnSpc>
              <a:spcBef>
                <a:spcPts val="100"/>
              </a:spcBef>
            </a:pPr>
            <a:r>
              <a:rPr sz="1800" u="heavy" spc="-10" dirty="0">
                <a:uFill>
                  <a:solidFill>
                    <a:srgbClr val="000000"/>
                  </a:solidFill>
                </a:uFill>
                <a:latin typeface="Georgia"/>
                <a:cs typeface="Georgia"/>
              </a:rPr>
              <a:t>parser </a:t>
            </a:r>
            <a:r>
              <a:rPr sz="1800" spc="-10" dirty="0">
                <a:latin typeface="Georgia"/>
                <a:cs typeface="Georgia"/>
              </a:rPr>
              <a:t> </a:t>
            </a:r>
            <a:r>
              <a:rPr sz="1800" spc="10" dirty="0">
                <a:latin typeface="Georgia"/>
                <a:cs typeface="Georgia"/>
              </a:rPr>
              <a:t>tag  </a:t>
            </a:r>
            <a:r>
              <a:rPr sz="1800" spc="-45" dirty="0">
                <a:latin typeface="Georgia"/>
                <a:cs typeface="Georgia"/>
              </a:rPr>
              <a:t>tr</a:t>
            </a:r>
            <a:r>
              <a:rPr sz="1800" spc="-10" dirty="0">
                <a:latin typeface="Georgia"/>
                <a:cs typeface="Georgia"/>
              </a:rPr>
              <a:t>ai</a:t>
            </a:r>
            <a:r>
              <a:rPr sz="1800" spc="-30" dirty="0">
                <a:latin typeface="Georgia"/>
                <a:cs typeface="Georgia"/>
              </a:rPr>
              <a:t>n</a:t>
            </a:r>
            <a:r>
              <a:rPr sz="1800" spc="-5" dirty="0">
                <a:latin typeface="Georgia"/>
                <a:cs typeface="Georgia"/>
              </a:rPr>
              <a:t>i</a:t>
            </a:r>
            <a:r>
              <a:rPr sz="1800" spc="30" dirty="0">
                <a:latin typeface="Georgia"/>
                <a:cs typeface="Georgia"/>
              </a:rPr>
              <a:t>ng</a:t>
            </a:r>
            <a:endParaRPr sz="1800">
              <a:latin typeface="Georgia"/>
              <a:cs typeface="Georgia"/>
            </a:endParaRPr>
          </a:p>
          <a:p>
            <a:pPr marL="12700" marR="5080">
              <a:lnSpc>
                <a:spcPct val="100000"/>
              </a:lnSpc>
            </a:pPr>
            <a:r>
              <a:rPr sz="1800" u="heavy" spc="-20" dirty="0">
                <a:uFill>
                  <a:solidFill>
                    <a:srgbClr val="000000"/>
                  </a:solidFill>
                </a:uFill>
                <a:latin typeface="Georgia"/>
                <a:cs typeface="Georgia"/>
              </a:rPr>
              <a:t>translation </a:t>
            </a:r>
            <a:r>
              <a:rPr sz="1800" spc="-20" dirty="0">
                <a:latin typeface="Georgia"/>
                <a:cs typeface="Georgia"/>
              </a:rPr>
              <a:t> </a:t>
            </a:r>
            <a:r>
              <a:rPr sz="1800" u="heavy" dirty="0">
                <a:uFill>
                  <a:solidFill>
                    <a:srgbClr val="000000"/>
                  </a:solidFill>
                </a:uFill>
                <a:latin typeface="Georgia"/>
                <a:cs typeface="Georgia"/>
              </a:rPr>
              <a:t>l</a:t>
            </a:r>
            <a:r>
              <a:rPr sz="1800" u="heavy" spc="-5" dirty="0">
                <a:uFill>
                  <a:solidFill>
                    <a:srgbClr val="000000"/>
                  </a:solidFill>
                </a:uFill>
                <a:latin typeface="Georgia"/>
                <a:cs typeface="Georgia"/>
              </a:rPr>
              <a:t>a</a:t>
            </a:r>
            <a:r>
              <a:rPr sz="1800" u="heavy" spc="-30" dirty="0">
                <a:uFill>
                  <a:solidFill>
                    <a:srgbClr val="000000"/>
                  </a:solidFill>
                </a:uFill>
                <a:latin typeface="Georgia"/>
                <a:cs typeface="Georgia"/>
              </a:rPr>
              <a:t>n</a:t>
            </a:r>
            <a:r>
              <a:rPr sz="1800" u="heavy" spc="65" dirty="0">
                <a:uFill>
                  <a:solidFill>
                    <a:srgbClr val="000000"/>
                  </a:solidFill>
                </a:uFill>
                <a:latin typeface="Georgia"/>
                <a:cs typeface="Georgia"/>
              </a:rPr>
              <a:t>g</a:t>
            </a:r>
            <a:r>
              <a:rPr sz="1800" u="heavy" spc="40" dirty="0">
                <a:uFill>
                  <a:solidFill>
                    <a:srgbClr val="000000"/>
                  </a:solidFill>
                </a:uFill>
                <a:latin typeface="Georgia"/>
                <a:cs typeface="Georgia"/>
              </a:rPr>
              <a:t>u</a:t>
            </a:r>
            <a:r>
              <a:rPr sz="1800" u="heavy" spc="35" dirty="0">
                <a:uFill>
                  <a:solidFill>
                    <a:srgbClr val="000000"/>
                  </a:solidFill>
                </a:uFill>
                <a:latin typeface="Georgia"/>
                <a:cs typeface="Georgia"/>
              </a:rPr>
              <a:t>a</a:t>
            </a:r>
            <a:r>
              <a:rPr sz="1800" u="heavy" spc="10" dirty="0">
                <a:uFill>
                  <a:solidFill>
                    <a:srgbClr val="000000"/>
                  </a:solidFill>
                </a:uFill>
                <a:latin typeface="Georgia"/>
                <a:cs typeface="Georgia"/>
              </a:rPr>
              <a:t>g</a:t>
            </a:r>
            <a:r>
              <a:rPr sz="1800" u="heavy" spc="-15" dirty="0">
                <a:uFill>
                  <a:solidFill>
                    <a:srgbClr val="000000"/>
                  </a:solidFill>
                </a:uFill>
                <a:latin typeface="Georgia"/>
                <a:cs typeface="Georgia"/>
              </a:rPr>
              <a:t>e</a:t>
            </a:r>
            <a:r>
              <a:rPr sz="1800" spc="-35" dirty="0">
                <a:latin typeface="Georgia"/>
                <a:cs typeface="Georgia"/>
              </a:rPr>
              <a:t>.</a:t>
            </a:r>
            <a:r>
              <a:rPr sz="1800" spc="-40" dirty="0">
                <a:latin typeface="Georgia"/>
                <a:cs typeface="Georgia"/>
              </a:rPr>
              <a:t>..</a:t>
            </a:r>
            <a:endParaRPr sz="1800">
              <a:latin typeface="Georgia"/>
              <a:cs typeface="Georgia"/>
            </a:endParaRPr>
          </a:p>
        </p:txBody>
      </p:sp>
      <p:sp>
        <p:nvSpPr>
          <p:cNvPr id="33" name="object 33"/>
          <p:cNvSpPr txBox="1"/>
          <p:nvPr/>
        </p:nvSpPr>
        <p:spPr>
          <a:xfrm>
            <a:off x="3512820" y="3061970"/>
            <a:ext cx="1031240" cy="139700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Georgia"/>
                <a:cs typeface="Georgia"/>
              </a:rPr>
              <a:t>learning  </a:t>
            </a:r>
            <a:r>
              <a:rPr sz="1800" u="heavy" spc="-10" dirty="0">
                <a:uFill>
                  <a:solidFill>
                    <a:srgbClr val="000000"/>
                  </a:solidFill>
                </a:uFill>
                <a:latin typeface="Georgia"/>
                <a:cs typeface="Georgia"/>
              </a:rPr>
              <a:t>training </a:t>
            </a:r>
            <a:r>
              <a:rPr sz="1800" spc="-10" dirty="0">
                <a:latin typeface="Georgia"/>
                <a:cs typeface="Georgia"/>
              </a:rPr>
              <a:t> </a:t>
            </a:r>
            <a:r>
              <a:rPr sz="1800" dirty="0">
                <a:latin typeface="Georgia"/>
                <a:cs typeface="Georgia"/>
              </a:rPr>
              <a:t>al</a:t>
            </a:r>
            <a:r>
              <a:rPr sz="1800" spc="65" dirty="0">
                <a:latin typeface="Georgia"/>
                <a:cs typeface="Georgia"/>
              </a:rPr>
              <a:t>g</a:t>
            </a:r>
            <a:r>
              <a:rPr sz="1800" spc="5" dirty="0">
                <a:latin typeface="Georgia"/>
                <a:cs typeface="Georgia"/>
              </a:rPr>
              <a:t>o</a:t>
            </a:r>
            <a:r>
              <a:rPr sz="1800" spc="-25" dirty="0">
                <a:latin typeface="Georgia"/>
                <a:cs typeface="Georgia"/>
              </a:rPr>
              <a:t>r</a:t>
            </a:r>
            <a:r>
              <a:rPr sz="1800" spc="-5" dirty="0">
                <a:latin typeface="Georgia"/>
                <a:cs typeface="Georgia"/>
              </a:rPr>
              <a:t>i</a:t>
            </a:r>
            <a:r>
              <a:rPr sz="1800" spc="-15" dirty="0">
                <a:latin typeface="Georgia"/>
                <a:cs typeface="Georgia"/>
              </a:rPr>
              <a:t>t</a:t>
            </a:r>
            <a:r>
              <a:rPr sz="1800" dirty="0">
                <a:latin typeface="Georgia"/>
                <a:cs typeface="Georgia"/>
              </a:rPr>
              <a:t>hm  </a:t>
            </a:r>
            <a:r>
              <a:rPr sz="1800" spc="-10" dirty="0">
                <a:latin typeface="Georgia"/>
                <a:cs typeface="Georgia"/>
              </a:rPr>
              <a:t>s</a:t>
            </a:r>
            <a:r>
              <a:rPr sz="1800" spc="-15" dirty="0">
                <a:latin typeface="Georgia"/>
                <a:cs typeface="Georgia"/>
              </a:rPr>
              <a:t>h</a:t>
            </a:r>
            <a:r>
              <a:rPr sz="1800" spc="-25" dirty="0">
                <a:latin typeface="Georgia"/>
                <a:cs typeface="Georgia"/>
              </a:rPr>
              <a:t>r</a:t>
            </a:r>
            <a:r>
              <a:rPr sz="1800" spc="-5" dirty="0">
                <a:latin typeface="Georgia"/>
                <a:cs typeface="Georgia"/>
              </a:rPr>
              <a:t>i</a:t>
            </a:r>
            <a:r>
              <a:rPr sz="1800" spc="-30" dirty="0">
                <a:latin typeface="Georgia"/>
                <a:cs typeface="Georgia"/>
              </a:rPr>
              <a:t>n</a:t>
            </a:r>
            <a:r>
              <a:rPr sz="1800" spc="40" dirty="0">
                <a:latin typeface="Georgia"/>
                <a:cs typeface="Georgia"/>
              </a:rPr>
              <a:t>k</a:t>
            </a:r>
            <a:r>
              <a:rPr sz="1800" spc="35" dirty="0">
                <a:latin typeface="Georgia"/>
                <a:cs typeface="Georgia"/>
              </a:rPr>
              <a:t>a</a:t>
            </a:r>
            <a:r>
              <a:rPr sz="1800" dirty="0">
                <a:latin typeface="Georgia"/>
                <a:cs typeface="Georgia"/>
              </a:rPr>
              <a:t>g</a:t>
            </a:r>
            <a:r>
              <a:rPr sz="1800" spc="-10" dirty="0">
                <a:latin typeface="Georgia"/>
                <a:cs typeface="Georgia"/>
              </a:rPr>
              <a:t>e  </a:t>
            </a:r>
            <a:r>
              <a:rPr sz="1800" spc="-30" dirty="0">
                <a:latin typeface="Georgia"/>
                <a:cs typeface="Georgia"/>
              </a:rPr>
              <a:t>n</a:t>
            </a:r>
            <a:r>
              <a:rPr sz="1800" spc="-15" dirty="0">
                <a:latin typeface="Georgia"/>
                <a:cs typeface="Georgia"/>
              </a:rPr>
              <a:t>e</a:t>
            </a:r>
            <a:r>
              <a:rPr sz="1800" spc="-35" dirty="0">
                <a:latin typeface="Georgia"/>
                <a:cs typeface="Georgia"/>
              </a:rPr>
              <a:t>t</a:t>
            </a:r>
            <a:r>
              <a:rPr sz="1800" spc="105" dirty="0">
                <a:latin typeface="Georgia"/>
                <a:cs typeface="Georgia"/>
              </a:rPr>
              <a:t>w</a:t>
            </a:r>
            <a:r>
              <a:rPr sz="1800" spc="15" dirty="0">
                <a:latin typeface="Georgia"/>
                <a:cs typeface="Georgia"/>
              </a:rPr>
              <a:t>o</a:t>
            </a:r>
            <a:r>
              <a:rPr sz="1800" spc="-85" dirty="0">
                <a:latin typeface="Georgia"/>
                <a:cs typeface="Georgia"/>
              </a:rPr>
              <a:t>r</a:t>
            </a:r>
            <a:r>
              <a:rPr sz="1800" spc="10" dirty="0">
                <a:latin typeface="Georgia"/>
                <a:cs typeface="Georgia"/>
              </a:rPr>
              <a:t>k</a:t>
            </a:r>
            <a:r>
              <a:rPr sz="1800" spc="-35" dirty="0">
                <a:latin typeface="Georgia"/>
                <a:cs typeface="Georgia"/>
              </a:rPr>
              <a:t>.</a:t>
            </a:r>
            <a:r>
              <a:rPr sz="1800" spc="-40" dirty="0">
                <a:latin typeface="Georgia"/>
                <a:cs typeface="Georgia"/>
              </a:rPr>
              <a:t>..</a:t>
            </a:r>
            <a:endParaRPr sz="1800">
              <a:latin typeface="Georgia"/>
              <a:cs typeface="Georgia"/>
            </a:endParaRPr>
          </a:p>
        </p:txBody>
      </p:sp>
      <p:sp>
        <p:nvSpPr>
          <p:cNvPr id="34" name="object 34"/>
          <p:cNvSpPr txBox="1"/>
          <p:nvPr/>
        </p:nvSpPr>
        <p:spPr>
          <a:xfrm>
            <a:off x="6000750" y="3061970"/>
            <a:ext cx="99695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Georgia"/>
                <a:cs typeface="Georgia"/>
              </a:rPr>
              <a:t>garbage  </a:t>
            </a:r>
            <a:r>
              <a:rPr sz="1800" spc="-5" dirty="0">
                <a:latin typeface="Georgia"/>
                <a:cs typeface="Georgia"/>
              </a:rPr>
              <a:t>c</a:t>
            </a:r>
            <a:r>
              <a:rPr sz="1800" dirty="0">
                <a:latin typeface="Georgia"/>
                <a:cs typeface="Georgia"/>
              </a:rPr>
              <a:t>ol</a:t>
            </a:r>
            <a:r>
              <a:rPr sz="1800" spc="5" dirty="0">
                <a:latin typeface="Georgia"/>
                <a:cs typeface="Georgia"/>
              </a:rPr>
              <a:t>l</a:t>
            </a:r>
            <a:r>
              <a:rPr sz="1800" spc="-15" dirty="0">
                <a:latin typeface="Georgia"/>
                <a:cs typeface="Georgia"/>
              </a:rPr>
              <a:t>ec</a:t>
            </a:r>
            <a:r>
              <a:rPr sz="1800" spc="-35" dirty="0">
                <a:latin typeface="Georgia"/>
                <a:cs typeface="Georgia"/>
              </a:rPr>
              <a:t>t</a:t>
            </a:r>
            <a:r>
              <a:rPr sz="1800" spc="-10" dirty="0">
                <a:latin typeface="Georgia"/>
                <a:cs typeface="Georgia"/>
              </a:rPr>
              <a:t>i</a:t>
            </a:r>
            <a:r>
              <a:rPr sz="1800" spc="15" dirty="0">
                <a:latin typeface="Georgia"/>
                <a:cs typeface="Georgia"/>
              </a:rPr>
              <a:t>o</a:t>
            </a:r>
            <a:r>
              <a:rPr sz="1800" spc="-20" dirty="0">
                <a:latin typeface="Georgia"/>
                <a:cs typeface="Georgia"/>
              </a:rPr>
              <a:t>n</a:t>
            </a:r>
            <a:endParaRPr sz="1800">
              <a:latin typeface="Georgia"/>
              <a:cs typeface="Georgia"/>
            </a:endParaRPr>
          </a:p>
        </p:txBody>
      </p:sp>
      <p:sp>
        <p:nvSpPr>
          <p:cNvPr id="35" name="object 35"/>
          <p:cNvSpPr/>
          <p:nvPr/>
        </p:nvSpPr>
        <p:spPr>
          <a:xfrm>
            <a:off x="609600" y="1885950"/>
            <a:ext cx="1065530" cy="762000"/>
          </a:xfrm>
          <a:custGeom>
            <a:avLst/>
            <a:gdLst/>
            <a:ahLst/>
            <a:cxnLst/>
            <a:rect l="l" t="t" r="r" b="b"/>
            <a:pathLst>
              <a:path w="1065530" h="762000">
                <a:moveTo>
                  <a:pt x="1065530" y="0"/>
                </a:moveTo>
                <a:lnTo>
                  <a:pt x="0" y="0"/>
                </a:lnTo>
                <a:lnTo>
                  <a:pt x="0" y="762000"/>
                </a:lnTo>
                <a:lnTo>
                  <a:pt x="55880" y="762000"/>
                </a:lnTo>
                <a:lnTo>
                  <a:pt x="1065530" y="40639"/>
                </a:lnTo>
                <a:lnTo>
                  <a:pt x="1065530" y="0"/>
                </a:lnTo>
                <a:close/>
              </a:path>
            </a:pathLst>
          </a:custGeom>
          <a:solidFill>
            <a:srgbClr val="B1B1B1"/>
          </a:solidFill>
        </p:spPr>
        <p:txBody>
          <a:bodyPr wrap="square" lIns="0" tIns="0" rIns="0" bIns="0" rtlCol="0"/>
          <a:lstStyle/>
          <a:p>
            <a:endParaRPr/>
          </a:p>
        </p:txBody>
      </p:sp>
      <p:sp>
        <p:nvSpPr>
          <p:cNvPr id="36" name="object 36"/>
          <p:cNvSpPr/>
          <p:nvPr/>
        </p:nvSpPr>
        <p:spPr>
          <a:xfrm>
            <a:off x="609600" y="1885950"/>
            <a:ext cx="1065530" cy="762000"/>
          </a:xfrm>
          <a:custGeom>
            <a:avLst/>
            <a:gdLst/>
            <a:ahLst/>
            <a:cxnLst/>
            <a:rect l="l" t="t" r="r" b="b"/>
            <a:pathLst>
              <a:path w="1065530" h="762000">
                <a:moveTo>
                  <a:pt x="0" y="0"/>
                </a:moveTo>
                <a:lnTo>
                  <a:pt x="1065530" y="0"/>
                </a:lnTo>
                <a:lnTo>
                  <a:pt x="1065530" y="40639"/>
                </a:lnTo>
                <a:lnTo>
                  <a:pt x="55879" y="762000"/>
                </a:lnTo>
                <a:lnTo>
                  <a:pt x="0" y="762000"/>
                </a:lnTo>
                <a:lnTo>
                  <a:pt x="0" y="0"/>
                </a:lnTo>
                <a:close/>
              </a:path>
            </a:pathLst>
          </a:custGeom>
          <a:ln w="9344">
            <a:solidFill>
              <a:srgbClr val="000000"/>
            </a:solidFill>
          </a:ln>
        </p:spPr>
        <p:txBody>
          <a:bodyPr wrap="square" lIns="0" tIns="0" rIns="0" bIns="0" rtlCol="0"/>
          <a:lstStyle/>
          <a:p>
            <a:endParaRPr/>
          </a:p>
        </p:txBody>
      </p:sp>
      <p:sp>
        <p:nvSpPr>
          <p:cNvPr id="37" name="object 37"/>
          <p:cNvSpPr/>
          <p:nvPr/>
        </p:nvSpPr>
        <p:spPr>
          <a:xfrm>
            <a:off x="665480" y="1926589"/>
            <a:ext cx="1009650" cy="721360"/>
          </a:xfrm>
          <a:custGeom>
            <a:avLst/>
            <a:gdLst/>
            <a:ahLst/>
            <a:cxnLst/>
            <a:rect l="l" t="t" r="r" b="b"/>
            <a:pathLst>
              <a:path w="1009650" h="721360">
                <a:moveTo>
                  <a:pt x="261620" y="0"/>
                </a:moveTo>
                <a:lnTo>
                  <a:pt x="0" y="721360"/>
                </a:lnTo>
                <a:lnTo>
                  <a:pt x="929761" y="57077"/>
                </a:lnTo>
                <a:lnTo>
                  <a:pt x="507974" y="57077"/>
                </a:lnTo>
                <a:lnTo>
                  <a:pt x="476423" y="56926"/>
                </a:lnTo>
                <a:lnTo>
                  <a:pt x="414218" y="49649"/>
                </a:lnTo>
                <a:lnTo>
                  <a:pt x="345643" y="31358"/>
                </a:lnTo>
                <a:lnTo>
                  <a:pt x="306130" y="17440"/>
                </a:lnTo>
                <a:lnTo>
                  <a:pt x="261620" y="0"/>
                </a:lnTo>
                <a:close/>
              </a:path>
              <a:path w="1009650" h="721360">
                <a:moveTo>
                  <a:pt x="1009650" y="0"/>
                </a:moveTo>
                <a:lnTo>
                  <a:pt x="920937" y="8455"/>
                </a:lnTo>
                <a:lnTo>
                  <a:pt x="843116" y="16981"/>
                </a:lnTo>
                <a:lnTo>
                  <a:pt x="775050" y="25321"/>
                </a:lnTo>
                <a:lnTo>
                  <a:pt x="618038" y="46657"/>
                </a:lnTo>
                <a:lnTo>
                  <a:pt x="577647" y="51686"/>
                </a:lnTo>
                <a:lnTo>
                  <a:pt x="541337" y="55244"/>
                </a:lnTo>
                <a:lnTo>
                  <a:pt x="507974" y="57077"/>
                </a:lnTo>
                <a:lnTo>
                  <a:pt x="929761" y="57077"/>
                </a:lnTo>
                <a:lnTo>
                  <a:pt x="1009650" y="0"/>
                </a:lnTo>
                <a:close/>
              </a:path>
            </a:pathLst>
          </a:custGeom>
          <a:solidFill>
            <a:srgbClr val="8D8D8D"/>
          </a:solidFill>
        </p:spPr>
        <p:txBody>
          <a:bodyPr wrap="square" lIns="0" tIns="0" rIns="0" bIns="0" rtlCol="0"/>
          <a:lstStyle/>
          <a:p>
            <a:endParaRPr/>
          </a:p>
        </p:txBody>
      </p:sp>
      <p:sp>
        <p:nvSpPr>
          <p:cNvPr id="38" name="object 38"/>
          <p:cNvSpPr/>
          <p:nvPr/>
        </p:nvSpPr>
        <p:spPr>
          <a:xfrm>
            <a:off x="665480" y="1926589"/>
            <a:ext cx="1009650" cy="721360"/>
          </a:xfrm>
          <a:custGeom>
            <a:avLst/>
            <a:gdLst/>
            <a:ahLst/>
            <a:cxnLst/>
            <a:rect l="l" t="t" r="r" b="b"/>
            <a:pathLst>
              <a:path w="1009650" h="721360">
                <a:moveTo>
                  <a:pt x="0" y="721360"/>
                </a:moveTo>
                <a:lnTo>
                  <a:pt x="261620" y="0"/>
                </a:lnTo>
                <a:lnTo>
                  <a:pt x="306130" y="17440"/>
                </a:lnTo>
                <a:lnTo>
                  <a:pt x="345643" y="31358"/>
                </a:lnTo>
                <a:lnTo>
                  <a:pt x="414218" y="49649"/>
                </a:lnTo>
                <a:lnTo>
                  <a:pt x="476423" y="56926"/>
                </a:lnTo>
                <a:lnTo>
                  <a:pt x="507974" y="57077"/>
                </a:lnTo>
                <a:lnTo>
                  <a:pt x="541337" y="55244"/>
                </a:lnTo>
                <a:lnTo>
                  <a:pt x="577647" y="51686"/>
                </a:lnTo>
                <a:lnTo>
                  <a:pt x="618038" y="46657"/>
                </a:lnTo>
                <a:lnTo>
                  <a:pt x="663646" y="40416"/>
                </a:lnTo>
                <a:lnTo>
                  <a:pt x="715605" y="33218"/>
                </a:lnTo>
                <a:lnTo>
                  <a:pt x="775050" y="25321"/>
                </a:lnTo>
                <a:lnTo>
                  <a:pt x="843116" y="16981"/>
                </a:lnTo>
                <a:lnTo>
                  <a:pt x="920937" y="8455"/>
                </a:lnTo>
                <a:lnTo>
                  <a:pt x="1009650" y="0"/>
                </a:lnTo>
                <a:lnTo>
                  <a:pt x="0" y="721360"/>
                </a:lnTo>
                <a:close/>
              </a:path>
            </a:pathLst>
          </a:custGeom>
          <a:ln w="9344">
            <a:solidFill>
              <a:srgbClr val="000000"/>
            </a:solidFill>
          </a:ln>
        </p:spPr>
        <p:txBody>
          <a:bodyPr wrap="square" lIns="0" tIns="0" rIns="0" bIns="0" rtlCol="0"/>
          <a:lstStyle/>
          <a:p>
            <a:endParaRPr/>
          </a:p>
        </p:txBody>
      </p:sp>
      <p:sp>
        <p:nvSpPr>
          <p:cNvPr id="39" name="object 39"/>
          <p:cNvSpPr txBox="1"/>
          <p:nvPr/>
        </p:nvSpPr>
        <p:spPr>
          <a:xfrm>
            <a:off x="685800" y="1916429"/>
            <a:ext cx="306705" cy="208279"/>
          </a:xfrm>
          <a:prstGeom prst="rect">
            <a:avLst/>
          </a:prstGeom>
        </p:spPr>
        <p:txBody>
          <a:bodyPr vert="horz" wrap="square" lIns="0" tIns="12700" rIns="0" bIns="0" rtlCol="0">
            <a:spAutoFit/>
          </a:bodyPr>
          <a:lstStyle/>
          <a:p>
            <a:pPr marL="12700">
              <a:lnSpc>
                <a:spcPct val="100000"/>
              </a:lnSpc>
              <a:spcBef>
                <a:spcPts val="100"/>
              </a:spcBef>
            </a:pPr>
            <a:r>
              <a:rPr sz="1200" spc="-125" dirty="0">
                <a:solidFill>
                  <a:srgbClr val="3B3B3B"/>
                </a:solidFill>
                <a:latin typeface="Arial"/>
                <a:cs typeface="Arial"/>
              </a:rPr>
              <a:t>T</a:t>
            </a:r>
            <a:r>
              <a:rPr sz="1200" dirty="0">
                <a:solidFill>
                  <a:srgbClr val="3B3B3B"/>
                </a:solidFill>
                <a:latin typeface="Arial"/>
                <a:cs typeface="Arial"/>
              </a:rPr>
              <a:t>est</a:t>
            </a:r>
            <a:endParaRPr sz="1200">
              <a:latin typeface="Arial"/>
              <a:cs typeface="Arial"/>
            </a:endParaRPr>
          </a:p>
        </p:txBody>
      </p:sp>
      <p:sp>
        <p:nvSpPr>
          <p:cNvPr id="40" name="object 40"/>
          <p:cNvSpPr txBox="1"/>
          <p:nvPr/>
        </p:nvSpPr>
        <p:spPr>
          <a:xfrm>
            <a:off x="685800" y="2098039"/>
            <a:ext cx="69723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3B3B3B"/>
                </a:solidFill>
                <a:latin typeface="Arial"/>
                <a:cs typeface="Arial"/>
              </a:rPr>
              <a:t>d</a:t>
            </a:r>
            <a:r>
              <a:rPr sz="1200" dirty="0">
                <a:solidFill>
                  <a:srgbClr val="3B3B3B"/>
                </a:solidFill>
                <a:latin typeface="Arial"/>
                <a:cs typeface="Arial"/>
              </a:rPr>
              <a:t>ocument</a:t>
            </a:r>
            <a:endParaRPr sz="1200">
              <a:latin typeface="Arial"/>
              <a:cs typeface="Arial"/>
            </a:endParaRPr>
          </a:p>
        </p:txBody>
      </p:sp>
      <p:sp>
        <p:nvSpPr>
          <p:cNvPr id="41" name="object 41"/>
          <p:cNvSpPr txBox="1"/>
          <p:nvPr/>
        </p:nvSpPr>
        <p:spPr>
          <a:xfrm>
            <a:off x="693419" y="2679700"/>
            <a:ext cx="847725" cy="513080"/>
          </a:xfrm>
          <a:prstGeom prst="rect">
            <a:avLst/>
          </a:prstGeom>
        </p:spPr>
        <p:txBody>
          <a:bodyPr vert="horz" wrap="square" lIns="0" tIns="12700" rIns="0" bIns="0" rtlCol="0">
            <a:spAutoFit/>
          </a:bodyPr>
          <a:lstStyle/>
          <a:p>
            <a:pPr marL="12700" marR="5080">
              <a:lnSpc>
                <a:spcPct val="100000"/>
              </a:lnSpc>
              <a:spcBef>
                <a:spcPts val="100"/>
              </a:spcBef>
            </a:pPr>
            <a:r>
              <a:rPr sz="1600" spc="-10" dirty="0">
                <a:solidFill>
                  <a:srgbClr val="3B3B3B"/>
                </a:solidFill>
                <a:latin typeface="Georgia"/>
                <a:cs typeface="Georgia"/>
              </a:rPr>
              <a:t>parser  </a:t>
            </a:r>
            <a:r>
              <a:rPr sz="1600" spc="5" dirty="0">
                <a:solidFill>
                  <a:srgbClr val="3B3B3B"/>
                </a:solidFill>
                <a:latin typeface="Georgia"/>
                <a:cs typeface="Georgia"/>
              </a:rPr>
              <a:t>l</a:t>
            </a:r>
            <a:r>
              <a:rPr sz="1600" spc="-10" dirty="0">
                <a:solidFill>
                  <a:srgbClr val="3B3B3B"/>
                </a:solidFill>
                <a:latin typeface="Georgia"/>
                <a:cs typeface="Georgia"/>
              </a:rPr>
              <a:t>a</a:t>
            </a:r>
            <a:r>
              <a:rPr sz="1600" spc="-20" dirty="0">
                <a:solidFill>
                  <a:srgbClr val="3B3B3B"/>
                </a:solidFill>
                <a:latin typeface="Georgia"/>
                <a:cs typeface="Georgia"/>
              </a:rPr>
              <a:t>n</a:t>
            </a:r>
            <a:r>
              <a:rPr sz="1600" spc="55" dirty="0">
                <a:solidFill>
                  <a:srgbClr val="3B3B3B"/>
                </a:solidFill>
                <a:latin typeface="Georgia"/>
                <a:cs typeface="Georgia"/>
              </a:rPr>
              <a:t>gu</a:t>
            </a:r>
            <a:r>
              <a:rPr sz="1600" spc="30" dirty="0">
                <a:solidFill>
                  <a:srgbClr val="3B3B3B"/>
                </a:solidFill>
                <a:latin typeface="Georgia"/>
                <a:cs typeface="Georgia"/>
              </a:rPr>
              <a:t>a</a:t>
            </a:r>
            <a:r>
              <a:rPr sz="1600" spc="-5" dirty="0">
                <a:solidFill>
                  <a:srgbClr val="3B3B3B"/>
                </a:solidFill>
                <a:latin typeface="Georgia"/>
                <a:cs typeface="Georgia"/>
              </a:rPr>
              <a:t>g</a:t>
            </a:r>
            <a:r>
              <a:rPr sz="1600" spc="-10" dirty="0">
                <a:solidFill>
                  <a:srgbClr val="3B3B3B"/>
                </a:solidFill>
                <a:latin typeface="Georgia"/>
                <a:cs typeface="Georgia"/>
              </a:rPr>
              <a:t>e</a:t>
            </a:r>
            <a:endParaRPr sz="1600">
              <a:latin typeface="Georgia"/>
              <a:cs typeface="Georgia"/>
            </a:endParaRPr>
          </a:p>
        </p:txBody>
      </p:sp>
      <p:sp>
        <p:nvSpPr>
          <p:cNvPr id="42" name="object 42"/>
          <p:cNvSpPr txBox="1"/>
          <p:nvPr/>
        </p:nvSpPr>
        <p:spPr>
          <a:xfrm>
            <a:off x="693419" y="3166110"/>
            <a:ext cx="990600" cy="756920"/>
          </a:xfrm>
          <a:prstGeom prst="rect">
            <a:avLst/>
          </a:prstGeom>
        </p:spPr>
        <p:txBody>
          <a:bodyPr vert="horz" wrap="square" lIns="0" tIns="12700" rIns="0" bIns="0" rtlCol="0">
            <a:spAutoFit/>
          </a:bodyPr>
          <a:lstStyle/>
          <a:p>
            <a:pPr marL="12700" marR="5080">
              <a:lnSpc>
                <a:spcPct val="100000"/>
              </a:lnSpc>
              <a:spcBef>
                <a:spcPts val="100"/>
              </a:spcBef>
            </a:pPr>
            <a:r>
              <a:rPr sz="1600" spc="-5" dirty="0">
                <a:solidFill>
                  <a:srgbClr val="3B3B3B"/>
                </a:solidFill>
                <a:latin typeface="Georgia"/>
                <a:cs typeface="Georgia"/>
              </a:rPr>
              <a:t>label  </a:t>
            </a:r>
            <a:r>
              <a:rPr sz="1600" spc="-40" dirty="0">
                <a:solidFill>
                  <a:srgbClr val="3B3B3B"/>
                </a:solidFill>
                <a:latin typeface="Georgia"/>
                <a:cs typeface="Georgia"/>
              </a:rPr>
              <a:t>tr</a:t>
            </a:r>
            <a:r>
              <a:rPr sz="1600" spc="-5" dirty="0">
                <a:solidFill>
                  <a:srgbClr val="3B3B3B"/>
                </a:solidFill>
                <a:latin typeface="Georgia"/>
                <a:cs typeface="Georgia"/>
              </a:rPr>
              <a:t>a</a:t>
            </a:r>
            <a:r>
              <a:rPr sz="1600" spc="-30" dirty="0">
                <a:solidFill>
                  <a:srgbClr val="3B3B3B"/>
                </a:solidFill>
                <a:latin typeface="Georgia"/>
                <a:cs typeface="Georgia"/>
              </a:rPr>
              <a:t>n</a:t>
            </a:r>
            <a:r>
              <a:rPr sz="1600" spc="-25" dirty="0">
                <a:solidFill>
                  <a:srgbClr val="3B3B3B"/>
                </a:solidFill>
                <a:latin typeface="Georgia"/>
                <a:cs typeface="Georgia"/>
              </a:rPr>
              <a:t>s</a:t>
            </a:r>
            <a:r>
              <a:rPr sz="1600" spc="5" dirty="0">
                <a:solidFill>
                  <a:srgbClr val="3B3B3B"/>
                </a:solidFill>
                <a:latin typeface="Georgia"/>
                <a:cs typeface="Georgia"/>
              </a:rPr>
              <a:t>l</a:t>
            </a:r>
            <a:r>
              <a:rPr sz="1600" spc="-25" dirty="0">
                <a:solidFill>
                  <a:srgbClr val="3B3B3B"/>
                </a:solidFill>
                <a:latin typeface="Georgia"/>
                <a:cs typeface="Georgia"/>
              </a:rPr>
              <a:t>a</a:t>
            </a:r>
            <a:r>
              <a:rPr sz="1600" spc="-20" dirty="0">
                <a:solidFill>
                  <a:srgbClr val="3B3B3B"/>
                </a:solidFill>
                <a:latin typeface="Georgia"/>
                <a:cs typeface="Georgia"/>
              </a:rPr>
              <a:t>t</a:t>
            </a:r>
            <a:r>
              <a:rPr sz="1600" spc="-5" dirty="0">
                <a:solidFill>
                  <a:srgbClr val="3B3B3B"/>
                </a:solidFill>
                <a:latin typeface="Georgia"/>
                <a:cs typeface="Georgia"/>
              </a:rPr>
              <a:t>i</a:t>
            </a:r>
            <a:r>
              <a:rPr sz="1600" spc="5" dirty="0">
                <a:solidFill>
                  <a:srgbClr val="3B3B3B"/>
                </a:solidFill>
                <a:latin typeface="Georgia"/>
                <a:cs typeface="Georgia"/>
              </a:rPr>
              <a:t>o</a:t>
            </a:r>
            <a:r>
              <a:rPr sz="1600" spc="-15" dirty="0">
                <a:solidFill>
                  <a:srgbClr val="3B3B3B"/>
                </a:solidFill>
                <a:latin typeface="Georgia"/>
                <a:cs typeface="Georgia"/>
              </a:rPr>
              <a:t>n</a:t>
            </a:r>
            <a:endParaRPr sz="1600">
              <a:latin typeface="Georgia"/>
              <a:cs typeface="Georgia"/>
            </a:endParaRPr>
          </a:p>
          <a:p>
            <a:pPr marL="12700">
              <a:lnSpc>
                <a:spcPct val="100000"/>
              </a:lnSpc>
            </a:pPr>
            <a:r>
              <a:rPr sz="1600" spc="305" dirty="0">
                <a:solidFill>
                  <a:srgbClr val="3B3B3B"/>
                </a:solidFill>
                <a:latin typeface="Georgia"/>
                <a:cs typeface="Georgia"/>
              </a:rPr>
              <a:t>…</a:t>
            </a:r>
            <a:endParaRPr sz="1600">
              <a:latin typeface="Georgia"/>
              <a:cs typeface="Georgia"/>
            </a:endParaRPr>
          </a:p>
        </p:txBody>
      </p:sp>
      <p:sp>
        <p:nvSpPr>
          <p:cNvPr id="43" name="object 43"/>
          <p:cNvSpPr txBox="1">
            <a:spLocks noGrp="1"/>
          </p:cNvSpPr>
          <p:nvPr>
            <p:ph type="title"/>
          </p:nvPr>
        </p:nvSpPr>
        <p:spPr>
          <a:xfrm>
            <a:off x="1449069" y="71120"/>
            <a:ext cx="6250305" cy="513080"/>
          </a:xfrm>
          <a:prstGeom prst="rect">
            <a:avLst/>
          </a:prstGeom>
        </p:spPr>
        <p:txBody>
          <a:bodyPr vert="horz" wrap="square" lIns="0" tIns="12700" rIns="0" bIns="0" rtlCol="0">
            <a:spAutoFit/>
          </a:bodyPr>
          <a:lstStyle/>
          <a:p>
            <a:pPr marL="12700">
              <a:lnSpc>
                <a:spcPct val="100000"/>
              </a:lnSpc>
              <a:spcBef>
                <a:spcPts val="100"/>
              </a:spcBef>
            </a:pPr>
            <a:r>
              <a:rPr spc="-5" dirty="0"/>
              <a:t>Bag </a:t>
            </a:r>
            <a:r>
              <a:rPr dirty="0"/>
              <a:t>of words </a:t>
            </a:r>
            <a:r>
              <a:rPr spc="-5" dirty="0"/>
              <a:t>for</a:t>
            </a:r>
            <a:r>
              <a:rPr spc="-45" dirty="0"/>
              <a:t> </a:t>
            </a:r>
            <a:r>
              <a:rPr spc="-5" dirty="0"/>
              <a:t>document</a:t>
            </a:r>
          </a:p>
        </p:txBody>
      </p:sp>
      <p:sp>
        <p:nvSpPr>
          <p:cNvPr id="44" name="object 44"/>
          <p:cNvSpPr txBox="1"/>
          <p:nvPr/>
        </p:nvSpPr>
        <p:spPr>
          <a:xfrm>
            <a:off x="1449069" y="558800"/>
            <a:ext cx="3036570" cy="513080"/>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DejaVu Sans"/>
                <a:cs typeface="DejaVu Sans"/>
              </a:rPr>
              <a:t>classification</a:t>
            </a:r>
            <a:endParaRPr sz="3200">
              <a:latin typeface="DejaVu Sans"/>
              <a:cs typeface="DejaVu Sans"/>
            </a:endParaRPr>
          </a:p>
        </p:txBody>
      </p:sp>
      <p:sp>
        <p:nvSpPr>
          <p:cNvPr id="45" name="object 45"/>
          <p:cNvSpPr txBox="1"/>
          <p:nvPr/>
        </p:nvSpPr>
        <p:spPr>
          <a:xfrm>
            <a:off x="8578850" y="3077210"/>
            <a:ext cx="19939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eorgia"/>
                <a:cs typeface="Georgia"/>
              </a:rPr>
              <a:t>..</a:t>
            </a:r>
            <a:r>
              <a:rPr sz="1800" spc="-40" dirty="0">
                <a:latin typeface="Georgia"/>
                <a:cs typeface="Georgia"/>
              </a:rPr>
              <a:t>.</a:t>
            </a:r>
            <a:endParaRPr sz="1800">
              <a:latin typeface="Georgia"/>
              <a:cs typeface="Georgia"/>
            </a:endParaRPr>
          </a:p>
        </p:txBody>
      </p:sp>
      <p:sp>
        <p:nvSpPr>
          <p:cNvPr id="46" name="object 46"/>
          <p:cNvSpPr txBox="1"/>
          <p:nvPr/>
        </p:nvSpPr>
        <p:spPr>
          <a:xfrm>
            <a:off x="7366000" y="3059429"/>
            <a:ext cx="939165" cy="574040"/>
          </a:xfrm>
          <a:prstGeom prst="rect">
            <a:avLst/>
          </a:prstGeom>
        </p:spPr>
        <p:txBody>
          <a:bodyPr vert="horz" wrap="square" lIns="0" tIns="12700" rIns="0" bIns="0" rtlCol="0">
            <a:spAutoFit/>
          </a:bodyPr>
          <a:lstStyle/>
          <a:p>
            <a:pPr marL="12700" marR="5080">
              <a:lnSpc>
                <a:spcPct val="100000"/>
              </a:lnSpc>
              <a:spcBef>
                <a:spcPts val="100"/>
              </a:spcBef>
            </a:pPr>
            <a:r>
              <a:rPr sz="1800" spc="45" dirty="0">
                <a:latin typeface="Georgia"/>
                <a:cs typeface="Georgia"/>
              </a:rPr>
              <a:t>p</a:t>
            </a:r>
            <a:r>
              <a:rPr sz="1800" spc="5" dirty="0">
                <a:latin typeface="Georgia"/>
                <a:cs typeface="Georgia"/>
              </a:rPr>
              <a:t>l</a:t>
            </a:r>
            <a:r>
              <a:rPr sz="1800" spc="-15" dirty="0">
                <a:latin typeface="Georgia"/>
                <a:cs typeface="Georgia"/>
              </a:rPr>
              <a:t>a</a:t>
            </a:r>
            <a:r>
              <a:rPr sz="1800" spc="-25" dirty="0">
                <a:latin typeface="Georgia"/>
                <a:cs typeface="Georgia"/>
              </a:rPr>
              <a:t>n</a:t>
            </a:r>
            <a:r>
              <a:rPr sz="1800" spc="-30" dirty="0">
                <a:latin typeface="Georgia"/>
                <a:cs typeface="Georgia"/>
              </a:rPr>
              <a:t>n</a:t>
            </a:r>
            <a:r>
              <a:rPr sz="1800" spc="-5" dirty="0">
                <a:latin typeface="Georgia"/>
                <a:cs typeface="Georgia"/>
              </a:rPr>
              <a:t>i</a:t>
            </a:r>
            <a:r>
              <a:rPr sz="1800" spc="20" dirty="0">
                <a:latin typeface="Georgia"/>
                <a:cs typeface="Georgia"/>
              </a:rPr>
              <a:t>ng  </a:t>
            </a:r>
            <a:r>
              <a:rPr sz="1800" spc="-35" dirty="0">
                <a:latin typeface="Georgia"/>
                <a:cs typeface="Georgia"/>
              </a:rPr>
              <a:t>t</a:t>
            </a:r>
            <a:r>
              <a:rPr sz="1800" spc="-15" dirty="0">
                <a:latin typeface="Georgia"/>
                <a:cs typeface="Georgia"/>
              </a:rPr>
              <a:t>e</a:t>
            </a:r>
            <a:r>
              <a:rPr sz="1800" spc="-30" dirty="0">
                <a:latin typeface="Georgia"/>
                <a:cs typeface="Georgia"/>
              </a:rPr>
              <a:t>m</a:t>
            </a:r>
            <a:r>
              <a:rPr sz="1800" spc="45" dirty="0">
                <a:latin typeface="Georgia"/>
                <a:cs typeface="Georgia"/>
              </a:rPr>
              <a:t>p</a:t>
            </a:r>
            <a:r>
              <a:rPr sz="1800" spc="15" dirty="0">
                <a:latin typeface="Georgia"/>
                <a:cs typeface="Georgia"/>
              </a:rPr>
              <a:t>o</a:t>
            </a:r>
            <a:r>
              <a:rPr sz="1800" spc="-55" dirty="0">
                <a:latin typeface="Georgia"/>
                <a:cs typeface="Georgia"/>
              </a:rPr>
              <a:t>r</a:t>
            </a:r>
            <a:r>
              <a:rPr sz="1800" dirty="0">
                <a:latin typeface="Georgia"/>
                <a:cs typeface="Georgia"/>
              </a:rPr>
              <a:t>al</a:t>
            </a:r>
            <a:endParaRPr sz="1800">
              <a:latin typeface="Georgia"/>
              <a:cs typeface="Georgia"/>
            </a:endParaRPr>
          </a:p>
        </p:txBody>
      </p:sp>
      <p:sp>
        <p:nvSpPr>
          <p:cNvPr id="47" name="object 47"/>
          <p:cNvSpPr txBox="1"/>
          <p:nvPr/>
        </p:nvSpPr>
        <p:spPr>
          <a:xfrm>
            <a:off x="6000750" y="3610609"/>
            <a:ext cx="2385695" cy="299720"/>
          </a:xfrm>
          <a:prstGeom prst="rect">
            <a:avLst/>
          </a:prstGeom>
        </p:spPr>
        <p:txBody>
          <a:bodyPr vert="horz" wrap="square" lIns="0" tIns="12700" rIns="0" bIns="0" rtlCol="0">
            <a:spAutoFit/>
          </a:bodyPr>
          <a:lstStyle/>
          <a:p>
            <a:pPr marL="12700">
              <a:lnSpc>
                <a:spcPct val="100000"/>
              </a:lnSpc>
              <a:spcBef>
                <a:spcPts val="100"/>
              </a:spcBef>
              <a:tabLst>
                <a:tab pos="1377315" algn="l"/>
              </a:tabLst>
            </a:pPr>
            <a:r>
              <a:rPr sz="1800" spc="15" dirty="0">
                <a:latin typeface="Georgia"/>
                <a:cs typeface="Georgia"/>
              </a:rPr>
              <a:t>memory	</a:t>
            </a:r>
            <a:r>
              <a:rPr sz="1800" spc="-5" dirty="0">
                <a:latin typeface="Georgia"/>
                <a:cs typeface="Georgia"/>
              </a:rPr>
              <a:t>reasoning</a:t>
            </a:r>
            <a:endParaRPr sz="1800">
              <a:latin typeface="Georgia"/>
              <a:cs typeface="Georgia"/>
            </a:endParaRPr>
          </a:p>
        </p:txBody>
      </p:sp>
      <p:sp>
        <p:nvSpPr>
          <p:cNvPr id="48" name="object 48"/>
          <p:cNvSpPr txBox="1"/>
          <p:nvPr/>
        </p:nvSpPr>
        <p:spPr>
          <a:xfrm>
            <a:off x="6000750" y="3884929"/>
            <a:ext cx="18421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optimization</a:t>
            </a:r>
            <a:r>
              <a:rPr sz="1800" spc="60" dirty="0">
                <a:latin typeface="Georgia"/>
                <a:cs typeface="Georgia"/>
              </a:rPr>
              <a:t> </a:t>
            </a:r>
            <a:r>
              <a:rPr sz="1800" spc="5" dirty="0">
                <a:latin typeface="Georgia"/>
                <a:cs typeface="Georgia"/>
              </a:rPr>
              <a:t>plan</a:t>
            </a:r>
            <a:endParaRPr sz="1800">
              <a:latin typeface="Georgia"/>
              <a:cs typeface="Georgia"/>
            </a:endParaRPr>
          </a:p>
        </p:txBody>
      </p:sp>
      <p:sp>
        <p:nvSpPr>
          <p:cNvPr id="49" name="object 49"/>
          <p:cNvSpPr txBox="1"/>
          <p:nvPr/>
        </p:nvSpPr>
        <p:spPr>
          <a:xfrm>
            <a:off x="6000750" y="4159250"/>
            <a:ext cx="2489200" cy="299720"/>
          </a:xfrm>
          <a:prstGeom prst="rect">
            <a:avLst/>
          </a:prstGeom>
        </p:spPr>
        <p:txBody>
          <a:bodyPr vert="horz" wrap="square" lIns="0" tIns="12700" rIns="0" bIns="0" rtlCol="0">
            <a:spAutoFit/>
          </a:bodyPr>
          <a:lstStyle/>
          <a:p>
            <a:pPr marL="12700">
              <a:lnSpc>
                <a:spcPct val="100000"/>
              </a:lnSpc>
              <a:spcBef>
                <a:spcPts val="100"/>
              </a:spcBef>
              <a:tabLst>
                <a:tab pos="1377315" algn="l"/>
              </a:tabLst>
            </a:pPr>
            <a:r>
              <a:rPr sz="1800" spc="-10" dirty="0">
                <a:latin typeface="Georgia"/>
                <a:cs typeface="Georgia"/>
              </a:rPr>
              <a:t>region...	</a:t>
            </a:r>
            <a:r>
              <a:rPr sz="1800" u="heavy" dirty="0">
                <a:uFill>
                  <a:solidFill>
                    <a:srgbClr val="000000"/>
                  </a:solidFill>
                </a:uFill>
                <a:latin typeface="Georgia"/>
                <a:cs typeface="Georgia"/>
              </a:rPr>
              <a:t>language</a:t>
            </a:r>
            <a:r>
              <a:rPr sz="1800" dirty="0">
                <a:latin typeface="Georgia"/>
                <a:cs typeface="Georgia"/>
              </a:rPr>
              <a:t>...</a:t>
            </a:r>
            <a:endParaRPr sz="1800">
              <a:latin typeface="Georgia"/>
              <a:cs typeface="Georgia"/>
            </a:endParaRPr>
          </a:p>
        </p:txBody>
      </p:sp>
      <p:sp>
        <p:nvSpPr>
          <p:cNvPr id="50" name="object 50"/>
          <p:cNvSpPr txBox="1"/>
          <p:nvPr/>
        </p:nvSpPr>
        <p:spPr>
          <a:xfrm>
            <a:off x="5908040" y="1640839"/>
            <a:ext cx="241300"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DejaVu Sans"/>
                <a:cs typeface="DejaVu Sans"/>
              </a:rPr>
              <a:t>?</a:t>
            </a:r>
            <a:endParaRPr sz="3200">
              <a:latin typeface="DejaVu Sans"/>
              <a:cs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270" y="90170"/>
            <a:ext cx="7005320" cy="3584575"/>
          </a:xfrm>
          <a:prstGeom prst="rect">
            <a:avLst/>
          </a:prstGeom>
        </p:spPr>
        <p:txBody>
          <a:bodyPr vert="horz" wrap="square" lIns="0" tIns="12700" rIns="0" bIns="0" rtlCol="0">
            <a:spAutoFit/>
          </a:bodyPr>
          <a:lstStyle/>
          <a:p>
            <a:pPr marL="1079500" marR="495934">
              <a:lnSpc>
                <a:spcPct val="100000"/>
              </a:lnSpc>
              <a:spcBef>
                <a:spcPts val="100"/>
              </a:spcBef>
            </a:pPr>
            <a:r>
              <a:rPr sz="3200" b="1" spc="-20" dirty="0">
                <a:latin typeface="DejaVu Sans"/>
                <a:cs typeface="DejaVu Sans"/>
              </a:rPr>
              <a:t>Bayes’ </a:t>
            </a:r>
            <a:r>
              <a:rPr sz="3200" b="1" dirty="0">
                <a:latin typeface="DejaVu Sans"/>
                <a:cs typeface="DejaVu Sans"/>
              </a:rPr>
              <a:t>Rule </a:t>
            </a:r>
            <a:r>
              <a:rPr sz="3200" b="1" spc="-5" dirty="0">
                <a:latin typeface="DejaVu Sans"/>
                <a:cs typeface="DejaVu Sans"/>
              </a:rPr>
              <a:t>Applied </a:t>
            </a:r>
            <a:r>
              <a:rPr sz="3200" b="1" dirty="0">
                <a:latin typeface="DejaVu Sans"/>
                <a:cs typeface="DejaVu Sans"/>
              </a:rPr>
              <a:t>to  </a:t>
            </a:r>
            <a:r>
              <a:rPr sz="3200" b="1" spc="-5" dirty="0">
                <a:latin typeface="DejaVu Sans"/>
                <a:cs typeface="DejaVu Sans"/>
              </a:rPr>
              <a:t>Documents and</a:t>
            </a:r>
            <a:r>
              <a:rPr sz="3200" b="1" spc="-50" dirty="0">
                <a:latin typeface="DejaVu Sans"/>
                <a:cs typeface="DejaVu Sans"/>
              </a:rPr>
              <a:t> </a:t>
            </a:r>
            <a:r>
              <a:rPr sz="3200" b="1" spc="-5" dirty="0">
                <a:latin typeface="DejaVu Sans"/>
                <a:cs typeface="DejaVu Sans"/>
              </a:rPr>
              <a:t>Classes</a:t>
            </a:r>
            <a:endParaRPr sz="3200">
              <a:latin typeface="DejaVu Sans"/>
              <a:cs typeface="DejaVu Sans"/>
            </a:endParaRPr>
          </a:p>
          <a:p>
            <a:pPr marL="228600" indent="-215900">
              <a:lnSpc>
                <a:spcPct val="100000"/>
              </a:lnSpc>
              <a:spcBef>
                <a:spcPts val="3110"/>
              </a:spcBef>
              <a:buClr>
                <a:srgbClr val="3B3B3B"/>
              </a:buClr>
              <a:buFont typeface="Times New Roman"/>
              <a:buChar char="•"/>
              <a:tabLst>
                <a:tab pos="228600" algn="l"/>
              </a:tabLst>
            </a:pPr>
            <a:r>
              <a:rPr sz="3200" spc="-40" dirty="0">
                <a:latin typeface="DejaVu Sans"/>
                <a:cs typeface="DejaVu Sans"/>
              </a:rPr>
              <a:t>For </a:t>
            </a:r>
            <a:r>
              <a:rPr sz="3200" dirty="0">
                <a:latin typeface="DejaVu Sans"/>
                <a:cs typeface="DejaVu Sans"/>
              </a:rPr>
              <a:t>a </a:t>
            </a:r>
            <a:r>
              <a:rPr sz="3200" spc="-5" dirty="0">
                <a:latin typeface="DejaVu Sans"/>
                <a:cs typeface="DejaVu Sans"/>
              </a:rPr>
              <a:t>document </a:t>
            </a:r>
            <a:r>
              <a:rPr sz="3600" i="1" dirty="0">
                <a:solidFill>
                  <a:srgbClr val="FF0000"/>
                </a:solidFill>
                <a:latin typeface="DejaVu Sans"/>
                <a:cs typeface="DejaVu Sans"/>
              </a:rPr>
              <a:t>d </a:t>
            </a:r>
            <a:r>
              <a:rPr sz="3600" spc="-5" dirty="0">
                <a:latin typeface="DejaVu Sans"/>
                <a:cs typeface="DejaVu Sans"/>
              </a:rPr>
              <a:t>and </a:t>
            </a:r>
            <a:r>
              <a:rPr sz="3600" dirty="0">
                <a:latin typeface="DejaVu Sans"/>
                <a:cs typeface="DejaVu Sans"/>
              </a:rPr>
              <a:t>a </a:t>
            </a:r>
            <a:r>
              <a:rPr sz="3600" spc="-5" dirty="0">
                <a:latin typeface="DejaVu Sans"/>
                <a:cs typeface="DejaVu Sans"/>
              </a:rPr>
              <a:t>class</a:t>
            </a:r>
            <a:r>
              <a:rPr sz="3600" spc="114" dirty="0">
                <a:latin typeface="DejaVu Sans"/>
                <a:cs typeface="DejaVu Sans"/>
              </a:rPr>
              <a:t> </a:t>
            </a:r>
            <a:r>
              <a:rPr sz="4000" i="1" dirty="0">
                <a:solidFill>
                  <a:srgbClr val="FF0000"/>
                </a:solidFill>
                <a:latin typeface="DejaVu Sans"/>
                <a:cs typeface="DejaVu Sans"/>
              </a:rPr>
              <a:t>c</a:t>
            </a:r>
            <a:endParaRPr sz="4000">
              <a:latin typeface="DejaVu Sans"/>
              <a:cs typeface="DejaVu Sans"/>
            </a:endParaRPr>
          </a:p>
          <a:p>
            <a:pPr marL="1896110">
              <a:lnSpc>
                <a:spcPct val="100000"/>
              </a:lnSpc>
              <a:spcBef>
                <a:spcPts val="2020"/>
              </a:spcBef>
            </a:pPr>
            <a:r>
              <a:rPr sz="6000" i="1" spc="112" baseline="-33333" dirty="0">
                <a:latin typeface="DejaVu Sans"/>
                <a:cs typeface="DejaVu Sans"/>
              </a:rPr>
              <a:t>P</a:t>
            </a:r>
            <a:r>
              <a:rPr sz="6000" spc="112" baseline="-33333" dirty="0">
                <a:latin typeface="Times New Roman"/>
                <a:cs typeface="Times New Roman"/>
              </a:rPr>
              <a:t>(</a:t>
            </a:r>
            <a:r>
              <a:rPr sz="6000" i="1" spc="112" baseline="-33333" dirty="0">
                <a:latin typeface="DejaVu Sans"/>
                <a:cs typeface="DejaVu Sans"/>
              </a:rPr>
              <a:t>c</a:t>
            </a:r>
            <a:r>
              <a:rPr sz="6000" spc="112" baseline="-33333" dirty="0">
                <a:latin typeface="Times New Roman"/>
                <a:cs typeface="Times New Roman"/>
              </a:rPr>
              <a:t>|</a:t>
            </a:r>
            <a:r>
              <a:rPr sz="6000" spc="-525" baseline="-33333" dirty="0">
                <a:latin typeface="Times New Roman"/>
                <a:cs typeface="Times New Roman"/>
              </a:rPr>
              <a:t> </a:t>
            </a:r>
            <a:r>
              <a:rPr sz="6000" i="1" spc="-240" baseline="-33333" dirty="0">
                <a:latin typeface="DejaVu Sans"/>
                <a:cs typeface="DejaVu Sans"/>
              </a:rPr>
              <a:t>d</a:t>
            </a:r>
            <a:r>
              <a:rPr sz="6000" spc="-240" baseline="-33333" dirty="0">
                <a:latin typeface="Times New Roman"/>
                <a:cs typeface="Times New Roman"/>
              </a:rPr>
              <a:t>)</a:t>
            </a:r>
            <a:r>
              <a:rPr sz="6000" spc="-532" baseline="-33333" dirty="0">
                <a:latin typeface="Times New Roman"/>
                <a:cs typeface="Times New Roman"/>
              </a:rPr>
              <a:t> </a:t>
            </a:r>
            <a:r>
              <a:rPr sz="6000" spc="-172" baseline="-33333" dirty="0">
                <a:latin typeface="Symbol"/>
                <a:cs typeface="Symbol"/>
              </a:rPr>
              <a:t></a:t>
            </a:r>
            <a:r>
              <a:rPr sz="6000" spc="270" baseline="-33333" dirty="0">
                <a:latin typeface="Times New Roman"/>
                <a:cs typeface="Times New Roman"/>
              </a:rPr>
              <a:t> </a:t>
            </a:r>
            <a:r>
              <a:rPr sz="4000" i="1" spc="25" dirty="0">
                <a:latin typeface="DejaVu Sans"/>
                <a:cs typeface="DejaVu Sans"/>
              </a:rPr>
              <a:t>P</a:t>
            </a:r>
            <a:r>
              <a:rPr sz="4000" spc="25" dirty="0">
                <a:latin typeface="Times New Roman"/>
                <a:cs typeface="Times New Roman"/>
              </a:rPr>
              <a:t>(</a:t>
            </a:r>
            <a:r>
              <a:rPr sz="4000" i="1" spc="25" dirty="0">
                <a:latin typeface="DejaVu Sans"/>
                <a:cs typeface="DejaVu Sans"/>
              </a:rPr>
              <a:t>d</a:t>
            </a:r>
            <a:r>
              <a:rPr sz="4000" i="1" spc="-900" dirty="0">
                <a:latin typeface="DejaVu Sans"/>
                <a:cs typeface="DejaVu Sans"/>
              </a:rPr>
              <a:t> </a:t>
            </a:r>
            <a:r>
              <a:rPr sz="4000" spc="-20" dirty="0">
                <a:latin typeface="Times New Roman"/>
                <a:cs typeface="Times New Roman"/>
              </a:rPr>
              <a:t>|</a:t>
            </a:r>
            <a:r>
              <a:rPr sz="4000" spc="-400" dirty="0">
                <a:latin typeface="Times New Roman"/>
                <a:cs typeface="Times New Roman"/>
              </a:rPr>
              <a:t> </a:t>
            </a:r>
            <a:r>
              <a:rPr sz="4000" i="1" spc="-105" dirty="0">
                <a:latin typeface="DejaVu Sans"/>
                <a:cs typeface="DejaVu Sans"/>
              </a:rPr>
              <a:t>c</a:t>
            </a:r>
            <a:r>
              <a:rPr sz="4000" spc="-105" dirty="0">
                <a:latin typeface="Times New Roman"/>
                <a:cs typeface="Times New Roman"/>
              </a:rPr>
              <a:t>)</a:t>
            </a:r>
            <a:r>
              <a:rPr sz="4000" i="1" spc="-105" dirty="0">
                <a:latin typeface="DejaVu Sans"/>
                <a:cs typeface="DejaVu Sans"/>
              </a:rPr>
              <a:t>P</a:t>
            </a:r>
            <a:r>
              <a:rPr sz="4000" spc="-105" dirty="0">
                <a:latin typeface="Times New Roman"/>
                <a:cs typeface="Times New Roman"/>
              </a:rPr>
              <a:t>(</a:t>
            </a:r>
            <a:r>
              <a:rPr sz="4000" i="1" spc="-105" dirty="0">
                <a:latin typeface="DejaVu Sans"/>
                <a:cs typeface="DejaVu Sans"/>
              </a:rPr>
              <a:t>c</a:t>
            </a:r>
            <a:r>
              <a:rPr sz="4000" spc="-105" dirty="0">
                <a:latin typeface="Times New Roman"/>
                <a:cs typeface="Times New Roman"/>
              </a:rPr>
              <a:t>)</a:t>
            </a:r>
            <a:endParaRPr sz="4000">
              <a:latin typeface="Times New Roman"/>
              <a:cs typeface="Times New Roman"/>
            </a:endParaRPr>
          </a:p>
          <a:p>
            <a:pPr marL="4523740">
              <a:lnSpc>
                <a:spcPct val="100000"/>
              </a:lnSpc>
              <a:spcBef>
                <a:spcPts val="810"/>
              </a:spcBef>
            </a:pPr>
            <a:r>
              <a:rPr sz="4000" i="1" spc="-45" dirty="0">
                <a:latin typeface="DejaVu Sans"/>
                <a:cs typeface="DejaVu Sans"/>
              </a:rPr>
              <a:t>P</a:t>
            </a:r>
            <a:r>
              <a:rPr sz="4000" spc="-45" dirty="0">
                <a:latin typeface="Times New Roman"/>
                <a:cs typeface="Times New Roman"/>
              </a:rPr>
              <a:t>(</a:t>
            </a:r>
            <a:r>
              <a:rPr sz="4000" i="1" spc="-45" dirty="0">
                <a:latin typeface="DejaVu Sans"/>
                <a:cs typeface="DejaVu Sans"/>
              </a:rPr>
              <a:t>d</a:t>
            </a:r>
            <a:r>
              <a:rPr sz="4000" spc="-45" dirty="0">
                <a:latin typeface="Times New Roman"/>
                <a:cs typeface="Times New Roman"/>
              </a:rPr>
              <a:t>)</a:t>
            </a:r>
            <a:endParaRPr sz="4000">
              <a:latin typeface="Times New Roman"/>
              <a:cs typeface="Times New Roman"/>
            </a:endParaRPr>
          </a:p>
        </p:txBody>
      </p:sp>
      <p:sp>
        <p:nvSpPr>
          <p:cNvPr id="3" name="object 3"/>
          <p:cNvSpPr/>
          <p:nvPr/>
        </p:nvSpPr>
        <p:spPr>
          <a:xfrm>
            <a:off x="4173220" y="3041650"/>
            <a:ext cx="2377440" cy="0"/>
          </a:xfrm>
          <a:custGeom>
            <a:avLst/>
            <a:gdLst/>
            <a:ahLst/>
            <a:cxnLst/>
            <a:rect l="l" t="t" r="r" b="b"/>
            <a:pathLst>
              <a:path w="2377440">
                <a:moveTo>
                  <a:pt x="0" y="0"/>
                </a:moveTo>
                <a:lnTo>
                  <a:pt x="2377439" y="0"/>
                </a:lnTo>
              </a:path>
            </a:pathLst>
          </a:custGeom>
          <a:ln w="22860">
            <a:solidFill>
              <a:srgbClr val="0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8685530" y="1612900"/>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12900"/>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EAEAEA"/>
          </a:solidFill>
        </p:spPr>
        <p:txBody>
          <a:bodyPr wrap="square" lIns="0" tIns="0" rIns="0" bIns="0" rtlCol="0"/>
          <a:lstStyle/>
          <a:p>
            <a:endParaRPr/>
          </a:p>
        </p:txBody>
      </p:sp>
      <p:sp>
        <p:nvSpPr>
          <p:cNvPr id="9" name="object 9"/>
          <p:cNvSpPr/>
          <p:nvPr/>
        </p:nvSpPr>
        <p:spPr>
          <a:xfrm>
            <a:off x="8685530" y="1663700"/>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EBEBEB"/>
          </a:solidFill>
        </p:spPr>
        <p:txBody>
          <a:bodyPr wrap="square" lIns="0" tIns="0" rIns="0" bIns="0" rtlCol="0"/>
          <a:lstStyle/>
          <a:p>
            <a:endParaRPr/>
          </a:p>
        </p:txBody>
      </p:sp>
      <p:sp>
        <p:nvSpPr>
          <p:cNvPr id="10" name="object 10"/>
          <p:cNvSpPr/>
          <p:nvPr/>
        </p:nvSpPr>
        <p:spPr>
          <a:xfrm>
            <a:off x="-1270" y="1663700"/>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EBEBEB"/>
          </a:solidFill>
        </p:spPr>
        <p:txBody>
          <a:bodyPr wrap="square" lIns="0" tIns="0" rIns="0" bIns="0" rtlCol="0"/>
          <a:lstStyle/>
          <a:p>
            <a:endParaRPr/>
          </a:p>
        </p:txBody>
      </p:sp>
      <p:sp>
        <p:nvSpPr>
          <p:cNvPr id="11" name="object 11"/>
          <p:cNvSpPr/>
          <p:nvPr/>
        </p:nvSpPr>
        <p:spPr>
          <a:xfrm>
            <a:off x="8685530" y="1714500"/>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ECECEC"/>
          </a:solidFill>
        </p:spPr>
        <p:txBody>
          <a:bodyPr wrap="square" lIns="0" tIns="0" rIns="0" bIns="0" rtlCol="0"/>
          <a:lstStyle/>
          <a:p>
            <a:endParaRPr/>
          </a:p>
        </p:txBody>
      </p:sp>
      <p:sp>
        <p:nvSpPr>
          <p:cNvPr id="12" name="object 12"/>
          <p:cNvSpPr/>
          <p:nvPr/>
        </p:nvSpPr>
        <p:spPr>
          <a:xfrm>
            <a:off x="-1270" y="1714500"/>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ECECEC"/>
          </a:solidFill>
        </p:spPr>
        <p:txBody>
          <a:bodyPr wrap="square" lIns="0" tIns="0" rIns="0" bIns="0" rtlCol="0"/>
          <a:lstStyle/>
          <a:p>
            <a:endParaRPr/>
          </a:p>
        </p:txBody>
      </p:sp>
      <p:sp>
        <p:nvSpPr>
          <p:cNvPr id="13" name="object 13"/>
          <p:cNvSpPr/>
          <p:nvPr/>
        </p:nvSpPr>
        <p:spPr>
          <a:xfrm>
            <a:off x="8685530" y="1765300"/>
            <a:ext cx="458470" cy="49530"/>
          </a:xfrm>
          <a:custGeom>
            <a:avLst/>
            <a:gdLst/>
            <a:ahLst/>
            <a:cxnLst/>
            <a:rect l="l" t="t" r="r" b="b"/>
            <a:pathLst>
              <a:path w="458470" h="49530">
                <a:moveTo>
                  <a:pt x="0" y="49529"/>
                </a:moveTo>
                <a:lnTo>
                  <a:pt x="458470" y="49529"/>
                </a:lnTo>
                <a:lnTo>
                  <a:pt x="458470" y="0"/>
                </a:lnTo>
                <a:lnTo>
                  <a:pt x="0" y="0"/>
                </a:lnTo>
                <a:lnTo>
                  <a:pt x="0" y="49529"/>
                </a:lnTo>
                <a:close/>
              </a:path>
            </a:pathLst>
          </a:custGeom>
          <a:solidFill>
            <a:srgbClr val="EDEDED"/>
          </a:solidFill>
        </p:spPr>
        <p:txBody>
          <a:bodyPr wrap="square" lIns="0" tIns="0" rIns="0" bIns="0" rtlCol="0"/>
          <a:lstStyle/>
          <a:p>
            <a:endParaRPr/>
          </a:p>
        </p:txBody>
      </p:sp>
      <p:sp>
        <p:nvSpPr>
          <p:cNvPr id="14" name="object 14"/>
          <p:cNvSpPr/>
          <p:nvPr/>
        </p:nvSpPr>
        <p:spPr>
          <a:xfrm>
            <a:off x="-1270" y="1765300"/>
            <a:ext cx="6249670" cy="49530"/>
          </a:xfrm>
          <a:custGeom>
            <a:avLst/>
            <a:gdLst/>
            <a:ahLst/>
            <a:cxnLst/>
            <a:rect l="l" t="t" r="r" b="b"/>
            <a:pathLst>
              <a:path w="6249670" h="49530">
                <a:moveTo>
                  <a:pt x="0" y="49529"/>
                </a:moveTo>
                <a:lnTo>
                  <a:pt x="6249670" y="49529"/>
                </a:lnTo>
                <a:lnTo>
                  <a:pt x="6249670" y="0"/>
                </a:lnTo>
                <a:lnTo>
                  <a:pt x="0" y="0"/>
                </a:lnTo>
                <a:lnTo>
                  <a:pt x="0" y="49529"/>
                </a:lnTo>
                <a:close/>
              </a:path>
            </a:pathLst>
          </a:custGeom>
          <a:solidFill>
            <a:srgbClr val="EDEDED"/>
          </a:solidFill>
        </p:spPr>
        <p:txBody>
          <a:bodyPr wrap="square" lIns="0" tIns="0" rIns="0" bIns="0" rtlCol="0"/>
          <a:lstStyle/>
          <a:p>
            <a:endParaRPr/>
          </a:p>
        </p:txBody>
      </p:sp>
      <p:sp>
        <p:nvSpPr>
          <p:cNvPr id="15" name="object 15"/>
          <p:cNvSpPr/>
          <p:nvPr/>
        </p:nvSpPr>
        <p:spPr>
          <a:xfrm>
            <a:off x="8685530" y="181482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EEEEEE"/>
          </a:solidFill>
        </p:spPr>
        <p:txBody>
          <a:bodyPr wrap="square" lIns="0" tIns="0" rIns="0" bIns="0" rtlCol="0"/>
          <a:lstStyle/>
          <a:p>
            <a:endParaRPr/>
          </a:p>
        </p:txBody>
      </p:sp>
      <p:sp>
        <p:nvSpPr>
          <p:cNvPr id="16" name="object 16"/>
          <p:cNvSpPr/>
          <p:nvPr/>
        </p:nvSpPr>
        <p:spPr>
          <a:xfrm>
            <a:off x="-1270" y="181482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EEEEEE"/>
          </a:solidFill>
        </p:spPr>
        <p:txBody>
          <a:bodyPr wrap="square" lIns="0" tIns="0" rIns="0" bIns="0" rtlCol="0"/>
          <a:lstStyle/>
          <a:p>
            <a:endParaRPr/>
          </a:p>
        </p:txBody>
      </p:sp>
      <p:sp>
        <p:nvSpPr>
          <p:cNvPr id="17" name="object 17"/>
          <p:cNvSpPr/>
          <p:nvPr/>
        </p:nvSpPr>
        <p:spPr>
          <a:xfrm>
            <a:off x="8685530" y="186562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EFEFEF"/>
          </a:solidFill>
        </p:spPr>
        <p:txBody>
          <a:bodyPr wrap="square" lIns="0" tIns="0" rIns="0" bIns="0" rtlCol="0"/>
          <a:lstStyle/>
          <a:p>
            <a:endParaRPr/>
          </a:p>
        </p:txBody>
      </p:sp>
      <p:sp>
        <p:nvSpPr>
          <p:cNvPr id="18" name="object 18"/>
          <p:cNvSpPr/>
          <p:nvPr/>
        </p:nvSpPr>
        <p:spPr>
          <a:xfrm>
            <a:off x="-1270" y="186562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EFEFEF"/>
          </a:solidFill>
        </p:spPr>
        <p:txBody>
          <a:bodyPr wrap="square" lIns="0" tIns="0" rIns="0" bIns="0" rtlCol="0"/>
          <a:lstStyle/>
          <a:p>
            <a:endParaRPr/>
          </a:p>
        </p:txBody>
      </p:sp>
      <p:sp>
        <p:nvSpPr>
          <p:cNvPr id="19" name="object 19"/>
          <p:cNvSpPr/>
          <p:nvPr/>
        </p:nvSpPr>
        <p:spPr>
          <a:xfrm>
            <a:off x="8685530" y="191642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0F0F0"/>
          </a:solidFill>
        </p:spPr>
        <p:txBody>
          <a:bodyPr wrap="square" lIns="0" tIns="0" rIns="0" bIns="0" rtlCol="0"/>
          <a:lstStyle/>
          <a:p>
            <a:endParaRPr/>
          </a:p>
        </p:txBody>
      </p:sp>
      <p:sp>
        <p:nvSpPr>
          <p:cNvPr id="20" name="object 20"/>
          <p:cNvSpPr/>
          <p:nvPr/>
        </p:nvSpPr>
        <p:spPr>
          <a:xfrm>
            <a:off x="-1270" y="191642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0F0F0"/>
          </a:solidFill>
        </p:spPr>
        <p:txBody>
          <a:bodyPr wrap="square" lIns="0" tIns="0" rIns="0" bIns="0" rtlCol="0"/>
          <a:lstStyle/>
          <a:p>
            <a:endParaRPr/>
          </a:p>
        </p:txBody>
      </p:sp>
      <p:sp>
        <p:nvSpPr>
          <p:cNvPr id="21" name="object 21"/>
          <p:cNvSpPr/>
          <p:nvPr/>
        </p:nvSpPr>
        <p:spPr>
          <a:xfrm>
            <a:off x="8685530" y="1967229"/>
            <a:ext cx="458470" cy="49530"/>
          </a:xfrm>
          <a:custGeom>
            <a:avLst/>
            <a:gdLst/>
            <a:ahLst/>
            <a:cxnLst/>
            <a:rect l="l" t="t" r="r" b="b"/>
            <a:pathLst>
              <a:path w="458470" h="49530">
                <a:moveTo>
                  <a:pt x="0" y="49529"/>
                </a:moveTo>
                <a:lnTo>
                  <a:pt x="458470" y="49529"/>
                </a:lnTo>
                <a:lnTo>
                  <a:pt x="458470" y="0"/>
                </a:lnTo>
                <a:lnTo>
                  <a:pt x="0" y="0"/>
                </a:lnTo>
                <a:lnTo>
                  <a:pt x="0" y="49529"/>
                </a:lnTo>
                <a:close/>
              </a:path>
            </a:pathLst>
          </a:custGeom>
          <a:solidFill>
            <a:srgbClr val="F1F1F1"/>
          </a:solidFill>
        </p:spPr>
        <p:txBody>
          <a:bodyPr wrap="square" lIns="0" tIns="0" rIns="0" bIns="0" rtlCol="0"/>
          <a:lstStyle/>
          <a:p>
            <a:endParaRPr/>
          </a:p>
        </p:txBody>
      </p:sp>
      <p:sp>
        <p:nvSpPr>
          <p:cNvPr id="22" name="object 22"/>
          <p:cNvSpPr/>
          <p:nvPr/>
        </p:nvSpPr>
        <p:spPr>
          <a:xfrm>
            <a:off x="-1270" y="1967229"/>
            <a:ext cx="6249670" cy="49530"/>
          </a:xfrm>
          <a:custGeom>
            <a:avLst/>
            <a:gdLst/>
            <a:ahLst/>
            <a:cxnLst/>
            <a:rect l="l" t="t" r="r" b="b"/>
            <a:pathLst>
              <a:path w="6249670" h="49530">
                <a:moveTo>
                  <a:pt x="0" y="49529"/>
                </a:moveTo>
                <a:lnTo>
                  <a:pt x="6249670" y="49529"/>
                </a:lnTo>
                <a:lnTo>
                  <a:pt x="6249670" y="0"/>
                </a:lnTo>
                <a:lnTo>
                  <a:pt x="0" y="0"/>
                </a:lnTo>
                <a:lnTo>
                  <a:pt x="0" y="49529"/>
                </a:lnTo>
                <a:close/>
              </a:path>
            </a:pathLst>
          </a:custGeom>
          <a:solidFill>
            <a:srgbClr val="F1F1F1"/>
          </a:solidFill>
        </p:spPr>
        <p:txBody>
          <a:bodyPr wrap="square" lIns="0" tIns="0" rIns="0" bIns="0" rtlCol="0"/>
          <a:lstStyle/>
          <a:p>
            <a:endParaRPr/>
          </a:p>
        </p:txBody>
      </p:sp>
      <p:sp>
        <p:nvSpPr>
          <p:cNvPr id="23" name="object 23"/>
          <p:cNvSpPr/>
          <p:nvPr/>
        </p:nvSpPr>
        <p:spPr>
          <a:xfrm>
            <a:off x="8685530" y="2016760"/>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2F2F2"/>
          </a:solidFill>
        </p:spPr>
        <p:txBody>
          <a:bodyPr wrap="square" lIns="0" tIns="0" rIns="0" bIns="0" rtlCol="0"/>
          <a:lstStyle/>
          <a:p>
            <a:endParaRPr/>
          </a:p>
        </p:txBody>
      </p:sp>
      <p:sp>
        <p:nvSpPr>
          <p:cNvPr id="24" name="object 24"/>
          <p:cNvSpPr/>
          <p:nvPr/>
        </p:nvSpPr>
        <p:spPr>
          <a:xfrm>
            <a:off x="-1270" y="2016760"/>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2F2F2"/>
          </a:solidFill>
        </p:spPr>
        <p:txBody>
          <a:bodyPr wrap="square" lIns="0" tIns="0" rIns="0" bIns="0" rtlCol="0"/>
          <a:lstStyle/>
          <a:p>
            <a:endParaRPr/>
          </a:p>
        </p:txBody>
      </p:sp>
      <p:sp>
        <p:nvSpPr>
          <p:cNvPr id="25" name="object 25"/>
          <p:cNvSpPr/>
          <p:nvPr/>
        </p:nvSpPr>
        <p:spPr>
          <a:xfrm>
            <a:off x="8685530" y="2067560"/>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3F3F3"/>
          </a:solidFill>
        </p:spPr>
        <p:txBody>
          <a:bodyPr wrap="square" lIns="0" tIns="0" rIns="0" bIns="0" rtlCol="0"/>
          <a:lstStyle/>
          <a:p>
            <a:endParaRPr/>
          </a:p>
        </p:txBody>
      </p:sp>
      <p:sp>
        <p:nvSpPr>
          <p:cNvPr id="26" name="object 26"/>
          <p:cNvSpPr/>
          <p:nvPr/>
        </p:nvSpPr>
        <p:spPr>
          <a:xfrm>
            <a:off x="-1270" y="2067560"/>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3F3F3"/>
          </a:solidFill>
        </p:spPr>
        <p:txBody>
          <a:bodyPr wrap="square" lIns="0" tIns="0" rIns="0" bIns="0" rtlCol="0"/>
          <a:lstStyle/>
          <a:p>
            <a:endParaRPr/>
          </a:p>
        </p:txBody>
      </p:sp>
      <p:sp>
        <p:nvSpPr>
          <p:cNvPr id="27" name="object 27"/>
          <p:cNvSpPr/>
          <p:nvPr/>
        </p:nvSpPr>
        <p:spPr>
          <a:xfrm>
            <a:off x="8685530" y="2118360"/>
            <a:ext cx="458470" cy="49530"/>
          </a:xfrm>
          <a:custGeom>
            <a:avLst/>
            <a:gdLst/>
            <a:ahLst/>
            <a:cxnLst/>
            <a:rect l="l" t="t" r="r" b="b"/>
            <a:pathLst>
              <a:path w="458470" h="49530">
                <a:moveTo>
                  <a:pt x="0" y="49529"/>
                </a:moveTo>
                <a:lnTo>
                  <a:pt x="458470" y="49529"/>
                </a:lnTo>
                <a:lnTo>
                  <a:pt x="458470" y="0"/>
                </a:lnTo>
                <a:lnTo>
                  <a:pt x="0" y="0"/>
                </a:lnTo>
                <a:lnTo>
                  <a:pt x="0" y="49529"/>
                </a:lnTo>
                <a:close/>
              </a:path>
            </a:pathLst>
          </a:custGeom>
          <a:solidFill>
            <a:srgbClr val="F4F4F4"/>
          </a:solidFill>
        </p:spPr>
        <p:txBody>
          <a:bodyPr wrap="square" lIns="0" tIns="0" rIns="0" bIns="0" rtlCol="0"/>
          <a:lstStyle/>
          <a:p>
            <a:endParaRPr/>
          </a:p>
        </p:txBody>
      </p:sp>
      <p:sp>
        <p:nvSpPr>
          <p:cNvPr id="28" name="object 28"/>
          <p:cNvSpPr/>
          <p:nvPr/>
        </p:nvSpPr>
        <p:spPr>
          <a:xfrm>
            <a:off x="-1270" y="2118360"/>
            <a:ext cx="6249670" cy="49530"/>
          </a:xfrm>
          <a:custGeom>
            <a:avLst/>
            <a:gdLst/>
            <a:ahLst/>
            <a:cxnLst/>
            <a:rect l="l" t="t" r="r" b="b"/>
            <a:pathLst>
              <a:path w="6249670" h="49530">
                <a:moveTo>
                  <a:pt x="0" y="49529"/>
                </a:moveTo>
                <a:lnTo>
                  <a:pt x="6249670" y="49529"/>
                </a:lnTo>
                <a:lnTo>
                  <a:pt x="6249670" y="0"/>
                </a:lnTo>
                <a:lnTo>
                  <a:pt x="0" y="0"/>
                </a:lnTo>
                <a:lnTo>
                  <a:pt x="0" y="49529"/>
                </a:lnTo>
                <a:close/>
              </a:path>
            </a:pathLst>
          </a:custGeom>
          <a:solidFill>
            <a:srgbClr val="F4F4F4"/>
          </a:solidFill>
        </p:spPr>
        <p:txBody>
          <a:bodyPr wrap="square" lIns="0" tIns="0" rIns="0" bIns="0" rtlCol="0"/>
          <a:lstStyle/>
          <a:p>
            <a:endParaRPr/>
          </a:p>
        </p:txBody>
      </p:sp>
      <p:sp>
        <p:nvSpPr>
          <p:cNvPr id="29" name="object 29"/>
          <p:cNvSpPr/>
          <p:nvPr/>
        </p:nvSpPr>
        <p:spPr>
          <a:xfrm>
            <a:off x="8685530" y="216788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5F5F5"/>
          </a:solidFill>
        </p:spPr>
        <p:txBody>
          <a:bodyPr wrap="square" lIns="0" tIns="0" rIns="0" bIns="0" rtlCol="0"/>
          <a:lstStyle/>
          <a:p>
            <a:endParaRPr/>
          </a:p>
        </p:txBody>
      </p:sp>
      <p:sp>
        <p:nvSpPr>
          <p:cNvPr id="30" name="object 30"/>
          <p:cNvSpPr/>
          <p:nvPr/>
        </p:nvSpPr>
        <p:spPr>
          <a:xfrm>
            <a:off x="-1270" y="216788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5F5F5"/>
          </a:solidFill>
        </p:spPr>
        <p:txBody>
          <a:bodyPr wrap="square" lIns="0" tIns="0" rIns="0" bIns="0" rtlCol="0"/>
          <a:lstStyle/>
          <a:p>
            <a:endParaRPr/>
          </a:p>
        </p:txBody>
      </p:sp>
      <p:sp>
        <p:nvSpPr>
          <p:cNvPr id="31" name="object 31"/>
          <p:cNvSpPr/>
          <p:nvPr/>
        </p:nvSpPr>
        <p:spPr>
          <a:xfrm>
            <a:off x="8685530" y="221868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6F6F6"/>
          </a:solidFill>
        </p:spPr>
        <p:txBody>
          <a:bodyPr wrap="square" lIns="0" tIns="0" rIns="0" bIns="0" rtlCol="0"/>
          <a:lstStyle/>
          <a:p>
            <a:endParaRPr/>
          </a:p>
        </p:txBody>
      </p:sp>
      <p:sp>
        <p:nvSpPr>
          <p:cNvPr id="32" name="object 32"/>
          <p:cNvSpPr/>
          <p:nvPr/>
        </p:nvSpPr>
        <p:spPr>
          <a:xfrm>
            <a:off x="-1270" y="221868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6F6F6"/>
          </a:solidFill>
        </p:spPr>
        <p:txBody>
          <a:bodyPr wrap="square" lIns="0" tIns="0" rIns="0" bIns="0" rtlCol="0"/>
          <a:lstStyle/>
          <a:p>
            <a:endParaRPr/>
          </a:p>
        </p:txBody>
      </p:sp>
      <p:sp>
        <p:nvSpPr>
          <p:cNvPr id="33" name="object 33"/>
          <p:cNvSpPr/>
          <p:nvPr/>
        </p:nvSpPr>
        <p:spPr>
          <a:xfrm>
            <a:off x="8685530" y="2269489"/>
            <a:ext cx="458470" cy="50800"/>
          </a:xfrm>
          <a:custGeom>
            <a:avLst/>
            <a:gdLst/>
            <a:ahLst/>
            <a:cxnLst/>
            <a:rect l="l" t="t" r="r" b="b"/>
            <a:pathLst>
              <a:path w="458470" h="50800">
                <a:moveTo>
                  <a:pt x="0" y="50800"/>
                </a:moveTo>
                <a:lnTo>
                  <a:pt x="458470" y="50800"/>
                </a:lnTo>
                <a:lnTo>
                  <a:pt x="458470" y="0"/>
                </a:lnTo>
                <a:lnTo>
                  <a:pt x="0" y="0"/>
                </a:lnTo>
                <a:lnTo>
                  <a:pt x="0" y="50800"/>
                </a:lnTo>
                <a:close/>
              </a:path>
            </a:pathLst>
          </a:custGeom>
          <a:solidFill>
            <a:srgbClr val="F7F7F7"/>
          </a:solidFill>
        </p:spPr>
        <p:txBody>
          <a:bodyPr wrap="square" lIns="0" tIns="0" rIns="0" bIns="0" rtlCol="0"/>
          <a:lstStyle/>
          <a:p>
            <a:endParaRPr/>
          </a:p>
        </p:txBody>
      </p:sp>
      <p:sp>
        <p:nvSpPr>
          <p:cNvPr id="34" name="object 34"/>
          <p:cNvSpPr/>
          <p:nvPr/>
        </p:nvSpPr>
        <p:spPr>
          <a:xfrm>
            <a:off x="-1270" y="2269489"/>
            <a:ext cx="6249670" cy="50800"/>
          </a:xfrm>
          <a:custGeom>
            <a:avLst/>
            <a:gdLst/>
            <a:ahLst/>
            <a:cxnLst/>
            <a:rect l="l" t="t" r="r" b="b"/>
            <a:pathLst>
              <a:path w="6249670" h="50800">
                <a:moveTo>
                  <a:pt x="0" y="50800"/>
                </a:moveTo>
                <a:lnTo>
                  <a:pt x="6249670" y="50800"/>
                </a:lnTo>
                <a:lnTo>
                  <a:pt x="6249670" y="0"/>
                </a:lnTo>
                <a:lnTo>
                  <a:pt x="0" y="0"/>
                </a:lnTo>
                <a:lnTo>
                  <a:pt x="0" y="50800"/>
                </a:lnTo>
                <a:close/>
              </a:path>
            </a:pathLst>
          </a:custGeom>
          <a:solidFill>
            <a:srgbClr val="F7F7F7"/>
          </a:solidFill>
        </p:spPr>
        <p:txBody>
          <a:bodyPr wrap="square" lIns="0" tIns="0" rIns="0" bIns="0" rtlCol="0"/>
          <a:lstStyle/>
          <a:p>
            <a:endParaRPr/>
          </a:p>
        </p:txBody>
      </p:sp>
      <p:sp>
        <p:nvSpPr>
          <p:cNvPr id="35" name="object 35"/>
          <p:cNvSpPr/>
          <p:nvPr/>
        </p:nvSpPr>
        <p:spPr>
          <a:xfrm>
            <a:off x="8685530" y="2320289"/>
            <a:ext cx="458470" cy="49530"/>
          </a:xfrm>
          <a:custGeom>
            <a:avLst/>
            <a:gdLst/>
            <a:ahLst/>
            <a:cxnLst/>
            <a:rect l="l" t="t" r="r" b="b"/>
            <a:pathLst>
              <a:path w="458470" h="49530">
                <a:moveTo>
                  <a:pt x="0" y="49529"/>
                </a:moveTo>
                <a:lnTo>
                  <a:pt x="458470" y="49529"/>
                </a:lnTo>
                <a:lnTo>
                  <a:pt x="458470" y="0"/>
                </a:lnTo>
                <a:lnTo>
                  <a:pt x="0" y="0"/>
                </a:lnTo>
                <a:lnTo>
                  <a:pt x="0" y="49529"/>
                </a:lnTo>
                <a:close/>
              </a:path>
            </a:pathLst>
          </a:custGeom>
          <a:solidFill>
            <a:srgbClr val="F8F8F8"/>
          </a:solidFill>
        </p:spPr>
        <p:txBody>
          <a:bodyPr wrap="square" lIns="0" tIns="0" rIns="0" bIns="0" rtlCol="0"/>
          <a:lstStyle/>
          <a:p>
            <a:endParaRPr/>
          </a:p>
        </p:txBody>
      </p:sp>
      <p:sp>
        <p:nvSpPr>
          <p:cNvPr id="36" name="object 36"/>
          <p:cNvSpPr/>
          <p:nvPr/>
        </p:nvSpPr>
        <p:spPr>
          <a:xfrm>
            <a:off x="-1270" y="2320289"/>
            <a:ext cx="6249670" cy="49530"/>
          </a:xfrm>
          <a:custGeom>
            <a:avLst/>
            <a:gdLst/>
            <a:ahLst/>
            <a:cxnLst/>
            <a:rect l="l" t="t" r="r" b="b"/>
            <a:pathLst>
              <a:path w="6249670" h="49530">
                <a:moveTo>
                  <a:pt x="0" y="49529"/>
                </a:moveTo>
                <a:lnTo>
                  <a:pt x="6249670" y="49529"/>
                </a:lnTo>
                <a:lnTo>
                  <a:pt x="6249670" y="0"/>
                </a:lnTo>
                <a:lnTo>
                  <a:pt x="0" y="0"/>
                </a:lnTo>
                <a:lnTo>
                  <a:pt x="0" y="49529"/>
                </a:lnTo>
                <a:close/>
              </a:path>
            </a:pathLst>
          </a:custGeom>
          <a:solidFill>
            <a:srgbClr val="F8F8F8"/>
          </a:solidFill>
        </p:spPr>
        <p:txBody>
          <a:bodyPr wrap="square" lIns="0" tIns="0" rIns="0" bIns="0" rtlCol="0"/>
          <a:lstStyle/>
          <a:p>
            <a:endParaRPr/>
          </a:p>
        </p:txBody>
      </p:sp>
      <p:sp>
        <p:nvSpPr>
          <p:cNvPr id="37" name="object 37"/>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38" name="object 38"/>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39" name="object 39"/>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40" name="object 40"/>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41" name="object 41"/>
          <p:cNvSpPr txBox="1"/>
          <p:nvPr/>
        </p:nvSpPr>
        <p:spPr>
          <a:xfrm>
            <a:off x="448903" y="116841"/>
            <a:ext cx="8314097" cy="948978"/>
          </a:xfrm>
          <a:prstGeom prst="rect">
            <a:avLst/>
          </a:prstGeom>
        </p:spPr>
        <p:txBody>
          <a:bodyPr vert="horz" wrap="square" lIns="0" tIns="12700" rIns="0" bIns="0" rtlCol="0">
            <a:spAutoFit/>
          </a:bodyPr>
          <a:lstStyle/>
          <a:p>
            <a:pPr marL="12700">
              <a:spcBef>
                <a:spcPts val="100"/>
              </a:spcBef>
            </a:pPr>
            <a:r>
              <a:rPr sz="2000" i="1" u="sng" spc="-5" dirty="0">
                <a:latin typeface="DejaVu Sans"/>
                <a:cs typeface="DejaVu Sans"/>
              </a:rPr>
              <a:t>Naïve </a:t>
            </a:r>
            <a:r>
              <a:rPr sz="2000" i="1" u="sng" spc="-20" dirty="0">
                <a:latin typeface="DejaVu Sans"/>
                <a:cs typeface="DejaVu Sans"/>
              </a:rPr>
              <a:t>Bayes </a:t>
            </a:r>
            <a:r>
              <a:rPr sz="2000" i="1" u="sng" spc="-5" dirty="0">
                <a:latin typeface="DejaVu Sans"/>
                <a:cs typeface="DejaVu Sans"/>
              </a:rPr>
              <a:t>Classifier</a:t>
            </a:r>
            <a:r>
              <a:rPr sz="2000" i="1" u="sng" spc="-10" dirty="0">
                <a:latin typeface="DejaVu Sans"/>
                <a:cs typeface="DejaVu Sans"/>
              </a:rPr>
              <a:t> </a:t>
            </a:r>
            <a:r>
              <a:rPr sz="2000" i="1" u="sng" spc="-5" dirty="0">
                <a:latin typeface="DejaVu Sans"/>
                <a:cs typeface="DejaVu Sans"/>
              </a:rPr>
              <a:t>(I</a:t>
            </a:r>
            <a:r>
              <a:rPr sz="2000" i="1" u="sng" spc="-5" dirty="0" smtClean="0">
                <a:latin typeface="DejaVu Sans"/>
                <a:cs typeface="DejaVu Sans"/>
              </a:rPr>
              <a:t>)</a:t>
            </a:r>
            <a:r>
              <a:rPr lang="en-US" sz="2000" i="1" u="sng" spc="-5" dirty="0" smtClean="0">
                <a:latin typeface="DejaVu Sans"/>
                <a:cs typeface="DejaVu Sans"/>
              </a:rPr>
              <a:t>:</a:t>
            </a:r>
            <a:r>
              <a:rPr lang="en-US" altLang="en-US" sz="2000" i="1" u="sng" dirty="0" smtClean="0"/>
              <a:t>Task: Classify a new instance based on a tuple of attribute values</a:t>
            </a:r>
          </a:p>
          <a:p>
            <a:pPr marL="12700">
              <a:lnSpc>
                <a:spcPct val="100000"/>
              </a:lnSpc>
              <a:spcBef>
                <a:spcPts val="100"/>
              </a:spcBef>
            </a:pPr>
            <a:endParaRPr sz="2000" i="1" u="sng" dirty="0">
              <a:latin typeface="DejaVu Sans"/>
              <a:cs typeface="DejaVu Sans"/>
            </a:endParaRPr>
          </a:p>
        </p:txBody>
      </p:sp>
      <p:sp>
        <p:nvSpPr>
          <p:cNvPr id="42" name="object 42"/>
          <p:cNvSpPr/>
          <p:nvPr/>
        </p:nvSpPr>
        <p:spPr>
          <a:xfrm>
            <a:off x="6248400" y="1581150"/>
            <a:ext cx="2437130" cy="820419"/>
          </a:xfrm>
          <a:custGeom>
            <a:avLst/>
            <a:gdLst/>
            <a:ahLst/>
            <a:cxnLst/>
            <a:rect l="l" t="t" r="r" b="b"/>
            <a:pathLst>
              <a:path w="2437129" h="820419">
                <a:moveTo>
                  <a:pt x="2437129" y="0"/>
                </a:moveTo>
                <a:lnTo>
                  <a:pt x="0" y="0"/>
                </a:lnTo>
                <a:lnTo>
                  <a:pt x="0" y="820419"/>
                </a:lnTo>
                <a:lnTo>
                  <a:pt x="2437129" y="820419"/>
                </a:lnTo>
                <a:lnTo>
                  <a:pt x="2437129" y="0"/>
                </a:lnTo>
                <a:close/>
              </a:path>
            </a:pathLst>
          </a:custGeom>
          <a:solidFill>
            <a:srgbClr val="FFCC66"/>
          </a:solidFill>
        </p:spPr>
        <p:txBody>
          <a:bodyPr wrap="square" lIns="0" tIns="0" rIns="0" bIns="0" rtlCol="0"/>
          <a:lstStyle/>
          <a:p>
            <a:endParaRPr/>
          </a:p>
        </p:txBody>
      </p:sp>
      <p:sp>
        <p:nvSpPr>
          <p:cNvPr id="43" name="object 43"/>
          <p:cNvSpPr/>
          <p:nvPr/>
        </p:nvSpPr>
        <p:spPr>
          <a:xfrm>
            <a:off x="6248400" y="1581150"/>
            <a:ext cx="2437130" cy="820419"/>
          </a:xfrm>
          <a:custGeom>
            <a:avLst/>
            <a:gdLst/>
            <a:ahLst/>
            <a:cxnLst/>
            <a:rect l="l" t="t" r="r" b="b"/>
            <a:pathLst>
              <a:path w="2437129" h="820419">
                <a:moveTo>
                  <a:pt x="1219200" y="820419"/>
                </a:moveTo>
                <a:lnTo>
                  <a:pt x="0" y="820419"/>
                </a:lnTo>
                <a:lnTo>
                  <a:pt x="0" y="0"/>
                </a:lnTo>
                <a:lnTo>
                  <a:pt x="2437129" y="0"/>
                </a:lnTo>
                <a:lnTo>
                  <a:pt x="2437129" y="820419"/>
                </a:lnTo>
                <a:lnTo>
                  <a:pt x="1219200" y="820419"/>
                </a:lnTo>
                <a:close/>
              </a:path>
            </a:pathLst>
          </a:custGeom>
          <a:ln w="3234">
            <a:solidFill>
              <a:srgbClr val="000000"/>
            </a:solidFill>
          </a:ln>
        </p:spPr>
        <p:txBody>
          <a:bodyPr wrap="square" lIns="0" tIns="0" rIns="0" bIns="0" rtlCol="0"/>
          <a:lstStyle/>
          <a:p>
            <a:endParaRPr/>
          </a:p>
        </p:txBody>
      </p:sp>
      <p:sp>
        <p:nvSpPr>
          <p:cNvPr id="44" name="object 44"/>
          <p:cNvSpPr txBox="1"/>
          <p:nvPr/>
        </p:nvSpPr>
        <p:spPr>
          <a:xfrm>
            <a:off x="6325870" y="1612900"/>
            <a:ext cx="2067560" cy="756920"/>
          </a:xfrm>
          <a:prstGeom prst="rect">
            <a:avLst/>
          </a:prstGeom>
        </p:spPr>
        <p:txBody>
          <a:bodyPr vert="horz" wrap="square" lIns="0" tIns="12700" rIns="0" bIns="0" rtlCol="0">
            <a:spAutoFit/>
          </a:bodyPr>
          <a:lstStyle/>
          <a:p>
            <a:pPr marL="12700" marR="5080">
              <a:lnSpc>
                <a:spcPct val="100000"/>
              </a:lnSpc>
              <a:spcBef>
                <a:spcPts val="100"/>
              </a:spcBef>
              <a:tabLst>
                <a:tab pos="1209040" algn="l"/>
              </a:tabLst>
            </a:pPr>
            <a:r>
              <a:rPr sz="1600" spc="-5" dirty="0">
                <a:latin typeface="DejaVu Sans"/>
                <a:cs typeface="DejaVu Sans"/>
              </a:rPr>
              <a:t>MAP </a:t>
            </a:r>
            <a:r>
              <a:rPr sz="1600" dirty="0">
                <a:latin typeface="DejaVu Sans"/>
                <a:cs typeface="DejaVu Sans"/>
              </a:rPr>
              <a:t>is </a:t>
            </a:r>
            <a:r>
              <a:rPr sz="1600" spc="-5" dirty="0">
                <a:latin typeface="DejaVu Sans"/>
                <a:cs typeface="DejaVu Sans"/>
              </a:rPr>
              <a:t>“maximum</a:t>
            </a:r>
            <a:r>
              <a:rPr sz="1600" spc="-120" dirty="0">
                <a:latin typeface="DejaVu Sans"/>
                <a:cs typeface="DejaVu Sans"/>
              </a:rPr>
              <a:t> </a:t>
            </a:r>
            <a:r>
              <a:rPr sz="1600" dirty="0">
                <a:latin typeface="DejaVu Sans"/>
                <a:cs typeface="DejaVu Sans"/>
              </a:rPr>
              <a:t>a  </a:t>
            </a:r>
            <a:r>
              <a:rPr sz="1600" spc="-10" dirty="0">
                <a:latin typeface="DejaVu Sans"/>
                <a:cs typeface="DejaVu Sans"/>
              </a:rPr>
              <a:t>posteriori”	</a:t>
            </a:r>
            <a:r>
              <a:rPr sz="1600" dirty="0">
                <a:latin typeface="DejaVu Sans"/>
                <a:cs typeface="DejaVu Sans"/>
              </a:rPr>
              <a:t>= </a:t>
            </a:r>
            <a:r>
              <a:rPr sz="1600" spc="-5" dirty="0">
                <a:latin typeface="DejaVu Sans"/>
                <a:cs typeface="DejaVu Sans"/>
              </a:rPr>
              <a:t>most  </a:t>
            </a:r>
            <a:r>
              <a:rPr sz="1600" spc="-15" dirty="0">
                <a:latin typeface="DejaVu Sans"/>
                <a:cs typeface="DejaVu Sans"/>
              </a:rPr>
              <a:t>likely</a:t>
            </a:r>
            <a:r>
              <a:rPr sz="1600" spc="-20" dirty="0">
                <a:latin typeface="DejaVu Sans"/>
                <a:cs typeface="DejaVu Sans"/>
              </a:rPr>
              <a:t> </a:t>
            </a:r>
            <a:r>
              <a:rPr sz="1600" spc="-5" dirty="0">
                <a:latin typeface="DejaVu Sans"/>
                <a:cs typeface="DejaVu Sans"/>
              </a:rPr>
              <a:t>class</a:t>
            </a:r>
            <a:endParaRPr sz="1600">
              <a:latin typeface="DejaVu Sans"/>
              <a:cs typeface="DejaVu Sans"/>
            </a:endParaRPr>
          </a:p>
        </p:txBody>
      </p:sp>
      <p:sp>
        <p:nvSpPr>
          <p:cNvPr id="45" name="object 45"/>
          <p:cNvSpPr txBox="1"/>
          <p:nvPr/>
        </p:nvSpPr>
        <p:spPr>
          <a:xfrm>
            <a:off x="6934200" y="2876550"/>
            <a:ext cx="1675130" cy="332740"/>
          </a:xfrm>
          <a:prstGeom prst="rect">
            <a:avLst/>
          </a:prstGeom>
          <a:solidFill>
            <a:srgbClr val="FFCC66"/>
          </a:solidFill>
          <a:ln w="3234">
            <a:solidFill>
              <a:srgbClr val="000000"/>
            </a:solidFill>
          </a:ln>
        </p:spPr>
        <p:txBody>
          <a:bodyPr vert="horz" wrap="square" lIns="0" tIns="44450" rIns="0" bIns="0" rtlCol="0">
            <a:spAutoFit/>
          </a:bodyPr>
          <a:lstStyle/>
          <a:p>
            <a:pPr marL="90170">
              <a:lnSpc>
                <a:spcPct val="100000"/>
              </a:lnSpc>
              <a:spcBef>
                <a:spcPts val="350"/>
              </a:spcBef>
            </a:pPr>
            <a:r>
              <a:rPr sz="1600" spc="-5" dirty="0">
                <a:latin typeface="DejaVu Sans"/>
                <a:cs typeface="DejaVu Sans"/>
              </a:rPr>
              <a:t>Bayes</a:t>
            </a:r>
            <a:r>
              <a:rPr sz="1600" spc="-20" dirty="0">
                <a:latin typeface="DejaVu Sans"/>
                <a:cs typeface="DejaVu Sans"/>
              </a:rPr>
              <a:t> </a:t>
            </a:r>
            <a:r>
              <a:rPr sz="1600" spc="-25" dirty="0">
                <a:latin typeface="DejaVu Sans"/>
                <a:cs typeface="DejaVu Sans"/>
              </a:rPr>
              <a:t>Rule</a:t>
            </a:r>
            <a:endParaRPr sz="1600">
              <a:latin typeface="DejaVu Sans"/>
              <a:cs typeface="DejaVu Sans"/>
            </a:endParaRPr>
          </a:p>
        </p:txBody>
      </p:sp>
      <p:sp>
        <p:nvSpPr>
          <p:cNvPr id="46" name="object 46"/>
          <p:cNvSpPr txBox="1"/>
          <p:nvPr/>
        </p:nvSpPr>
        <p:spPr>
          <a:xfrm>
            <a:off x="7010400" y="3943350"/>
            <a:ext cx="1675130" cy="576580"/>
          </a:xfrm>
          <a:prstGeom prst="rect">
            <a:avLst/>
          </a:prstGeom>
          <a:solidFill>
            <a:srgbClr val="FFCC66"/>
          </a:solidFill>
          <a:ln w="3234">
            <a:solidFill>
              <a:srgbClr val="000000"/>
            </a:solidFill>
          </a:ln>
        </p:spPr>
        <p:txBody>
          <a:bodyPr vert="horz" wrap="square" lIns="0" tIns="44450" rIns="0" bIns="0" rtlCol="0">
            <a:spAutoFit/>
          </a:bodyPr>
          <a:lstStyle/>
          <a:p>
            <a:pPr marL="88900" marR="255270">
              <a:lnSpc>
                <a:spcPct val="100000"/>
              </a:lnSpc>
              <a:spcBef>
                <a:spcPts val="350"/>
              </a:spcBef>
            </a:pPr>
            <a:r>
              <a:rPr sz="1600" spc="-15" dirty="0">
                <a:latin typeface="DejaVu Sans"/>
                <a:cs typeface="DejaVu Sans"/>
              </a:rPr>
              <a:t>Dropping</a:t>
            </a:r>
            <a:r>
              <a:rPr sz="1600" spc="-80" dirty="0">
                <a:latin typeface="DejaVu Sans"/>
                <a:cs typeface="DejaVu Sans"/>
              </a:rPr>
              <a:t> </a:t>
            </a:r>
            <a:r>
              <a:rPr sz="1600" spc="-5" dirty="0">
                <a:latin typeface="DejaVu Sans"/>
                <a:cs typeface="DejaVu Sans"/>
              </a:rPr>
              <a:t>the  denominator</a:t>
            </a:r>
            <a:endParaRPr sz="1600">
              <a:latin typeface="DejaVu Sans"/>
              <a:cs typeface="DejaVu Sans"/>
            </a:endParaRPr>
          </a:p>
        </p:txBody>
      </p:sp>
      <p:sp>
        <p:nvSpPr>
          <p:cNvPr id="47" name="object 47"/>
          <p:cNvSpPr txBox="1"/>
          <p:nvPr/>
        </p:nvSpPr>
        <p:spPr>
          <a:xfrm>
            <a:off x="3435350" y="1943100"/>
            <a:ext cx="521334" cy="342900"/>
          </a:xfrm>
          <a:prstGeom prst="rect">
            <a:avLst/>
          </a:prstGeom>
        </p:spPr>
        <p:txBody>
          <a:bodyPr vert="horz" wrap="square" lIns="0" tIns="16510" rIns="0" bIns="0" rtlCol="0">
            <a:spAutoFit/>
          </a:bodyPr>
          <a:lstStyle/>
          <a:p>
            <a:pPr marL="12700">
              <a:lnSpc>
                <a:spcPct val="100000"/>
              </a:lnSpc>
              <a:spcBef>
                <a:spcPts val="130"/>
              </a:spcBef>
            </a:pPr>
            <a:r>
              <a:rPr sz="2050" i="1" spc="-155" dirty="0">
                <a:latin typeface="DejaVu Sans"/>
                <a:cs typeface="DejaVu Sans"/>
              </a:rPr>
              <a:t>c</a:t>
            </a:r>
            <a:r>
              <a:rPr sz="2050" spc="10" dirty="0">
                <a:latin typeface="Symbol"/>
                <a:cs typeface="Symbol"/>
              </a:rPr>
              <a:t></a:t>
            </a:r>
            <a:r>
              <a:rPr sz="2050" i="1" spc="10" dirty="0">
                <a:latin typeface="DejaVu Sans"/>
                <a:cs typeface="DejaVu Sans"/>
              </a:rPr>
              <a:t>C</a:t>
            </a:r>
            <a:endParaRPr sz="2050">
              <a:latin typeface="DejaVu Sans"/>
              <a:cs typeface="DejaVu Sans"/>
            </a:endParaRPr>
          </a:p>
        </p:txBody>
      </p:sp>
      <p:sp>
        <p:nvSpPr>
          <p:cNvPr id="48" name="object 48"/>
          <p:cNvSpPr txBox="1">
            <a:spLocks noGrp="1"/>
          </p:cNvSpPr>
          <p:nvPr>
            <p:ph type="title"/>
          </p:nvPr>
        </p:nvSpPr>
        <p:spPr>
          <a:xfrm>
            <a:off x="1786889" y="1384300"/>
            <a:ext cx="3980179" cy="575945"/>
          </a:xfrm>
          <a:prstGeom prst="rect">
            <a:avLst/>
          </a:prstGeom>
        </p:spPr>
        <p:txBody>
          <a:bodyPr vert="horz" wrap="square" lIns="0" tIns="13970" rIns="0" bIns="0" rtlCol="0">
            <a:spAutoFit/>
          </a:bodyPr>
          <a:lstStyle/>
          <a:p>
            <a:pPr marL="12700">
              <a:lnSpc>
                <a:spcPct val="100000"/>
              </a:lnSpc>
              <a:spcBef>
                <a:spcPts val="110"/>
              </a:spcBef>
              <a:tabLst>
                <a:tab pos="893444" algn="l"/>
              </a:tabLst>
            </a:pPr>
            <a:r>
              <a:rPr sz="3600" b="0" i="1" spc="-140" dirty="0">
                <a:latin typeface="DejaVu Sans"/>
                <a:cs typeface="DejaVu Sans"/>
              </a:rPr>
              <a:t>c</a:t>
            </a:r>
            <a:r>
              <a:rPr sz="3075" b="0" i="1" spc="-209" baseline="-24390" dirty="0">
                <a:latin typeface="DejaVu Sans"/>
                <a:cs typeface="DejaVu Sans"/>
              </a:rPr>
              <a:t>MAP	</a:t>
            </a:r>
            <a:r>
              <a:rPr sz="3600" b="0" spc="-25" dirty="0">
                <a:latin typeface="Symbol"/>
                <a:cs typeface="Symbol"/>
              </a:rPr>
              <a:t></a:t>
            </a:r>
            <a:r>
              <a:rPr sz="3600" b="0" spc="-229" dirty="0">
                <a:latin typeface="Times New Roman"/>
                <a:cs typeface="Times New Roman"/>
              </a:rPr>
              <a:t> </a:t>
            </a:r>
            <a:r>
              <a:rPr sz="3600" b="0" spc="-25" dirty="0">
                <a:latin typeface="Times New Roman"/>
                <a:cs typeface="Times New Roman"/>
              </a:rPr>
              <a:t>argmax</a:t>
            </a:r>
            <a:r>
              <a:rPr sz="3600" b="0" spc="-415" dirty="0">
                <a:latin typeface="Times New Roman"/>
                <a:cs typeface="Times New Roman"/>
              </a:rPr>
              <a:t> </a:t>
            </a:r>
            <a:r>
              <a:rPr sz="3600" b="0" i="1" spc="95" dirty="0">
                <a:latin typeface="DejaVu Sans"/>
                <a:cs typeface="DejaVu Sans"/>
              </a:rPr>
              <a:t>P</a:t>
            </a:r>
            <a:r>
              <a:rPr sz="3600" b="0" spc="95" dirty="0">
                <a:latin typeface="Times New Roman"/>
                <a:cs typeface="Times New Roman"/>
              </a:rPr>
              <a:t>(</a:t>
            </a:r>
            <a:r>
              <a:rPr sz="3600" b="0" i="1" spc="95" dirty="0">
                <a:latin typeface="DejaVu Sans"/>
                <a:cs typeface="DejaVu Sans"/>
              </a:rPr>
              <a:t>c</a:t>
            </a:r>
            <a:r>
              <a:rPr sz="3600" b="0" spc="95" dirty="0">
                <a:latin typeface="Times New Roman"/>
                <a:cs typeface="Times New Roman"/>
              </a:rPr>
              <a:t>|</a:t>
            </a:r>
            <a:r>
              <a:rPr sz="3600" b="0" spc="-305" dirty="0">
                <a:latin typeface="Times New Roman"/>
                <a:cs typeface="Times New Roman"/>
              </a:rPr>
              <a:t> </a:t>
            </a:r>
            <a:r>
              <a:rPr sz="3600" b="0" i="1" spc="-105" dirty="0">
                <a:latin typeface="DejaVu Sans"/>
                <a:cs typeface="DejaVu Sans"/>
              </a:rPr>
              <a:t>d</a:t>
            </a:r>
            <a:r>
              <a:rPr sz="3600" b="0" spc="-105" dirty="0">
                <a:latin typeface="Times New Roman"/>
                <a:cs typeface="Times New Roman"/>
              </a:rPr>
              <a:t>)</a:t>
            </a:r>
            <a:endParaRPr sz="3600">
              <a:latin typeface="Times New Roman"/>
              <a:cs typeface="Times New Roman"/>
            </a:endParaRPr>
          </a:p>
        </p:txBody>
      </p:sp>
      <p:sp>
        <p:nvSpPr>
          <p:cNvPr id="49" name="object 49"/>
          <p:cNvSpPr txBox="1"/>
          <p:nvPr/>
        </p:nvSpPr>
        <p:spPr>
          <a:xfrm>
            <a:off x="2927350" y="3307079"/>
            <a:ext cx="514350" cy="337820"/>
          </a:xfrm>
          <a:prstGeom prst="rect">
            <a:avLst/>
          </a:prstGeom>
        </p:spPr>
        <p:txBody>
          <a:bodyPr vert="horz" wrap="square" lIns="0" tIns="12700" rIns="0" bIns="0" rtlCol="0">
            <a:spAutoFit/>
          </a:bodyPr>
          <a:lstStyle/>
          <a:p>
            <a:pPr marL="12700">
              <a:lnSpc>
                <a:spcPct val="100000"/>
              </a:lnSpc>
              <a:spcBef>
                <a:spcPts val="100"/>
              </a:spcBef>
            </a:pPr>
            <a:r>
              <a:rPr sz="2050" i="1" spc="-165" dirty="0">
                <a:latin typeface="DejaVu Sans"/>
                <a:cs typeface="DejaVu Sans"/>
              </a:rPr>
              <a:t>c</a:t>
            </a:r>
            <a:r>
              <a:rPr sz="2050" spc="-10" dirty="0">
                <a:latin typeface="Symbol"/>
                <a:cs typeface="Symbol"/>
              </a:rPr>
              <a:t></a:t>
            </a:r>
            <a:r>
              <a:rPr sz="2050" i="1" spc="-15" dirty="0">
                <a:latin typeface="DejaVu Sans"/>
                <a:cs typeface="DejaVu Sans"/>
              </a:rPr>
              <a:t>C</a:t>
            </a:r>
            <a:endParaRPr sz="2050">
              <a:latin typeface="DejaVu Sans"/>
              <a:cs typeface="DejaVu Sans"/>
            </a:endParaRPr>
          </a:p>
        </p:txBody>
      </p:sp>
      <p:sp>
        <p:nvSpPr>
          <p:cNvPr id="50" name="object 50"/>
          <p:cNvSpPr txBox="1"/>
          <p:nvPr/>
        </p:nvSpPr>
        <p:spPr>
          <a:xfrm>
            <a:off x="2169160" y="2482850"/>
            <a:ext cx="3895725" cy="568325"/>
          </a:xfrm>
          <a:prstGeom prst="rect">
            <a:avLst/>
          </a:prstGeom>
        </p:spPr>
        <p:txBody>
          <a:bodyPr vert="horz" wrap="square" lIns="0" tIns="13970" rIns="0" bIns="0" rtlCol="0">
            <a:spAutoFit/>
          </a:bodyPr>
          <a:lstStyle/>
          <a:p>
            <a:pPr marL="12700">
              <a:lnSpc>
                <a:spcPct val="100000"/>
              </a:lnSpc>
              <a:spcBef>
                <a:spcPts val="110"/>
              </a:spcBef>
            </a:pPr>
            <a:r>
              <a:rPr sz="5325" spc="-52" baseline="-33646" dirty="0">
                <a:latin typeface="Symbol"/>
                <a:cs typeface="Symbol"/>
              </a:rPr>
              <a:t></a:t>
            </a:r>
            <a:r>
              <a:rPr sz="5325" spc="-270" baseline="-33646" dirty="0">
                <a:latin typeface="Times New Roman"/>
                <a:cs typeface="Times New Roman"/>
              </a:rPr>
              <a:t> </a:t>
            </a:r>
            <a:r>
              <a:rPr sz="5325" spc="-44" baseline="-33646" dirty="0">
                <a:latin typeface="Times New Roman"/>
                <a:cs typeface="Times New Roman"/>
              </a:rPr>
              <a:t>argmax</a:t>
            </a:r>
            <a:r>
              <a:rPr sz="5325" spc="-240" baseline="-33646" dirty="0">
                <a:latin typeface="Times New Roman"/>
                <a:cs typeface="Times New Roman"/>
              </a:rPr>
              <a:t> </a:t>
            </a:r>
            <a:r>
              <a:rPr sz="3550" i="1" spc="55" dirty="0">
                <a:latin typeface="DejaVu Sans"/>
                <a:cs typeface="DejaVu Sans"/>
              </a:rPr>
              <a:t>P</a:t>
            </a:r>
            <a:r>
              <a:rPr sz="3550" spc="55" dirty="0">
                <a:latin typeface="Times New Roman"/>
                <a:cs typeface="Times New Roman"/>
              </a:rPr>
              <a:t>(</a:t>
            </a:r>
            <a:r>
              <a:rPr sz="3550" i="1" spc="55" dirty="0">
                <a:latin typeface="DejaVu Sans"/>
                <a:cs typeface="DejaVu Sans"/>
              </a:rPr>
              <a:t>d</a:t>
            </a:r>
            <a:r>
              <a:rPr sz="3550" i="1" spc="-795" dirty="0">
                <a:latin typeface="DejaVu Sans"/>
                <a:cs typeface="DejaVu Sans"/>
              </a:rPr>
              <a:t> </a:t>
            </a:r>
            <a:r>
              <a:rPr sz="3550" spc="-5" dirty="0">
                <a:latin typeface="Times New Roman"/>
                <a:cs typeface="Times New Roman"/>
              </a:rPr>
              <a:t>|</a:t>
            </a:r>
            <a:r>
              <a:rPr sz="3550" spc="-315" dirty="0">
                <a:latin typeface="Times New Roman"/>
                <a:cs typeface="Times New Roman"/>
              </a:rPr>
              <a:t> </a:t>
            </a:r>
            <a:r>
              <a:rPr sz="3550" i="1" spc="-70" dirty="0">
                <a:latin typeface="DejaVu Sans"/>
                <a:cs typeface="DejaVu Sans"/>
              </a:rPr>
              <a:t>c</a:t>
            </a:r>
            <a:r>
              <a:rPr sz="3550" spc="-70" dirty="0">
                <a:latin typeface="Times New Roman"/>
                <a:cs typeface="Times New Roman"/>
              </a:rPr>
              <a:t>)</a:t>
            </a:r>
            <a:r>
              <a:rPr sz="3550" i="1" spc="-70" dirty="0">
                <a:latin typeface="DejaVu Sans"/>
                <a:cs typeface="DejaVu Sans"/>
              </a:rPr>
              <a:t>P</a:t>
            </a:r>
            <a:r>
              <a:rPr sz="3550" spc="-70" dirty="0">
                <a:latin typeface="Times New Roman"/>
                <a:cs typeface="Times New Roman"/>
              </a:rPr>
              <a:t>(</a:t>
            </a:r>
            <a:r>
              <a:rPr sz="3550" i="1" spc="-70" dirty="0">
                <a:latin typeface="DejaVu Sans"/>
                <a:cs typeface="DejaVu Sans"/>
              </a:rPr>
              <a:t>c</a:t>
            </a:r>
            <a:r>
              <a:rPr sz="3550" spc="-70" dirty="0">
                <a:latin typeface="Times New Roman"/>
                <a:cs typeface="Times New Roman"/>
              </a:rPr>
              <a:t>)</a:t>
            </a:r>
            <a:endParaRPr sz="3550">
              <a:latin typeface="Times New Roman"/>
              <a:cs typeface="Times New Roman"/>
            </a:endParaRPr>
          </a:p>
        </p:txBody>
      </p:sp>
      <p:sp>
        <p:nvSpPr>
          <p:cNvPr id="51" name="object 51"/>
          <p:cNvSpPr txBox="1"/>
          <p:nvPr/>
        </p:nvSpPr>
        <p:spPr>
          <a:xfrm>
            <a:off x="4561840" y="3116579"/>
            <a:ext cx="879475" cy="568325"/>
          </a:xfrm>
          <a:prstGeom prst="rect">
            <a:avLst/>
          </a:prstGeom>
        </p:spPr>
        <p:txBody>
          <a:bodyPr vert="horz" wrap="square" lIns="0" tIns="13970" rIns="0" bIns="0" rtlCol="0">
            <a:spAutoFit/>
          </a:bodyPr>
          <a:lstStyle/>
          <a:p>
            <a:pPr marL="12700">
              <a:lnSpc>
                <a:spcPct val="100000"/>
              </a:lnSpc>
              <a:spcBef>
                <a:spcPts val="110"/>
              </a:spcBef>
            </a:pPr>
            <a:r>
              <a:rPr sz="3550" i="1" spc="95" dirty="0">
                <a:latin typeface="DejaVu Sans"/>
                <a:cs typeface="DejaVu Sans"/>
              </a:rPr>
              <a:t>P</a:t>
            </a:r>
            <a:r>
              <a:rPr sz="3550" spc="75" dirty="0">
                <a:latin typeface="Times New Roman"/>
                <a:cs typeface="Times New Roman"/>
              </a:rPr>
              <a:t>(</a:t>
            </a:r>
            <a:r>
              <a:rPr sz="3550" i="1" spc="-204" dirty="0">
                <a:latin typeface="DejaVu Sans"/>
                <a:cs typeface="DejaVu Sans"/>
              </a:rPr>
              <a:t>d</a:t>
            </a:r>
            <a:r>
              <a:rPr sz="3550" spc="-10" dirty="0">
                <a:latin typeface="Times New Roman"/>
                <a:cs typeface="Times New Roman"/>
              </a:rPr>
              <a:t>)</a:t>
            </a:r>
            <a:endParaRPr sz="3550">
              <a:latin typeface="Times New Roman"/>
              <a:cs typeface="Times New Roman"/>
            </a:endParaRPr>
          </a:p>
        </p:txBody>
      </p:sp>
      <p:sp>
        <p:nvSpPr>
          <p:cNvPr id="52" name="object 52"/>
          <p:cNvSpPr/>
          <p:nvPr/>
        </p:nvSpPr>
        <p:spPr>
          <a:xfrm>
            <a:off x="3907790" y="3121660"/>
            <a:ext cx="2155190" cy="0"/>
          </a:xfrm>
          <a:custGeom>
            <a:avLst/>
            <a:gdLst/>
            <a:ahLst/>
            <a:cxnLst/>
            <a:rect l="l" t="t" r="r" b="b"/>
            <a:pathLst>
              <a:path w="2155190">
                <a:moveTo>
                  <a:pt x="0" y="0"/>
                </a:moveTo>
                <a:lnTo>
                  <a:pt x="2155190" y="0"/>
                </a:lnTo>
              </a:path>
            </a:pathLst>
          </a:custGeom>
          <a:ln w="20320">
            <a:solidFill>
              <a:srgbClr val="000000"/>
            </a:solidFill>
          </a:ln>
        </p:spPr>
        <p:txBody>
          <a:bodyPr wrap="square" lIns="0" tIns="0" rIns="0" bIns="0" rtlCol="0"/>
          <a:lstStyle/>
          <a:p>
            <a:endParaRPr/>
          </a:p>
        </p:txBody>
      </p:sp>
      <p:sp>
        <p:nvSpPr>
          <p:cNvPr id="53" name="object 53"/>
          <p:cNvSpPr txBox="1"/>
          <p:nvPr/>
        </p:nvSpPr>
        <p:spPr>
          <a:xfrm>
            <a:off x="2466339" y="3839209"/>
            <a:ext cx="3828415" cy="887730"/>
          </a:xfrm>
          <a:prstGeom prst="rect">
            <a:avLst/>
          </a:prstGeom>
        </p:spPr>
        <p:txBody>
          <a:bodyPr vert="horz" wrap="square" lIns="0" tIns="13970" rIns="0" bIns="0" rtlCol="0">
            <a:spAutoFit/>
          </a:bodyPr>
          <a:lstStyle/>
          <a:p>
            <a:pPr marL="12700">
              <a:lnSpc>
                <a:spcPct val="100000"/>
              </a:lnSpc>
              <a:spcBef>
                <a:spcPts val="110"/>
              </a:spcBef>
            </a:pPr>
            <a:r>
              <a:rPr sz="3550" spc="-65" dirty="0">
                <a:latin typeface="Symbol"/>
                <a:cs typeface="Symbol"/>
              </a:rPr>
              <a:t></a:t>
            </a:r>
            <a:r>
              <a:rPr sz="3550" spc="-195" dirty="0">
                <a:latin typeface="Times New Roman"/>
                <a:cs typeface="Times New Roman"/>
              </a:rPr>
              <a:t> </a:t>
            </a:r>
            <a:r>
              <a:rPr sz="3550" spc="-45" dirty="0">
                <a:latin typeface="Times New Roman"/>
                <a:cs typeface="Times New Roman"/>
              </a:rPr>
              <a:t>argmax</a:t>
            </a:r>
            <a:r>
              <a:rPr sz="3550" spc="-415" dirty="0">
                <a:latin typeface="Times New Roman"/>
                <a:cs typeface="Times New Roman"/>
              </a:rPr>
              <a:t> </a:t>
            </a:r>
            <a:r>
              <a:rPr sz="3550" i="1" spc="35" dirty="0">
                <a:latin typeface="DejaVu Sans"/>
                <a:cs typeface="DejaVu Sans"/>
              </a:rPr>
              <a:t>P</a:t>
            </a:r>
            <a:r>
              <a:rPr sz="3550" spc="35" dirty="0">
                <a:latin typeface="Times New Roman"/>
                <a:cs typeface="Times New Roman"/>
              </a:rPr>
              <a:t>(</a:t>
            </a:r>
            <a:r>
              <a:rPr sz="3550" i="1" spc="35" dirty="0">
                <a:latin typeface="DejaVu Sans"/>
                <a:cs typeface="DejaVu Sans"/>
              </a:rPr>
              <a:t>d</a:t>
            </a:r>
            <a:r>
              <a:rPr sz="3550" i="1" spc="-790" dirty="0">
                <a:latin typeface="DejaVu Sans"/>
                <a:cs typeface="DejaVu Sans"/>
              </a:rPr>
              <a:t> </a:t>
            </a:r>
            <a:r>
              <a:rPr sz="3550" spc="-15" dirty="0">
                <a:latin typeface="Times New Roman"/>
                <a:cs typeface="Times New Roman"/>
              </a:rPr>
              <a:t>|</a:t>
            </a:r>
            <a:r>
              <a:rPr sz="3550" spc="-350" dirty="0">
                <a:latin typeface="Times New Roman"/>
                <a:cs typeface="Times New Roman"/>
              </a:rPr>
              <a:t> </a:t>
            </a:r>
            <a:r>
              <a:rPr sz="3550" i="1" spc="-80" dirty="0">
                <a:latin typeface="DejaVu Sans"/>
                <a:cs typeface="DejaVu Sans"/>
              </a:rPr>
              <a:t>c</a:t>
            </a:r>
            <a:r>
              <a:rPr sz="3550" spc="-80" dirty="0">
                <a:latin typeface="Times New Roman"/>
                <a:cs typeface="Times New Roman"/>
              </a:rPr>
              <a:t>)</a:t>
            </a:r>
            <a:r>
              <a:rPr sz="3550" i="1" spc="-80" dirty="0">
                <a:latin typeface="DejaVu Sans"/>
                <a:cs typeface="DejaVu Sans"/>
              </a:rPr>
              <a:t>P</a:t>
            </a:r>
            <a:r>
              <a:rPr sz="3550" spc="-80" dirty="0">
                <a:latin typeface="Times New Roman"/>
                <a:cs typeface="Times New Roman"/>
              </a:rPr>
              <a:t>(</a:t>
            </a:r>
            <a:r>
              <a:rPr sz="3550" i="1" spc="-80" dirty="0">
                <a:latin typeface="DejaVu Sans"/>
                <a:cs typeface="DejaVu Sans"/>
              </a:rPr>
              <a:t>c</a:t>
            </a:r>
            <a:r>
              <a:rPr sz="3550" spc="-80" dirty="0">
                <a:latin typeface="Times New Roman"/>
                <a:cs typeface="Times New Roman"/>
              </a:rPr>
              <a:t>)</a:t>
            </a:r>
            <a:endParaRPr sz="3550">
              <a:latin typeface="Times New Roman"/>
              <a:cs typeface="Times New Roman"/>
            </a:endParaRPr>
          </a:p>
          <a:p>
            <a:pPr marL="764540">
              <a:lnSpc>
                <a:spcPct val="100000"/>
              </a:lnSpc>
              <a:spcBef>
                <a:spcPts val="60"/>
              </a:spcBef>
            </a:pPr>
            <a:r>
              <a:rPr sz="2050" i="1" spc="-75" dirty="0">
                <a:latin typeface="DejaVu Sans"/>
                <a:cs typeface="DejaVu Sans"/>
              </a:rPr>
              <a:t>c</a:t>
            </a:r>
            <a:r>
              <a:rPr sz="2050" spc="-75" dirty="0">
                <a:latin typeface="Symbol"/>
                <a:cs typeface="Symbol"/>
              </a:rPr>
              <a:t></a:t>
            </a:r>
            <a:r>
              <a:rPr sz="2050" i="1" spc="-75" dirty="0">
                <a:latin typeface="DejaVu Sans"/>
                <a:cs typeface="DejaVu Sans"/>
              </a:rPr>
              <a:t>C</a:t>
            </a:r>
            <a:endParaRPr sz="2050">
              <a:latin typeface="DejaVu Sans"/>
              <a:cs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375601" y="130678"/>
            <a:ext cx="8615999" cy="936154"/>
          </a:xfrm>
          <a:prstGeom prst="rect">
            <a:avLst/>
          </a:prstGeom>
        </p:spPr>
        <p:txBody>
          <a:bodyPr vert="horz" wrap="square" lIns="0" tIns="12700" rIns="0" bIns="0" rtlCol="0">
            <a:spAutoFit/>
          </a:bodyPr>
          <a:lstStyle/>
          <a:p>
            <a:pPr marL="12700">
              <a:spcBef>
                <a:spcPts val="100"/>
              </a:spcBef>
            </a:pPr>
            <a:r>
              <a:rPr sz="2000" b="0" i="1" u="sng" spc="-5" dirty="0"/>
              <a:t>Naïve </a:t>
            </a:r>
            <a:r>
              <a:rPr sz="2000" b="0" i="1" u="sng" spc="-20" dirty="0"/>
              <a:t>Bayes </a:t>
            </a:r>
            <a:r>
              <a:rPr sz="2000" b="0" i="1" u="sng" spc="-5" dirty="0"/>
              <a:t>Classifier</a:t>
            </a:r>
            <a:r>
              <a:rPr sz="2000" b="0" i="1" u="sng" spc="-15" dirty="0"/>
              <a:t> </a:t>
            </a:r>
            <a:r>
              <a:rPr sz="2000" b="0" i="1" u="sng" spc="-5" dirty="0"/>
              <a:t>(II</a:t>
            </a:r>
            <a:r>
              <a:rPr sz="2000" b="0" i="1" u="sng" spc="-5" dirty="0" smtClean="0"/>
              <a:t>)</a:t>
            </a:r>
            <a:r>
              <a:rPr lang="en-US" sz="2000" b="0" i="1" u="sng" spc="-5" dirty="0" smtClean="0"/>
              <a:t>:</a:t>
            </a:r>
            <a:r>
              <a:rPr lang="en-US" altLang="en-US" sz="2000" b="0" i="1" u="sng" dirty="0"/>
              <a:t>Task: Classify a new instance based on a tuple of attribute values</a:t>
            </a:r>
            <a:br>
              <a:rPr lang="en-US" altLang="en-US" sz="2000" b="0" i="1" u="sng" dirty="0"/>
            </a:br>
            <a:endParaRPr sz="2000" b="0" i="1" u="sng" spc="-5" dirty="0"/>
          </a:p>
        </p:txBody>
      </p:sp>
      <p:sp>
        <p:nvSpPr>
          <p:cNvPr id="27" name="object 27"/>
          <p:cNvSpPr/>
          <p:nvPr/>
        </p:nvSpPr>
        <p:spPr>
          <a:xfrm>
            <a:off x="7239000" y="2571750"/>
            <a:ext cx="1675130" cy="1062990"/>
          </a:xfrm>
          <a:custGeom>
            <a:avLst/>
            <a:gdLst/>
            <a:ahLst/>
            <a:cxnLst/>
            <a:rect l="l" t="t" r="r" b="b"/>
            <a:pathLst>
              <a:path w="1675129" h="1062989">
                <a:moveTo>
                  <a:pt x="1675129" y="0"/>
                </a:moveTo>
                <a:lnTo>
                  <a:pt x="0" y="0"/>
                </a:lnTo>
                <a:lnTo>
                  <a:pt x="0" y="1062990"/>
                </a:lnTo>
                <a:lnTo>
                  <a:pt x="1675129" y="1062990"/>
                </a:lnTo>
                <a:lnTo>
                  <a:pt x="1675129" y="0"/>
                </a:lnTo>
                <a:close/>
              </a:path>
            </a:pathLst>
          </a:custGeom>
          <a:solidFill>
            <a:srgbClr val="FFCC66"/>
          </a:solidFill>
        </p:spPr>
        <p:txBody>
          <a:bodyPr wrap="square" lIns="0" tIns="0" rIns="0" bIns="0" rtlCol="0"/>
          <a:lstStyle/>
          <a:p>
            <a:endParaRPr/>
          </a:p>
        </p:txBody>
      </p:sp>
      <p:sp>
        <p:nvSpPr>
          <p:cNvPr id="28" name="object 28"/>
          <p:cNvSpPr/>
          <p:nvPr/>
        </p:nvSpPr>
        <p:spPr>
          <a:xfrm>
            <a:off x="7239000" y="2571750"/>
            <a:ext cx="1675130" cy="1062990"/>
          </a:xfrm>
          <a:custGeom>
            <a:avLst/>
            <a:gdLst/>
            <a:ahLst/>
            <a:cxnLst/>
            <a:rect l="l" t="t" r="r" b="b"/>
            <a:pathLst>
              <a:path w="1675129" h="1062989">
                <a:moveTo>
                  <a:pt x="838200" y="1062990"/>
                </a:moveTo>
                <a:lnTo>
                  <a:pt x="0" y="1062990"/>
                </a:lnTo>
                <a:lnTo>
                  <a:pt x="0" y="0"/>
                </a:lnTo>
                <a:lnTo>
                  <a:pt x="1675129" y="0"/>
                </a:lnTo>
                <a:lnTo>
                  <a:pt x="1675129" y="1062990"/>
                </a:lnTo>
                <a:lnTo>
                  <a:pt x="838200" y="1062990"/>
                </a:lnTo>
                <a:close/>
              </a:path>
            </a:pathLst>
          </a:custGeom>
          <a:ln w="3234">
            <a:solidFill>
              <a:srgbClr val="000000"/>
            </a:solidFill>
          </a:ln>
        </p:spPr>
        <p:txBody>
          <a:bodyPr wrap="square" lIns="0" tIns="0" rIns="0" bIns="0" rtlCol="0"/>
          <a:lstStyle/>
          <a:p>
            <a:endParaRPr/>
          </a:p>
        </p:txBody>
      </p:sp>
      <p:sp>
        <p:nvSpPr>
          <p:cNvPr id="29" name="object 29"/>
          <p:cNvSpPr txBox="1"/>
          <p:nvPr/>
        </p:nvSpPr>
        <p:spPr>
          <a:xfrm>
            <a:off x="7239000" y="2603500"/>
            <a:ext cx="1675130" cy="999490"/>
          </a:xfrm>
          <a:prstGeom prst="rect">
            <a:avLst/>
          </a:prstGeom>
        </p:spPr>
        <p:txBody>
          <a:bodyPr vert="horz" wrap="square" lIns="0" tIns="12700" rIns="0" bIns="0" rtlCol="0">
            <a:spAutoFit/>
          </a:bodyPr>
          <a:lstStyle/>
          <a:p>
            <a:pPr marL="88900" marR="337820">
              <a:lnSpc>
                <a:spcPct val="100000"/>
              </a:lnSpc>
              <a:spcBef>
                <a:spcPts val="100"/>
              </a:spcBef>
            </a:pPr>
            <a:r>
              <a:rPr sz="1600" spc="-10" dirty="0">
                <a:latin typeface="DejaVu Sans"/>
                <a:cs typeface="DejaVu Sans"/>
              </a:rPr>
              <a:t>Document</a:t>
            </a:r>
            <a:r>
              <a:rPr sz="1600" spc="-85" dirty="0">
                <a:latin typeface="DejaVu Sans"/>
                <a:cs typeface="DejaVu Sans"/>
              </a:rPr>
              <a:t> </a:t>
            </a:r>
            <a:r>
              <a:rPr sz="1600" dirty="0">
                <a:latin typeface="DejaVu Sans"/>
                <a:cs typeface="DejaVu Sans"/>
              </a:rPr>
              <a:t>d  </a:t>
            </a:r>
            <a:r>
              <a:rPr sz="1600" spc="-15" dirty="0">
                <a:latin typeface="DejaVu Sans"/>
                <a:cs typeface="DejaVu Sans"/>
              </a:rPr>
              <a:t>represented  </a:t>
            </a:r>
            <a:r>
              <a:rPr sz="1600" dirty="0">
                <a:latin typeface="DejaVu Sans"/>
                <a:cs typeface="DejaVu Sans"/>
              </a:rPr>
              <a:t>as </a:t>
            </a:r>
            <a:r>
              <a:rPr sz="1600" spc="-10" dirty="0">
                <a:latin typeface="DejaVu Sans"/>
                <a:cs typeface="DejaVu Sans"/>
              </a:rPr>
              <a:t>features  </a:t>
            </a:r>
            <a:r>
              <a:rPr sz="1600" spc="-5" dirty="0">
                <a:latin typeface="DejaVu Sans"/>
                <a:cs typeface="DejaVu Sans"/>
              </a:rPr>
              <a:t>x1..xn</a:t>
            </a:r>
            <a:endParaRPr sz="1600">
              <a:latin typeface="DejaVu Sans"/>
              <a:cs typeface="DejaVu Sans"/>
            </a:endParaRPr>
          </a:p>
        </p:txBody>
      </p:sp>
      <p:sp>
        <p:nvSpPr>
          <p:cNvPr id="30" name="object 30"/>
          <p:cNvSpPr txBox="1"/>
          <p:nvPr/>
        </p:nvSpPr>
        <p:spPr>
          <a:xfrm>
            <a:off x="3713479" y="2006600"/>
            <a:ext cx="521334" cy="342900"/>
          </a:xfrm>
          <a:prstGeom prst="rect">
            <a:avLst/>
          </a:prstGeom>
        </p:spPr>
        <p:txBody>
          <a:bodyPr vert="horz" wrap="square" lIns="0" tIns="16510" rIns="0" bIns="0" rtlCol="0">
            <a:spAutoFit/>
          </a:bodyPr>
          <a:lstStyle/>
          <a:p>
            <a:pPr marL="12700">
              <a:lnSpc>
                <a:spcPct val="100000"/>
              </a:lnSpc>
              <a:spcBef>
                <a:spcPts val="130"/>
              </a:spcBef>
            </a:pPr>
            <a:r>
              <a:rPr sz="2050" i="1" spc="-155" dirty="0">
                <a:latin typeface="DejaVu Sans"/>
                <a:cs typeface="DejaVu Sans"/>
              </a:rPr>
              <a:t>c</a:t>
            </a:r>
            <a:r>
              <a:rPr sz="2050" spc="15" dirty="0">
                <a:latin typeface="Symbol"/>
                <a:cs typeface="Symbol"/>
              </a:rPr>
              <a:t></a:t>
            </a:r>
            <a:r>
              <a:rPr sz="2050" i="1" spc="10" dirty="0">
                <a:latin typeface="DejaVu Sans"/>
                <a:cs typeface="DejaVu Sans"/>
              </a:rPr>
              <a:t>C</a:t>
            </a:r>
            <a:endParaRPr sz="2050">
              <a:latin typeface="DejaVu Sans"/>
              <a:cs typeface="DejaVu Sans"/>
            </a:endParaRPr>
          </a:p>
        </p:txBody>
      </p:sp>
      <p:sp>
        <p:nvSpPr>
          <p:cNvPr id="31" name="object 31"/>
          <p:cNvSpPr txBox="1"/>
          <p:nvPr/>
        </p:nvSpPr>
        <p:spPr>
          <a:xfrm>
            <a:off x="2061210" y="1447800"/>
            <a:ext cx="4812030" cy="575945"/>
          </a:xfrm>
          <a:prstGeom prst="rect">
            <a:avLst/>
          </a:prstGeom>
        </p:spPr>
        <p:txBody>
          <a:bodyPr vert="horz" wrap="square" lIns="0" tIns="13970" rIns="0" bIns="0" rtlCol="0">
            <a:spAutoFit/>
          </a:bodyPr>
          <a:lstStyle/>
          <a:p>
            <a:pPr marL="12700">
              <a:lnSpc>
                <a:spcPct val="100000"/>
              </a:lnSpc>
              <a:spcBef>
                <a:spcPts val="110"/>
              </a:spcBef>
              <a:tabLst>
                <a:tab pos="894715" algn="l"/>
              </a:tabLst>
            </a:pPr>
            <a:r>
              <a:rPr sz="3600" i="1" spc="-140" dirty="0">
                <a:latin typeface="DejaVu Sans"/>
                <a:cs typeface="DejaVu Sans"/>
              </a:rPr>
              <a:t>c</a:t>
            </a:r>
            <a:r>
              <a:rPr sz="3075" i="1" spc="-209" baseline="-24390" dirty="0">
                <a:latin typeface="DejaVu Sans"/>
                <a:cs typeface="DejaVu Sans"/>
              </a:rPr>
              <a:t>MAP	</a:t>
            </a:r>
            <a:r>
              <a:rPr sz="3600" spc="-20" dirty="0">
                <a:latin typeface="Symbol"/>
                <a:cs typeface="Symbol"/>
              </a:rPr>
              <a:t></a:t>
            </a:r>
            <a:r>
              <a:rPr sz="3600" spc="-215" dirty="0">
                <a:latin typeface="Times New Roman"/>
                <a:cs typeface="Times New Roman"/>
              </a:rPr>
              <a:t> </a:t>
            </a:r>
            <a:r>
              <a:rPr sz="3600" spc="-25" dirty="0">
                <a:latin typeface="Times New Roman"/>
                <a:cs typeface="Times New Roman"/>
              </a:rPr>
              <a:t>argmax</a:t>
            </a:r>
            <a:r>
              <a:rPr sz="3600" spc="-400" dirty="0">
                <a:latin typeface="Times New Roman"/>
                <a:cs typeface="Times New Roman"/>
              </a:rPr>
              <a:t> </a:t>
            </a:r>
            <a:r>
              <a:rPr sz="3600" i="1" spc="60" dirty="0">
                <a:latin typeface="DejaVu Sans"/>
                <a:cs typeface="DejaVu Sans"/>
              </a:rPr>
              <a:t>P</a:t>
            </a:r>
            <a:r>
              <a:rPr sz="3600" spc="60" dirty="0">
                <a:latin typeface="Times New Roman"/>
                <a:cs typeface="Times New Roman"/>
              </a:rPr>
              <a:t>(</a:t>
            </a:r>
            <a:r>
              <a:rPr sz="3600" i="1" spc="60" dirty="0">
                <a:latin typeface="DejaVu Sans"/>
                <a:cs typeface="DejaVu Sans"/>
              </a:rPr>
              <a:t>d</a:t>
            </a:r>
            <a:r>
              <a:rPr sz="3600" i="1" spc="-825" dirty="0">
                <a:latin typeface="DejaVu Sans"/>
                <a:cs typeface="DejaVu Sans"/>
              </a:rPr>
              <a:t> </a:t>
            </a:r>
            <a:r>
              <a:rPr sz="3600" spc="-5" dirty="0">
                <a:latin typeface="Times New Roman"/>
                <a:cs typeface="Times New Roman"/>
              </a:rPr>
              <a:t>|</a:t>
            </a:r>
            <a:r>
              <a:rPr sz="3600" spc="-330" dirty="0">
                <a:latin typeface="Times New Roman"/>
                <a:cs typeface="Times New Roman"/>
              </a:rPr>
              <a:t> </a:t>
            </a:r>
            <a:r>
              <a:rPr sz="3600" i="1" spc="-60" dirty="0">
                <a:latin typeface="DejaVu Sans"/>
                <a:cs typeface="DejaVu Sans"/>
              </a:rPr>
              <a:t>c</a:t>
            </a:r>
            <a:r>
              <a:rPr sz="3600" spc="-60" dirty="0">
                <a:latin typeface="Times New Roman"/>
                <a:cs typeface="Times New Roman"/>
              </a:rPr>
              <a:t>)</a:t>
            </a:r>
            <a:r>
              <a:rPr sz="3600" i="1" spc="-60" dirty="0">
                <a:latin typeface="DejaVu Sans"/>
                <a:cs typeface="DejaVu Sans"/>
              </a:rPr>
              <a:t>P</a:t>
            </a:r>
            <a:r>
              <a:rPr sz="3600" spc="-60" dirty="0">
                <a:latin typeface="Times New Roman"/>
                <a:cs typeface="Times New Roman"/>
              </a:rPr>
              <a:t>(</a:t>
            </a:r>
            <a:r>
              <a:rPr sz="3600" i="1" spc="-60" dirty="0">
                <a:latin typeface="DejaVu Sans"/>
                <a:cs typeface="DejaVu Sans"/>
              </a:rPr>
              <a:t>c</a:t>
            </a:r>
            <a:r>
              <a:rPr sz="3600" spc="-60" dirty="0">
                <a:latin typeface="Times New Roman"/>
                <a:cs typeface="Times New Roman"/>
              </a:rPr>
              <a:t>)</a:t>
            </a:r>
            <a:endParaRPr sz="3600">
              <a:latin typeface="Times New Roman"/>
              <a:cs typeface="Times New Roman"/>
            </a:endParaRPr>
          </a:p>
        </p:txBody>
      </p:sp>
      <p:sp>
        <p:nvSpPr>
          <p:cNvPr id="32" name="object 32"/>
          <p:cNvSpPr txBox="1"/>
          <p:nvPr/>
        </p:nvSpPr>
        <p:spPr>
          <a:xfrm>
            <a:off x="1410969" y="2664459"/>
            <a:ext cx="5701030" cy="901700"/>
          </a:xfrm>
          <a:prstGeom prst="rect">
            <a:avLst/>
          </a:prstGeom>
        </p:spPr>
        <p:txBody>
          <a:bodyPr vert="horz" wrap="square" lIns="0" tIns="13970" rIns="0" bIns="0" rtlCol="0">
            <a:spAutoFit/>
          </a:bodyPr>
          <a:lstStyle/>
          <a:p>
            <a:pPr marL="12700">
              <a:lnSpc>
                <a:spcPct val="100000"/>
              </a:lnSpc>
              <a:spcBef>
                <a:spcPts val="110"/>
              </a:spcBef>
            </a:pPr>
            <a:r>
              <a:rPr sz="3600" spc="-15" dirty="0">
                <a:latin typeface="Symbol"/>
                <a:cs typeface="Symbol"/>
              </a:rPr>
              <a:t></a:t>
            </a:r>
            <a:r>
              <a:rPr sz="3600" spc="-190" dirty="0">
                <a:latin typeface="Times New Roman"/>
                <a:cs typeface="Times New Roman"/>
              </a:rPr>
              <a:t> </a:t>
            </a:r>
            <a:r>
              <a:rPr sz="3600" spc="-25" dirty="0">
                <a:latin typeface="Times New Roman"/>
                <a:cs typeface="Times New Roman"/>
              </a:rPr>
              <a:t>argmax</a:t>
            </a:r>
            <a:r>
              <a:rPr sz="3600" spc="-415" dirty="0">
                <a:latin typeface="Times New Roman"/>
                <a:cs typeface="Times New Roman"/>
              </a:rPr>
              <a:t> </a:t>
            </a:r>
            <a:r>
              <a:rPr sz="3600" i="1" spc="-75" dirty="0">
                <a:latin typeface="DejaVu Sans"/>
                <a:cs typeface="DejaVu Sans"/>
              </a:rPr>
              <a:t>P</a:t>
            </a:r>
            <a:r>
              <a:rPr sz="3600" spc="-75" dirty="0">
                <a:latin typeface="Times New Roman"/>
                <a:cs typeface="Times New Roman"/>
              </a:rPr>
              <a:t>(</a:t>
            </a:r>
            <a:r>
              <a:rPr sz="3600" i="1" spc="-75" dirty="0">
                <a:latin typeface="DejaVu Sans"/>
                <a:cs typeface="DejaVu Sans"/>
              </a:rPr>
              <a:t>x</a:t>
            </a:r>
            <a:r>
              <a:rPr sz="3075" spc="-112" baseline="-24390" dirty="0">
                <a:latin typeface="Times New Roman"/>
                <a:cs typeface="Times New Roman"/>
              </a:rPr>
              <a:t>1</a:t>
            </a:r>
            <a:r>
              <a:rPr sz="3600" spc="-75" dirty="0">
                <a:latin typeface="Times New Roman"/>
                <a:cs typeface="Times New Roman"/>
              </a:rPr>
              <a:t>,</a:t>
            </a:r>
            <a:r>
              <a:rPr sz="3600" spc="-285" dirty="0">
                <a:latin typeface="Times New Roman"/>
                <a:cs typeface="Times New Roman"/>
              </a:rPr>
              <a:t> </a:t>
            </a:r>
            <a:r>
              <a:rPr sz="3600" i="1" spc="-85" dirty="0">
                <a:latin typeface="DejaVu Sans"/>
                <a:cs typeface="DejaVu Sans"/>
              </a:rPr>
              <a:t>x</a:t>
            </a:r>
            <a:r>
              <a:rPr sz="3075" spc="-127" baseline="-24390" dirty="0">
                <a:latin typeface="Times New Roman"/>
                <a:cs typeface="Times New Roman"/>
              </a:rPr>
              <a:t>2</a:t>
            </a:r>
            <a:r>
              <a:rPr sz="3600" spc="-85" dirty="0">
                <a:latin typeface="Times New Roman"/>
                <a:cs typeface="Times New Roman"/>
              </a:rPr>
              <a:t>,</a:t>
            </a:r>
            <a:r>
              <a:rPr sz="3600" spc="-85" dirty="0">
                <a:latin typeface="DejaVu Sans"/>
                <a:cs typeface="DejaVu Sans"/>
              </a:rPr>
              <a:t>…</a:t>
            </a:r>
            <a:r>
              <a:rPr sz="3600" spc="-85" dirty="0">
                <a:latin typeface="Times New Roman"/>
                <a:cs typeface="Times New Roman"/>
              </a:rPr>
              <a:t>,</a:t>
            </a:r>
            <a:r>
              <a:rPr sz="3600" spc="-285" dirty="0">
                <a:latin typeface="Times New Roman"/>
                <a:cs typeface="Times New Roman"/>
              </a:rPr>
              <a:t> </a:t>
            </a:r>
            <a:r>
              <a:rPr sz="3600" i="1" spc="-235" dirty="0">
                <a:latin typeface="DejaVu Sans"/>
                <a:cs typeface="DejaVu Sans"/>
              </a:rPr>
              <a:t>x</a:t>
            </a:r>
            <a:r>
              <a:rPr sz="3075" i="1" spc="-352" baseline="-24390" dirty="0">
                <a:latin typeface="DejaVu Sans"/>
                <a:cs typeface="DejaVu Sans"/>
              </a:rPr>
              <a:t>n</a:t>
            </a:r>
            <a:r>
              <a:rPr sz="3075" i="1" spc="30" baseline="-24390" dirty="0">
                <a:latin typeface="DejaVu Sans"/>
                <a:cs typeface="DejaVu Sans"/>
              </a:rPr>
              <a:t> </a:t>
            </a:r>
            <a:r>
              <a:rPr sz="3600" spc="-5" dirty="0">
                <a:latin typeface="Times New Roman"/>
                <a:cs typeface="Times New Roman"/>
              </a:rPr>
              <a:t>|</a:t>
            </a:r>
            <a:r>
              <a:rPr sz="3600" spc="-315" dirty="0">
                <a:latin typeface="Times New Roman"/>
                <a:cs typeface="Times New Roman"/>
              </a:rPr>
              <a:t> </a:t>
            </a:r>
            <a:r>
              <a:rPr sz="3600" i="1" spc="-60" dirty="0">
                <a:latin typeface="DejaVu Sans"/>
                <a:cs typeface="DejaVu Sans"/>
              </a:rPr>
              <a:t>c</a:t>
            </a:r>
            <a:r>
              <a:rPr sz="3600" spc="-60" dirty="0">
                <a:latin typeface="Times New Roman"/>
                <a:cs typeface="Times New Roman"/>
              </a:rPr>
              <a:t>)</a:t>
            </a:r>
            <a:r>
              <a:rPr sz="3600" i="1" spc="-60" dirty="0">
                <a:latin typeface="DejaVu Sans"/>
                <a:cs typeface="DejaVu Sans"/>
              </a:rPr>
              <a:t>P</a:t>
            </a:r>
            <a:r>
              <a:rPr sz="3600" spc="-60" dirty="0">
                <a:latin typeface="Times New Roman"/>
                <a:cs typeface="Times New Roman"/>
              </a:rPr>
              <a:t>(</a:t>
            </a:r>
            <a:r>
              <a:rPr sz="3600" i="1" spc="-60" dirty="0">
                <a:latin typeface="DejaVu Sans"/>
                <a:cs typeface="DejaVu Sans"/>
              </a:rPr>
              <a:t>c</a:t>
            </a:r>
            <a:r>
              <a:rPr sz="3600" spc="-60" dirty="0">
                <a:latin typeface="Times New Roman"/>
                <a:cs typeface="Times New Roman"/>
              </a:rPr>
              <a:t>)</a:t>
            </a:r>
            <a:endParaRPr sz="3600">
              <a:latin typeface="Times New Roman"/>
              <a:cs typeface="Times New Roman"/>
            </a:endParaRPr>
          </a:p>
          <a:p>
            <a:pPr marL="783590">
              <a:lnSpc>
                <a:spcPct val="100000"/>
              </a:lnSpc>
              <a:spcBef>
                <a:spcPts val="100"/>
              </a:spcBef>
            </a:pPr>
            <a:r>
              <a:rPr sz="2050" i="1" spc="-40" dirty="0">
                <a:latin typeface="DejaVu Sans"/>
                <a:cs typeface="DejaVu Sans"/>
              </a:rPr>
              <a:t>c</a:t>
            </a:r>
            <a:r>
              <a:rPr sz="2050" spc="-40" dirty="0">
                <a:latin typeface="Symbol"/>
                <a:cs typeface="Symbol"/>
              </a:rPr>
              <a:t></a:t>
            </a:r>
            <a:r>
              <a:rPr sz="2050" i="1" spc="-40" dirty="0">
                <a:latin typeface="DejaVu Sans"/>
                <a:cs typeface="DejaVu Sans"/>
              </a:rPr>
              <a:t>C</a:t>
            </a:r>
            <a:endParaRPr sz="2050">
              <a:latin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228600" y="54609"/>
            <a:ext cx="8763000" cy="936154"/>
          </a:xfrm>
          <a:prstGeom prst="rect">
            <a:avLst/>
          </a:prstGeom>
        </p:spPr>
        <p:txBody>
          <a:bodyPr vert="horz" wrap="square" lIns="0" tIns="12700" rIns="0" bIns="0" rtlCol="0">
            <a:spAutoFit/>
          </a:bodyPr>
          <a:lstStyle/>
          <a:p>
            <a:pPr marL="12700">
              <a:spcBef>
                <a:spcPts val="100"/>
              </a:spcBef>
            </a:pPr>
            <a:r>
              <a:rPr sz="2000" b="0" i="1" u="sng" spc="-5" dirty="0"/>
              <a:t>Naïve </a:t>
            </a:r>
            <a:r>
              <a:rPr sz="2000" b="0" i="1" u="sng" spc="-20" dirty="0"/>
              <a:t>Bayes </a:t>
            </a:r>
            <a:r>
              <a:rPr sz="2000" b="0" i="1" u="sng" spc="-5" dirty="0"/>
              <a:t>Classifier</a:t>
            </a:r>
            <a:r>
              <a:rPr sz="2000" b="0" i="1" u="sng" dirty="0"/>
              <a:t> </a:t>
            </a:r>
            <a:r>
              <a:rPr sz="2000" b="0" i="1" u="sng" spc="-5" dirty="0"/>
              <a:t>(</a:t>
            </a:r>
            <a:r>
              <a:rPr sz="2000" b="0" i="1" u="sng" spc="-5" dirty="0" smtClean="0"/>
              <a:t>I</a:t>
            </a:r>
            <a:r>
              <a:rPr lang="en-US" sz="2000" b="0" i="1" u="sng" spc="-5" dirty="0" smtClean="0"/>
              <a:t>II</a:t>
            </a:r>
            <a:r>
              <a:rPr sz="2000" b="0" i="1" u="sng" spc="-5" dirty="0" smtClean="0"/>
              <a:t>)</a:t>
            </a:r>
            <a:r>
              <a:rPr lang="en-US" sz="2000" b="0" i="1" u="sng" spc="-5" dirty="0" smtClean="0"/>
              <a:t>:</a:t>
            </a:r>
            <a:r>
              <a:rPr lang="en-US" altLang="en-US" sz="2000" b="0" i="1" u="sng" spc="-5" dirty="0"/>
              <a:t>Task: Classify a new instance based on a tuple of attribute values</a:t>
            </a:r>
            <a:br>
              <a:rPr lang="en-US" altLang="en-US" sz="2000" b="0" i="1" u="sng" spc="-5" dirty="0"/>
            </a:br>
            <a:endParaRPr sz="2000" b="0" i="1" u="sng" spc="-5" dirty="0"/>
          </a:p>
        </p:txBody>
      </p:sp>
      <p:sp>
        <p:nvSpPr>
          <p:cNvPr id="27" name="object 27"/>
          <p:cNvSpPr txBox="1"/>
          <p:nvPr/>
        </p:nvSpPr>
        <p:spPr>
          <a:xfrm>
            <a:off x="6324600" y="2655570"/>
            <a:ext cx="2437130" cy="576580"/>
          </a:xfrm>
          <a:prstGeom prst="rect">
            <a:avLst/>
          </a:prstGeom>
          <a:solidFill>
            <a:srgbClr val="FFCC66"/>
          </a:solidFill>
          <a:ln w="3234">
            <a:solidFill>
              <a:srgbClr val="000000"/>
            </a:solidFill>
          </a:ln>
        </p:spPr>
        <p:txBody>
          <a:bodyPr vert="horz" wrap="square" lIns="0" tIns="53340" rIns="0" bIns="0" rtlCol="0">
            <a:spAutoFit/>
          </a:bodyPr>
          <a:lstStyle/>
          <a:p>
            <a:pPr marL="88900" marR="332105">
              <a:lnSpc>
                <a:spcPts val="1910"/>
              </a:lnSpc>
              <a:spcBef>
                <a:spcPts val="420"/>
              </a:spcBef>
            </a:pPr>
            <a:r>
              <a:rPr sz="1600" spc="-5" dirty="0">
                <a:latin typeface="DejaVu Sans"/>
                <a:cs typeface="DejaVu Sans"/>
              </a:rPr>
              <a:t>How </a:t>
            </a:r>
            <a:r>
              <a:rPr sz="1600" spc="-10" dirty="0">
                <a:latin typeface="DejaVu Sans"/>
                <a:cs typeface="DejaVu Sans"/>
              </a:rPr>
              <a:t>often does</a:t>
            </a:r>
            <a:r>
              <a:rPr sz="1600" spc="-90" dirty="0">
                <a:latin typeface="DejaVu Sans"/>
                <a:cs typeface="DejaVu Sans"/>
              </a:rPr>
              <a:t> </a:t>
            </a:r>
            <a:r>
              <a:rPr sz="1600" spc="-5" dirty="0">
                <a:latin typeface="DejaVu Sans"/>
                <a:cs typeface="DejaVu Sans"/>
              </a:rPr>
              <a:t>this  class</a:t>
            </a:r>
            <a:r>
              <a:rPr sz="1600" spc="-25" dirty="0">
                <a:latin typeface="DejaVu Sans"/>
                <a:cs typeface="DejaVu Sans"/>
              </a:rPr>
              <a:t> </a:t>
            </a:r>
            <a:r>
              <a:rPr sz="1600" spc="-5" dirty="0">
                <a:latin typeface="DejaVu Sans"/>
                <a:cs typeface="DejaVu Sans"/>
              </a:rPr>
              <a:t>occur?</a:t>
            </a:r>
            <a:endParaRPr sz="1600">
              <a:latin typeface="DejaVu Sans"/>
              <a:cs typeface="DejaVu Sans"/>
            </a:endParaRPr>
          </a:p>
        </p:txBody>
      </p:sp>
      <p:sp>
        <p:nvSpPr>
          <p:cNvPr id="28" name="object 28"/>
          <p:cNvSpPr/>
          <p:nvPr/>
        </p:nvSpPr>
        <p:spPr>
          <a:xfrm>
            <a:off x="1600200" y="2602229"/>
            <a:ext cx="4342130" cy="455930"/>
          </a:xfrm>
          <a:custGeom>
            <a:avLst/>
            <a:gdLst/>
            <a:ahLst/>
            <a:cxnLst/>
            <a:rect l="l" t="t" r="r" b="b"/>
            <a:pathLst>
              <a:path w="4342130" h="455930">
                <a:moveTo>
                  <a:pt x="4342130" y="0"/>
                </a:moveTo>
                <a:lnTo>
                  <a:pt x="0" y="0"/>
                </a:lnTo>
                <a:lnTo>
                  <a:pt x="0" y="455930"/>
                </a:lnTo>
                <a:lnTo>
                  <a:pt x="4342130" y="455930"/>
                </a:lnTo>
                <a:lnTo>
                  <a:pt x="4342130" y="0"/>
                </a:lnTo>
                <a:close/>
              </a:path>
            </a:pathLst>
          </a:custGeom>
          <a:solidFill>
            <a:srgbClr val="FFCC66"/>
          </a:solidFill>
        </p:spPr>
        <p:txBody>
          <a:bodyPr wrap="square" lIns="0" tIns="0" rIns="0" bIns="0" rtlCol="0"/>
          <a:lstStyle/>
          <a:p>
            <a:endParaRPr/>
          </a:p>
        </p:txBody>
      </p:sp>
      <p:sp>
        <p:nvSpPr>
          <p:cNvPr id="29" name="object 29"/>
          <p:cNvSpPr/>
          <p:nvPr/>
        </p:nvSpPr>
        <p:spPr>
          <a:xfrm>
            <a:off x="1600200" y="2602229"/>
            <a:ext cx="4342130" cy="455930"/>
          </a:xfrm>
          <a:custGeom>
            <a:avLst/>
            <a:gdLst/>
            <a:ahLst/>
            <a:cxnLst/>
            <a:rect l="l" t="t" r="r" b="b"/>
            <a:pathLst>
              <a:path w="4342130" h="455930">
                <a:moveTo>
                  <a:pt x="2171700" y="455930"/>
                </a:moveTo>
                <a:lnTo>
                  <a:pt x="0" y="455930"/>
                </a:lnTo>
                <a:lnTo>
                  <a:pt x="0" y="0"/>
                </a:lnTo>
                <a:lnTo>
                  <a:pt x="4342130" y="0"/>
                </a:lnTo>
                <a:lnTo>
                  <a:pt x="4342130" y="455930"/>
                </a:lnTo>
                <a:lnTo>
                  <a:pt x="2171700" y="455930"/>
                </a:lnTo>
                <a:close/>
              </a:path>
            </a:pathLst>
          </a:custGeom>
          <a:ln w="3234">
            <a:solidFill>
              <a:srgbClr val="000000"/>
            </a:solidFill>
          </a:ln>
        </p:spPr>
        <p:txBody>
          <a:bodyPr wrap="square" lIns="0" tIns="0" rIns="0" bIns="0" rtlCol="0"/>
          <a:lstStyle/>
          <a:p>
            <a:endParaRPr/>
          </a:p>
        </p:txBody>
      </p:sp>
      <p:sp>
        <p:nvSpPr>
          <p:cNvPr id="30" name="object 30"/>
          <p:cNvSpPr txBox="1"/>
          <p:nvPr/>
        </p:nvSpPr>
        <p:spPr>
          <a:xfrm>
            <a:off x="1600200" y="2635250"/>
            <a:ext cx="4342130" cy="391160"/>
          </a:xfrm>
          <a:prstGeom prst="rect">
            <a:avLst/>
          </a:prstGeom>
        </p:spPr>
        <p:txBody>
          <a:bodyPr vert="horz" wrap="square" lIns="0" tIns="12700" rIns="0" bIns="0" rtlCol="0">
            <a:spAutoFit/>
          </a:bodyPr>
          <a:lstStyle/>
          <a:p>
            <a:pPr marL="89535">
              <a:lnSpc>
                <a:spcPct val="100000"/>
              </a:lnSpc>
              <a:spcBef>
                <a:spcPts val="100"/>
              </a:spcBef>
            </a:pPr>
            <a:r>
              <a:rPr sz="2400" spc="-5" dirty="0">
                <a:latin typeface="DejaVu Sans"/>
                <a:cs typeface="DejaVu Sans"/>
              </a:rPr>
              <a:t>O(|</a:t>
            </a:r>
            <a:r>
              <a:rPr sz="2400" i="1" spc="-5" dirty="0">
                <a:latin typeface="DejaVu Sans"/>
                <a:cs typeface="DejaVu Sans"/>
              </a:rPr>
              <a:t>X</a:t>
            </a:r>
            <a:r>
              <a:rPr sz="2400" spc="-5" dirty="0">
                <a:latin typeface="DejaVu Sans"/>
                <a:cs typeface="DejaVu Sans"/>
              </a:rPr>
              <a:t>|</a:t>
            </a:r>
            <a:r>
              <a:rPr sz="2400" i="1" spc="-5" dirty="0">
                <a:latin typeface="DejaVu Sans"/>
                <a:cs typeface="DejaVu Sans"/>
              </a:rPr>
              <a:t>n</a:t>
            </a:r>
            <a:r>
              <a:rPr sz="2400" spc="-5" dirty="0">
                <a:latin typeface="DejaVu Sans"/>
                <a:cs typeface="DejaVu Sans"/>
              </a:rPr>
              <a:t>•|</a:t>
            </a:r>
            <a:r>
              <a:rPr sz="2400" i="1" spc="-5" dirty="0">
                <a:latin typeface="DejaVu Sans"/>
                <a:cs typeface="DejaVu Sans"/>
              </a:rPr>
              <a:t>C</a:t>
            </a:r>
            <a:r>
              <a:rPr sz="2400" spc="-5" dirty="0">
                <a:latin typeface="DejaVu Sans"/>
                <a:cs typeface="DejaVu Sans"/>
              </a:rPr>
              <a:t>|)</a:t>
            </a:r>
            <a:r>
              <a:rPr sz="2400" spc="-15" dirty="0">
                <a:latin typeface="DejaVu Sans"/>
                <a:cs typeface="DejaVu Sans"/>
              </a:rPr>
              <a:t> </a:t>
            </a:r>
            <a:r>
              <a:rPr sz="2400" spc="-5" dirty="0">
                <a:latin typeface="DejaVu Sans"/>
                <a:cs typeface="DejaVu Sans"/>
              </a:rPr>
              <a:t>parameters</a:t>
            </a:r>
            <a:endParaRPr sz="2400">
              <a:latin typeface="DejaVu Sans"/>
              <a:cs typeface="DejaVu Sans"/>
            </a:endParaRPr>
          </a:p>
        </p:txBody>
      </p:sp>
      <p:sp>
        <p:nvSpPr>
          <p:cNvPr id="31" name="object 31"/>
          <p:cNvSpPr txBox="1"/>
          <p:nvPr/>
        </p:nvSpPr>
        <p:spPr>
          <a:xfrm>
            <a:off x="6400800" y="3646170"/>
            <a:ext cx="2437130" cy="819150"/>
          </a:xfrm>
          <a:prstGeom prst="rect">
            <a:avLst/>
          </a:prstGeom>
          <a:solidFill>
            <a:srgbClr val="FFCC66"/>
          </a:solidFill>
          <a:ln w="3234">
            <a:solidFill>
              <a:srgbClr val="000000"/>
            </a:solidFill>
          </a:ln>
        </p:spPr>
        <p:txBody>
          <a:bodyPr vert="horz" wrap="square" lIns="0" tIns="45085" rIns="0" bIns="0" rtlCol="0">
            <a:spAutoFit/>
          </a:bodyPr>
          <a:lstStyle/>
          <a:p>
            <a:pPr marL="90170" marR="135890">
              <a:lnSpc>
                <a:spcPct val="99700"/>
              </a:lnSpc>
              <a:spcBef>
                <a:spcPts val="355"/>
              </a:spcBef>
            </a:pPr>
            <a:r>
              <a:rPr sz="1600" spc="-55" dirty="0">
                <a:latin typeface="DejaVu Sans"/>
                <a:cs typeface="DejaVu Sans"/>
              </a:rPr>
              <a:t>We </a:t>
            </a:r>
            <a:r>
              <a:rPr sz="1600" spc="-5" dirty="0">
                <a:latin typeface="DejaVu Sans"/>
                <a:cs typeface="DejaVu Sans"/>
              </a:rPr>
              <a:t>can just count</a:t>
            </a:r>
            <a:r>
              <a:rPr sz="1600" spc="-65" dirty="0">
                <a:latin typeface="DejaVu Sans"/>
                <a:cs typeface="DejaVu Sans"/>
              </a:rPr>
              <a:t> </a:t>
            </a:r>
            <a:r>
              <a:rPr sz="1600" spc="-5" dirty="0">
                <a:latin typeface="DejaVu Sans"/>
                <a:cs typeface="DejaVu Sans"/>
              </a:rPr>
              <a:t>the  </a:t>
            </a:r>
            <a:r>
              <a:rPr sz="1600" spc="-10" dirty="0">
                <a:latin typeface="DejaVu Sans"/>
                <a:cs typeface="DejaVu Sans"/>
              </a:rPr>
              <a:t>relative frequencies  </a:t>
            </a:r>
            <a:r>
              <a:rPr sz="1600" spc="-5" dirty="0">
                <a:latin typeface="DejaVu Sans"/>
                <a:cs typeface="DejaVu Sans"/>
              </a:rPr>
              <a:t>in </a:t>
            </a:r>
            <a:r>
              <a:rPr sz="1600" dirty="0">
                <a:latin typeface="DejaVu Sans"/>
                <a:cs typeface="DejaVu Sans"/>
              </a:rPr>
              <a:t>a</a:t>
            </a:r>
            <a:r>
              <a:rPr sz="1600" spc="-25" dirty="0">
                <a:latin typeface="DejaVu Sans"/>
                <a:cs typeface="DejaVu Sans"/>
              </a:rPr>
              <a:t> </a:t>
            </a:r>
            <a:r>
              <a:rPr sz="1600" spc="-10" dirty="0">
                <a:latin typeface="DejaVu Sans"/>
                <a:cs typeface="DejaVu Sans"/>
              </a:rPr>
              <a:t>corpus</a:t>
            </a:r>
            <a:endParaRPr sz="1600">
              <a:latin typeface="DejaVu Sans"/>
              <a:cs typeface="DejaVu Sans"/>
            </a:endParaRPr>
          </a:p>
        </p:txBody>
      </p:sp>
      <p:sp>
        <p:nvSpPr>
          <p:cNvPr id="32" name="object 32"/>
          <p:cNvSpPr txBox="1"/>
          <p:nvPr/>
        </p:nvSpPr>
        <p:spPr>
          <a:xfrm>
            <a:off x="1600200" y="3364229"/>
            <a:ext cx="4342130" cy="1553210"/>
          </a:xfrm>
          <a:prstGeom prst="rect">
            <a:avLst/>
          </a:prstGeom>
          <a:solidFill>
            <a:srgbClr val="FFCC66"/>
          </a:solidFill>
          <a:ln w="3234">
            <a:solidFill>
              <a:srgbClr val="000000"/>
            </a:solidFill>
          </a:ln>
        </p:spPr>
        <p:txBody>
          <a:bodyPr vert="horz" wrap="square" lIns="0" tIns="45719" rIns="0" bIns="0" rtlCol="0">
            <a:spAutoFit/>
          </a:bodyPr>
          <a:lstStyle/>
          <a:p>
            <a:pPr marL="89535" marR="234315">
              <a:lnSpc>
                <a:spcPct val="100000"/>
              </a:lnSpc>
              <a:spcBef>
                <a:spcPts val="359"/>
              </a:spcBef>
            </a:pPr>
            <a:r>
              <a:rPr sz="2400" spc="-5" dirty="0">
                <a:latin typeface="DejaVu Sans"/>
                <a:cs typeface="DejaVu Sans"/>
              </a:rPr>
              <a:t>Could only </a:t>
            </a:r>
            <a:r>
              <a:rPr sz="2400" dirty="0">
                <a:latin typeface="DejaVu Sans"/>
                <a:cs typeface="DejaVu Sans"/>
              </a:rPr>
              <a:t>be </a:t>
            </a:r>
            <a:r>
              <a:rPr sz="2400" spc="-5" dirty="0">
                <a:latin typeface="DejaVu Sans"/>
                <a:cs typeface="DejaVu Sans"/>
              </a:rPr>
              <a:t>estimated </a:t>
            </a:r>
            <a:r>
              <a:rPr sz="2400" dirty="0">
                <a:latin typeface="DejaVu Sans"/>
                <a:cs typeface="DejaVu Sans"/>
              </a:rPr>
              <a:t>if  a </a:t>
            </a:r>
            <a:r>
              <a:rPr sz="2400" spc="-10" dirty="0">
                <a:latin typeface="DejaVu Sans"/>
                <a:cs typeface="DejaVu Sans"/>
              </a:rPr>
              <a:t>very, very large </a:t>
            </a:r>
            <a:r>
              <a:rPr sz="2400" spc="-5" dirty="0">
                <a:latin typeface="DejaVu Sans"/>
                <a:cs typeface="DejaVu Sans"/>
              </a:rPr>
              <a:t>number  of training </a:t>
            </a:r>
            <a:r>
              <a:rPr sz="2400" spc="-10" dirty="0">
                <a:latin typeface="DejaVu Sans"/>
                <a:cs typeface="DejaVu Sans"/>
              </a:rPr>
              <a:t>examples </a:t>
            </a:r>
            <a:r>
              <a:rPr sz="2400" dirty="0">
                <a:latin typeface="DejaVu Sans"/>
                <a:cs typeface="DejaVu Sans"/>
              </a:rPr>
              <a:t>was  </a:t>
            </a:r>
            <a:r>
              <a:rPr sz="2400" spc="-5" dirty="0">
                <a:latin typeface="DejaVu Sans"/>
                <a:cs typeface="DejaVu Sans"/>
              </a:rPr>
              <a:t>available.</a:t>
            </a:r>
            <a:endParaRPr sz="2400">
              <a:latin typeface="DejaVu Sans"/>
              <a:cs typeface="DejaVu Sans"/>
            </a:endParaRPr>
          </a:p>
        </p:txBody>
      </p:sp>
      <p:sp>
        <p:nvSpPr>
          <p:cNvPr id="33" name="object 33"/>
          <p:cNvSpPr txBox="1"/>
          <p:nvPr/>
        </p:nvSpPr>
        <p:spPr>
          <a:xfrm>
            <a:off x="3252470" y="1995169"/>
            <a:ext cx="520065" cy="342900"/>
          </a:xfrm>
          <a:prstGeom prst="rect">
            <a:avLst/>
          </a:prstGeom>
        </p:spPr>
        <p:txBody>
          <a:bodyPr vert="horz" wrap="square" lIns="0" tIns="16510" rIns="0" bIns="0" rtlCol="0">
            <a:spAutoFit/>
          </a:bodyPr>
          <a:lstStyle/>
          <a:p>
            <a:pPr marL="12700">
              <a:lnSpc>
                <a:spcPct val="100000"/>
              </a:lnSpc>
              <a:spcBef>
                <a:spcPts val="130"/>
              </a:spcBef>
            </a:pPr>
            <a:r>
              <a:rPr sz="2050" i="1" spc="-155" dirty="0">
                <a:latin typeface="DejaVu Sans"/>
                <a:cs typeface="DejaVu Sans"/>
              </a:rPr>
              <a:t>c</a:t>
            </a:r>
            <a:r>
              <a:rPr sz="2050" spc="15" dirty="0">
                <a:latin typeface="Symbol"/>
                <a:cs typeface="Symbol"/>
              </a:rPr>
              <a:t></a:t>
            </a:r>
            <a:r>
              <a:rPr sz="2050" i="1" spc="-5" dirty="0">
                <a:latin typeface="DejaVu Sans"/>
                <a:cs typeface="DejaVu Sans"/>
              </a:rPr>
              <a:t>C</a:t>
            </a:r>
            <a:endParaRPr sz="2050">
              <a:latin typeface="DejaVu Sans"/>
              <a:cs typeface="DejaVu Sans"/>
            </a:endParaRPr>
          </a:p>
        </p:txBody>
      </p:sp>
      <p:sp>
        <p:nvSpPr>
          <p:cNvPr id="34" name="object 34"/>
          <p:cNvSpPr txBox="1"/>
          <p:nvPr/>
        </p:nvSpPr>
        <p:spPr>
          <a:xfrm>
            <a:off x="1604010" y="1436369"/>
            <a:ext cx="6565265" cy="575945"/>
          </a:xfrm>
          <a:prstGeom prst="rect">
            <a:avLst/>
          </a:prstGeom>
        </p:spPr>
        <p:txBody>
          <a:bodyPr vert="horz" wrap="square" lIns="0" tIns="13970" rIns="0" bIns="0" rtlCol="0">
            <a:spAutoFit/>
          </a:bodyPr>
          <a:lstStyle/>
          <a:p>
            <a:pPr marL="12700">
              <a:lnSpc>
                <a:spcPct val="100000"/>
              </a:lnSpc>
              <a:spcBef>
                <a:spcPts val="110"/>
              </a:spcBef>
              <a:tabLst>
                <a:tab pos="893444" algn="l"/>
              </a:tabLst>
            </a:pPr>
            <a:r>
              <a:rPr sz="3600" i="1" spc="-145" dirty="0">
                <a:latin typeface="DejaVu Sans"/>
                <a:cs typeface="DejaVu Sans"/>
              </a:rPr>
              <a:t>c</a:t>
            </a:r>
            <a:r>
              <a:rPr sz="3075" i="1" spc="-217" baseline="-24390" dirty="0">
                <a:latin typeface="DejaVu Sans"/>
                <a:cs typeface="DejaVu Sans"/>
              </a:rPr>
              <a:t>MAP	</a:t>
            </a:r>
            <a:r>
              <a:rPr sz="3600" spc="-30" dirty="0">
                <a:latin typeface="Symbol"/>
                <a:cs typeface="Symbol"/>
              </a:rPr>
              <a:t></a:t>
            </a:r>
            <a:r>
              <a:rPr sz="3600" spc="-210" dirty="0">
                <a:latin typeface="Times New Roman"/>
                <a:cs typeface="Times New Roman"/>
              </a:rPr>
              <a:t> </a:t>
            </a:r>
            <a:r>
              <a:rPr sz="3600" spc="-30" dirty="0">
                <a:latin typeface="Times New Roman"/>
                <a:cs typeface="Times New Roman"/>
              </a:rPr>
              <a:t>argmax</a:t>
            </a:r>
            <a:r>
              <a:rPr sz="3600" spc="-395" dirty="0">
                <a:latin typeface="Times New Roman"/>
                <a:cs typeface="Times New Roman"/>
              </a:rPr>
              <a:t> </a:t>
            </a:r>
            <a:r>
              <a:rPr sz="3600" i="1" spc="-80" dirty="0">
                <a:latin typeface="DejaVu Sans"/>
                <a:cs typeface="DejaVu Sans"/>
              </a:rPr>
              <a:t>P</a:t>
            </a:r>
            <a:r>
              <a:rPr sz="3600" spc="-80" dirty="0">
                <a:latin typeface="Times New Roman"/>
                <a:cs typeface="Times New Roman"/>
              </a:rPr>
              <a:t>(</a:t>
            </a:r>
            <a:r>
              <a:rPr sz="3600" i="1" spc="-80" dirty="0">
                <a:latin typeface="DejaVu Sans"/>
                <a:cs typeface="DejaVu Sans"/>
              </a:rPr>
              <a:t>x</a:t>
            </a:r>
            <a:r>
              <a:rPr sz="3075" spc="-120" baseline="-24390" dirty="0">
                <a:latin typeface="Times New Roman"/>
                <a:cs typeface="Times New Roman"/>
              </a:rPr>
              <a:t>1</a:t>
            </a:r>
            <a:r>
              <a:rPr sz="3600" spc="-80" dirty="0">
                <a:latin typeface="Times New Roman"/>
                <a:cs typeface="Times New Roman"/>
              </a:rPr>
              <a:t>,</a:t>
            </a:r>
            <a:r>
              <a:rPr sz="3600" spc="-290" dirty="0">
                <a:latin typeface="Times New Roman"/>
                <a:cs typeface="Times New Roman"/>
              </a:rPr>
              <a:t> </a:t>
            </a:r>
            <a:r>
              <a:rPr sz="3600" i="1" spc="-95" dirty="0">
                <a:latin typeface="DejaVu Sans"/>
                <a:cs typeface="DejaVu Sans"/>
              </a:rPr>
              <a:t>x</a:t>
            </a:r>
            <a:r>
              <a:rPr sz="3075" spc="-142" baseline="-24390" dirty="0">
                <a:latin typeface="Times New Roman"/>
                <a:cs typeface="Times New Roman"/>
              </a:rPr>
              <a:t>2</a:t>
            </a:r>
            <a:r>
              <a:rPr sz="3600" spc="-95" dirty="0">
                <a:latin typeface="Times New Roman"/>
                <a:cs typeface="Times New Roman"/>
              </a:rPr>
              <a:t>,</a:t>
            </a:r>
            <a:r>
              <a:rPr sz="3600" spc="-95" dirty="0">
                <a:latin typeface="DejaVu Sans"/>
                <a:cs typeface="DejaVu Sans"/>
              </a:rPr>
              <a:t>…</a:t>
            </a:r>
            <a:r>
              <a:rPr sz="3600" spc="-95" dirty="0">
                <a:latin typeface="Times New Roman"/>
                <a:cs typeface="Times New Roman"/>
              </a:rPr>
              <a:t>,</a:t>
            </a:r>
            <a:r>
              <a:rPr sz="3600" spc="-254" dirty="0">
                <a:latin typeface="Times New Roman"/>
                <a:cs typeface="Times New Roman"/>
              </a:rPr>
              <a:t> </a:t>
            </a:r>
            <a:r>
              <a:rPr sz="3600" i="1" spc="-254" dirty="0">
                <a:latin typeface="DejaVu Sans"/>
                <a:cs typeface="DejaVu Sans"/>
              </a:rPr>
              <a:t>x</a:t>
            </a:r>
            <a:r>
              <a:rPr sz="3075" i="1" spc="-382" baseline="-24390" dirty="0">
                <a:latin typeface="DejaVu Sans"/>
                <a:cs typeface="DejaVu Sans"/>
              </a:rPr>
              <a:t>n</a:t>
            </a:r>
            <a:r>
              <a:rPr sz="3075" i="1" spc="60" baseline="-24390" dirty="0">
                <a:latin typeface="DejaVu Sans"/>
                <a:cs typeface="DejaVu Sans"/>
              </a:rPr>
              <a:t> </a:t>
            </a:r>
            <a:r>
              <a:rPr sz="3600" spc="-5" dirty="0">
                <a:latin typeface="Times New Roman"/>
                <a:cs typeface="Times New Roman"/>
              </a:rPr>
              <a:t>|</a:t>
            </a:r>
            <a:r>
              <a:rPr sz="3600" spc="-320" dirty="0">
                <a:latin typeface="Times New Roman"/>
                <a:cs typeface="Times New Roman"/>
              </a:rPr>
              <a:t> </a:t>
            </a:r>
            <a:r>
              <a:rPr sz="3600" i="1" spc="-65" dirty="0">
                <a:latin typeface="DejaVu Sans"/>
                <a:cs typeface="DejaVu Sans"/>
              </a:rPr>
              <a:t>c</a:t>
            </a:r>
            <a:r>
              <a:rPr sz="3600" spc="-65" dirty="0">
                <a:latin typeface="Times New Roman"/>
                <a:cs typeface="Times New Roman"/>
              </a:rPr>
              <a:t>)</a:t>
            </a:r>
            <a:r>
              <a:rPr sz="3600" i="1" spc="-65" dirty="0">
                <a:latin typeface="DejaVu Sans"/>
                <a:cs typeface="DejaVu Sans"/>
              </a:rPr>
              <a:t>P</a:t>
            </a:r>
            <a:r>
              <a:rPr sz="3600" spc="-65" dirty="0">
                <a:latin typeface="Times New Roman"/>
                <a:cs typeface="Times New Roman"/>
              </a:rPr>
              <a:t>(</a:t>
            </a:r>
            <a:r>
              <a:rPr sz="3600" i="1" spc="-65" dirty="0">
                <a:latin typeface="DejaVu Sans"/>
                <a:cs typeface="DejaVu Sans"/>
              </a:rPr>
              <a:t>c</a:t>
            </a:r>
            <a:r>
              <a:rPr sz="3600" spc="-65" dirty="0">
                <a:latin typeface="Times New Roman"/>
                <a:cs typeface="Times New Roman"/>
              </a:rPr>
              <a:t>)</a:t>
            </a:r>
            <a:endParaRPr sz="36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1449069" y="90170"/>
            <a:ext cx="5671820" cy="513080"/>
          </a:xfrm>
          <a:prstGeom prst="rect">
            <a:avLst/>
          </a:prstGeom>
        </p:spPr>
        <p:txBody>
          <a:bodyPr vert="horz" wrap="square" lIns="0" tIns="12700" rIns="0" bIns="0" rtlCol="0">
            <a:spAutoFit/>
          </a:bodyPr>
          <a:lstStyle/>
          <a:p>
            <a:pPr marL="12700">
              <a:lnSpc>
                <a:spcPct val="100000"/>
              </a:lnSpc>
              <a:spcBef>
                <a:spcPts val="100"/>
              </a:spcBef>
            </a:pPr>
            <a:r>
              <a:rPr dirty="0"/>
              <a:t>Multinomial </a:t>
            </a:r>
            <a:r>
              <a:rPr spc="-5" dirty="0"/>
              <a:t>Naïve</a:t>
            </a:r>
            <a:r>
              <a:rPr spc="-60" dirty="0"/>
              <a:t> </a:t>
            </a:r>
            <a:r>
              <a:rPr spc="-25" dirty="0"/>
              <a:t>Bayes</a:t>
            </a:r>
          </a:p>
        </p:txBody>
      </p:sp>
      <p:sp>
        <p:nvSpPr>
          <p:cNvPr id="27" name="object 27"/>
          <p:cNvSpPr txBox="1"/>
          <p:nvPr/>
        </p:nvSpPr>
        <p:spPr>
          <a:xfrm>
            <a:off x="382270" y="530916"/>
            <a:ext cx="8519795" cy="4194810"/>
          </a:xfrm>
          <a:prstGeom prst="rect">
            <a:avLst/>
          </a:prstGeom>
        </p:spPr>
        <p:txBody>
          <a:bodyPr vert="horz" wrap="square" lIns="0" tIns="59690" rIns="0" bIns="0" rtlCol="0">
            <a:spAutoFit/>
          </a:bodyPr>
          <a:lstStyle/>
          <a:p>
            <a:pPr marL="1079500">
              <a:lnSpc>
                <a:spcPct val="100000"/>
              </a:lnSpc>
              <a:spcBef>
                <a:spcPts val="470"/>
              </a:spcBef>
            </a:pPr>
            <a:r>
              <a:rPr sz="3200" b="1" spc="-5" dirty="0">
                <a:latin typeface="DejaVu Sans"/>
                <a:cs typeface="DejaVu Sans"/>
              </a:rPr>
              <a:t>Independence Assumptions</a:t>
            </a:r>
            <a:endParaRPr sz="3200">
              <a:latin typeface="DejaVu Sans"/>
              <a:cs typeface="DejaVu Sans"/>
            </a:endParaRPr>
          </a:p>
          <a:p>
            <a:pPr marL="2712720">
              <a:lnSpc>
                <a:spcPct val="100000"/>
              </a:lnSpc>
              <a:spcBef>
                <a:spcPts val="450"/>
              </a:spcBef>
            </a:pPr>
            <a:r>
              <a:rPr sz="3800" i="1" spc="-160" dirty="0">
                <a:latin typeface="DejaVu Sans"/>
                <a:cs typeface="DejaVu Sans"/>
              </a:rPr>
              <a:t>P</a:t>
            </a:r>
            <a:r>
              <a:rPr sz="3800" spc="-160" dirty="0">
                <a:latin typeface="Times New Roman"/>
                <a:cs typeface="Times New Roman"/>
              </a:rPr>
              <a:t>(</a:t>
            </a:r>
            <a:r>
              <a:rPr sz="3800" i="1" spc="-160" dirty="0">
                <a:latin typeface="DejaVu Sans"/>
                <a:cs typeface="DejaVu Sans"/>
              </a:rPr>
              <a:t>x</a:t>
            </a:r>
            <a:r>
              <a:rPr sz="3300" spc="-240" baseline="-23989" dirty="0">
                <a:latin typeface="Times New Roman"/>
                <a:cs typeface="Times New Roman"/>
              </a:rPr>
              <a:t>1</a:t>
            </a:r>
            <a:r>
              <a:rPr sz="3800" spc="-160" dirty="0">
                <a:latin typeface="Times New Roman"/>
                <a:cs typeface="Times New Roman"/>
              </a:rPr>
              <a:t>, </a:t>
            </a:r>
            <a:r>
              <a:rPr sz="3800" i="1" spc="-190" dirty="0">
                <a:latin typeface="DejaVu Sans"/>
                <a:cs typeface="DejaVu Sans"/>
              </a:rPr>
              <a:t>x</a:t>
            </a:r>
            <a:r>
              <a:rPr sz="3300" spc="-284" baseline="-23989" dirty="0">
                <a:latin typeface="Times New Roman"/>
                <a:cs typeface="Times New Roman"/>
              </a:rPr>
              <a:t>2</a:t>
            </a:r>
            <a:r>
              <a:rPr sz="3800" spc="-190" dirty="0">
                <a:latin typeface="Times New Roman"/>
                <a:cs typeface="Times New Roman"/>
              </a:rPr>
              <a:t>,</a:t>
            </a:r>
            <a:r>
              <a:rPr sz="3800" spc="-190" dirty="0">
                <a:latin typeface="DejaVu Sans"/>
                <a:cs typeface="DejaVu Sans"/>
              </a:rPr>
              <a:t>…</a:t>
            </a:r>
            <a:r>
              <a:rPr sz="3800" spc="-190" dirty="0">
                <a:latin typeface="Times New Roman"/>
                <a:cs typeface="Times New Roman"/>
              </a:rPr>
              <a:t>, </a:t>
            </a:r>
            <a:r>
              <a:rPr sz="3800" i="1" spc="-340" dirty="0">
                <a:latin typeface="DejaVu Sans"/>
                <a:cs typeface="DejaVu Sans"/>
              </a:rPr>
              <a:t>x</a:t>
            </a:r>
            <a:r>
              <a:rPr sz="3300" i="1" spc="-509" baseline="-23989" dirty="0">
                <a:latin typeface="DejaVu Sans"/>
                <a:cs typeface="DejaVu Sans"/>
              </a:rPr>
              <a:t>n </a:t>
            </a:r>
            <a:r>
              <a:rPr sz="3800" spc="-40" dirty="0">
                <a:latin typeface="Times New Roman"/>
                <a:cs typeface="Times New Roman"/>
              </a:rPr>
              <a:t>|</a:t>
            </a:r>
            <a:r>
              <a:rPr sz="3800" spc="-700" dirty="0">
                <a:latin typeface="Times New Roman"/>
                <a:cs typeface="Times New Roman"/>
              </a:rPr>
              <a:t> </a:t>
            </a:r>
            <a:r>
              <a:rPr sz="3800" i="1" spc="-240" dirty="0">
                <a:latin typeface="DejaVu Sans"/>
                <a:cs typeface="DejaVu Sans"/>
              </a:rPr>
              <a:t>c</a:t>
            </a:r>
            <a:r>
              <a:rPr sz="3800" spc="-240" dirty="0">
                <a:latin typeface="Times New Roman"/>
                <a:cs typeface="Times New Roman"/>
              </a:rPr>
              <a:t>)</a:t>
            </a:r>
            <a:endParaRPr sz="3800">
              <a:latin typeface="Times New Roman"/>
              <a:cs typeface="Times New Roman"/>
            </a:endParaRPr>
          </a:p>
          <a:p>
            <a:pPr marL="228600" marR="5080" indent="-215900">
              <a:lnSpc>
                <a:spcPct val="100000"/>
              </a:lnSpc>
              <a:spcBef>
                <a:spcPts val="4100"/>
              </a:spcBef>
              <a:buClr>
                <a:srgbClr val="3B3B3B"/>
              </a:buClr>
              <a:buFont typeface="Times New Roman"/>
              <a:buChar char="•"/>
              <a:tabLst>
                <a:tab pos="228600" algn="l"/>
              </a:tabLst>
            </a:pPr>
            <a:r>
              <a:rPr sz="2800" b="1" spc="-5" dirty="0">
                <a:latin typeface="DejaVu Sans"/>
                <a:cs typeface="DejaVu Sans"/>
              </a:rPr>
              <a:t>Bag of </a:t>
            </a:r>
            <a:r>
              <a:rPr sz="2800" b="1" spc="-25" dirty="0">
                <a:latin typeface="DejaVu Sans"/>
                <a:cs typeface="DejaVu Sans"/>
              </a:rPr>
              <a:t>Words </a:t>
            </a:r>
            <a:r>
              <a:rPr sz="2800" b="1" spc="-5" dirty="0">
                <a:latin typeface="DejaVu Sans"/>
                <a:cs typeface="DejaVu Sans"/>
              </a:rPr>
              <a:t>assumption</a:t>
            </a:r>
            <a:r>
              <a:rPr sz="2800" spc="-5" dirty="0">
                <a:latin typeface="DejaVu Sans"/>
                <a:cs typeface="DejaVu Sans"/>
              </a:rPr>
              <a:t>: </a:t>
            </a:r>
            <a:r>
              <a:rPr sz="2800" spc="-10" dirty="0">
                <a:latin typeface="DejaVu Sans"/>
                <a:cs typeface="DejaVu Sans"/>
              </a:rPr>
              <a:t>Assume </a:t>
            </a:r>
            <a:r>
              <a:rPr sz="2800" spc="-5" dirty="0">
                <a:latin typeface="DejaVu Sans"/>
                <a:cs typeface="DejaVu Sans"/>
              </a:rPr>
              <a:t>position  </a:t>
            </a:r>
            <a:r>
              <a:rPr sz="2800" spc="-10" dirty="0">
                <a:latin typeface="DejaVu Sans"/>
                <a:cs typeface="DejaVu Sans"/>
              </a:rPr>
              <a:t>doesn’t</a:t>
            </a:r>
            <a:r>
              <a:rPr sz="2800" spc="-20" dirty="0">
                <a:latin typeface="DejaVu Sans"/>
                <a:cs typeface="DejaVu Sans"/>
              </a:rPr>
              <a:t> </a:t>
            </a:r>
            <a:r>
              <a:rPr sz="2800" spc="-10" dirty="0">
                <a:latin typeface="DejaVu Sans"/>
                <a:cs typeface="DejaVu Sans"/>
              </a:rPr>
              <a:t>matter</a:t>
            </a:r>
            <a:endParaRPr sz="2800">
              <a:latin typeface="DejaVu Sans"/>
              <a:cs typeface="DejaVu Sans"/>
            </a:endParaRPr>
          </a:p>
          <a:p>
            <a:pPr marL="228600" marR="327660" indent="-215900">
              <a:lnSpc>
                <a:spcPct val="100000"/>
              </a:lnSpc>
              <a:buClr>
                <a:srgbClr val="3B3B3B"/>
              </a:buClr>
              <a:buFont typeface="Times New Roman"/>
              <a:buChar char="•"/>
              <a:tabLst>
                <a:tab pos="228600" algn="l"/>
              </a:tabLst>
            </a:pPr>
            <a:r>
              <a:rPr sz="2800" b="1" spc="-10" dirty="0">
                <a:latin typeface="DejaVu Sans"/>
                <a:cs typeface="DejaVu Sans"/>
              </a:rPr>
              <a:t>Conditional </a:t>
            </a:r>
            <a:r>
              <a:rPr sz="2800" b="1" spc="-5" dirty="0">
                <a:latin typeface="DejaVu Sans"/>
                <a:cs typeface="DejaVu Sans"/>
              </a:rPr>
              <a:t>Independence</a:t>
            </a:r>
            <a:r>
              <a:rPr sz="2800" spc="-5" dirty="0">
                <a:latin typeface="DejaVu Sans"/>
                <a:cs typeface="DejaVu Sans"/>
              </a:rPr>
              <a:t>: </a:t>
            </a:r>
            <a:r>
              <a:rPr sz="2800" spc="-10" dirty="0">
                <a:latin typeface="DejaVu Sans"/>
                <a:cs typeface="DejaVu Sans"/>
              </a:rPr>
              <a:t>Assume </a:t>
            </a:r>
            <a:r>
              <a:rPr sz="2800" spc="-5" dirty="0">
                <a:latin typeface="DejaVu Sans"/>
                <a:cs typeface="DejaVu Sans"/>
              </a:rPr>
              <a:t>the  </a:t>
            </a:r>
            <a:r>
              <a:rPr sz="2800" spc="-15" dirty="0">
                <a:latin typeface="DejaVu Sans"/>
                <a:cs typeface="DejaVu Sans"/>
              </a:rPr>
              <a:t>feature </a:t>
            </a:r>
            <a:r>
              <a:rPr sz="2800" spc="-10" dirty="0">
                <a:latin typeface="DejaVu Sans"/>
                <a:cs typeface="DejaVu Sans"/>
              </a:rPr>
              <a:t>probabilities </a:t>
            </a:r>
            <a:r>
              <a:rPr sz="2800" i="1" spc="-5" dirty="0">
                <a:latin typeface="DejaVu Sans"/>
                <a:cs typeface="DejaVu Sans"/>
              </a:rPr>
              <a:t>P</a:t>
            </a:r>
            <a:r>
              <a:rPr sz="2800" spc="-5" dirty="0">
                <a:latin typeface="DejaVu Sans"/>
                <a:cs typeface="DejaVu Sans"/>
              </a:rPr>
              <a:t>(</a:t>
            </a:r>
            <a:r>
              <a:rPr sz="2800" i="1" spc="-5" dirty="0">
                <a:latin typeface="DejaVu Sans"/>
                <a:cs typeface="DejaVu Sans"/>
              </a:rPr>
              <a:t>xi</a:t>
            </a:r>
            <a:r>
              <a:rPr sz="2800" spc="-5" dirty="0">
                <a:latin typeface="DejaVu Sans"/>
                <a:cs typeface="DejaVu Sans"/>
              </a:rPr>
              <a:t>|</a:t>
            </a:r>
            <a:r>
              <a:rPr sz="2800" i="1" spc="-5" dirty="0">
                <a:latin typeface="DejaVu Sans"/>
                <a:cs typeface="DejaVu Sans"/>
              </a:rPr>
              <a:t>cj</a:t>
            </a:r>
            <a:r>
              <a:rPr sz="2800" spc="-5" dirty="0">
                <a:latin typeface="DejaVu Sans"/>
                <a:cs typeface="DejaVu Sans"/>
              </a:rPr>
              <a:t>) </a:t>
            </a:r>
            <a:r>
              <a:rPr sz="2800" spc="-25" dirty="0">
                <a:latin typeface="DejaVu Sans"/>
                <a:cs typeface="DejaVu Sans"/>
              </a:rPr>
              <a:t>are </a:t>
            </a:r>
            <a:r>
              <a:rPr sz="2800" spc="-5" dirty="0">
                <a:latin typeface="DejaVu Sans"/>
                <a:cs typeface="DejaVu Sans"/>
              </a:rPr>
              <a:t>independent  given the class</a:t>
            </a:r>
            <a:r>
              <a:rPr sz="2800" spc="-10" dirty="0">
                <a:latin typeface="DejaVu Sans"/>
                <a:cs typeface="DejaVu Sans"/>
              </a:rPr>
              <a:t> </a:t>
            </a:r>
            <a:r>
              <a:rPr sz="2800" i="1" spc="-5" dirty="0">
                <a:latin typeface="DejaVu Sans"/>
                <a:cs typeface="DejaVu Sans"/>
              </a:rPr>
              <a:t>c.</a:t>
            </a:r>
            <a:endParaRPr sz="2800">
              <a:latin typeface="DejaVu Sans"/>
              <a:cs typeface="DejaVu Sans"/>
            </a:endParaRPr>
          </a:p>
          <a:p>
            <a:pPr marR="114935" algn="ctr">
              <a:lnSpc>
                <a:spcPts val="2710"/>
              </a:lnSpc>
            </a:pPr>
            <a:r>
              <a:rPr sz="2900" i="1" spc="-145" dirty="0">
                <a:latin typeface="DejaVu Sans"/>
                <a:cs typeface="DejaVu Sans"/>
              </a:rPr>
              <a:t>P</a:t>
            </a:r>
            <a:r>
              <a:rPr sz="2900" spc="-145" dirty="0">
                <a:latin typeface="Times New Roman"/>
                <a:cs typeface="Times New Roman"/>
              </a:rPr>
              <a:t>(</a:t>
            </a:r>
            <a:r>
              <a:rPr sz="2900" i="1" spc="-145" dirty="0">
                <a:latin typeface="DejaVu Sans"/>
                <a:cs typeface="DejaVu Sans"/>
              </a:rPr>
              <a:t>x</a:t>
            </a:r>
            <a:r>
              <a:rPr sz="2475" spc="-217" baseline="-25252" dirty="0">
                <a:latin typeface="Times New Roman"/>
                <a:cs typeface="Times New Roman"/>
              </a:rPr>
              <a:t>1</a:t>
            </a:r>
            <a:r>
              <a:rPr sz="2900" spc="-145" dirty="0">
                <a:latin typeface="Times New Roman"/>
                <a:cs typeface="Times New Roman"/>
              </a:rPr>
              <a:t>,</a:t>
            </a:r>
            <a:r>
              <a:rPr sz="2900" spc="-145" dirty="0">
                <a:latin typeface="DejaVu Sans"/>
                <a:cs typeface="DejaVu Sans"/>
              </a:rPr>
              <a:t>…</a:t>
            </a:r>
            <a:r>
              <a:rPr sz="2900" spc="-145" dirty="0">
                <a:latin typeface="Times New Roman"/>
                <a:cs typeface="Times New Roman"/>
              </a:rPr>
              <a:t>,</a:t>
            </a:r>
            <a:r>
              <a:rPr sz="2900" spc="-250" dirty="0">
                <a:latin typeface="Times New Roman"/>
                <a:cs typeface="Times New Roman"/>
              </a:rPr>
              <a:t> </a:t>
            </a:r>
            <a:r>
              <a:rPr sz="2900" i="1" spc="-275" dirty="0">
                <a:latin typeface="DejaVu Sans"/>
                <a:cs typeface="DejaVu Sans"/>
              </a:rPr>
              <a:t>x</a:t>
            </a:r>
            <a:r>
              <a:rPr sz="2475" i="1" spc="-412" baseline="-25252" dirty="0">
                <a:latin typeface="DejaVu Sans"/>
                <a:cs typeface="DejaVu Sans"/>
              </a:rPr>
              <a:t>n</a:t>
            </a:r>
            <a:r>
              <a:rPr sz="2475" i="1" spc="-359" baseline="-25252" dirty="0">
                <a:latin typeface="DejaVu Sans"/>
                <a:cs typeface="DejaVu Sans"/>
              </a:rPr>
              <a:t> </a:t>
            </a:r>
            <a:r>
              <a:rPr sz="2900" spc="-45" dirty="0">
                <a:latin typeface="Times New Roman"/>
                <a:cs typeface="Times New Roman"/>
              </a:rPr>
              <a:t>|</a:t>
            </a:r>
            <a:r>
              <a:rPr sz="2900" spc="-315" dirty="0">
                <a:latin typeface="Times New Roman"/>
                <a:cs typeface="Times New Roman"/>
              </a:rPr>
              <a:t> </a:t>
            </a:r>
            <a:r>
              <a:rPr sz="2900" i="1" spc="-195" dirty="0">
                <a:latin typeface="DejaVu Sans"/>
                <a:cs typeface="DejaVu Sans"/>
              </a:rPr>
              <a:t>c</a:t>
            </a:r>
            <a:r>
              <a:rPr sz="2900" spc="-195" dirty="0">
                <a:latin typeface="Times New Roman"/>
                <a:cs typeface="Times New Roman"/>
              </a:rPr>
              <a:t>)</a:t>
            </a:r>
            <a:r>
              <a:rPr sz="2900" spc="-270" dirty="0">
                <a:latin typeface="Times New Roman"/>
                <a:cs typeface="Times New Roman"/>
              </a:rPr>
              <a:t> </a:t>
            </a:r>
            <a:r>
              <a:rPr sz="2900" spc="-215" dirty="0">
                <a:latin typeface="Symbol"/>
                <a:cs typeface="Symbol"/>
              </a:rPr>
              <a:t></a:t>
            </a:r>
            <a:r>
              <a:rPr sz="2900" spc="-65" dirty="0">
                <a:latin typeface="Times New Roman"/>
                <a:cs typeface="Times New Roman"/>
              </a:rPr>
              <a:t> </a:t>
            </a:r>
            <a:r>
              <a:rPr sz="2900" i="1" spc="-155" dirty="0">
                <a:latin typeface="DejaVu Sans"/>
                <a:cs typeface="DejaVu Sans"/>
              </a:rPr>
              <a:t>P</a:t>
            </a:r>
            <a:r>
              <a:rPr sz="2900" spc="-155" dirty="0">
                <a:latin typeface="Times New Roman"/>
                <a:cs typeface="Times New Roman"/>
              </a:rPr>
              <a:t>(</a:t>
            </a:r>
            <a:r>
              <a:rPr sz="2900" i="1" spc="-155" dirty="0">
                <a:latin typeface="DejaVu Sans"/>
                <a:cs typeface="DejaVu Sans"/>
              </a:rPr>
              <a:t>x</a:t>
            </a:r>
            <a:r>
              <a:rPr sz="2475" spc="-232" baseline="-25252" dirty="0">
                <a:latin typeface="Times New Roman"/>
                <a:cs typeface="Times New Roman"/>
              </a:rPr>
              <a:t>1</a:t>
            </a:r>
            <a:r>
              <a:rPr sz="2475" spc="-97" baseline="-25252" dirty="0">
                <a:latin typeface="Times New Roman"/>
                <a:cs typeface="Times New Roman"/>
              </a:rPr>
              <a:t> </a:t>
            </a:r>
            <a:r>
              <a:rPr sz="2900" spc="-45" dirty="0">
                <a:latin typeface="Times New Roman"/>
                <a:cs typeface="Times New Roman"/>
              </a:rPr>
              <a:t>|</a:t>
            </a:r>
            <a:r>
              <a:rPr sz="2900" spc="-295" dirty="0">
                <a:latin typeface="Times New Roman"/>
                <a:cs typeface="Times New Roman"/>
              </a:rPr>
              <a:t> </a:t>
            </a:r>
            <a:r>
              <a:rPr sz="2900" i="1" spc="-125" dirty="0">
                <a:latin typeface="DejaVu Sans"/>
                <a:cs typeface="DejaVu Sans"/>
              </a:rPr>
              <a:t>c</a:t>
            </a:r>
            <a:r>
              <a:rPr sz="2900" spc="-125" dirty="0">
                <a:latin typeface="Times New Roman"/>
                <a:cs typeface="Times New Roman"/>
              </a:rPr>
              <a:t>)</a:t>
            </a:r>
            <a:r>
              <a:rPr sz="2900" spc="-125" dirty="0">
                <a:latin typeface="Symbol"/>
                <a:cs typeface="Symbol"/>
              </a:rPr>
              <a:t></a:t>
            </a:r>
            <a:r>
              <a:rPr sz="2900" spc="-325" dirty="0">
                <a:latin typeface="Times New Roman"/>
                <a:cs typeface="Times New Roman"/>
              </a:rPr>
              <a:t> </a:t>
            </a:r>
            <a:r>
              <a:rPr sz="2900" i="1" spc="-114" dirty="0">
                <a:latin typeface="DejaVu Sans"/>
                <a:cs typeface="DejaVu Sans"/>
              </a:rPr>
              <a:t>P</a:t>
            </a:r>
            <a:r>
              <a:rPr sz="2900" spc="-114" dirty="0">
                <a:latin typeface="Times New Roman"/>
                <a:cs typeface="Times New Roman"/>
              </a:rPr>
              <a:t>(</a:t>
            </a:r>
            <a:r>
              <a:rPr sz="2900" i="1" spc="-114" dirty="0">
                <a:latin typeface="DejaVu Sans"/>
                <a:cs typeface="DejaVu Sans"/>
              </a:rPr>
              <a:t>x</a:t>
            </a:r>
            <a:r>
              <a:rPr sz="2475" spc="-172" baseline="-25252" dirty="0">
                <a:latin typeface="Times New Roman"/>
                <a:cs typeface="Times New Roman"/>
              </a:rPr>
              <a:t>2</a:t>
            </a:r>
            <a:r>
              <a:rPr sz="2475" spc="22" baseline="-25252" dirty="0">
                <a:latin typeface="Times New Roman"/>
                <a:cs typeface="Times New Roman"/>
              </a:rPr>
              <a:t> </a:t>
            </a:r>
            <a:r>
              <a:rPr sz="2900" spc="-45" dirty="0">
                <a:latin typeface="Times New Roman"/>
                <a:cs typeface="Times New Roman"/>
              </a:rPr>
              <a:t>|</a:t>
            </a:r>
            <a:r>
              <a:rPr sz="2900" spc="-295" dirty="0">
                <a:latin typeface="Times New Roman"/>
                <a:cs typeface="Times New Roman"/>
              </a:rPr>
              <a:t> </a:t>
            </a:r>
            <a:r>
              <a:rPr sz="2900" i="1" spc="-125" dirty="0">
                <a:latin typeface="DejaVu Sans"/>
                <a:cs typeface="DejaVu Sans"/>
              </a:rPr>
              <a:t>c</a:t>
            </a:r>
            <a:r>
              <a:rPr sz="2900" spc="-125" dirty="0">
                <a:latin typeface="Times New Roman"/>
                <a:cs typeface="Times New Roman"/>
              </a:rPr>
              <a:t>)</a:t>
            </a:r>
            <a:r>
              <a:rPr sz="2900" spc="-125" dirty="0">
                <a:latin typeface="Symbol"/>
                <a:cs typeface="Symbol"/>
              </a:rPr>
              <a:t></a:t>
            </a:r>
            <a:r>
              <a:rPr sz="2900" spc="-330" dirty="0">
                <a:latin typeface="Times New Roman"/>
                <a:cs typeface="Times New Roman"/>
              </a:rPr>
              <a:t> </a:t>
            </a:r>
            <a:r>
              <a:rPr sz="2900" i="1" spc="-125" dirty="0">
                <a:latin typeface="DejaVu Sans"/>
                <a:cs typeface="DejaVu Sans"/>
              </a:rPr>
              <a:t>P</a:t>
            </a:r>
            <a:r>
              <a:rPr sz="2900" spc="-125" dirty="0">
                <a:latin typeface="Times New Roman"/>
                <a:cs typeface="Times New Roman"/>
              </a:rPr>
              <a:t>(</a:t>
            </a:r>
            <a:r>
              <a:rPr sz="2900" i="1" spc="-125" dirty="0">
                <a:latin typeface="DejaVu Sans"/>
                <a:cs typeface="DejaVu Sans"/>
              </a:rPr>
              <a:t>x</a:t>
            </a:r>
            <a:r>
              <a:rPr sz="2475" spc="-187" baseline="-25252" dirty="0">
                <a:latin typeface="Times New Roman"/>
                <a:cs typeface="Times New Roman"/>
              </a:rPr>
              <a:t>3</a:t>
            </a:r>
            <a:r>
              <a:rPr sz="2475" spc="-75" baseline="-25252" dirty="0">
                <a:latin typeface="Times New Roman"/>
                <a:cs typeface="Times New Roman"/>
              </a:rPr>
              <a:t> </a:t>
            </a:r>
            <a:r>
              <a:rPr sz="2900" spc="-45" dirty="0">
                <a:latin typeface="Times New Roman"/>
                <a:cs typeface="Times New Roman"/>
              </a:rPr>
              <a:t>|</a:t>
            </a:r>
            <a:r>
              <a:rPr sz="2900" spc="-295" dirty="0">
                <a:latin typeface="Times New Roman"/>
                <a:cs typeface="Times New Roman"/>
              </a:rPr>
              <a:t> </a:t>
            </a:r>
            <a:r>
              <a:rPr sz="2900" i="1" spc="-70" dirty="0">
                <a:latin typeface="DejaVu Sans"/>
                <a:cs typeface="DejaVu Sans"/>
              </a:rPr>
              <a:t>c</a:t>
            </a:r>
            <a:r>
              <a:rPr sz="2900" spc="-70" dirty="0">
                <a:latin typeface="Times New Roman"/>
                <a:cs typeface="Times New Roman"/>
              </a:rPr>
              <a:t>)</a:t>
            </a:r>
            <a:r>
              <a:rPr sz="2900" spc="-70" dirty="0">
                <a:latin typeface="Symbol"/>
                <a:cs typeface="Symbol"/>
              </a:rPr>
              <a:t></a:t>
            </a:r>
            <a:r>
              <a:rPr sz="2900" spc="-70" dirty="0">
                <a:latin typeface="Times New Roman"/>
                <a:cs typeface="Times New Roman"/>
              </a:rPr>
              <a:t>...</a:t>
            </a:r>
            <a:r>
              <a:rPr sz="2900" spc="-459" dirty="0">
                <a:latin typeface="Times New Roman"/>
                <a:cs typeface="Times New Roman"/>
              </a:rPr>
              <a:t> </a:t>
            </a:r>
            <a:r>
              <a:rPr sz="2900" spc="-180" dirty="0">
                <a:latin typeface="Symbol"/>
                <a:cs typeface="Symbol"/>
              </a:rPr>
              <a:t></a:t>
            </a:r>
            <a:r>
              <a:rPr sz="2900" spc="-315" dirty="0">
                <a:latin typeface="Times New Roman"/>
                <a:cs typeface="Times New Roman"/>
              </a:rPr>
              <a:t> </a:t>
            </a:r>
            <a:r>
              <a:rPr sz="2900" i="1" spc="-120" dirty="0">
                <a:latin typeface="DejaVu Sans"/>
                <a:cs typeface="DejaVu Sans"/>
              </a:rPr>
              <a:t>P</a:t>
            </a:r>
            <a:r>
              <a:rPr sz="2900" spc="-120" dirty="0">
                <a:latin typeface="Times New Roman"/>
                <a:cs typeface="Times New Roman"/>
              </a:rPr>
              <a:t>(</a:t>
            </a:r>
            <a:r>
              <a:rPr sz="2900" i="1" spc="-120" dirty="0">
                <a:latin typeface="DejaVu Sans"/>
                <a:cs typeface="DejaVu Sans"/>
              </a:rPr>
              <a:t>x</a:t>
            </a:r>
            <a:r>
              <a:rPr sz="2475" i="1" spc="-179" baseline="-25252" dirty="0">
                <a:latin typeface="DejaVu Sans"/>
                <a:cs typeface="DejaVu Sans"/>
              </a:rPr>
              <a:t>n</a:t>
            </a:r>
            <a:r>
              <a:rPr sz="2475" i="1" spc="-15" baseline="-25252" dirty="0">
                <a:latin typeface="DejaVu Sans"/>
                <a:cs typeface="DejaVu Sans"/>
              </a:rPr>
              <a:t> </a:t>
            </a:r>
            <a:r>
              <a:rPr sz="2900" spc="-45" dirty="0">
                <a:latin typeface="Times New Roman"/>
                <a:cs typeface="Times New Roman"/>
              </a:rPr>
              <a:t>|</a:t>
            </a:r>
            <a:r>
              <a:rPr sz="2900" spc="-285" dirty="0">
                <a:latin typeface="Times New Roman"/>
                <a:cs typeface="Times New Roman"/>
              </a:rPr>
              <a:t> </a:t>
            </a:r>
            <a:r>
              <a:rPr sz="2900" i="1" spc="-195" dirty="0">
                <a:latin typeface="DejaVu Sans"/>
                <a:cs typeface="DejaVu Sans"/>
              </a:rPr>
              <a:t>c</a:t>
            </a:r>
            <a:r>
              <a:rPr sz="2900" spc="-195" dirty="0">
                <a:latin typeface="Times New Roman"/>
                <a:cs typeface="Times New Roman"/>
              </a:rPr>
              <a:t>)</a:t>
            </a:r>
            <a:endParaRPr sz="29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85750"/>
            <a:ext cx="8991600" cy="800219"/>
          </a:xfrm>
        </p:spPr>
        <p:txBody>
          <a:bodyPr/>
          <a:lstStyle/>
          <a:p>
            <a:r>
              <a:rPr lang="en-US" sz="2600" b="0" i="1" u="sng" dirty="0" smtClean="0"/>
              <a:t>What is Text Classification and What does a classifier do..??</a:t>
            </a:r>
            <a:endParaRPr lang="en-US" sz="2600" b="0" i="1" u="sng" dirty="0"/>
          </a:p>
        </p:txBody>
      </p:sp>
      <p:sp>
        <p:nvSpPr>
          <p:cNvPr id="4" name="TextBox 3"/>
          <p:cNvSpPr txBox="1"/>
          <p:nvPr/>
        </p:nvSpPr>
        <p:spPr>
          <a:xfrm>
            <a:off x="533400" y="1047750"/>
            <a:ext cx="8382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Text Classification assigns one or more classes to a document according to their content. </a:t>
            </a:r>
            <a:endParaRPr lang="en-US" dirty="0" smtClean="0"/>
          </a:p>
          <a:p>
            <a:pPr marL="285750" indent="-285750">
              <a:buFont typeface="Arial" panose="020B0604020202020204" pitchFamily="34" charset="0"/>
              <a:buChar char="•"/>
            </a:pPr>
            <a:r>
              <a:rPr lang="en-US" dirty="0" smtClean="0"/>
              <a:t>Classes </a:t>
            </a:r>
            <a:r>
              <a:rPr lang="en-US" dirty="0"/>
              <a:t>are selected from a previously established taxonomy (a hierarchy of </a:t>
            </a:r>
            <a:r>
              <a:rPr lang="en-US" dirty="0" err="1"/>
              <a:t>catergories</a:t>
            </a:r>
            <a:r>
              <a:rPr lang="en-US" dirty="0"/>
              <a:t> or classes). </a:t>
            </a:r>
          </a:p>
          <a:p>
            <a:pPr marL="285750" indent="-285750">
              <a:buFont typeface="Arial" panose="020B0604020202020204" pitchFamily="34" charset="0"/>
              <a:buChar char="•"/>
            </a:pPr>
            <a:r>
              <a:rPr lang="en-US" dirty="0" smtClean="0"/>
              <a:t>The </a:t>
            </a:r>
            <a:r>
              <a:rPr lang="en-US" dirty="0"/>
              <a:t>Text Classification API takes care of all preprocessing tasks (extracting text, tokenization, </a:t>
            </a:r>
            <a:r>
              <a:rPr lang="en-US" dirty="0" err="1"/>
              <a:t>stopword</a:t>
            </a:r>
            <a:r>
              <a:rPr lang="en-US" dirty="0"/>
              <a:t> removal and lemmatization) required for automatic classification</a:t>
            </a:r>
            <a:r>
              <a:rPr lang="en-US" dirty="0" smtClean="0"/>
              <a:t>.</a:t>
            </a:r>
          </a:p>
          <a:p>
            <a:pPr marL="285750" indent="-285750">
              <a:buFont typeface="Arial" panose="020B0604020202020204" pitchFamily="34" charset="0"/>
              <a:buChar char="•"/>
            </a:pPr>
            <a:r>
              <a:rPr lang="en-US" dirty="0"/>
              <a:t>The algorithm combines statistical document classification with rule-based filtering, which allows to obtain a high degree of precision in a wide range of environments</a:t>
            </a:r>
            <a:r>
              <a:rPr lang="en-US" dirty="0" smtClean="0"/>
              <a:t>.</a:t>
            </a:r>
          </a:p>
          <a:p>
            <a:pPr marL="285750" indent="-285750">
              <a:buFont typeface="Arial" panose="020B0604020202020204" pitchFamily="34" charset="0"/>
              <a:buChar char="•"/>
            </a:pPr>
            <a:r>
              <a:rPr lang="en-US" dirty="0" smtClean="0"/>
              <a:t>Statistical </a:t>
            </a:r>
            <a:r>
              <a:rPr lang="en-US" dirty="0"/>
              <a:t>classifiers provide a means to use example documents to define each category. In turn, rule base classifiers may help to fine-tune the classification and correct the output of statistical classifiers. </a:t>
            </a:r>
          </a:p>
        </p:txBody>
      </p:sp>
    </p:spTree>
    <p:extLst>
      <p:ext uri="{BB962C8B-B14F-4D97-AF65-F5344CB8AC3E}">
        <p14:creationId xmlns:p14="http://schemas.microsoft.com/office/powerpoint/2010/main" val="251543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2470" y="1979929"/>
            <a:ext cx="520065" cy="342900"/>
          </a:xfrm>
          <a:prstGeom prst="rect">
            <a:avLst/>
          </a:prstGeom>
        </p:spPr>
        <p:txBody>
          <a:bodyPr vert="horz" wrap="square" lIns="0" tIns="16510" rIns="0" bIns="0" rtlCol="0">
            <a:spAutoFit/>
          </a:bodyPr>
          <a:lstStyle/>
          <a:p>
            <a:pPr marL="12700">
              <a:lnSpc>
                <a:spcPct val="100000"/>
              </a:lnSpc>
              <a:spcBef>
                <a:spcPts val="130"/>
              </a:spcBef>
            </a:pPr>
            <a:r>
              <a:rPr sz="2050" i="1" spc="-155" dirty="0">
                <a:latin typeface="DejaVu Sans"/>
                <a:cs typeface="DejaVu Sans"/>
              </a:rPr>
              <a:t>c</a:t>
            </a:r>
            <a:r>
              <a:rPr sz="2050" spc="15" dirty="0">
                <a:latin typeface="Symbol"/>
                <a:cs typeface="Symbol"/>
              </a:rPr>
              <a:t></a:t>
            </a:r>
            <a:r>
              <a:rPr sz="2050" i="1" spc="-5" dirty="0">
                <a:latin typeface="DejaVu Sans"/>
                <a:cs typeface="DejaVu Sans"/>
              </a:rPr>
              <a:t>C</a:t>
            </a:r>
            <a:endParaRPr sz="2050">
              <a:latin typeface="DejaVu Sans"/>
              <a:cs typeface="DejaVu Sans"/>
            </a:endParaRPr>
          </a:p>
        </p:txBody>
      </p:sp>
      <p:sp>
        <p:nvSpPr>
          <p:cNvPr id="3" name="object 3"/>
          <p:cNvSpPr txBox="1"/>
          <p:nvPr/>
        </p:nvSpPr>
        <p:spPr>
          <a:xfrm>
            <a:off x="1449069" y="90170"/>
            <a:ext cx="6720205" cy="1906905"/>
          </a:xfrm>
          <a:prstGeom prst="rect">
            <a:avLst/>
          </a:prstGeom>
        </p:spPr>
        <p:txBody>
          <a:bodyPr vert="horz" wrap="square" lIns="0" tIns="12700" rIns="0" bIns="0" rtlCol="0">
            <a:spAutoFit/>
          </a:bodyPr>
          <a:lstStyle/>
          <a:p>
            <a:pPr marL="12700" marR="1052830">
              <a:lnSpc>
                <a:spcPct val="100000"/>
              </a:lnSpc>
              <a:spcBef>
                <a:spcPts val="100"/>
              </a:spcBef>
            </a:pPr>
            <a:r>
              <a:rPr sz="3200" b="1" dirty="0">
                <a:latin typeface="DejaVu Sans"/>
                <a:cs typeface="DejaVu Sans"/>
              </a:rPr>
              <a:t>Multinomial </a:t>
            </a:r>
            <a:r>
              <a:rPr sz="3200" b="1" spc="-5" dirty="0">
                <a:latin typeface="DejaVu Sans"/>
                <a:cs typeface="DejaVu Sans"/>
              </a:rPr>
              <a:t>Naïve</a:t>
            </a:r>
            <a:r>
              <a:rPr sz="3200" b="1" spc="-60" dirty="0">
                <a:latin typeface="DejaVu Sans"/>
                <a:cs typeface="DejaVu Sans"/>
              </a:rPr>
              <a:t> </a:t>
            </a:r>
            <a:r>
              <a:rPr sz="3200" b="1" spc="-25" dirty="0">
                <a:latin typeface="DejaVu Sans"/>
                <a:cs typeface="DejaVu Sans"/>
              </a:rPr>
              <a:t>Bayes  </a:t>
            </a:r>
            <a:r>
              <a:rPr sz="3200" b="1" spc="-5" dirty="0">
                <a:latin typeface="DejaVu Sans"/>
                <a:cs typeface="DejaVu Sans"/>
              </a:rPr>
              <a:t>Classifier</a:t>
            </a:r>
            <a:endParaRPr sz="3200" dirty="0">
              <a:latin typeface="DejaVu Sans"/>
              <a:cs typeface="DejaVu Sans"/>
            </a:endParaRPr>
          </a:p>
          <a:p>
            <a:pPr marL="167640">
              <a:lnSpc>
                <a:spcPct val="100000"/>
              </a:lnSpc>
              <a:spcBef>
                <a:spcPts val="2810"/>
              </a:spcBef>
              <a:tabLst>
                <a:tab pos="1048385" algn="l"/>
              </a:tabLst>
            </a:pPr>
            <a:r>
              <a:rPr sz="3600" i="1" spc="-145" dirty="0">
                <a:latin typeface="DejaVu Sans"/>
                <a:cs typeface="DejaVu Sans"/>
              </a:rPr>
              <a:t>c</a:t>
            </a:r>
            <a:r>
              <a:rPr sz="3075" i="1" spc="-217" baseline="-24390" dirty="0">
                <a:latin typeface="DejaVu Sans"/>
                <a:cs typeface="DejaVu Sans"/>
              </a:rPr>
              <a:t>MAP	</a:t>
            </a:r>
            <a:r>
              <a:rPr sz="3600" spc="-30" dirty="0">
                <a:latin typeface="Symbol"/>
                <a:cs typeface="Symbol"/>
              </a:rPr>
              <a:t></a:t>
            </a:r>
            <a:r>
              <a:rPr sz="3600" spc="-210" dirty="0">
                <a:latin typeface="Times New Roman"/>
                <a:cs typeface="Times New Roman"/>
              </a:rPr>
              <a:t> </a:t>
            </a:r>
            <a:r>
              <a:rPr sz="3600" spc="-30" dirty="0">
                <a:latin typeface="Times New Roman"/>
                <a:cs typeface="Times New Roman"/>
              </a:rPr>
              <a:t>argmax</a:t>
            </a:r>
            <a:r>
              <a:rPr sz="3600" spc="-395" dirty="0">
                <a:latin typeface="Times New Roman"/>
                <a:cs typeface="Times New Roman"/>
              </a:rPr>
              <a:t> </a:t>
            </a:r>
            <a:r>
              <a:rPr sz="3600" i="1" spc="-80" dirty="0">
                <a:latin typeface="DejaVu Sans"/>
                <a:cs typeface="DejaVu Sans"/>
              </a:rPr>
              <a:t>P</a:t>
            </a:r>
            <a:r>
              <a:rPr sz="3600" spc="-80" dirty="0">
                <a:latin typeface="Times New Roman"/>
                <a:cs typeface="Times New Roman"/>
              </a:rPr>
              <a:t>(</a:t>
            </a:r>
            <a:r>
              <a:rPr sz="3600" i="1" spc="-80" dirty="0">
                <a:latin typeface="DejaVu Sans"/>
                <a:cs typeface="DejaVu Sans"/>
              </a:rPr>
              <a:t>x</a:t>
            </a:r>
            <a:r>
              <a:rPr sz="3075" spc="-120" baseline="-24390" dirty="0">
                <a:latin typeface="Times New Roman"/>
                <a:cs typeface="Times New Roman"/>
              </a:rPr>
              <a:t>1</a:t>
            </a:r>
            <a:r>
              <a:rPr sz="3600" spc="-80" dirty="0">
                <a:latin typeface="Times New Roman"/>
                <a:cs typeface="Times New Roman"/>
              </a:rPr>
              <a:t>,</a:t>
            </a:r>
            <a:r>
              <a:rPr sz="3600" spc="-290" dirty="0">
                <a:latin typeface="Times New Roman"/>
                <a:cs typeface="Times New Roman"/>
              </a:rPr>
              <a:t> </a:t>
            </a:r>
            <a:r>
              <a:rPr sz="3600" i="1" spc="-95" dirty="0">
                <a:latin typeface="DejaVu Sans"/>
                <a:cs typeface="DejaVu Sans"/>
              </a:rPr>
              <a:t>x</a:t>
            </a:r>
            <a:r>
              <a:rPr sz="3075" spc="-142" baseline="-24390" dirty="0">
                <a:latin typeface="Times New Roman"/>
                <a:cs typeface="Times New Roman"/>
              </a:rPr>
              <a:t>2</a:t>
            </a:r>
            <a:r>
              <a:rPr sz="3600" spc="-95" dirty="0">
                <a:latin typeface="Times New Roman"/>
                <a:cs typeface="Times New Roman"/>
              </a:rPr>
              <a:t>,</a:t>
            </a:r>
            <a:r>
              <a:rPr sz="3600" spc="-95" dirty="0">
                <a:latin typeface="DejaVu Sans"/>
                <a:cs typeface="DejaVu Sans"/>
              </a:rPr>
              <a:t>…</a:t>
            </a:r>
            <a:r>
              <a:rPr sz="3600" spc="-95" dirty="0">
                <a:latin typeface="Times New Roman"/>
                <a:cs typeface="Times New Roman"/>
              </a:rPr>
              <a:t>,</a:t>
            </a:r>
            <a:r>
              <a:rPr sz="3600" spc="-254" dirty="0">
                <a:latin typeface="Times New Roman"/>
                <a:cs typeface="Times New Roman"/>
              </a:rPr>
              <a:t> </a:t>
            </a:r>
            <a:r>
              <a:rPr sz="3600" i="1" spc="-254" dirty="0">
                <a:latin typeface="DejaVu Sans"/>
                <a:cs typeface="DejaVu Sans"/>
              </a:rPr>
              <a:t>x</a:t>
            </a:r>
            <a:r>
              <a:rPr sz="3075" i="1" spc="-382" baseline="-24390" dirty="0">
                <a:latin typeface="DejaVu Sans"/>
                <a:cs typeface="DejaVu Sans"/>
              </a:rPr>
              <a:t>n</a:t>
            </a:r>
            <a:r>
              <a:rPr sz="3075" i="1" spc="60" baseline="-24390" dirty="0">
                <a:latin typeface="DejaVu Sans"/>
                <a:cs typeface="DejaVu Sans"/>
              </a:rPr>
              <a:t> </a:t>
            </a:r>
            <a:r>
              <a:rPr sz="3600" spc="-5" dirty="0">
                <a:latin typeface="Times New Roman"/>
                <a:cs typeface="Times New Roman"/>
              </a:rPr>
              <a:t>|</a:t>
            </a:r>
            <a:r>
              <a:rPr sz="3600" spc="-320" dirty="0">
                <a:latin typeface="Times New Roman"/>
                <a:cs typeface="Times New Roman"/>
              </a:rPr>
              <a:t> </a:t>
            </a:r>
            <a:r>
              <a:rPr sz="3600" i="1" spc="-65" dirty="0">
                <a:latin typeface="DejaVu Sans"/>
                <a:cs typeface="DejaVu Sans"/>
              </a:rPr>
              <a:t>c</a:t>
            </a:r>
            <a:r>
              <a:rPr sz="3600" spc="-65" dirty="0">
                <a:latin typeface="Times New Roman"/>
                <a:cs typeface="Times New Roman"/>
              </a:rPr>
              <a:t>)</a:t>
            </a:r>
            <a:r>
              <a:rPr sz="3600" i="1" spc="-65" dirty="0">
                <a:latin typeface="DejaVu Sans"/>
                <a:cs typeface="DejaVu Sans"/>
              </a:rPr>
              <a:t>P</a:t>
            </a:r>
            <a:r>
              <a:rPr sz="3600" spc="-65" dirty="0">
                <a:latin typeface="Times New Roman"/>
                <a:cs typeface="Times New Roman"/>
              </a:rPr>
              <a:t>(</a:t>
            </a:r>
            <a:r>
              <a:rPr sz="3600" i="1" spc="-65" dirty="0">
                <a:latin typeface="DejaVu Sans"/>
                <a:cs typeface="DejaVu Sans"/>
              </a:rPr>
              <a:t>c</a:t>
            </a:r>
            <a:r>
              <a:rPr sz="3600" spc="-65" dirty="0">
                <a:latin typeface="Times New Roman"/>
                <a:cs typeface="Times New Roman"/>
              </a:rPr>
              <a:t>)</a:t>
            </a:r>
            <a:endParaRPr sz="3600" dirty="0">
              <a:latin typeface="Times New Roman"/>
              <a:cs typeface="Times New Roman"/>
            </a:endParaRPr>
          </a:p>
        </p:txBody>
      </p:sp>
      <p:sp>
        <p:nvSpPr>
          <p:cNvPr id="4" name="object 4"/>
          <p:cNvSpPr txBox="1"/>
          <p:nvPr/>
        </p:nvSpPr>
        <p:spPr>
          <a:xfrm>
            <a:off x="3338829" y="3206750"/>
            <a:ext cx="539115" cy="359410"/>
          </a:xfrm>
          <a:prstGeom prst="rect">
            <a:avLst/>
          </a:prstGeom>
        </p:spPr>
        <p:txBody>
          <a:bodyPr vert="horz" wrap="square" lIns="0" tIns="11430" rIns="0" bIns="0" rtlCol="0">
            <a:spAutoFit/>
          </a:bodyPr>
          <a:lstStyle/>
          <a:p>
            <a:pPr marL="12700">
              <a:lnSpc>
                <a:spcPct val="100000"/>
              </a:lnSpc>
              <a:spcBef>
                <a:spcPts val="90"/>
              </a:spcBef>
            </a:pPr>
            <a:r>
              <a:rPr sz="2200" i="1" spc="-204" dirty="0">
                <a:latin typeface="DejaVu Sans"/>
                <a:cs typeface="DejaVu Sans"/>
              </a:rPr>
              <a:t>c</a:t>
            </a:r>
            <a:r>
              <a:rPr sz="2200" spc="-35" dirty="0">
                <a:latin typeface="Symbol"/>
                <a:cs typeface="Symbol"/>
              </a:rPr>
              <a:t></a:t>
            </a:r>
            <a:r>
              <a:rPr sz="2200" i="1" spc="-45" dirty="0">
                <a:latin typeface="DejaVu Sans"/>
                <a:cs typeface="DejaVu Sans"/>
              </a:rPr>
              <a:t>C</a:t>
            </a:r>
            <a:endParaRPr sz="2200">
              <a:latin typeface="DejaVu Sans"/>
              <a:cs typeface="DejaVu Sans"/>
            </a:endParaRPr>
          </a:p>
        </p:txBody>
      </p:sp>
      <p:sp>
        <p:nvSpPr>
          <p:cNvPr id="5" name="object 5"/>
          <p:cNvSpPr txBox="1"/>
          <p:nvPr/>
        </p:nvSpPr>
        <p:spPr>
          <a:xfrm>
            <a:off x="5388609" y="3340100"/>
            <a:ext cx="558165" cy="359410"/>
          </a:xfrm>
          <a:prstGeom prst="rect">
            <a:avLst/>
          </a:prstGeom>
        </p:spPr>
        <p:txBody>
          <a:bodyPr vert="horz" wrap="square" lIns="0" tIns="11430" rIns="0" bIns="0" rtlCol="0">
            <a:spAutoFit/>
          </a:bodyPr>
          <a:lstStyle/>
          <a:p>
            <a:pPr marL="12700">
              <a:lnSpc>
                <a:spcPct val="100000"/>
              </a:lnSpc>
              <a:spcBef>
                <a:spcPts val="90"/>
              </a:spcBef>
            </a:pPr>
            <a:r>
              <a:rPr sz="2200" i="1" spc="-175" dirty="0">
                <a:latin typeface="DejaVu Sans"/>
                <a:cs typeface="DejaVu Sans"/>
              </a:rPr>
              <a:t>x</a:t>
            </a:r>
            <a:r>
              <a:rPr sz="2200" spc="-175" dirty="0">
                <a:latin typeface="Symbol"/>
                <a:cs typeface="Symbol"/>
              </a:rPr>
              <a:t></a:t>
            </a:r>
            <a:r>
              <a:rPr sz="2200" spc="-415" dirty="0">
                <a:latin typeface="Times New Roman"/>
                <a:cs typeface="Times New Roman"/>
              </a:rPr>
              <a:t> </a:t>
            </a:r>
            <a:r>
              <a:rPr sz="2200" i="1" spc="-45" dirty="0">
                <a:latin typeface="DejaVu Sans"/>
                <a:cs typeface="DejaVu Sans"/>
              </a:rPr>
              <a:t>X</a:t>
            </a:r>
            <a:endParaRPr sz="2200">
              <a:latin typeface="DejaVu Sans"/>
              <a:cs typeface="DejaVu Sans"/>
            </a:endParaRPr>
          </a:p>
        </p:txBody>
      </p:sp>
      <p:sp>
        <p:nvSpPr>
          <p:cNvPr id="6" name="object 6"/>
          <p:cNvSpPr txBox="1"/>
          <p:nvPr/>
        </p:nvSpPr>
        <p:spPr>
          <a:xfrm>
            <a:off x="1832610" y="2373630"/>
            <a:ext cx="5529580" cy="897255"/>
          </a:xfrm>
          <a:prstGeom prst="rect">
            <a:avLst/>
          </a:prstGeom>
        </p:spPr>
        <p:txBody>
          <a:bodyPr vert="horz" wrap="square" lIns="0" tIns="15240" rIns="0" bIns="0" rtlCol="0">
            <a:spAutoFit/>
          </a:bodyPr>
          <a:lstStyle/>
          <a:p>
            <a:pPr marL="12700">
              <a:lnSpc>
                <a:spcPct val="100000"/>
              </a:lnSpc>
              <a:spcBef>
                <a:spcPts val="120"/>
              </a:spcBef>
            </a:pPr>
            <a:r>
              <a:rPr sz="3800" i="1" spc="-200" dirty="0">
                <a:latin typeface="DejaVu Sans"/>
                <a:cs typeface="DejaVu Sans"/>
              </a:rPr>
              <a:t>c</a:t>
            </a:r>
            <a:r>
              <a:rPr sz="3300" i="1" spc="-300" baseline="-23989" dirty="0">
                <a:latin typeface="DejaVu Sans"/>
                <a:cs typeface="DejaVu Sans"/>
              </a:rPr>
              <a:t>NB</a:t>
            </a:r>
            <a:r>
              <a:rPr sz="3300" i="1" spc="292" baseline="-23989" dirty="0">
                <a:latin typeface="DejaVu Sans"/>
                <a:cs typeface="DejaVu Sans"/>
              </a:rPr>
              <a:t> </a:t>
            </a:r>
            <a:r>
              <a:rPr sz="3800" spc="-100" dirty="0">
                <a:latin typeface="Symbol"/>
                <a:cs typeface="Symbol"/>
              </a:rPr>
              <a:t></a:t>
            </a:r>
            <a:r>
              <a:rPr sz="3800" spc="-180" dirty="0">
                <a:latin typeface="Times New Roman"/>
                <a:cs typeface="Times New Roman"/>
              </a:rPr>
              <a:t> </a:t>
            </a:r>
            <a:r>
              <a:rPr sz="3800" spc="-65" dirty="0">
                <a:latin typeface="Times New Roman"/>
                <a:cs typeface="Times New Roman"/>
              </a:rPr>
              <a:t>argmax</a:t>
            </a:r>
            <a:r>
              <a:rPr sz="3800" spc="-440" dirty="0">
                <a:latin typeface="Times New Roman"/>
                <a:cs typeface="Times New Roman"/>
              </a:rPr>
              <a:t> </a:t>
            </a:r>
            <a:r>
              <a:rPr sz="3800" i="1" spc="-30" dirty="0">
                <a:latin typeface="DejaVu Sans"/>
                <a:cs typeface="DejaVu Sans"/>
              </a:rPr>
              <a:t>P</a:t>
            </a:r>
            <a:r>
              <a:rPr sz="3800" spc="-30" dirty="0">
                <a:latin typeface="Times New Roman"/>
                <a:cs typeface="Times New Roman"/>
              </a:rPr>
              <a:t>(</a:t>
            </a:r>
            <a:r>
              <a:rPr sz="3800" i="1" spc="-30" dirty="0">
                <a:latin typeface="DejaVu Sans"/>
                <a:cs typeface="DejaVu Sans"/>
              </a:rPr>
              <a:t>c</a:t>
            </a:r>
            <a:r>
              <a:rPr sz="3300" i="1" spc="-44" baseline="-23989" dirty="0">
                <a:latin typeface="DejaVu Sans"/>
                <a:cs typeface="DejaVu Sans"/>
              </a:rPr>
              <a:t>j</a:t>
            </a:r>
            <a:r>
              <a:rPr sz="3300" i="1" spc="-315" baseline="-23989" dirty="0">
                <a:latin typeface="DejaVu Sans"/>
                <a:cs typeface="DejaVu Sans"/>
              </a:rPr>
              <a:t> </a:t>
            </a:r>
            <a:r>
              <a:rPr sz="3800" spc="-170" dirty="0">
                <a:latin typeface="Times New Roman"/>
                <a:cs typeface="Times New Roman"/>
              </a:rPr>
              <a:t>)</a:t>
            </a:r>
            <a:r>
              <a:rPr sz="8550" spc="-254" baseline="-6335" dirty="0">
                <a:latin typeface="Symbol"/>
                <a:cs typeface="Symbol"/>
              </a:rPr>
              <a:t></a:t>
            </a:r>
            <a:r>
              <a:rPr sz="8550" spc="-1297" baseline="-6335" dirty="0">
                <a:latin typeface="Times New Roman"/>
                <a:cs typeface="Times New Roman"/>
              </a:rPr>
              <a:t> </a:t>
            </a:r>
            <a:r>
              <a:rPr sz="3800" i="1" spc="100" dirty="0">
                <a:latin typeface="DejaVu Sans"/>
                <a:cs typeface="DejaVu Sans"/>
              </a:rPr>
              <a:t>P</a:t>
            </a:r>
            <a:r>
              <a:rPr sz="3800" spc="100" dirty="0">
                <a:latin typeface="Times New Roman"/>
                <a:cs typeface="Times New Roman"/>
              </a:rPr>
              <a:t>(</a:t>
            </a:r>
            <a:r>
              <a:rPr sz="3800" i="1" spc="100" dirty="0">
                <a:latin typeface="DejaVu Sans"/>
                <a:cs typeface="DejaVu Sans"/>
              </a:rPr>
              <a:t>x</a:t>
            </a:r>
            <a:r>
              <a:rPr sz="3800" spc="100" dirty="0">
                <a:latin typeface="Times New Roman"/>
                <a:cs typeface="Times New Roman"/>
              </a:rPr>
              <a:t>|</a:t>
            </a:r>
            <a:r>
              <a:rPr sz="3800" spc="-355" dirty="0">
                <a:latin typeface="Times New Roman"/>
                <a:cs typeface="Times New Roman"/>
              </a:rPr>
              <a:t> </a:t>
            </a:r>
            <a:r>
              <a:rPr sz="3800" i="1" spc="-190" dirty="0">
                <a:latin typeface="DejaVu Sans"/>
                <a:cs typeface="DejaVu Sans"/>
              </a:rPr>
              <a:t>c</a:t>
            </a:r>
            <a:r>
              <a:rPr sz="3800" spc="-190" dirty="0">
                <a:latin typeface="Times New Roman"/>
                <a:cs typeface="Times New Roman"/>
              </a:rPr>
              <a:t>)</a:t>
            </a:r>
            <a:endParaRPr sz="38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0869" y="132079"/>
            <a:ext cx="7620634" cy="2252980"/>
          </a:xfrm>
          <a:prstGeom prst="rect">
            <a:avLst/>
          </a:prstGeom>
        </p:spPr>
        <p:txBody>
          <a:bodyPr vert="horz" wrap="square" lIns="0" tIns="12700" rIns="0" bIns="0" rtlCol="0">
            <a:spAutoFit/>
          </a:bodyPr>
          <a:lstStyle/>
          <a:p>
            <a:pPr marL="850900" marR="5080">
              <a:lnSpc>
                <a:spcPct val="100000"/>
              </a:lnSpc>
              <a:spcBef>
                <a:spcPts val="100"/>
              </a:spcBef>
            </a:pPr>
            <a:r>
              <a:rPr sz="3000" b="1" spc="-5" dirty="0">
                <a:latin typeface="DejaVu Sans"/>
                <a:cs typeface="DejaVu Sans"/>
              </a:rPr>
              <a:t>Learning </a:t>
            </a:r>
            <a:r>
              <a:rPr sz="3000" b="1" dirty="0">
                <a:latin typeface="DejaVu Sans"/>
                <a:cs typeface="DejaVu Sans"/>
              </a:rPr>
              <a:t>the </a:t>
            </a:r>
            <a:r>
              <a:rPr sz="3000" b="1" spc="-5" dirty="0">
                <a:latin typeface="DejaVu Sans"/>
                <a:cs typeface="DejaVu Sans"/>
              </a:rPr>
              <a:t>Multinomial Naïve  </a:t>
            </a:r>
            <a:r>
              <a:rPr sz="3000" b="1" spc="-20" dirty="0">
                <a:latin typeface="DejaVu Sans"/>
                <a:cs typeface="DejaVu Sans"/>
              </a:rPr>
              <a:t>Bayes</a:t>
            </a:r>
            <a:r>
              <a:rPr sz="3000" b="1" spc="-10" dirty="0">
                <a:latin typeface="DejaVu Sans"/>
                <a:cs typeface="DejaVu Sans"/>
              </a:rPr>
              <a:t> </a:t>
            </a:r>
            <a:r>
              <a:rPr sz="3000" b="1" dirty="0">
                <a:latin typeface="DejaVu Sans"/>
                <a:cs typeface="DejaVu Sans"/>
              </a:rPr>
              <a:t>Model</a:t>
            </a:r>
            <a:endParaRPr sz="3000">
              <a:latin typeface="DejaVu Sans"/>
              <a:cs typeface="DejaVu Sans"/>
            </a:endParaRPr>
          </a:p>
          <a:p>
            <a:pPr marL="228600" marR="392430" indent="-215900">
              <a:lnSpc>
                <a:spcPct val="100000"/>
              </a:lnSpc>
              <a:spcBef>
                <a:spcPts val="2660"/>
              </a:spcBef>
              <a:buClr>
                <a:srgbClr val="3B3B3B"/>
              </a:buClr>
              <a:buFont typeface="Times New Roman"/>
              <a:buChar char="•"/>
              <a:tabLst>
                <a:tab pos="228600" algn="l"/>
              </a:tabLst>
            </a:pPr>
            <a:r>
              <a:rPr sz="3200" spc="-50" dirty="0">
                <a:latin typeface="DejaVu Sans"/>
                <a:cs typeface="DejaVu Sans"/>
              </a:rPr>
              <a:t>First </a:t>
            </a:r>
            <a:r>
              <a:rPr sz="3200" spc="-5" dirty="0">
                <a:latin typeface="DejaVu Sans"/>
                <a:cs typeface="DejaVu Sans"/>
              </a:rPr>
              <a:t>attempt: </a:t>
            </a:r>
            <a:r>
              <a:rPr sz="3200" spc="-10" dirty="0">
                <a:latin typeface="DejaVu Sans"/>
                <a:cs typeface="DejaVu Sans"/>
              </a:rPr>
              <a:t>maximum </a:t>
            </a:r>
            <a:r>
              <a:rPr sz="3200" spc="-20" dirty="0">
                <a:latin typeface="DejaVu Sans"/>
                <a:cs typeface="DejaVu Sans"/>
              </a:rPr>
              <a:t>likelihood  </a:t>
            </a:r>
            <a:r>
              <a:rPr sz="3200" spc="-5" dirty="0">
                <a:latin typeface="DejaVu Sans"/>
                <a:cs typeface="DejaVu Sans"/>
              </a:rPr>
              <a:t>estimates</a:t>
            </a:r>
            <a:endParaRPr sz="3200">
              <a:latin typeface="DejaVu Sans"/>
              <a:cs typeface="DejaVu Sans"/>
            </a:endParaRPr>
          </a:p>
        </p:txBody>
      </p:sp>
      <p:sp>
        <p:nvSpPr>
          <p:cNvPr id="3" name="object 3"/>
          <p:cNvSpPr txBox="1"/>
          <p:nvPr/>
        </p:nvSpPr>
        <p:spPr>
          <a:xfrm>
            <a:off x="826769" y="2359660"/>
            <a:ext cx="7067550" cy="452120"/>
          </a:xfrm>
          <a:prstGeom prst="rect">
            <a:avLst/>
          </a:prstGeom>
        </p:spPr>
        <p:txBody>
          <a:bodyPr vert="horz" wrap="square" lIns="0" tIns="12700" rIns="0" bIns="0" rtlCol="0">
            <a:spAutoFit/>
          </a:bodyPr>
          <a:lstStyle/>
          <a:p>
            <a:pPr marL="228600" indent="-215900">
              <a:lnSpc>
                <a:spcPct val="100000"/>
              </a:lnSpc>
              <a:spcBef>
                <a:spcPts val="100"/>
              </a:spcBef>
              <a:buClr>
                <a:srgbClr val="3B3B3B"/>
              </a:buClr>
              <a:buFont typeface="Times New Roman"/>
              <a:buChar char="•"/>
              <a:tabLst>
                <a:tab pos="228600" algn="l"/>
              </a:tabLst>
            </a:pPr>
            <a:r>
              <a:rPr sz="2800" spc="-5" dirty="0">
                <a:latin typeface="DejaVu Sans"/>
                <a:cs typeface="DejaVu Sans"/>
              </a:rPr>
              <a:t>simply use the </a:t>
            </a:r>
            <a:r>
              <a:rPr sz="2800" spc="-10" dirty="0">
                <a:latin typeface="DejaVu Sans"/>
                <a:cs typeface="DejaVu Sans"/>
              </a:rPr>
              <a:t>frequencies </a:t>
            </a:r>
            <a:r>
              <a:rPr sz="2800" dirty="0">
                <a:latin typeface="DejaVu Sans"/>
                <a:cs typeface="DejaVu Sans"/>
              </a:rPr>
              <a:t>in </a:t>
            </a:r>
            <a:r>
              <a:rPr sz="2800" spc="-5" dirty="0">
                <a:latin typeface="DejaVu Sans"/>
                <a:cs typeface="DejaVu Sans"/>
              </a:rPr>
              <a:t>the</a:t>
            </a:r>
            <a:r>
              <a:rPr sz="2800" spc="-114" dirty="0">
                <a:latin typeface="DejaVu Sans"/>
                <a:cs typeface="DejaVu Sans"/>
              </a:rPr>
              <a:t> </a:t>
            </a:r>
            <a:r>
              <a:rPr sz="2800" spc="-5" dirty="0">
                <a:latin typeface="DejaVu Sans"/>
                <a:cs typeface="DejaVu Sans"/>
              </a:rPr>
              <a:t>data</a:t>
            </a:r>
            <a:endParaRPr sz="2800">
              <a:latin typeface="DejaVu Sans"/>
              <a:cs typeface="DejaVu Sans"/>
            </a:endParaRPr>
          </a:p>
        </p:txBody>
      </p:sp>
      <p:sp>
        <p:nvSpPr>
          <p:cNvPr id="4" name="object 4"/>
          <p:cNvSpPr txBox="1"/>
          <p:nvPr/>
        </p:nvSpPr>
        <p:spPr>
          <a:xfrm>
            <a:off x="1761489" y="3870959"/>
            <a:ext cx="1511300" cy="432434"/>
          </a:xfrm>
          <a:prstGeom prst="rect">
            <a:avLst/>
          </a:prstGeom>
        </p:spPr>
        <p:txBody>
          <a:bodyPr vert="horz" wrap="square" lIns="0" tIns="15240" rIns="0" bIns="0" rtlCol="0">
            <a:spAutoFit/>
          </a:bodyPr>
          <a:lstStyle/>
          <a:p>
            <a:pPr marL="12700">
              <a:lnSpc>
                <a:spcPct val="100000"/>
              </a:lnSpc>
              <a:spcBef>
                <a:spcPts val="120"/>
              </a:spcBef>
            </a:pPr>
            <a:r>
              <a:rPr sz="2650" i="1" spc="-229" dirty="0">
                <a:latin typeface="DejaVu Sans"/>
                <a:cs typeface="DejaVu Sans"/>
              </a:rPr>
              <a:t>P</a:t>
            </a:r>
            <a:r>
              <a:rPr sz="3975" spc="-345" baseline="14675" dirty="0">
                <a:latin typeface="Times New Roman"/>
                <a:cs typeface="Times New Roman"/>
              </a:rPr>
              <a:t>ˆ</a:t>
            </a:r>
            <a:r>
              <a:rPr sz="2650" spc="-229" dirty="0">
                <a:latin typeface="Times New Roman"/>
                <a:cs typeface="Times New Roman"/>
              </a:rPr>
              <a:t>(</a:t>
            </a:r>
            <a:r>
              <a:rPr sz="2650" i="1" spc="-229" dirty="0">
                <a:latin typeface="DejaVu Sans"/>
                <a:cs typeface="DejaVu Sans"/>
              </a:rPr>
              <a:t>w</a:t>
            </a:r>
            <a:r>
              <a:rPr sz="2700" i="1" spc="-345" baseline="-20061" dirty="0">
                <a:latin typeface="DejaVu Sans"/>
                <a:cs typeface="DejaVu Sans"/>
              </a:rPr>
              <a:t>i</a:t>
            </a:r>
            <a:r>
              <a:rPr sz="2700" i="1" spc="165" baseline="-20061" dirty="0">
                <a:latin typeface="DejaVu Sans"/>
                <a:cs typeface="DejaVu Sans"/>
              </a:rPr>
              <a:t> </a:t>
            </a:r>
            <a:r>
              <a:rPr sz="2650" spc="5" dirty="0">
                <a:latin typeface="Times New Roman"/>
                <a:cs typeface="Times New Roman"/>
              </a:rPr>
              <a:t>|</a:t>
            </a:r>
            <a:r>
              <a:rPr sz="2650" spc="-245" dirty="0">
                <a:latin typeface="Times New Roman"/>
                <a:cs typeface="Times New Roman"/>
              </a:rPr>
              <a:t> </a:t>
            </a:r>
            <a:r>
              <a:rPr sz="2650" i="1" spc="-20" dirty="0">
                <a:latin typeface="DejaVu Sans"/>
                <a:cs typeface="DejaVu Sans"/>
              </a:rPr>
              <a:t>c</a:t>
            </a:r>
            <a:r>
              <a:rPr sz="2700" i="1" spc="-30" baseline="-20061" dirty="0">
                <a:latin typeface="DejaVu Sans"/>
                <a:cs typeface="DejaVu Sans"/>
              </a:rPr>
              <a:t>j</a:t>
            </a:r>
            <a:r>
              <a:rPr sz="2700" i="1" spc="-352" baseline="-20061" dirty="0">
                <a:latin typeface="DejaVu Sans"/>
                <a:cs typeface="DejaVu Sans"/>
              </a:rPr>
              <a:t> </a:t>
            </a:r>
            <a:r>
              <a:rPr sz="2650" spc="10" dirty="0">
                <a:latin typeface="Times New Roman"/>
                <a:cs typeface="Times New Roman"/>
              </a:rPr>
              <a:t>)</a:t>
            </a:r>
            <a:r>
              <a:rPr sz="2650" spc="-225" dirty="0">
                <a:latin typeface="Times New Roman"/>
                <a:cs typeface="Times New Roman"/>
              </a:rPr>
              <a:t> </a:t>
            </a:r>
            <a:r>
              <a:rPr sz="2650" spc="20" dirty="0">
                <a:latin typeface="Symbol"/>
                <a:cs typeface="Symbol"/>
              </a:rPr>
              <a:t></a:t>
            </a:r>
            <a:endParaRPr sz="2650">
              <a:latin typeface="Symbol"/>
              <a:cs typeface="Symbol"/>
            </a:endParaRPr>
          </a:p>
        </p:txBody>
      </p:sp>
      <p:sp>
        <p:nvSpPr>
          <p:cNvPr id="5" name="object 5"/>
          <p:cNvSpPr txBox="1"/>
          <p:nvPr/>
        </p:nvSpPr>
        <p:spPr>
          <a:xfrm>
            <a:off x="3562350" y="3625850"/>
            <a:ext cx="1745614" cy="432434"/>
          </a:xfrm>
          <a:prstGeom prst="rect">
            <a:avLst/>
          </a:prstGeom>
        </p:spPr>
        <p:txBody>
          <a:bodyPr vert="horz" wrap="square" lIns="0" tIns="15240" rIns="0" bIns="0" rtlCol="0">
            <a:spAutoFit/>
          </a:bodyPr>
          <a:lstStyle/>
          <a:p>
            <a:pPr marL="12700">
              <a:lnSpc>
                <a:spcPct val="100000"/>
              </a:lnSpc>
              <a:spcBef>
                <a:spcPts val="120"/>
              </a:spcBef>
            </a:pPr>
            <a:r>
              <a:rPr sz="2650" i="1" spc="-190" dirty="0">
                <a:latin typeface="DejaVu Sans"/>
                <a:cs typeface="DejaVu Sans"/>
              </a:rPr>
              <a:t>count</a:t>
            </a:r>
            <a:r>
              <a:rPr sz="2650" spc="-190" dirty="0">
                <a:latin typeface="Times New Roman"/>
                <a:cs typeface="Times New Roman"/>
              </a:rPr>
              <a:t>(</a:t>
            </a:r>
            <a:r>
              <a:rPr sz="2650" i="1" spc="-190" dirty="0">
                <a:latin typeface="DejaVu Sans"/>
                <a:cs typeface="DejaVu Sans"/>
              </a:rPr>
              <a:t>w</a:t>
            </a:r>
            <a:r>
              <a:rPr sz="2700" i="1" spc="-284" baseline="-20061" dirty="0">
                <a:latin typeface="DejaVu Sans"/>
                <a:cs typeface="DejaVu Sans"/>
              </a:rPr>
              <a:t>i</a:t>
            </a:r>
            <a:r>
              <a:rPr sz="2650" spc="-190" dirty="0">
                <a:latin typeface="Times New Roman"/>
                <a:cs typeface="Times New Roman"/>
              </a:rPr>
              <a:t>, </a:t>
            </a:r>
            <a:r>
              <a:rPr sz="2650" i="1" spc="-15" dirty="0">
                <a:latin typeface="DejaVu Sans"/>
                <a:cs typeface="DejaVu Sans"/>
              </a:rPr>
              <a:t>c</a:t>
            </a:r>
            <a:r>
              <a:rPr sz="2700" i="1" spc="-22" baseline="-20061" dirty="0">
                <a:latin typeface="DejaVu Sans"/>
                <a:cs typeface="DejaVu Sans"/>
              </a:rPr>
              <a:t>j</a:t>
            </a:r>
            <a:r>
              <a:rPr sz="2700" i="1" spc="-622" baseline="-20061" dirty="0">
                <a:latin typeface="DejaVu Sans"/>
                <a:cs typeface="DejaVu Sans"/>
              </a:rPr>
              <a:t> </a:t>
            </a:r>
            <a:r>
              <a:rPr sz="2650" spc="10" dirty="0">
                <a:latin typeface="Times New Roman"/>
                <a:cs typeface="Times New Roman"/>
              </a:rPr>
              <a:t>)</a:t>
            </a:r>
            <a:endParaRPr sz="2650">
              <a:latin typeface="Times New Roman"/>
              <a:cs typeface="Times New Roman"/>
            </a:endParaRPr>
          </a:p>
        </p:txBody>
      </p:sp>
      <p:sp>
        <p:nvSpPr>
          <p:cNvPr id="6" name="object 6"/>
          <p:cNvSpPr txBox="1"/>
          <p:nvPr/>
        </p:nvSpPr>
        <p:spPr>
          <a:xfrm>
            <a:off x="5281929" y="4345940"/>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DejaVu Sans"/>
                <a:cs typeface="DejaVu Sans"/>
              </a:rPr>
              <a:t>j</a:t>
            </a:r>
            <a:endParaRPr sz="1800">
              <a:latin typeface="DejaVu Sans"/>
              <a:cs typeface="DejaVu Sans"/>
            </a:endParaRPr>
          </a:p>
        </p:txBody>
      </p:sp>
      <p:sp>
        <p:nvSpPr>
          <p:cNvPr id="7" name="object 7"/>
          <p:cNvSpPr txBox="1"/>
          <p:nvPr/>
        </p:nvSpPr>
        <p:spPr>
          <a:xfrm>
            <a:off x="3346450" y="4657090"/>
            <a:ext cx="502920" cy="299720"/>
          </a:xfrm>
          <a:prstGeom prst="rect">
            <a:avLst/>
          </a:prstGeom>
        </p:spPr>
        <p:txBody>
          <a:bodyPr vert="horz" wrap="square" lIns="0" tIns="12700" rIns="0" bIns="0" rtlCol="0">
            <a:spAutoFit/>
          </a:bodyPr>
          <a:lstStyle/>
          <a:p>
            <a:pPr marL="12700">
              <a:lnSpc>
                <a:spcPct val="100000"/>
              </a:lnSpc>
              <a:spcBef>
                <a:spcPts val="100"/>
              </a:spcBef>
            </a:pPr>
            <a:r>
              <a:rPr sz="1800" i="1" spc="-215" dirty="0">
                <a:latin typeface="DejaVu Sans"/>
                <a:cs typeface="DejaVu Sans"/>
              </a:rPr>
              <a:t>w</a:t>
            </a:r>
            <a:r>
              <a:rPr sz="1800" spc="-30" dirty="0">
                <a:latin typeface="Symbol"/>
                <a:cs typeface="Symbol"/>
              </a:rPr>
              <a:t></a:t>
            </a:r>
            <a:r>
              <a:rPr sz="1800" i="1" spc="5" dirty="0">
                <a:latin typeface="DejaVu Sans"/>
                <a:cs typeface="DejaVu Sans"/>
              </a:rPr>
              <a:t>V</a:t>
            </a:r>
            <a:endParaRPr sz="1800">
              <a:latin typeface="DejaVu Sans"/>
              <a:cs typeface="DejaVu Sans"/>
            </a:endParaRPr>
          </a:p>
        </p:txBody>
      </p:sp>
      <p:sp>
        <p:nvSpPr>
          <p:cNvPr id="8" name="object 8"/>
          <p:cNvSpPr txBox="1"/>
          <p:nvPr/>
        </p:nvSpPr>
        <p:spPr>
          <a:xfrm>
            <a:off x="3408679" y="3980179"/>
            <a:ext cx="2122805" cy="636905"/>
          </a:xfrm>
          <a:prstGeom prst="rect">
            <a:avLst/>
          </a:prstGeom>
        </p:spPr>
        <p:txBody>
          <a:bodyPr vert="horz" wrap="square" lIns="0" tIns="13970" rIns="0" bIns="0" rtlCol="0">
            <a:spAutoFit/>
          </a:bodyPr>
          <a:lstStyle/>
          <a:p>
            <a:pPr marL="12700">
              <a:lnSpc>
                <a:spcPct val="100000"/>
              </a:lnSpc>
              <a:spcBef>
                <a:spcPts val="110"/>
              </a:spcBef>
            </a:pPr>
            <a:r>
              <a:rPr sz="6000" spc="37" baseline="-6250" dirty="0">
                <a:latin typeface="Symbol"/>
                <a:cs typeface="Symbol"/>
              </a:rPr>
              <a:t></a:t>
            </a:r>
            <a:r>
              <a:rPr sz="6000" spc="37" baseline="-6250" dirty="0">
                <a:latin typeface="Times New Roman"/>
                <a:cs typeface="Times New Roman"/>
              </a:rPr>
              <a:t> </a:t>
            </a:r>
            <a:r>
              <a:rPr sz="2650" i="1" spc="-229" dirty="0">
                <a:latin typeface="DejaVu Sans"/>
                <a:cs typeface="DejaVu Sans"/>
              </a:rPr>
              <a:t>count</a:t>
            </a:r>
            <a:r>
              <a:rPr sz="2650" spc="-229" dirty="0">
                <a:latin typeface="Times New Roman"/>
                <a:cs typeface="Times New Roman"/>
              </a:rPr>
              <a:t>(</a:t>
            </a:r>
            <a:r>
              <a:rPr sz="2650" i="1" spc="-229" dirty="0">
                <a:latin typeface="DejaVu Sans"/>
                <a:cs typeface="DejaVu Sans"/>
              </a:rPr>
              <a:t>w</a:t>
            </a:r>
            <a:r>
              <a:rPr sz="2650" spc="-229" dirty="0">
                <a:latin typeface="Times New Roman"/>
                <a:cs typeface="Times New Roman"/>
              </a:rPr>
              <a:t>, </a:t>
            </a:r>
            <a:r>
              <a:rPr sz="2650" i="1" spc="20" dirty="0">
                <a:latin typeface="DejaVu Sans"/>
                <a:cs typeface="DejaVu Sans"/>
              </a:rPr>
              <a:t>c</a:t>
            </a:r>
            <a:r>
              <a:rPr sz="2650" i="1" spc="-490" dirty="0">
                <a:latin typeface="DejaVu Sans"/>
                <a:cs typeface="DejaVu Sans"/>
              </a:rPr>
              <a:t> </a:t>
            </a:r>
            <a:r>
              <a:rPr sz="2650" spc="10" dirty="0">
                <a:latin typeface="Times New Roman"/>
                <a:cs typeface="Times New Roman"/>
              </a:rPr>
              <a:t>)</a:t>
            </a:r>
            <a:endParaRPr sz="2650">
              <a:latin typeface="Times New Roman"/>
              <a:cs typeface="Times New Roman"/>
            </a:endParaRPr>
          </a:p>
        </p:txBody>
      </p:sp>
      <p:sp>
        <p:nvSpPr>
          <p:cNvPr id="9" name="object 9"/>
          <p:cNvSpPr/>
          <p:nvPr/>
        </p:nvSpPr>
        <p:spPr>
          <a:xfrm>
            <a:off x="3335020" y="4147820"/>
            <a:ext cx="2189480" cy="0"/>
          </a:xfrm>
          <a:custGeom>
            <a:avLst/>
            <a:gdLst/>
            <a:ahLst/>
            <a:cxnLst/>
            <a:rect l="l" t="t" r="r" b="b"/>
            <a:pathLst>
              <a:path w="2189479">
                <a:moveTo>
                  <a:pt x="0" y="0"/>
                </a:moveTo>
                <a:lnTo>
                  <a:pt x="2189479" y="0"/>
                </a:lnTo>
              </a:path>
            </a:pathLst>
          </a:custGeom>
          <a:ln w="15240">
            <a:solidFill>
              <a:srgbClr val="000000"/>
            </a:solidFill>
          </a:ln>
        </p:spPr>
        <p:txBody>
          <a:bodyPr wrap="square" lIns="0" tIns="0" rIns="0" bIns="0" rtlCol="0"/>
          <a:lstStyle/>
          <a:p>
            <a:endParaRPr/>
          </a:p>
        </p:txBody>
      </p:sp>
      <p:sp>
        <p:nvSpPr>
          <p:cNvPr id="10" name="object 10"/>
          <p:cNvSpPr txBox="1"/>
          <p:nvPr/>
        </p:nvSpPr>
        <p:spPr>
          <a:xfrm>
            <a:off x="2185670" y="2799080"/>
            <a:ext cx="139065" cy="443230"/>
          </a:xfrm>
          <a:prstGeom prst="rect">
            <a:avLst/>
          </a:prstGeom>
        </p:spPr>
        <p:txBody>
          <a:bodyPr vert="horz" wrap="square" lIns="0" tIns="11430" rIns="0" bIns="0" rtlCol="0">
            <a:spAutoFit/>
          </a:bodyPr>
          <a:lstStyle/>
          <a:p>
            <a:pPr marL="12700">
              <a:lnSpc>
                <a:spcPct val="100000"/>
              </a:lnSpc>
              <a:spcBef>
                <a:spcPts val="90"/>
              </a:spcBef>
            </a:pPr>
            <a:r>
              <a:rPr sz="2750" spc="-25" dirty="0">
                <a:latin typeface="Times New Roman"/>
                <a:cs typeface="Times New Roman"/>
              </a:rPr>
              <a:t>ˆ</a:t>
            </a:r>
            <a:endParaRPr sz="2750">
              <a:latin typeface="Times New Roman"/>
              <a:cs typeface="Times New Roman"/>
            </a:endParaRPr>
          </a:p>
        </p:txBody>
      </p:sp>
      <p:sp>
        <p:nvSpPr>
          <p:cNvPr id="11" name="object 11"/>
          <p:cNvSpPr txBox="1"/>
          <p:nvPr/>
        </p:nvSpPr>
        <p:spPr>
          <a:xfrm>
            <a:off x="2620010" y="3092450"/>
            <a:ext cx="89535" cy="307340"/>
          </a:xfrm>
          <a:prstGeom prst="rect">
            <a:avLst/>
          </a:prstGeom>
        </p:spPr>
        <p:txBody>
          <a:bodyPr vert="horz" wrap="square" lIns="0" tIns="12700" rIns="0" bIns="0" rtlCol="0">
            <a:spAutoFit/>
          </a:bodyPr>
          <a:lstStyle/>
          <a:p>
            <a:pPr marL="12700">
              <a:lnSpc>
                <a:spcPct val="100000"/>
              </a:lnSpc>
              <a:spcBef>
                <a:spcPts val="100"/>
              </a:spcBef>
            </a:pPr>
            <a:r>
              <a:rPr sz="1850" i="1" spc="-15" dirty="0">
                <a:latin typeface="DejaVu Sans"/>
                <a:cs typeface="DejaVu Sans"/>
              </a:rPr>
              <a:t>j</a:t>
            </a:r>
            <a:endParaRPr sz="1850">
              <a:latin typeface="DejaVu Sans"/>
              <a:cs typeface="DejaVu Sans"/>
            </a:endParaRPr>
          </a:p>
        </p:txBody>
      </p:sp>
      <p:sp>
        <p:nvSpPr>
          <p:cNvPr id="12" name="object 12"/>
          <p:cNvSpPr txBox="1"/>
          <p:nvPr/>
        </p:nvSpPr>
        <p:spPr>
          <a:xfrm>
            <a:off x="2104389" y="2893060"/>
            <a:ext cx="1007110" cy="443230"/>
          </a:xfrm>
          <a:prstGeom prst="rect">
            <a:avLst/>
          </a:prstGeom>
        </p:spPr>
        <p:txBody>
          <a:bodyPr vert="horz" wrap="square" lIns="0" tIns="11430" rIns="0" bIns="0" rtlCol="0">
            <a:spAutoFit/>
          </a:bodyPr>
          <a:lstStyle/>
          <a:p>
            <a:pPr marL="12700">
              <a:lnSpc>
                <a:spcPct val="100000"/>
              </a:lnSpc>
              <a:spcBef>
                <a:spcPts val="90"/>
              </a:spcBef>
            </a:pPr>
            <a:r>
              <a:rPr sz="2750" i="1" spc="5" dirty="0">
                <a:latin typeface="DejaVu Sans"/>
                <a:cs typeface="DejaVu Sans"/>
              </a:rPr>
              <a:t>P</a:t>
            </a:r>
            <a:r>
              <a:rPr sz="2750" spc="5" dirty="0">
                <a:latin typeface="Times New Roman"/>
                <a:cs typeface="Times New Roman"/>
              </a:rPr>
              <a:t>(</a:t>
            </a:r>
            <a:r>
              <a:rPr sz="2750" i="1" spc="5" dirty="0">
                <a:latin typeface="DejaVu Sans"/>
                <a:cs typeface="DejaVu Sans"/>
              </a:rPr>
              <a:t>c </a:t>
            </a:r>
            <a:r>
              <a:rPr sz="2750" spc="-25" dirty="0">
                <a:latin typeface="Times New Roman"/>
                <a:cs typeface="Times New Roman"/>
              </a:rPr>
              <a:t>)</a:t>
            </a:r>
            <a:r>
              <a:rPr sz="2750" spc="-380" dirty="0">
                <a:latin typeface="Times New Roman"/>
                <a:cs typeface="Times New Roman"/>
              </a:rPr>
              <a:t> </a:t>
            </a:r>
            <a:r>
              <a:rPr sz="2750" spc="-65" dirty="0">
                <a:latin typeface="Symbol"/>
                <a:cs typeface="Symbol"/>
              </a:rPr>
              <a:t></a:t>
            </a:r>
            <a:endParaRPr sz="2750">
              <a:latin typeface="Symbol"/>
              <a:cs typeface="Symbol"/>
            </a:endParaRPr>
          </a:p>
        </p:txBody>
      </p:sp>
      <p:sp>
        <p:nvSpPr>
          <p:cNvPr id="13" name="object 13"/>
          <p:cNvSpPr txBox="1"/>
          <p:nvPr/>
        </p:nvSpPr>
        <p:spPr>
          <a:xfrm>
            <a:off x="5302250" y="2842260"/>
            <a:ext cx="89535" cy="307340"/>
          </a:xfrm>
          <a:prstGeom prst="rect">
            <a:avLst/>
          </a:prstGeom>
        </p:spPr>
        <p:txBody>
          <a:bodyPr vert="horz" wrap="square" lIns="0" tIns="12700" rIns="0" bIns="0" rtlCol="0">
            <a:spAutoFit/>
          </a:bodyPr>
          <a:lstStyle/>
          <a:p>
            <a:pPr marL="12700">
              <a:lnSpc>
                <a:spcPct val="100000"/>
              </a:lnSpc>
              <a:spcBef>
                <a:spcPts val="100"/>
              </a:spcBef>
            </a:pPr>
            <a:r>
              <a:rPr sz="1850" i="1" spc="-15" dirty="0">
                <a:latin typeface="DejaVu Sans"/>
                <a:cs typeface="DejaVu Sans"/>
              </a:rPr>
              <a:t>j</a:t>
            </a:r>
            <a:endParaRPr sz="1850">
              <a:latin typeface="DejaVu Sans"/>
              <a:cs typeface="DejaVu Sans"/>
            </a:endParaRPr>
          </a:p>
        </p:txBody>
      </p:sp>
      <p:sp>
        <p:nvSpPr>
          <p:cNvPr id="14" name="object 14"/>
          <p:cNvSpPr txBox="1"/>
          <p:nvPr/>
        </p:nvSpPr>
        <p:spPr>
          <a:xfrm>
            <a:off x="3187700" y="2642870"/>
            <a:ext cx="2364105" cy="443230"/>
          </a:xfrm>
          <a:prstGeom prst="rect">
            <a:avLst/>
          </a:prstGeom>
        </p:spPr>
        <p:txBody>
          <a:bodyPr vert="horz" wrap="square" lIns="0" tIns="11430" rIns="0" bIns="0" rtlCol="0">
            <a:spAutoFit/>
          </a:bodyPr>
          <a:lstStyle/>
          <a:p>
            <a:pPr marL="12700">
              <a:lnSpc>
                <a:spcPct val="100000"/>
              </a:lnSpc>
              <a:spcBef>
                <a:spcPts val="90"/>
              </a:spcBef>
            </a:pPr>
            <a:r>
              <a:rPr sz="2750" i="1" spc="-290" dirty="0">
                <a:latin typeface="DejaVu Sans"/>
                <a:cs typeface="DejaVu Sans"/>
              </a:rPr>
              <a:t>doccount</a:t>
            </a:r>
            <a:r>
              <a:rPr sz="2750" spc="-290" dirty="0">
                <a:latin typeface="Times New Roman"/>
                <a:cs typeface="Times New Roman"/>
              </a:rPr>
              <a:t>(</a:t>
            </a:r>
            <a:r>
              <a:rPr sz="2750" i="1" spc="-290" dirty="0">
                <a:latin typeface="DejaVu Sans"/>
                <a:cs typeface="DejaVu Sans"/>
              </a:rPr>
              <a:t>C </a:t>
            </a:r>
            <a:r>
              <a:rPr sz="2750" spc="-65" dirty="0">
                <a:latin typeface="Symbol"/>
                <a:cs typeface="Symbol"/>
              </a:rPr>
              <a:t></a:t>
            </a:r>
            <a:r>
              <a:rPr sz="2750" spc="-65" dirty="0">
                <a:latin typeface="Times New Roman"/>
                <a:cs typeface="Times New Roman"/>
              </a:rPr>
              <a:t> </a:t>
            </a:r>
            <a:r>
              <a:rPr sz="2750" i="1" spc="-40" dirty="0">
                <a:latin typeface="DejaVu Sans"/>
                <a:cs typeface="DejaVu Sans"/>
              </a:rPr>
              <a:t>c</a:t>
            </a:r>
            <a:r>
              <a:rPr sz="2750" i="1" spc="-245" dirty="0">
                <a:latin typeface="DejaVu Sans"/>
                <a:cs typeface="DejaVu Sans"/>
              </a:rPr>
              <a:t> </a:t>
            </a:r>
            <a:r>
              <a:rPr sz="2750" spc="-25" dirty="0">
                <a:latin typeface="Times New Roman"/>
                <a:cs typeface="Times New Roman"/>
              </a:rPr>
              <a:t>)</a:t>
            </a:r>
            <a:endParaRPr sz="2750">
              <a:latin typeface="Times New Roman"/>
              <a:cs typeface="Times New Roman"/>
            </a:endParaRPr>
          </a:p>
        </p:txBody>
      </p:sp>
      <p:sp>
        <p:nvSpPr>
          <p:cNvPr id="15" name="object 15"/>
          <p:cNvSpPr txBox="1"/>
          <p:nvPr/>
        </p:nvSpPr>
        <p:spPr>
          <a:xfrm>
            <a:off x="4053840" y="3171189"/>
            <a:ext cx="280670" cy="443230"/>
          </a:xfrm>
          <a:prstGeom prst="rect">
            <a:avLst/>
          </a:prstGeom>
        </p:spPr>
        <p:txBody>
          <a:bodyPr vert="horz" wrap="square" lIns="0" tIns="11430" rIns="0" bIns="0" rtlCol="0">
            <a:spAutoFit/>
          </a:bodyPr>
          <a:lstStyle/>
          <a:p>
            <a:pPr marL="12700">
              <a:lnSpc>
                <a:spcPct val="100000"/>
              </a:lnSpc>
              <a:spcBef>
                <a:spcPts val="90"/>
              </a:spcBef>
            </a:pPr>
            <a:r>
              <a:rPr sz="2750" i="1" spc="-50" dirty="0">
                <a:latin typeface="DejaVu Sans"/>
                <a:cs typeface="DejaVu Sans"/>
              </a:rPr>
              <a:t>N</a:t>
            </a:r>
            <a:endParaRPr sz="2750">
              <a:latin typeface="DejaVu Sans"/>
              <a:cs typeface="DejaVu Sans"/>
            </a:endParaRPr>
          </a:p>
        </p:txBody>
      </p:sp>
      <p:sp>
        <p:nvSpPr>
          <p:cNvPr id="16" name="object 16"/>
          <p:cNvSpPr txBox="1"/>
          <p:nvPr/>
        </p:nvSpPr>
        <p:spPr>
          <a:xfrm>
            <a:off x="4300220" y="3370579"/>
            <a:ext cx="382270" cy="307340"/>
          </a:xfrm>
          <a:prstGeom prst="rect">
            <a:avLst/>
          </a:prstGeom>
        </p:spPr>
        <p:txBody>
          <a:bodyPr vert="horz" wrap="square" lIns="0" tIns="12700" rIns="0" bIns="0" rtlCol="0">
            <a:spAutoFit/>
          </a:bodyPr>
          <a:lstStyle/>
          <a:p>
            <a:pPr marL="12700">
              <a:lnSpc>
                <a:spcPct val="100000"/>
              </a:lnSpc>
              <a:spcBef>
                <a:spcPts val="100"/>
              </a:spcBef>
            </a:pPr>
            <a:r>
              <a:rPr sz="1850" i="1" spc="-265" dirty="0">
                <a:latin typeface="DejaVu Sans"/>
                <a:cs typeface="DejaVu Sans"/>
              </a:rPr>
              <a:t>d</a:t>
            </a:r>
            <a:r>
              <a:rPr sz="1850" i="1" spc="-235" dirty="0">
                <a:latin typeface="DejaVu Sans"/>
                <a:cs typeface="DejaVu Sans"/>
              </a:rPr>
              <a:t>o</a:t>
            </a:r>
            <a:r>
              <a:rPr sz="1850" i="1" spc="-25" dirty="0">
                <a:latin typeface="DejaVu Sans"/>
                <a:cs typeface="DejaVu Sans"/>
              </a:rPr>
              <a:t>c</a:t>
            </a:r>
            <a:endParaRPr sz="1850">
              <a:latin typeface="DejaVu Sans"/>
              <a:cs typeface="DejaVu Sans"/>
            </a:endParaRPr>
          </a:p>
        </p:txBody>
      </p:sp>
      <p:sp>
        <p:nvSpPr>
          <p:cNvPr id="17" name="object 17"/>
          <p:cNvSpPr/>
          <p:nvPr/>
        </p:nvSpPr>
        <p:spPr>
          <a:xfrm>
            <a:off x="3176270" y="3177539"/>
            <a:ext cx="2368550" cy="0"/>
          </a:xfrm>
          <a:custGeom>
            <a:avLst/>
            <a:gdLst/>
            <a:ahLst/>
            <a:cxnLst/>
            <a:rect l="l" t="t" r="r" b="b"/>
            <a:pathLst>
              <a:path w="2368550">
                <a:moveTo>
                  <a:pt x="0" y="0"/>
                </a:moveTo>
                <a:lnTo>
                  <a:pt x="2368550" y="0"/>
                </a:lnTo>
              </a:path>
            </a:pathLst>
          </a:custGeom>
          <a:ln w="15240">
            <a:solidFill>
              <a:srgbClr val="000000"/>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p:nvPr/>
        </p:nvSpPr>
        <p:spPr>
          <a:xfrm>
            <a:off x="534669" y="3271520"/>
            <a:ext cx="6372860" cy="1049020"/>
          </a:xfrm>
          <a:prstGeom prst="rect">
            <a:avLst/>
          </a:prstGeom>
        </p:spPr>
        <p:txBody>
          <a:bodyPr vert="horz" wrap="square" lIns="0" tIns="53975" rIns="0" bIns="0" rtlCol="0">
            <a:spAutoFit/>
          </a:bodyPr>
          <a:lstStyle/>
          <a:p>
            <a:pPr marL="228600" marR="493395" indent="-215900">
              <a:lnSpc>
                <a:spcPts val="2590"/>
              </a:lnSpc>
              <a:spcBef>
                <a:spcPts val="425"/>
              </a:spcBef>
              <a:buClr>
                <a:srgbClr val="3B3B3B"/>
              </a:buClr>
              <a:buFont typeface="Times New Roman"/>
              <a:buChar char="•"/>
              <a:tabLst>
                <a:tab pos="228600" algn="l"/>
              </a:tabLst>
            </a:pPr>
            <a:r>
              <a:rPr sz="2400" spc="-15" dirty="0">
                <a:latin typeface="DejaVu Sans"/>
                <a:cs typeface="DejaVu Sans"/>
              </a:rPr>
              <a:t>Create </a:t>
            </a:r>
            <a:r>
              <a:rPr sz="2400" spc="-5" dirty="0">
                <a:latin typeface="DejaVu Sans"/>
                <a:cs typeface="DejaVu Sans"/>
              </a:rPr>
              <a:t>mega-document for topic </a:t>
            </a:r>
            <a:r>
              <a:rPr sz="2400" i="1" dirty="0">
                <a:latin typeface="DejaVu Sans"/>
                <a:cs typeface="DejaVu Sans"/>
              </a:rPr>
              <a:t>j </a:t>
            </a:r>
            <a:r>
              <a:rPr sz="2400" dirty="0">
                <a:latin typeface="DejaVu Sans"/>
                <a:cs typeface="DejaVu Sans"/>
              </a:rPr>
              <a:t>by  </a:t>
            </a:r>
            <a:r>
              <a:rPr sz="2400" spc="-5" dirty="0">
                <a:latin typeface="DejaVu Sans"/>
                <a:cs typeface="DejaVu Sans"/>
              </a:rPr>
              <a:t>concatenating </a:t>
            </a:r>
            <a:r>
              <a:rPr sz="2400" dirty="0">
                <a:latin typeface="DejaVu Sans"/>
                <a:cs typeface="DejaVu Sans"/>
              </a:rPr>
              <a:t>all </a:t>
            </a:r>
            <a:r>
              <a:rPr sz="2400" spc="-5" dirty="0">
                <a:latin typeface="DejaVu Sans"/>
                <a:cs typeface="DejaVu Sans"/>
              </a:rPr>
              <a:t>docs </a:t>
            </a:r>
            <a:r>
              <a:rPr sz="2400" dirty="0">
                <a:latin typeface="DejaVu Sans"/>
                <a:cs typeface="DejaVu Sans"/>
              </a:rPr>
              <a:t>in this</a:t>
            </a:r>
            <a:r>
              <a:rPr sz="2400" spc="-15" dirty="0">
                <a:latin typeface="DejaVu Sans"/>
                <a:cs typeface="DejaVu Sans"/>
              </a:rPr>
              <a:t> </a:t>
            </a:r>
            <a:r>
              <a:rPr sz="2400" spc="-5" dirty="0">
                <a:latin typeface="DejaVu Sans"/>
                <a:cs typeface="DejaVu Sans"/>
              </a:rPr>
              <a:t>topic</a:t>
            </a:r>
            <a:endParaRPr sz="2400" dirty="0">
              <a:latin typeface="DejaVu Sans"/>
              <a:cs typeface="DejaVu Sans"/>
            </a:endParaRPr>
          </a:p>
          <a:p>
            <a:pPr marL="444500" lvl="1" indent="-215900">
              <a:lnSpc>
                <a:spcPts val="2550"/>
              </a:lnSpc>
              <a:buClr>
                <a:srgbClr val="3B3B3B"/>
              </a:buClr>
              <a:buFont typeface="Times New Roman"/>
              <a:buChar char="•"/>
              <a:tabLst>
                <a:tab pos="444500" algn="l"/>
              </a:tabLst>
            </a:pPr>
            <a:r>
              <a:rPr sz="2400" spc="-5" dirty="0">
                <a:latin typeface="DejaVu Sans"/>
                <a:cs typeface="DejaVu Sans"/>
              </a:rPr>
              <a:t>Use </a:t>
            </a:r>
            <a:r>
              <a:rPr sz="2400" spc="-10" dirty="0">
                <a:latin typeface="DejaVu Sans"/>
                <a:cs typeface="DejaVu Sans"/>
              </a:rPr>
              <a:t>frequency </a:t>
            </a:r>
            <a:r>
              <a:rPr sz="2400" spc="-5" dirty="0">
                <a:latin typeface="DejaVu Sans"/>
                <a:cs typeface="DejaVu Sans"/>
              </a:rPr>
              <a:t>of </a:t>
            </a:r>
            <a:r>
              <a:rPr sz="2400" i="1" dirty="0">
                <a:latin typeface="DejaVu Sans"/>
                <a:cs typeface="DejaVu Sans"/>
              </a:rPr>
              <a:t>w </a:t>
            </a:r>
            <a:r>
              <a:rPr sz="2400" dirty="0">
                <a:latin typeface="DejaVu Sans"/>
                <a:cs typeface="DejaVu Sans"/>
              </a:rPr>
              <a:t>in</a:t>
            </a:r>
            <a:r>
              <a:rPr sz="2400" spc="-15" dirty="0">
                <a:latin typeface="DejaVu Sans"/>
                <a:cs typeface="DejaVu Sans"/>
              </a:rPr>
              <a:t> </a:t>
            </a:r>
            <a:r>
              <a:rPr sz="2400" spc="-5" dirty="0">
                <a:latin typeface="DejaVu Sans"/>
                <a:cs typeface="DejaVu Sans"/>
              </a:rPr>
              <a:t>mega-document</a:t>
            </a:r>
            <a:endParaRPr sz="2400" dirty="0">
              <a:latin typeface="DejaVu Sans"/>
              <a:cs typeface="DejaVu Sans"/>
            </a:endParaRPr>
          </a:p>
        </p:txBody>
      </p:sp>
      <p:sp>
        <p:nvSpPr>
          <p:cNvPr id="27" name="object 27"/>
          <p:cNvSpPr txBox="1">
            <a:spLocks noGrp="1"/>
          </p:cNvSpPr>
          <p:nvPr>
            <p:ph type="title"/>
          </p:nvPr>
        </p:nvSpPr>
        <p:spPr>
          <a:xfrm>
            <a:off x="1449069" y="577850"/>
            <a:ext cx="5026025" cy="513080"/>
          </a:xfrm>
          <a:prstGeom prst="rect">
            <a:avLst/>
          </a:prstGeom>
        </p:spPr>
        <p:txBody>
          <a:bodyPr vert="horz" wrap="square" lIns="0" tIns="12700" rIns="0" bIns="0" rtlCol="0">
            <a:spAutoFit/>
          </a:bodyPr>
          <a:lstStyle/>
          <a:p>
            <a:pPr marL="12700">
              <a:lnSpc>
                <a:spcPct val="100000"/>
              </a:lnSpc>
              <a:spcBef>
                <a:spcPts val="100"/>
              </a:spcBef>
            </a:pPr>
            <a:r>
              <a:rPr spc="-15" dirty="0"/>
              <a:t>Parameter</a:t>
            </a:r>
            <a:r>
              <a:rPr spc="-65" dirty="0"/>
              <a:t> </a:t>
            </a:r>
            <a:r>
              <a:rPr dirty="0"/>
              <a:t>estimation</a:t>
            </a:r>
          </a:p>
        </p:txBody>
      </p:sp>
      <p:sp>
        <p:nvSpPr>
          <p:cNvPr id="28" name="object 28"/>
          <p:cNvSpPr txBox="1"/>
          <p:nvPr/>
        </p:nvSpPr>
        <p:spPr>
          <a:xfrm>
            <a:off x="4381500" y="1765300"/>
            <a:ext cx="380809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DejaVu Sans"/>
                <a:cs typeface="DejaVu Sans"/>
              </a:rPr>
              <a:t>fraction </a:t>
            </a:r>
            <a:r>
              <a:rPr sz="2400" dirty="0">
                <a:latin typeface="DejaVu Sans"/>
                <a:cs typeface="DejaVu Sans"/>
              </a:rPr>
              <a:t>of </a:t>
            </a:r>
            <a:r>
              <a:rPr sz="2400" spc="-5" dirty="0">
                <a:latin typeface="DejaVu Sans"/>
                <a:cs typeface="DejaVu Sans"/>
              </a:rPr>
              <a:t>times </a:t>
            </a:r>
            <a:r>
              <a:rPr sz="2400" spc="-15" dirty="0">
                <a:latin typeface="DejaVu Sans"/>
                <a:cs typeface="DejaVu Sans"/>
              </a:rPr>
              <a:t>word</a:t>
            </a:r>
            <a:r>
              <a:rPr sz="2400" spc="-45" dirty="0">
                <a:latin typeface="DejaVu Sans"/>
                <a:cs typeface="DejaVu Sans"/>
              </a:rPr>
              <a:t> </a:t>
            </a:r>
            <a:r>
              <a:rPr sz="2400" i="1" dirty="0">
                <a:latin typeface="DejaVu Sans"/>
                <a:cs typeface="DejaVu Sans"/>
              </a:rPr>
              <a:t>wi</a:t>
            </a:r>
            <a:endParaRPr sz="2400">
              <a:latin typeface="DejaVu Sans"/>
              <a:cs typeface="DejaVu Sans"/>
            </a:endParaRPr>
          </a:p>
        </p:txBody>
      </p:sp>
      <p:sp>
        <p:nvSpPr>
          <p:cNvPr id="29" name="object 29"/>
          <p:cNvSpPr txBox="1"/>
          <p:nvPr/>
        </p:nvSpPr>
        <p:spPr>
          <a:xfrm>
            <a:off x="5608320" y="2131060"/>
            <a:ext cx="12566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DejaVu Sans"/>
                <a:cs typeface="DejaVu Sans"/>
              </a:rPr>
              <a:t>a</a:t>
            </a:r>
            <a:r>
              <a:rPr sz="2400" spc="5" dirty="0">
                <a:latin typeface="DejaVu Sans"/>
                <a:cs typeface="DejaVu Sans"/>
              </a:rPr>
              <a:t>p</a:t>
            </a:r>
            <a:r>
              <a:rPr sz="2400" spc="-5" dirty="0">
                <a:latin typeface="DejaVu Sans"/>
                <a:cs typeface="DejaVu Sans"/>
              </a:rPr>
              <a:t>p</a:t>
            </a:r>
            <a:r>
              <a:rPr sz="2400" dirty="0">
                <a:latin typeface="DejaVu Sans"/>
                <a:cs typeface="DejaVu Sans"/>
              </a:rPr>
              <a:t>e</a:t>
            </a:r>
            <a:r>
              <a:rPr sz="2400" spc="-5" dirty="0">
                <a:latin typeface="DejaVu Sans"/>
                <a:cs typeface="DejaVu Sans"/>
              </a:rPr>
              <a:t>ars</a:t>
            </a:r>
            <a:endParaRPr sz="2400">
              <a:latin typeface="DejaVu Sans"/>
              <a:cs typeface="DejaVu Sans"/>
            </a:endParaRPr>
          </a:p>
        </p:txBody>
      </p:sp>
      <p:sp>
        <p:nvSpPr>
          <p:cNvPr id="30" name="object 30"/>
          <p:cNvSpPr txBox="1"/>
          <p:nvPr/>
        </p:nvSpPr>
        <p:spPr>
          <a:xfrm>
            <a:off x="3929379" y="2496820"/>
            <a:ext cx="4708525" cy="756920"/>
          </a:xfrm>
          <a:prstGeom prst="rect">
            <a:avLst/>
          </a:prstGeom>
        </p:spPr>
        <p:txBody>
          <a:bodyPr vert="horz" wrap="square" lIns="0" tIns="12700" rIns="0" bIns="0" rtlCol="0">
            <a:spAutoFit/>
          </a:bodyPr>
          <a:lstStyle/>
          <a:p>
            <a:pPr marL="1610360" marR="5080" indent="-1597660">
              <a:lnSpc>
                <a:spcPct val="100000"/>
              </a:lnSpc>
              <a:spcBef>
                <a:spcPts val="100"/>
              </a:spcBef>
            </a:pPr>
            <a:r>
              <a:rPr sz="2400" spc="-5" dirty="0">
                <a:latin typeface="DejaVu Sans"/>
                <a:cs typeface="DejaVu Sans"/>
              </a:rPr>
              <a:t>among all </a:t>
            </a:r>
            <a:r>
              <a:rPr sz="2400" spc="-15" dirty="0">
                <a:latin typeface="DejaVu Sans"/>
                <a:cs typeface="DejaVu Sans"/>
              </a:rPr>
              <a:t>words </a:t>
            </a:r>
            <a:r>
              <a:rPr sz="2400" dirty="0">
                <a:latin typeface="DejaVu Sans"/>
                <a:cs typeface="DejaVu Sans"/>
              </a:rPr>
              <a:t>in </a:t>
            </a:r>
            <a:r>
              <a:rPr sz="2400" spc="-5" dirty="0">
                <a:latin typeface="DejaVu Sans"/>
                <a:cs typeface="DejaVu Sans"/>
              </a:rPr>
              <a:t>documents  of topic</a:t>
            </a:r>
            <a:r>
              <a:rPr sz="2400" spc="5" dirty="0">
                <a:latin typeface="DejaVu Sans"/>
                <a:cs typeface="DejaVu Sans"/>
              </a:rPr>
              <a:t> </a:t>
            </a:r>
            <a:r>
              <a:rPr sz="2400" i="1" spc="-5" dirty="0">
                <a:latin typeface="DejaVu Sans"/>
                <a:cs typeface="DejaVu Sans"/>
              </a:rPr>
              <a:t>cj</a:t>
            </a:r>
            <a:endParaRPr sz="2400">
              <a:latin typeface="DejaVu Sans"/>
              <a:cs typeface="DejaVu Sans"/>
            </a:endParaRPr>
          </a:p>
        </p:txBody>
      </p:sp>
      <p:sp>
        <p:nvSpPr>
          <p:cNvPr id="31" name="object 31"/>
          <p:cNvSpPr txBox="1"/>
          <p:nvPr/>
        </p:nvSpPr>
        <p:spPr>
          <a:xfrm>
            <a:off x="674369" y="1985010"/>
            <a:ext cx="1253490" cy="360680"/>
          </a:xfrm>
          <a:prstGeom prst="rect">
            <a:avLst/>
          </a:prstGeom>
        </p:spPr>
        <p:txBody>
          <a:bodyPr vert="horz" wrap="square" lIns="0" tIns="12700" rIns="0" bIns="0" rtlCol="0">
            <a:spAutoFit/>
          </a:bodyPr>
          <a:lstStyle/>
          <a:p>
            <a:pPr marL="12700">
              <a:lnSpc>
                <a:spcPct val="100000"/>
              </a:lnSpc>
              <a:spcBef>
                <a:spcPts val="100"/>
              </a:spcBef>
            </a:pPr>
            <a:r>
              <a:rPr sz="2200" i="1" spc="-195" dirty="0">
                <a:latin typeface="DejaVu Sans"/>
                <a:cs typeface="DejaVu Sans"/>
              </a:rPr>
              <a:t>P</a:t>
            </a:r>
            <a:r>
              <a:rPr sz="3300" spc="-292" baseline="15151" dirty="0">
                <a:latin typeface="Times New Roman"/>
                <a:cs typeface="Times New Roman"/>
              </a:rPr>
              <a:t>ˆ</a:t>
            </a:r>
            <a:r>
              <a:rPr sz="2200" spc="-195" dirty="0">
                <a:latin typeface="Times New Roman"/>
                <a:cs typeface="Times New Roman"/>
              </a:rPr>
              <a:t>(</a:t>
            </a:r>
            <a:r>
              <a:rPr sz="2200" i="1" spc="-195" dirty="0">
                <a:latin typeface="DejaVu Sans"/>
                <a:cs typeface="DejaVu Sans"/>
              </a:rPr>
              <a:t>w</a:t>
            </a:r>
            <a:r>
              <a:rPr sz="2175" i="1" spc="-292" baseline="-21072" dirty="0">
                <a:latin typeface="DejaVu Sans"/>
                <a:cs typeface="DejaVu Sans"/>
              </a:rPr>
              <a:t>i</a:t>
            </a:r>
            <a:r>
              <a:rPr sz="2175" i="1" spc="-240" baseline="-21072" dirty="0">
                <a:latin typeface="DejaVu Sans"/>
                <a:cs typeface="DejaVu Sans"/>
              </a:rPr>
              <a:t> </a:t>
            </a:r>
            <a:r>
              <a:rPr sz="2200" dirty="0">
                <a:latin typeface="Times New Roman"/>
                <a:cs typeface="Times New Roman"/>
              </a:rPr>
              <a:t>|</a:t>
            </a:r>
            <a:r>
              <a:rPr sz="2200" spc="-210" dirty="0">
                <a:latin typeface="Times New Roman"/>
                <a:cs typeface="Times New Roman"/>
              </a:rPr>
              <a:t> </a:t>
            </a:r>
            <a:r>
              <a:rPr sz="2200" i="1" spc="-10" dirty="0">
                <a:latin typeface="DejaVu Sans"/>
                <a:cs typeface="DejaVu Sans"/>
              </a:rPr>
              <a:t>c</a:t>
            </a:r>
            <a:r>
              <a:rPr sz="2175" i="1" spc="-15" baseline="-21072" dirty="0">
                <a:latin typeface="DejaVu Sans"/>
                <a:cs typeface="DejaVu Sans"/>
              </a:rPr>
              <a:t>j</a:t>
            </a:r>
            <a:r>
              <a:rPr sz="2175" i="1" spc="-284" baseline="-21072" dirty="0">
                <a:latin typeface="DejaVu Sans"/>
                <a:cs typeface="DejaVu Sans"/>
              </a:rPr>
              <a:t> </a:t>
            </a:r>
            <a:r>
              <a:rPr sz="2200" dirty="0">
                <a:latin typeface="Times New Roman"/>
                <a:cs typeface="Times New Roman"/>
              </a:rPr>
              <a:t>)</a:t>
            </a:r>
            <a:r>
              <a:rPr sz="2200" spc="-195" dirty="0">
                <a:latin typeface="Times New Roman"/>
                <a:cs typeface="Times New Roman"/>
              </a:rPr>
              <a:t> </a:t>
            </a:r>
            <a:r>
              <a:rPr sz="2200" spc="15" dirty="0">
                <a:latin typeface="Symbol"/>
                <a:cs typeface="Symbol"/>
              </a:rPr>
              <a:t></a:t>
            </a:r>
            <a:endParaRPr sz="2200">
              <a:latin typeface="Symbol"/>
              <a:cs typeface="Symbol"/>
            </a:endParaRPr>
          </a:p>
        </p:txBody>
      </p:sp>
      <p:sp>
        <p:nvSpPr>
          <p:cNvPr id="32" name="object 32"/>
          <p:cNvSpPr txBox="1"/>
          <p:nvPr/>
        </p:nvSpPr>
        <p:spPr>
          <a:xfrm>
            <a:off x="2161539" y="1784350"/>
            <a:ext cx="1446530" cy="360680"/>
          </a:xfrm>
          <a:prstGeom prst="rect">
            <a:avLst/>
          </a:prstGeom>
        </p:spPr>
        <p:txBody>
          <a:bodyPr vert="horz" wrap="square" lIns="0" tIns="12700" rIns="0" bIns="0" rtlCol="0">
            <a:spAutoFit/>
          </a:bodyPr>
          <a:lstStyle/>
          <a:p>
            <a:pPr marL="12700">
              <a:lnSpc>
                <a:spcPct val="100000"/>
              </a:lnSpc>
              <a:spcBef>
                <a:spcPts val="100"/>
              </a:spcBef>
            </a:pPr>
            <a:r>
              <a:rPr sz="2200" i="1" spc="-160" dirty="0">
                <a:latin typeface="DejaVu Sans"/>
                <a:cs typeface="DejaVu Sans"/>
              </a:rPr>
              <a:t>count</a:t>
            </a:r>
            <a:r>
              <a:rPr sz="2200" spc="-160" dirty="0">
                <a:latin typeface="Times New Roman"/>
                <a:cs typeface="Times New Roman"/>
              </a:rPr>
              <a:t>(</a:t>
            </a:r>
            <a:r>
              <a:rPr sz="2200" i="1" spc="-160" dirty="0">
                <a:latin typeface="DejaVu Sans"/>
                <a:cs typeface="DejaVu Sans"/>
              </a:rPr>
              <a:t>w</a:t>
            </a:r>
            <a:r>
              <a:rPr sz="2175" i="1" spc="-240" baseline="-21072" dirty="0">
                <a:latin typeface="DejaVu Sans"/>
                <a:cs typeface="DejaVu Sans"/>
              </a:rPr>
              <a:t>i</a:t>
            </a:r>
            <a:r>
              <a:rPr sz="2200" spc="-160" dirty="0">
                <a:latin typeface="Times New Roman"/>
                <a:cs typeface="Times New Roman"/>
              </a:rPr>
              <a:t>, </a:t>
            </a:r>
            <a:r>
              <a:rPr sz="2200" i="1" spc="-10" dirty="0">
                <a:latin typeface="DejaVu Sans"/>
                <a:cs typeface="DejaVu Sans"/>
              </a:rPr>
              <a:t>c</a:t>
            </a:r>
            <a:r>
              <a:rPr sz="2175" i="1" spc="-15" baseline="-21072" dirty="0">
                <a:latin typeface="DejaVu Sans"/>
                <a:cs typeface="DejaVu Sans"/>
              </a:rPr>
              <a:t>j</a:t>
            </a:r>
            <a:r>
              <a:rPr sz="2175" i="1" spc="-532" baseline="-21072" dirty="0">
                <a:latin typeface="DejaVu Sans"/>
                <a:cs typeface="DejaVu Sans"/>
              </a:rPr>
              <a:t> </a:t>
            </a:r>
            <a:r>
              <a:rPr sz="2200" dirty="0">
                <a:latin typeface="Times New Roman"/>
                <a:cs typeface="Times New Roman"/>
              </a:rPr>
              <a:t>)</a:t>
            </a:r>
            <a:endParaRPr sz="2200">
              <a:latin typeface="Times New Roman"/>
              <a:cs typeface="Times New Roman"/>
            </a:endParaRPr>
          </a:p>
        </p:txBody>
      </p:sp>
      <p:sp>
        <p:nvSpPr>
          <p:cNvPr id="33" name="object 33"/>
          <p:cNvSpPr txBox="1"/>
          <p:nvPr/>
        </p:nvSpPr>
        <p:spPr>
          <a:xfrm>
            <a:off x="3581400" y="2376169"/>
            <a:ext cx="78740" cy="251460"/>
          </a:xfrm>
          <a:prstGeom prst="rect">
            <a:avLst/>
          </a:prstGeom>
        </p:spPr>
        <p:txBody>
          <a:bodyPr vert="horz" wrap="square" lIns="0" tIns="16510" rIns="0" bIns="0" rtlCol="0">
            <a:spAutoFit/>
          </a:bodyPr>
          <a:lstStyle/>
          <a:p>
            <a:pPr marL="12700">
              <a:lnSpc>
                <a:spcPct val="100000"/>
              </a:lnSpc>
              <a:spcBef>
                <a:spcPts val="130"/>
              </a:spcBef>
            </a:pPr>
            <a:r>
              <a:rPr sz="1450" i="1" spc="10" dirty="0">
                <a:latin typeface="DejaVu Sans"/>
                <a:cs typeface="DejaVu Sans"/>
              </a:rPr>
              <a:t>j</a:t>
            </a:r>
            <a:endParaRPr sz="1450">
              <a:latin typeface="DejaVu Sans"/>
              <a:cs typeface="DejaVu Sans"/>
            </a:endParaRPr>
          </a:p>
        </p:txBody>
      </p:sp>
      <p:sp>
        <p:nvSpPr>
          <p:cNvPr id="34" name="object 34"/>
          <p:cNvSpPr txBox="1"/>
          <p:nvPr/>
        </p:nvSpPr>
        <p:spPr>
          <a:xfrm>
            <a:off x="1983739" y="2632710"/>
            <a:ext cx="419734" cy="251460"/>
          </a:xfrm>
          <a:prstGeom prst="rect">
            <a:avLst/>
          </a:prstGeom>
        </p:spPr>
        <p:txBody>
          <a:bodyPr vert="horz" wrap="square" lIns="0" tIns="16510" rIns="0" bIns="0" rtlCol="0">
            <a:spAutoFit/>
          </a:bodyPr>
          <a:lstStyle/>
          <a:p>
            <a:pPr marL="12700">
              <a:lnSpc>
                <a:spcPct val="100000"/>
              </a:lnSpc>
              <a:spcBef>
                <a:spcPts val="130"/>
              </a:spcBef>
            </a:pPr>
            <a:r>
              <a:rPr sz="1450" i="1" spc="-155" dirty="0">
                <a:latin typeface="DejaVu Sans"/>
                <a:cs typeface="DejaVu Sans"/>
              </a:rPr>
              <a:t>w</a:t>
            </a:r>
            <a:r>
              <a:rPr sz="1450" dirty="0">
                <a:latin typeface="Symbol"/>
                <a:cs typeface="Symbol"/>
              </a:rPr>
              <a:t></a:t>
            </a:r>
            <a:r>
              <a:rPr sz="1450" i="1" spc="30" dirty="0">
                <a:latin typeface="DejaVu Sans"/>
                <a:cs typeface="DejaVu Sans"/>
              </a:rPr>
              <a:t>V</a:t>
            </a:r>
            <a:endParaRPr sz="1450">
              <a:latin typeface="DejaVu Sans"/>
              <a:cs typeface="DejaVu Sans"/>
            </a:endParaRPr>
          </a:p>
        </p:txBody>
      </p:sp>
      <p:sp>
        <p:nvSpPr>
          <p:cNvPr id="35" name="object 35"/>
          <p:cNvSpPr txBox="1"/>
          <p:nvPr/>
        </p:nvSpPr>
        <p:spPr>
          <a:xfrm>
            <a:off x="2034539" y="2075179"/>
            <a:ext cx="1757680" cy="528320"/>
          </a:xfrm>
          <a:prstGeom prst="rect">
            <a:avLst/>
          </a:prstGeom>
        </p:spPr>
        <p:txBody>
          <a:bodyPr vert="horz" wrap="square" lIns="0" tIns="12700" rIns="0" bIns="0" rtlCol="0">
            <a:spAutoFit/>
          </a:bodyPr>
          <a:lstStyle/>
          <a:p>
            <a:pPr marL="12700">
              <a:lnSpc>
                <a:spcPct val="100000"/>
              </a:lnSpc>
              <a:spcBef>
                <a:spcPts val="100"/>
              </a:spcBef>
            </a:pPr>
            <a:r>
              <a:rPr sz="4950" spc="52" baseline="-5892" dirty="0">
                <a:latin typeface="Symbol"/>
                <a:cs typeface="Symbol"/>
              </a:rPr>
              <a:t></a:t>
            </a:r>
            <a:r>
              <a:rPr sz="4950" spc="52" baseline="-5892" dirty="0">
                <a:latin typeface="Times New Roman"/>
                <a:cs typeface="Times New Roman"/>
              </a:rPr>
              <a:t> </a:t>
            </a:r>
            <a:r>
              <a:rPr sz="2200" i="1" spc="-200" dirty="0">
                <a:latin typeface="DejaVu Sans"/>
                <a:cs typeface="DejaVu Sans"/>
              </a:rPr>
              <a:t>count</a:t>
            </a:r>
            <a:r>
              <a:rPr sz="2200" spc="-200" dirty="0">
                <a:latin typeface="Times New Roman"/>
                <a:cs typeface="Times New Roman"/>
              </a:rPr>
              <a:t>(</a:t>
            </a:r>
            <a:r>
              <a:rPr sz="2200" i="1" spc="-200" dirty="0">
                <a:latin typeface="DejaVu Sans"/>
                <a:cs typeface="DejaVu Sans"/>
              </a:rPr>
              <a:t>w</a:t>
            </a:r>
            <a:r>
              <a:rPr sz="2200" spc="-200" dirty="0">
                <a:latin typeface="Times New Roman"/>
                <a:cs typeface="Times New Roman"/>
              </a:rPr>
              <a:t>, </a:t>
            </a:r>
            <a:r>
              <a:rPr sz="2200" i="1" spc="5" dirty="0">
                <a:latin typeface="DejaVu Sans"/>
                <a:cs typeface="DejaVu Sans"/>
              </a:rPr>
              <a:t>c</a:t>
            </a:r>
            <a:r>
              <a:rPr sz="2200" i="1" spc="-415" dirty="0">
                <a:latin typeface="DejaVu Sans"/>
                <a:cs typeface="DejaVu Sans"/>
              </a:rPr>
              <a:t> </a:t>
            </a:r>
            <a:r>
              <a:rPr sz="2200" dirty="0">
                <a:latin typeface="Times New Roman"/>
                <a:cs typeface="Times New Roman"/>
              </a:rPr>
              <a:t>)</a:t>
            </a:r>
            <a:endParaRPr sz="2200">
              <a:latin typeface="Times New Roman"/>
              <a:cs typeface="Times New Roman"/>
            </a:endParaRPr>
          </a:p>
        </p:txBody>
      </p:sp>
      <p:sp>
        <p:nvSpPr>
          <p:cNvPr id="36" name="object 36"/>
          <p:cNvSpPr/>
          <p:nvPr/>
        </p:nvSpPr>
        <p:spPr>
          <a:xfrm>
            <a:off x="1976120" y="2216150"/>
            <a:ext cx="1807210" cy="0"/>
          </a:xfrm>
          <a:custGeom>
            <a:avLst/>
            <a:gdLst/>
            <a:ahLst/>
            <a:cxnLst/>
            <a:rect l="l" t="t" r="r" b="b"/>
            <a:pathLst>
              <a:path w="1807210">
                <a:moveTo>
                  <a:pt x="0" y="0"/>
                </a:moveTo>
                <a:lnTo>
                  <a:pt x="1807209" y="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09"/>
            <a:ext cx="8839200" cy="430887"/>
          </a:xfrm>
        </p:spPr>
        <p:txBody>
          <a:bodyPr/>
          <a:lstStyle/>
          <a:p>
            <a:r>
              <a:rPr lang="en-US" sz="2800" b="0" i="1" u="sng" dirty="0" smtClean="0"/>
              <a:t>Feature Evaluation Metrics for Naïve Bayes Classifiers:</a:t>
            </a:r>
            <a:endParaRPr lang="en-US" sz="2800" b="0" i="1" u="sng" dirty="0"/>
          </a:p>
        </p:txBody>
      </p:sp>
      <p:sp>
        <p:nvSpPr>
          <p:cNvPr id="3" name="Text Placeholder 2"/>
          <p:cNvSpPr>
            <a:spLocks noGrp="1"/>
          </p:cNvSpPr>
          <p:nvPr>
            <p:ph type="body" idx="1"/>
          </p:nvPr>
        </p:nvSpPr>
        <p:spPr>
          <a:xfrm>
            <a:off x="304800" y="666750"/>
            <a:ext cx="8991600" cy="4185761"/>
          </a:xfrm>
        </p:spPr>
        <p:txBody>
          <a:bodyPr/>
          <a:lstStyle/>
          <a:p>
            <a:pPr marL="342900" indent="-342900" algn="l">
              <a:lnSpc>
                <a:spcPct val="90000"/>
              </a:lnSpc>
              <a:buFont typeface="Arial" panose="020B0604020202020204" pitchFamily="34" charset="0"/>
              <a:buChar char="•"/>
            </a:pPr>
            <a:r>
              <a:rPr lang="en-US" kern="1200" spc="-5" dirty="0">
                <a:solidFill>
                  <a:schemeClr val="tx1"/>
                </a:solidFill>
                <a:latin typeface="DejaVu Sans"/>
                <a:cs typeface="DejaVu Sans"/>
              </a:rPr>
              <a:t>T</a:t>
            </a:r>
            <a:r>
              <a:rPr lang="en-US" kern="1200" spc="-5" dirty="0">
                <a:solidFill>
                  <a:schemeClr val="tx1"/>
                </a:solidFill>
                <a:latin typeface="DejaVu Sans"/>
                <a:cs typeface="DejaVu Sans"/>
              </a:rPr>
              <a:t>he </a:t>
            </a:r>
            <a:r>
              <a:rPr lang="en-US" kern="1200" spc="-5" dirty="0">
                <a:solidFill>
                  <a:schemeClr val="tx1"/>
                </a:solidFill>
                <a:latin typeface="DejaVu Sans"/>
                <a:cs typeface="DejaVu Sans"/>
              </a:rPr>
              <a:t>Naïve Bayesian classifier is very </a:t>
            </a:r>
            <a:r>
              <a:rPr lang="en-US" kern="1200" spc="-5" dirty="0">
                <a:solidFill>
                  <a:schemeClr val="tx1"/>
                </a:solidFill>
                <a:latin typeface="DejaVu Sans"/>
                <a:cs typeface="DejaVu Sans"/>
              </a:rPr>
              <a:t>simple and </a:t>
            </a:r>
            <a:r>
              <a:rPr lang="en-US" kern="1200" spc="-5" dirty="0">
                <a:solidFill>
                  <a:schemeClr val="tx1"/>
                </a:solidFill>
                <a:latin typeface="DejaVu Sans"/>
                <a:cs typeface="DejaVu Sans"/>
              </a:rPr>
              <a:t>efficient. </a:t>
            </a:r>
            <a:r>
              <a:rPr lang="en-US" kern="1200" spc="-5" dirty="0">
                <a:solidFill>
                  <a:schemeClr val="tx1"/>
                </a:solidFill>
                <a:latin typeface="DejaVu Sans"/>
                <a:cs typeface="DejaVu Sans"/>
              </a:rPr>
              <a:t>But it is highly sensitive to feature selection. </a:t>
            </a:r>
            <a:endParaRPr lang="en-US" kern="1200" spc="-5" dirty="0" smtClean="0">
              <a:solidFill>
                <a:schemeClr val="tx1"/>
              </a:solidFill>
              <a:latin typeface="DejaVu Sans"/>
              <a:cs typeface="DejaVu Sans"/>
            </a:endParaRPr>
          </a:p>
          <a:p>
            <a:pPr marL="342900" indent="-342900" algn="l">
              <a:lnSpc>
                <a:spcPct val="90000"/>
              </a:lnSpc>
              <a:buFont typeface="Arial" panose="020B0604020202020204" pitchFamily="34" charset="0"/>
              <a:buChar char="•"/>
            </a:pPr>
            <a:r>
              <a:rPr lang="en-US" kern="1200" spc="-5" dirty="0" smtClean="0">
                <a:solidFill>
                  <a:schemeClr val="tx1"/>
                </a:solidFill>
                <a:latin typeface="DejaVu Sans"/>
                <a:cs typeface="DejaVu Sans"/>
              </a:rPr>
              <a:t>So </a:t>
            </a:r>
            <a:r>
              <a:rPr lang="en-US" kern="1200" spc="-5" dirty="0">
                <a:solidFill>
                  <a:schemeClr val="tx1"/>
                </a:solidFill>
                <a:latin typeface="DejaVu Sans"/>
                <a:cs typeface="DejaVu Sans"/>
              </a:rPr>
              <a:t>the study </a:t>
            </a:r>
            <a:r>
              <a:rPr lang="en-US" kern="1200" spc="-5" dirty="0">
                <a:solidFill>
                  <a:schemeClr val="tx1"/>
                </a:solidFill>
                <a:latin typeface="DejaVu Sans"/>
                <a:cs typeface="DejaVu Sans"/>
              </a:rPr>
              <a:t>of feature evaluation metrics for it is very necessary. </a:t>
            </a:r>
            <a:r>
              <a:rPr lang="en-US" kern="1200" spc="-5" dirty="0" err="1">
                <a:solidFill>
                  <a:schemeClr val="tx1"/>
                </a:solidFill>
                <a:latin typeface="DejaVu Sans"/>
                <a:cs typeface="DejaVu Sans"/>
              </a:rPr>
              <a:t>Mladenic</a:t>
            </a:r>
            <a:r>
              <a:rPr lang="en-US" kern="1200" spc="-5" dirty="0">
                <a:solidFill>
                  <a:schemeClr val="tx1"/>
                </a:solidFill>
                <a:latin typeface="DejaVu Sans"/>
                <a:cs typeface="DejaVu Sans"/>
              </a:rPr>
              <a:t> and </a:t>
            </a:r>
            <a:r>
              <a:rPr lang="en-US" kern="1200" spc="-5" dirty="0" err="1">
                <a:solidFill>
                  <a:schemeClr val="tx1"/>
                </a:solidFill>
                <a:latin typeface="DejaVu Sans"/>
                <a:cs typeface="DejaVu Sans"/>
              </a:rPr>
              <a:t>Grobelnik</a:t>
            </a:r>
            <a:r>
              <a:rPr lang="en-US" kern="1200" spc="-5" dirty="0">
                <a:solidFill>
                  <a:schemeClr val="tx1"/>
                </a:solidFill>
                <a:latin typeface="DejaVu Sans"/>
                <a:cs typeface="DejaVu Sans"/>
              </a:rPr>
              <a:t> (1999) presented some good results in this </a:t>
            </a:r>
            <a:r>
              <a:rPr lang="en-US" kern="1200" spc="-5" dirty="0" err="1">
                <a:solidFill>
                  <a:schemeClr val="tx1"/>
                </a:solidFill>
                <a:latin typeface="DejaVu Sans"/>
                <a:cs typeface="DejaVu Sans"/>
              </a:rPr>
              <a:t>area.They</a:t>
            </a:r>
            <a:r>
              <a:rPr lang="en-US" kern="1200" spc="-5" dirty="0">
                <a:solidFill>
                  <a:schemeClr val="tx1"/>
                </a:solidFill>
                <a:latin typeface="DejaVu Sans"/>
                <a:cs typeface="DejaVu Sans"/>
              </a:rPr>
              <a:t> </a:t>
            </a:r>
            <a:r>
              <a:rPr lang="en-US" kern="1200" spc="-5" dirty="0">
                <a:solidFill>
                  <a:schemeClr val="tx1"/>
                </a:solidFill>
                <a:latin typeface="DejaVu Sans"/>
                <a:cs typeface="DejaVu Sans"/>
              </a:rPr>
              <a:t>found that on all their binary-class domains Odds Ratio </a:t>
            </a:r>
            <a:r>
              <a:rPr lang="en-US" kern="1200" spc="-5" dirty="0" smtClean="0">
                <a:solidFill>
                  <a:schemeClr val="tx1"/>
                </a:solidFill>
                <a:latin typeface="DejaVu Sans"/>
                <a:cs typeface="DejaVu Sans"/>
              </a:rPr>
              <a:t>was among </a:t>
            </a:r>
            <a:r>
              <a:rPr lang="en-US" kern="1200" spc="-5" dirty="0">
                <a:solidFill>
                  <a:schemeClr val="tx1"/>
                </a:solidFill>
                <a:latin typeface="DejaVu Sans"/>
                <a:cs typeface="DejaVu Sans"/>
              </a:rPr>
              <a:t>the best performing measures for the Naïve Bayes </a:t>
            </a:r>
            <a:r>
              <a:rPr lang="en-US" kern="1200" spc="-5" dirty="0">
                <a:solidFill>
                  <a:schemeClr val="tx1"/>
                </a:solidFill>
                <a:latin typeface="DejaVu Sans"/>
                <a:cs typeface="DejaVu Sans"/>
              </a:rPr>
              <a:t>classifier</a:t>
            </a:r>
            <a:r>
              <a:rPr lang="en-US" kern="1200" spc="-5" dirty="0" smtClean="0">
                <a:solidFill>
                  <a:schemeClr val="tx1"/>
                </a:solidFill>
                <a:latin typeface="DejaVu Sans"/>
                <a:cs typeface="DejaVu Sans"/>
              </a:rPr>
              <a:t>.</a:t>
            </a:r>
          </a:p>
          <a:p>
            <a:pPr marL="342900" indent="-342900" algn="l">
              <a:lnSpc>
                <a:spcPct val="90000"/>
              </a:lnSpc>
              <a:buFont typeface="Arial" panose="020B0604020202020204" pitchFamily="34" charset="0"/>
              <a:buChar char="•"/>
            </a:pPr>
            <a:r>
              <a:rPr lang="en-US" kern="1200" spc="-5" dirty="0" smtClean="0">
                <a:solidFill>
                  <a:schemeClr val="tx1"/>
                </a:solidFill>
                <a:latin typeface="DejaVu Sans"/>
                <a:cs typeface="DejaVu Sans"/>
              </a:rPr>
              <a:t>As </a:t>
            </a:r>
            <a:r>
              <a:rPr lang="en-US" kern="1200" spc="-5" dirty="0">
                <a:solidFill>
                  <a:schemeClr val="tx1"/>
                </a:solidFill>
                <a:latin typeface="DejaVu Sans"/>
                <a:cs typeface="DejaVu Sans"/>
              </a:rPr>
              <a:t>numerous text datasets are multi-class, it is natural to </a:t>
            </a:r>
            <a:r>
              <a:rPr lang="en-US" kern="1200" spc="-5" dirty="0">
                <a:solidFill>
                  <a:schemeClr val="tx1"/>
                </a:solidFill>
                <a:latin typeface="DejaVu Sans"/>
                <a:cs typeface="DejaVu Sans"/>
              </a:rPr>
              <a:t>adapt Odds </a:t>
            </a:r>
            <a:r>
              <a:rPr lang="en-US" kern="1200" spc="-5" dirty="0">
                <a:solidFill>
                  <a:schemeClr val="tx1"/>
                </a:solidFill>
                <a:latin typeface="DejaVu Sans"/>
                <a:cs typeface="DejaVu Sans"/>
              </a:rPr>
              <a:t>Ratio for multi-class problems. As we have not expected </a:t>
            </a:r>
            <a:r>
              <a:rPr lang="en-US" kern="1200" spc="-5" dirty="0">
                <a:solidFill>
                  <a:schemeClr val="tx1"/>
                </a:solidFill>
                <a:latin typeface="DejaVu Sans"/>
                <a:cs typeface="DejaVu Sans"/>
              </a:rPr>
              <a:t>that the </a:t>
            </a:r>
            <a:r>
              <a:rPr lang="en-US" kern="1200" spc="-5" dirty="0">
                <a:solidFill>
                  <a:schemeClr val="tx1"/>
                </a:solidFill>
                <a:latin typeface="DejaVu Sans"/>
                <a:cs typeface="DejaVu Sans"/>
              </a:rPr>
              <a:t>directly extending of it performs badly</a:t>
            </a:r>
            <a:r>
              <a:rPr lang="en-US" kern="1200" spc="-5" dirty="0" smtClean="0">
                <a:solidFill>
                  <a:schemeClr val="tx1"/>
                </a:solidFill>
                <a:latin typeface="DejaVu Sans"/>
                <a:cs typeface="DejaVu Sans"/>
              </a:rPr>
              <a:t>.</a:t>
            </a:r>
          </a:p>
          <a:p>
            <a:pPr marL="342900" indent="-342900" algn="l">
              <a:lnSpc>
                <a:spcPct val="90000"/>
              </a:lnSpc>
              <a:buFont typeface="Arial" panose="020B0604020202020204" pitchFamily="34" charset="0"/>
              <a:buChar char="•"/>
            </a:pPr>
            <a:r>
              <a:rPr lang="en-US" kern="1200" spc="-5" dirty="0" smtClean="0">
                <a:solidFill>
                  <a:schemeClr val="tx1"/>
                </a:solidFill>
                <a:latin typeface="DejaVu Sans"/>
                <a:cs typeface="DejaVu Sans"/>
              </a:rPr>
              <a:t>Two </a:t>
            </a:r>
            <a:r>
              <a:rPr lang="en-US" kern="1200" spc="-5" dirty="0">
                <a:solidFill>
                  <a:schemeClr val="tx1"/>
                </a:solidFill>
                <a:latin typeface="DejaVu Sans"/>
                <a:cs typeface="DejaVu Sans"/>
              </a:rPr>
              <a:t>effective </a:t>
            </a:r>
            <a:r>
              <a:rPr lang="en-US" kern="1200" spc="-5" dirty="0">
                <a:solidFill>
                  <a:schemeClr val="tx1"/>
                </a:solidFill>
                <a:latin typeface="DejaVu Sans"/>
                <a:cs typeface="DejaVu Sans"/>
              </a:rPr>
              <a:t>metrics for the Naïve Bayes classifier applied on </a:t>
            </a:r>
            <a:r>
              <a:rPr lang="en-US" kern="1200" spc="-5" dirty="0">
                <a:solidFill>
                  <a:schemeClr val="tx1"/>
                </a:solidFill>
                <a:latin typeface="DejaVu Sans"/>
                <a:cs typeface="DejaVu Sans"/>
              </a:rPr>
              <a:t>multiclass datasets</a:t>
            </a:r>
            <a:r>
              <a:rPr lang="en-US" kern="1200" spc="-5" dirty="0">
                <a:solidFill>
                  <a:schemeClr val="tx1"/>
                </a:solidFill>
                <a:latin typeface="DejaVu Sans"/>
                <a:cs typeface="DejaVu Sans"/>
              </a:rPr>
              <a:t>: Multi-class Odds Ratio (MOR) and Class </a:t>
            </a:r>
            <a:r>
              <a:rPr lang="en-US" kern="1200" spc="-5" dirty="0">
                <a:solidFill>
                  <a:schemeClr val="tx1"/>
                </a:solidFill>
                <a:latin typeface="DejaVu Sans"/>
                <a:cs typeface="DejaVu Sans"/>
              </a:rPr>
              <a:t>Discriminating Measure </a:t>
            </a:r>
            <a:r>
              <a:rPr lang="en-US" kern="1200" spc="-5" dirty="0">
                <a:solidFill>
                  <a:schemeClr val="tx1"/>
                </a:solidFill>
                <a:latin typeface="DejaVu Sans"/>
                <a:cs typeface="DejaVu Sans"/>
              </a:rPr>
              <a:t>(CDM</a:t>
            </a:r>
            <a:r>
              <a:rPr lang="en-US" kern="1200" spc="-5" dirty="0" smtClean="0">
                <a:solidFill>
                  <a:schemeClr val="tx1"/>
                </a:solidFill>
                <a:latin typeface="DejaVu Sans"/>
                <a:cs typeface="DejaVu Sans"/>
              </a:rPr>
              <a:t>).Experiments of </a:t>
            </a:r>
            <a:r>
              <a:rPr lang="en-US" kern="1200" spc="-5" dirty="0">
                <a:solidFill>
                  <a:schemeClr val="tx1"/>
                </a:solidFill>
                <a:latin typeface="DejaVu Sans"/>
                <a:cs typeface="DejaVu Sans"/>
              </a:rPr>
              <a:t>text classification with Naïve Bayesian classifiers were carried out on two multi-class texts </a:t>
            </a:r>
            <a:r>
              <a:rPr lang="en-US" kern="1200" spc="-5" dirty="0" smtClean="0">
                <a:solidFill>
                  <a:schemeClr val="tx1"/>
                </a:solidFill>
                <a:latin typeface="DejaVu Sans"/>
                <a:cs typeface="DejaVu Sans"/>
              </a:rPr>
              <a:t>collections.</a:t>
            </a:r>
          </a:p>
          <a:p>
            <a:pPr marL="342900" indent="-342900" algn="l">
              <a:lnSpc>
                <a:spcPct val="90000"/>
              </a:lnSpc>
              <a:buFont typeface="Arial" panose="020B0604020202020204" pitchFamily="34" charset="0"/>
              <a:buChar char="•"/>
            </a:pPr>
            <a:r>
              <a:rPr lang="en-US" kern="1200" spc="-5" dirty="0" smtClean="0">
                <a:solidFill>
                  <a:schemeClr val="tx1"/>
                </a:solidFill>
                <a:latin typeface="DejaVu Sans"/>
                <a:cs typeface="DejaVu Sans"/>
              </a:rPr>
              <a:t>As </a:t>
            </a:r>
            <a:r>
              <a:rPr lang="en-US" kern="1200" spc="-5" dirty="0">
                <a:solidFill>
                  <a:schemeClr val="tx1"/>
                </a:solidFill>
                <a:latin typeface="DejaVu Sans"/>
                <a:cs typeface="DejaVu Sans"/>
              </a:rPr>
              <a:t>the results indicate, CDM and MOR gain obviously better selecting effect than other feature </a:t>
            </a:r>
            <a:r>
              <a:rPr lang="en-US" kern="1200" spc="-5" dirty="0" smtClean="0">
                <a:solidFill>
                  <a:schemeClr val="tx1"/>
                </a:solidFill>
                <a:latin typeface="DejaVu Sans"/>
                <a:cs typeface="DejaVu Sans"/>
              </a:rPr>
              <a:t>selection approaches.</a:t>
            </a:r>
            <a:endParaRPr lang="en-US" kern="1200" spc="-5" dirty="0">
              <a:solidFill>
                <a:schemeClr val="tx1"/>
              </a:solidFill>
              <a:latin typeface="DejaVu Sans"/>
              <a:cs typeface="DejaVu Sans"/>
            </a:endParaRPr>
          </a:p>
        </p:txBody>
      </p:sp>
    </p:spTree>
    <p:extLst>
      <p:ext uri="{BB962C8B-B14F-4D97-AF65-F5344CB8AC3E}">
        <p14:creationId xmlns:p14="http://schemas.microsoft.com/office/powerpoint/2010/main" val="4270278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152401" y="0"/>
            <a:ext cx="8062594" cy="513080"/>
          </a:xfrm>
          <a:prstGeom prst="rect">
            <a:avLst/>
          </a:prstGeom>
        </p:spPr>
        <p:txBody>
          <a:bodyPr vert="horz" wrap="square" lIns="0" tIns="12700" rIns="0" bIns="0" rtlCol="0">
            <a:spAutoFit/>
          </a:bodyPr>
          <a:lstStyle/>
          <a:p>
            <a:pPr marL="12700">
              <a:lnSpc>
                <a:spcPct val="100000"/>
              </a:lnSpc>
              <a:spcBef>
                <a:spcPts val="100"/>
              </a:spcBef>
            </a:pPr>
            <a:r>
              <a:rPr b="0" i="1" u="sng" spc="-5" dirty="0"/>
              <a:t>Summary: Naive </a:t>
            </a:r>
            <a:r>
              <a:rPr b="0" i="1" u="sng" spc="-20" dirty="0"/>
              <a:t>Bayes </a:t>
            </a:r>
            <a:r>
              <a:rPr b="0" i="1" u="sng" spc="5" dirty="0"/>
              <a:t>is</a:t>
            </a:r>
            <a:r>
              <a:rPr b="0" i="1" u="sng" spc="-35" dirty="0"/>
              <a:t> </a:t>
            </a:r>
            <a:r>
              <a:rPr b="0" i="1" u="sng" spc="-5" dirty="0" smtClean="0"/>
              <a:t>Not</a:t>
            </a:r>
            <a:r>
              <a:rPr lang="en-US" b="0" i="1" u="sng" spc="-5" dirty="0" smtClean="0"/>
              <a:t> So Naive</a:t>
            </a:r>
            <a:endParaRPr b="0" i="1" u="sng" spc="-5" dirty="0"/>
          </a:p>
        </p:txBody>
      </p:sp>
      <p:sp>
        <p:nvSpPr>
          <p:cNvPr id="27" name="object 27"/>
          <p:cNvSpPr txBox="1"/>
          <p:nvPr/>
        </p:nvSpPr>
        <p:spPr>
          <a:xfrm>
            <a:off x="229870" y="406400"/>
            <a:ext cx="8408035" cy="4213860"/>
          </a:xfrm>
          <a:prstGeom prst="rect">
            <a:avLst/>
          </a:prstGeom>
        </p:spPr>
        <p:txBody>
          <a:bodyPr vert="horz" wrap="square" lIns="0" tIns="12700" rIns="0" bIns="0" rtlCol="0">
            <a:spAutoFit/>
          </a:bodyPr>
          <a:lstStyle/>
          <a:p>
            <a:pPr marL="1231900">
              <a:lnSpc>
                <a:spcPct val="100000"/>
              </a:lnSpc>
              <a:spcBef>
                <a:spcPts val="100"/>
              </a:spcBef>
            </a:pPr>
            <a:endParaRPr sz="3200" dirty="0" smtClean="0">
              <a:latin typeface="DejaVu Sans"/>
              <a:cs typeface="DejaVu Sans"/>
            </a:endParaRPr>
          </a:p>
          <a:p>
            <a:pPr marL="228600" indent="-215900">
              <a:lnSpc>
                <a:spcPct val="100000"/>
              </a:lnSpc>
              <a:spcBef>
                <a:spcPts val="2220"/>
              </a:spcBef>
              <a:buClr>
                <a:srgbClr val="3B3B3B"/>
              </a:buClr>
              <a:buFont typeface="Times New Roman"/>
              <a:buChar char="•"/>
              <a:tabLst>
                <a:tab pos="228600" algn="l"/>
              </a:tabLst>
            </a:pPr>
            <a:r>
              <a:rPr sz="2400" spc="-55" dirty="0" smtClean="0">
                <a:latin typeface="DejaVu Sans"/>
                <a:cs typeface="DejaVu Sans"/>
              </a:rPr>
              <a:t>Very </a:t>
            </a:r>
            <a:r>
              <a:rPr sz="2400" spc="-50" dirty="0">
                <a:latin typeface="DejaVu Sans"/>
                <a:cs typeface="DejaVu Sans"/>
              </a:rPr>
              <a:t>Fast, </a:t>
            </a:r>
            <a:r>
              <a:rPr sz="2400" dirty="0">
                <a:latin typeface="DejaVu Sans"/>
                <a:cs typeface="DejaVu Sans"/>
              </a:rPr>
              <a:t>low </a:t>
            </a:r>
            <a:r>
              <a:rPr sz="2400" spc="-5" dirty="0">
                <a:latin typeface="DejaVu Sans"/>
                <a:cs typeface="DejaVu Sans"/>
              </a:rPr>
              <a:t>storage</a:t>
            </a:r>
            <a:r>
              <a:rPr sz="2400" spc="105" dirty="0">
                <a:latin typeface="DejaVu Sans"/>
                <a:cs typeface="DejaVu Sans"/>
              </a:rPr>
              <a:t> </a:t>
            </a:r>
            <a:r>
              <a:rPr sz="2400" spc="-15" dirty="0">
                <a:latin typeface="DejaVu Sans"/>
                <a:cs typeface="DejaVu Sans"/>
              </a:rPr>
              <a:t>requirements</a:t>
            </a:r>
            <a:endParaRPr sz="2400" dirty="0">
              <a:latin typeface="DejaVu Sans"/>
              <a:cs typeface="DejaVu Sans"/>
            </a:endParaRPr>
          </a:p>
          <a:p>
            <a:pPr marL="228600" indent="-215900">
              <a:lnSpc>
                <a:spcPts val="2755"/>
              </a:lnSpc>
              <a:buClr>
                <a:srgbClr val="3B3B3B"/>
              </a:buClr>
              <a:buFont typeface="Times New Roman"/>
              <a:buChar char="•"/>
              <a:tabLst>
                <a:tab pos="228600" algn="l"/>
              </a:tabLst>
            </a:pPr>
            <a:r>
              <a:rPr sz="2400" spc="-25" dirty="0">
                <a:latin typeface="DejaVu Sans"/>
                <a:cs typeface="DejaVu Sans"/>
              </a:rPr>
              <a:t>Robust </a:t>
            </a:r>
            <a:r>
              <a:rPr sz="2400" spc="-5" dirty="0">
                <a:latin typeface="DejaVu Sans"/>
                <a:cs typeface="DejaVu Sans"/>
              </a:rPr>
              <a:t>to </a:t>
            </a:r>
            <a:r>
              <a:rPr sz="2400" spc="-15" dirty="0">
                <a:latin typeface="DejaVu Sans"/>
                <a:cs typeface="DejaVu Sans"/>
              </a:rPr>
              <a:t>Irrelevant</a:t>
            </a:r>
            <a:r>
              <a:rPr sz="2400" spc="10" dirty="0">
                <a:latin typeface="DejaVu Sans"/>
                <a:cs typeface="DejaVu Sans"/>
              </a:rPr>
              <a:t> </a:t>
            </a:r>
            <a:r>
              <a:rPr sz="2400" spc="-30" dirty="0">
                <a:latin typeface="DejaVu Sans"/>
                <a:cs typeface="DejaVu Sans"/>
              </a:rPr>
              <a:t>Features</a:t>
            </a:r>
            <a:endParaRPr sz="2400" dirty="0">
              <a:latin typeface="DejaVu Sans"/>
              <a:cs typeface="DejaVu Sans"/>
            </a:endParaRPr>
          </a:p>
          <a:p>
            <a:pPr marL="469900">
              <a:lnSpc>
                <a:spcPts val="2135"/>
              </a:lnSpc>
            </a:pPr>
            <a:r>
              <a:rPr sz="2000" spc="-10" dirty="0">
                <a:latin typeface="DejaVu Sans"/>
                <a:cs typeface="DejaVu Sans"/>
              </a:rPr>
              <a:t>Irrelevant </a:t>
            </a:r>
            <a:r>
              <a:rPr sz="2000" spc="-25" dirty="0">
                <a:latin typeface="DejaVu Sans"/>
                <a:cs typeface="DejaVu Sans"/>
              </a:rPr>
              <a:t>Features </a:t>
            </a:r>
            <a:r>
              <a:rPr sz="2000" spc="-5" dirty="0">
                <a:latin typeface="DejaVu Sans"/>
                <a:cs typeface="DejaVu Sans"/>
              </a:rPr>
              <a:t>cancel </a:t>
            </a:r>
            <a:r>
              <a:rPr sz="2000" dirty="0">
                <a:latin typeface="DejaVu Sans"/>
                <a:cs typeface="DejaVu Sans"/>
              </a:rPr>
              <a:t>each other </a:t>
            </a:r>
            <a:r>
              <a:rPr sz="2000" spc="-5" dirty="0">
                <a:latin typeface="DejaVu Sans"/>
                <a:cs typeface="DejaVu Sans"/>
              </a:rPr>
              <a:t>without affecting</a:t>
            </a:r>
            <a:r>
              <a:rPr sz="2000" spc="35" dirty="0">
                <a:latin typeface="DejaVu Sans"/>
                <a:cs typeface="DejaVu Sans"/>
              </a:rPr>
              <a:t> </a:t>
            </a:r>
            <a:r>
              <a:rPr sz="2000" spc="-10" dirty="0">
                <a:latin typeface="DejaVu Sans"/>
                <a:cs typeface="DejaVu Sans"/>
              </a:rPr>
              <a:t>results</a:t>
            </a:r>
            <a:endParaRPr sz="2000" dirty="0">
              <a:latin typeface="DejaVu Sans"/>
              <a:cs typeface="DejaVu Sans"/>
            </a:endParaRPr>
          </a:p>
          <a:p>
            <a:pPr marL="228600" marR="356235" indent="-215900">
              <a:lnSpc>
                <a:spcPts val="2590"/>
              </a:lnSpc>
              <a:spcBef>
                <a:spcPts val="185"/>
              </a:spcBef>
              <a:buClr>
                <a:srgbClr val="3B3B3B"/>
              </a:buClr>
              <a:buFont typeface="Times New Roman"/>
              <a:buChar char="•"/>
              <a:tabLst>
                <a:tab pos="228600" algn="l"/>
              </a:tabLst>
            </a:pPr>
            <a:r>
              <a:rPr sz="2400" spc="-55" dirty="0">
                <a:latin typeface="DejaVu Sans"/>
                <a:cs typeface="DejaVu Sans"/>
              </a:rPr>
              <a:t>Very </a:t>
            </a:r>
            <a:r>
              <a:rPr sz="2400" spc="-5" dirty="0">
                <a:latin typeface="DejaVu Sans"/>
                <a:cs typeface="DejaVu Sans"/>
              </a:rPr>
              <a:t>good </a:t>
            </a:r>
            <a:r>
              <a:rPr sz="2400" dirty="0">
                <a:latin typeface="DejaVu Sans"/>
                <a:cs typeface="DejaVu Sans"/>
              </a:rPr>
              <a:t>in </a:t>
            </a:r>
            <a:r>
              <a:rPr sz="2400" spc="-5" dirty="0">
                <a:latin typeface="DejaVu Sans"/>
                <a:cs typeface="DejaVu Sans"/>
              </a:rPr>
              <a:t>domains with many </a:t>
            </a:r>
            <a:r>
              <a:rPr sz="2400" dirty="0">
                <a:latin typeface="DejaVu Sans"/>
                <a:cs typeface="DejaVu Sans"/>
              </a:rPr>
              <a:t>equally </a:t>
            </a:r>
            <a:r>
              <a:rPr sz="2400" spc="-5" dirty="0">
                <a:latin typeface="DejaVu Sans"/>
                <a:cs typeface="DejaVu Sans"/>
              </a:rPr>
              <a:t>important  </a:t>
            </a:r>
            <a:r>
              <a:rPr sz="2400" spc="-10" dirty="0">
                <a:latin typeface="DejaVu Sans"/>
                <a:cs typeface="DejaVu Sans"/>
              </a:rPr>
              <a:t>features</a:t>
            </a:r>
            <a:endParaRPr sz="2400" dirty="0">
              <a:latin typeface="DejaVu Sans"/>
              <a:cs typeface="DejaVu Sans"/>
            </a:endParaRPr>
          </a:p>
          <a:p>
            <a:pPr marL="469900">
              <a:lnSpc>
                <a:spcPts val="2000"/>
              </a:lnSpc>
            </a:pPr>
            <a:r>
              <a:rPr sz="2000" spc="-5" dirty="0">
                <a:latin typeface="DejaVu Sans"/>
                <a:cs typeface="DejaVu Sans"/>
              </a:rPr>
              <a:t>Decision </a:t>
            </a:r>
            <a:r>
              <a:rPr sz="2000" spc="-70" dirty="0">
                <a:latin typeface="DejaVu Sans"/>
                <a:cs typeface="DejaVu Sans"/>
              </a:rPr>
              <a:t>Trees </a:t>
            </a:r>
            <a:r>
              <a:rPr sz="2000" dirty="0">
                <a:latin typeface="DejaVu Sans"/>
                <a:cs typeface="DejaVu Sans"/>
              </a:rPr>
              <a:t>suffer </a:t>
            </a:r>
            <a:r>
              <a:rPr sz="2000" spc="-15" dirty="0">
                <a:latin typeface="DejaVu Sans"/>
                <a:cs typeface="DejaVu Sans"/>
              </a:rPr>
              <a:t>from </a:t>
            </a:r>
            <a:r>
              <a:rPr sz="2000" i="1" spc="-5" dirty="0">
                <a:latin typeface="DejaVu Sans"/>
                <a:cs typeface="DejaVu Sans"/>
              </a:rPr>
              <a:t>fragmentation </a:t>
            </a:r>
            <a:r>
              <a:rPr sz="2000" spc="-5" dirty="0">
                <a:latin typeface="DejaVu Sans"/>
                <a:cs typeface="DejaVu Sans"/>
              </a:rPr>
              <a:t>in </a:t>
            </a:r>
            <a:r>
              <a:rPr sz="2000" dirty="0">
                <a:latin typeface="DejaVu Sans"/>
                <a:cs typeface="DejaVu Sans"/>
              </a:rPr>
              <a:t>such </a:t>
            </a:r>
            <a:r>
              <a:rPr sz="2000" spc="-5" dirty="0">
                <a:latin typeface="DejaVu Sans"/>
                <a:cs typeface="DejaVu Sans"/>
              </a:rPr>
              <a:t>cases</a:t>
            </a:r>
            <a:r>
              <a:rPr sz="2000" spc="130" dirty="0">
                <a:latin typeface="DejaVu Sans"/>
                <a:cs typeface="DejaVu Sans"/>
              </a:rPr>
              <a:t> </a:t>
            </a:r>
            <a:r>
              <a:rPr sz="2000" dirty="0">
                <a:latin typeface="DejaVu Sans"/>
                <a:cs typeface="DejaVu Sans"/>
              </a:rPr>
              <a:t>–</a:t>
            </a:r>
          </a:p>
          <a:p>
            <a:pPr marL="12700">
              <a:lnSpc>
                <a:spcPts val="2135"/>
              </a:lnSpc>
            </a:pPr>
            <a:r>
              <a:rPr lang="en-US" sz="2000" spc="-5" dirty="0" smtClean="0">
                <a:latin typeface="DejaVu Sans"/>
                <a:cs typeface="DejaVu Sans"/>
              </a:rPr>
              <a:t>   </a:t>
            </a:r>
            <a:r>
              <a:rPr sz="2000" spc="-5" dirty="0" smtClean="0">
                <a:latin typeface="DejaVu Sans"/>
                <a:cs typeface="DejaVu Sans"/>
              </a:rPr>
              <a:t>especially </a:t>
            </a:r>
            <a:r>
              <a:rPr sz="2000" dirty="0">
                <a:latin typeface="DejaVu Sans"/>
                <a:cs typeface="DejaVu Sans"/>
              </a:rPr>
              <a:t>if </a:t>
            </a:r>
            <a:r>
              <a:rPr sz="2000" spc="-10" dirty="0">
                <a:latin typeface="DejaVu Sans"/>
                <a:cs typeface="DejaVu Sans"/>
              </a:rPr>
              <a:t>little</a:t>
            </a:r>
            <a:r>
              <a:rPr sz="2000" spc="-5" dirty="0">
                <a:latin typeface="DejaVu Sans"/>
                <a:cs typeface="DejaVu Sans"/>
              </a:rPr>
              <a:t> data</a:t>
            </a:r>
            <a:endParaRPr sz="2000" dirty="0">
              <a:latin typeface="DejaVu Sans"/>
              <a:cs typeface="DejaVu Sans"/>
            </a:endParaRPr>
          </a:p>
          <a:p>
            <a:pPr marL="228600" marR="176530" indent="-215900">
              <a:lnSpc>
                <a:spcPct val="90200"/>
              </a:lnSpc>
              <a:spcBef>
                <a:spcPts val="140"/>
              </a:spcBef>
              <a:buClr>
                <a:srgbClr val="3B3B3B"/>
              </a:buClr>
              <a:buFont typeface="Times New Roman"/>
              <a:buChar char="•"/>
              <a:tabLst>
                <a:tab pos="228600" algn="l"/>
              </a:tabLst>
            </a:pPr>
            <a:r>
              <a:rPr sz="2400" spc="-5" dirty="0">
                <a:latin typeface="DejaVu Sans"/>
                <a:cs typeface="DejaVu Sans"/>
              </a:rPr>
              <a:t>Optimal </a:t>
            </a:r>
            <a:r>
              <a:rPr sz="2400" dirty="0">
                <a:latin typeface="DejaVu Sans"/>
                <a:cs typeface="DejaVu Sans"/>
              </a:rPr>
              <a:t>if </a:t>
            </a:r>
            <a:r>
              <a:rPr sz="2400" spc="-5" dirty="0">
                <a:latin typeface="DejaVu Sans"/>
                <a:cs typeface="DejaVu Sans"/>
              </a:rPr>
              <a:t>the independence assumptions </a:t>
            </a:r>
            <a:r>
              <a:rPr sz="2400" dirty="0">
                <a:latin typeface="DejaVu Sans"/>
                <a:cs typeface="DejaVu Sans"/>
              </a:rPr>
              <a:t>hold: </a:t>
            </a:r>
            <a:r>
              <a:rPr sz="2000" spc="-5" dirty="0">
                <a:latin typeface="DejaVu Sans"/>
                <a:cs typeface="DejaVu Sans"/>
              </a:rPr>
              <a:t>If  assumed independence is </a:t>
            </a:r>
            <a:r>
              <a:rPr sz="2000" spc="-15" dirty="0">
                <a:latin typeface="DejaVu Sans"/>
                <a:cs typeface="DejaVu Sans"/>
              </a:rPr>
              <a:t>correct, </a:t>
            </a:r>
            <a:r>
              <a:rPr sz="2000" dirty="0">
                <a:latin typeface="DejaVu Sans"/>
                <a:cs typeface="DejaVu Sans"/>
              </a:rPr>
              <a:t>then </a:t>
            </a:r>
            <a:r>
              <a:rPr sz="2000" spc="-5" dirty="0">
                <a:latin typeface="DejaVu Sans"/>
                <a:cs typeface="DejaVu Sans"/>
              </a:rPr>
              <a:t>it is the </a:t>
            </a:r>
            <a:r>
              <a:rPr sz="2000" dirty="0">
                <a:latin typeface="DejaVu Sans"/>
                <a:cs typeface="DejaVu Sans"/>
              </a:rPr>
              <a:t>Bayes </a:t>
            </a:r>
            <a:r>
              <a:rPr sz="2000" spc="-5" dirty="0">
                <a:latin typeface="DejaVu Sans"/>
                <a:cs typeface="DejaVu Sans"/>
              </a:rPr>
              <a:t>Optimal  Classifier for</a:t>
            </a:r>
            <a:r>
              <a:rPr sz="2000" dirty="0">
                <a:latin typeface="DejaVu Sans"/>
                <a:cs typeface="DejaVu Sans"/>
              </a:rPr>
              <a:t> </a:t>
            </a:r>
            <a:r>
              <a:rPr sz="2000" spc="-10" dirty="0">
                <a:latin typeface="DejaVu Sans"/>
                <a:cs typeface="DejaVu Sans"/>
              </a:rPr>
              <a:t>problem</a:t>
            </a:r>
            <a:endParaRPr sz="2000" dirty="0">
              <a:latin typeface="DejaVu Sans"/>
              <a:cs typeface="DejaVu Sans"/>
            </a:endParaRPr>
          </a:p>
          <a:p>
            <a:pPr marL="228600" indent="-215900">
              <a:lnSpc>
                <a:spcPts val="2590"/>
              </a:lnSpc>
              <a:buClr>
                <a:srgbClr val="3B3B3B"/>
              </a:buClr>
              <a:buFont typeface="Times New Roman"/>
              <a:buChar char="•"/>
              <a:tabLst>
                <a:tab pos="228600" algn="l"/>
              </a:tabLst>
            </a:pPr>
            <a:r>
              <a:rPr sz="2400" dirty="0">
                <a:latin typeface="DejaVu Sans"/>
                <a:cs typeface="DejaVu Sans"/>
              </a:rPr>
              <a:t>A </a:t>
            </a:r>
            <a:r>
              <a:rPr sz="2400" spc="-5" dirty="0">
                <a:latin typeface="DejaVu Sans"/>
                <a:cs typeface="DejaVu Sans"/>
              </a:rPr>
              <a:t>good dependable baseline for </a:t>
            </a:r>
            <a:r>
              <a:rPr sz="2400" spc="-20" dirty="0">
                <a:latin typeface="DejaVu Sans"/>
                <a:cs typeface="DejaVu Sans"/>
              </a:rPr>
              <a:t>text</a:t>
            </a:r>
            <a:r>
              <a:rPr sz="2400" spc="30" dirty="0">
                <a:latin typeface="DejaVu Sans"/>
                <a:cs typeface="DejaVu Sans"/>
              </a:rPr>
              <a:t> </a:t>
            </a:r>
            <a:r>
              <a:rPr sz="2400" spc="-5" dirty="0">
                <a:latin typeface="DejaVu Sans"/>
                <a:cs typeface="DejaVu Sans"/>
              </a:rPr>
              <a:t>classification</a:t>
            </a:r>
            <a:endParaRPr sz="2400" dirty="0">
              <a:latin typeface="DejaVu Sans"/>
              <a:cs typeface="DejaVu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p:nvPr/>
        </p:nvSpPr>
        <p:spPr>
          <a:xfrm>
            <a:off x="-5181" y="0"/>
            <a:ext cx="12255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DejaVu Sans"/>
                <a:cs typeface="DejaVu Sans"/>
              </a:rPr>
              <a:t>4</a:t>
            </a:r>
            <a:endParaRPr sz="1200">
              <a:latin typeface="DejaVu Sans"/>
              <a:cs typeface="DejaVu Sans"/>
            </a:endParaRPr>
          </a:p>
        </p:txBody>
      </p:sp>
      <p:sp>
        <p:nvSpPr>
          <p:cNvPr id="27" name="object 27"/>
          <p:cNvSpPr txBox="1">
            <a:spLocks noGrp="1"/>
          </p:cNvSpPr>
          <p:nvPr>
            <p:ph type="title"/>
          </p:nvPr>
        </p:nvSpPr>
        <p:spPr>
          <a:xfrm>
            <a:off x="1449068" y="577850"/>
            <a:ext cx="5866131" cy="505267"/>
          </a:xfrm>
          <a:prstGeom prst="rect">
            <a:avLst/>
          </a:prstGeom>
        </p:spPr>
        <p:txBody>
          <a:bodyPr vert="horz" wrap="square" lIns="0" tIns="12700" rIns="0" bIns="0" rtlCol="0">
            <a:spAutoFit/>
          </a:bodyPr>
          <a:lstStyle/>
          <a:p>
            <a:pPr marL="12700">
              <a:lnSpc>
                <a:spcPct val="100000"/>
              </a:lnSpc>
              <a:spcBef>
                <a:spcPts val="100"/>
              </a:spcBef>
            </a:pPr>
            <a:r>
              <a:rPr b="0" i="1" u="sng" spc="-5" dirty="0"/>
              <a:t>The </a:t>
            </a:r>
            <a:r>
              <a:rPr lang="en-US" b="0" i="1" u="sng" spc="-5" dirty="0" smtClean="0"/>
              <a:t>Text Classifier</a:t>
            </a:r>
            <a:endParaRPr b="0" i="1" u="sng" spc="-20" dirty="0"/>
          </a:p>
        </p:txBody>
      </p:sp>
      <p:sp>
        <p:nvSpPr>
          <p:cNvPr id="29" name="object 29"/>
          <p:cNvSpPr/>
          <p:nvPr/>
        </p:nvSpPr>
        <p:spPr>
          <a:xfrm>
            <a:off x="1188719" y="2159000"/>
            <a:ext cx="5565139" cy="287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5057773" cy="492443"/>
          </a:xfrm>
        </p:spPr>
        <p:txBody>
          <a:bodyPr/>
          <a:lstStyle/>
          <a:p>
            <a:r>
              <a:rPr lang="en-US" b="0" i="1" u="sng" dirty="0" err="1" smtClean="0"/>
              <a:t>Conlcusion</a:t>
            </a:r>
            <a:r>
              <a:rPr lang="en-US" b="0" i="1" u="sng" dirty="0" smtClean="0"/>
              <a:t>:</a:t>
            </a:r>
            <a:endParaRPr lang="en-US" b="0" i="1" u="sng" dirty="0"/>
          </a:p>
        </p:txBody>
      </p:sp>
      <p:sp>
        <p:nvSpPr>
          <p:cNvPr id="3" name="Text Placeholder 2"/>
          <p:cNvSpPr>
            <a:spLocks noGrp="1"/>
          </p:cNvSpPr>
          <p:nvPr>
            <p:ph type="body" idx="1"/>
          </p:nvPr>
        </p:nvSpPr>
        <p:spPr>
          <a:xfrm>
            <a:off x="609600" y="895350"/>
            <a:ext cx="8153400" cy="4001095"/>
          </a:xfrm>
        </p:spPr>
        <p:txBody>
          <a:bodyPr/>
          <a:lstStyle/>
          <a:p>
            <a:pPr marL="342900" indent="-34290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On it’s face, using text classification to understand text sounds like magical thinking. With a traditional NLP pipeline, we have to do a lot of work to understand the grammatical structure of text. </a:t>
            </a:r>
            <a:endParaRPr lang="en-US" i="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With </a:t>
            </a:r>
            <a:r>
              <a:rPr lang="en-US" i="1" dirty="0">
                <a:latin typeface="Times New Roman" panose="02020603050405020304" pitchFamily="18" charset="0"/>
                <a:cs typeface="Times New Roman" panose="02020603050405020304" pitchFamily="18" charset="0"/>
              </a:rPr>
              <a:t>a classifier, we’re just throwing huge buckets of text into a wood chipper and hoping for the best. </a:t>
            </a:r>
            <a:endParaRPr lang="en-US" i="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While </a:t>
            </a:r>
            <a:r>
              <a:rPr lang="en-US" i="1" dirty="0">
                <a:latin typeface="Times New Roman" panose="02020603050405020304" pitchFamily="18" charset="0"/>
                <a:cs typeface="Times New Roman" panose="02020603050405020304" pitchFamily="18" charset="0"/>
              </a:rPr>
              <a:t>text classification models are simple to set up, that’s not to say they are always easy to get working well</a:t>
            </a:r>
            <a:r>
              <a:rPr lang="en-US" i="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big catch is that you need a lot of training data. If you don’t have enough training data to cover the wide range of the ways that people write things, the model won’t ever be very accurate. The more training data you can collect, the better the model will perform</a:t>
            </a:r>
            <a:r>
              <a:rPr lang="en-US" i="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real art of applying text classification well is in finding clever ways of automatically collecting or creating training </a:t>
            </a:r>
            <a:r>
              <a:rPr lang="en-US" i="1" dirty="0" smtClean="0">
                <a:latin typeface="Times New Roman" panose="02020603050405020304" pitchFamily="18" charset="0"/>
                <a:cs typeface="Times New Roman" panose="02020603050405020304" pitchFamily="18" charset="0"/>
              </a:rPr>
              <a:t>data.</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20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914399" y="516890"/>
            <a:ext cx="7010401" cy="566822"/>
          </a:xfrm>
          <a:prstGeom prst="rect">
            <a:avLst/>
          </a:prstGeom>
        </p:spPr>
        <p:txBody>
          <a:bodyPr vert="horz" wrap="square" lIns="0" tIns="12700" rIns="0" bIns="0" rtlCol="0">
            <a:spAutoFit/>
          </a:bodyPr>
          <a:lstStyle/>
          <a:p>
            <a:pPr marL="12700" algn="l">
              <a:lnSpc>
                <a:spcPct val="100000"/>
              </a:lnSpc>
              <a:spcBef>
                <a:spcPts val="100"/>
              </a:spcBef>
            </a:pPr>
            <a:r>
              <a:rPr lang="en-US" sz="3600" b="0" i="1" u="sng" spc="-125" dirty="0" smtClean="0"/>
              <a:t>Uses for </a:t>
            </a:r>
            <a:r>
              <a:rPr sz="3600" b="0" i="1" u="sng" spc="-125" dirty="0" smtClean="0"/>
              <a:t>Text</a:t>
            </a:r>
            <a:r>
              <a:rPr sz="3600" b="0" i="1" u="sng" spc="-95" dirty="0" smtClean="0"/>
              <a:t> </a:t>
            </a:r>
            <a:r>
              <a:rPr sz="3600" b="0" i="1" u="sng" spc="-5" dirty="0"/>
              <a:t>Classification</a:t>
            </a:r>
            <a:endParaRPr sz="3600" b="0" i="1" u="sng" dirty="0"/>
          </a:p>
        </p:txBody>
      </p:sp>
      <p:sp>
        <p:nvSpPr>
          <p:cNvPr id="27" name="object 27"/>
          <p:cNvSpPr txBox="1"/>
          <p:nvPr/>
        </p:nvSpPr>
        <p:spPr>
          <a:xfrm>
            <a:off x="974407" y="2092960"/>
            <a:ext cx="7193915" cy="2308774"/>
          </a:xfrm>
          <a:prstGeom prst="rect">
            <a:avLst/>
          </a:prstGeom>
        </p:spPr>
        <p:txBody>
          <a:bodyPr vert="horz" wrap="square" lIns="0" tIns="12700" rIns="0" bIns="0" rtlCol="0">
            <a:spAutoFit/>
          </a:bodyPr>
          <a:lstStyle/>
          <a:p>
            <a:pPr marL="228600" marR="5080" indent="-215900">
              <a:lnSpc>
                <a:spcPct val="100000"/>
              </a:lnSpc>
              <a:spcBef>
                <a:spcPts val="100"/>
              </a:spcBef>
              <a:buClr>
                <a:srgbClr val="3B3B3B"/>
              </a:buClr>
              <a:buFont typeface="Times New Roman"/>
              <a:buChar char="•"/>
              <a:tabLst>
                <a:tab pos="228600" algn="l"/>
              </a:tabLst>
            </a:pPr>
            <a:r>
              <a:rPr sz="2000" spc="-5" dirty="0">
                <a:latin typeface="DejaVu Sans"/>
                <a:cs typeface="DejaVu Sans"/>
              </a:rPr>
              <a:t>Assigning subject </a:t>
            </a:r>
            <a:r>
              <a:rPr sz="2000" spc="-10" dirty="0">
                <a:latin typeface="DejaVu Sans"/>
                <a:cs typeface="DejaVu Sans"/>
              </a:rPr>
              <a:t>categories, </a:t>
            </a:r>
            <a:r>
              <a:rPr sz="2000" spc="-5" dirty="0">
                <a:latin typeface="DejaVu Sans"/>
                <a:cs typeface="DejaVu Sans"/>
              </a:rPr>
              <a:t>topics, </a:t>
            </a:r>
            <a:r>
              <a:rPr sz="2000" dirty="0">
                <a:latin typeface="DejaVu Sans"/>
                <a:cs typeface="DejaVu Sans"/>
              </a:rPr>
              <a:t>or  </a:t>
            </a:r>
            <a:r>
              <a:rPr sz="2000" spc="-15" dirty="0">
                <a:latin typeface="DejaVu Sans"/>
                <a:cs typeface="DejaVu Sans"/>
              </a:rPr>
              <a:t>genres</a:t>
            </a:r>
            <a:endParaRPr sz="2000" dirty="0">
              <a:latin typeface="DejaVu Sans"/>
              <a:cs typeface="DejaVu Sans"/>
            </a:endParaRPr>
          </a:p>
          <a:p>
            <a:pPr marL="228600" indent="-215900">
              <a:lnSpc>
                <a:spcPct val="100000"/>
              </a:lnSpc>
              <a:buClr>
                <a:srgbClr val="3B3B3B"/>
              </a:buClr>
              <a:buFont typeface="Times New Roman"/>
              <a:buChar char="•"/>
              <a:tabLst>
                <a:tab pos="228600" algn="l"/>
              </a:tabLst>
            </a:pPr>
            <a:r>
              <a:rPr sz="2000" spc="-5" dirty="0">
                <a:latin typeface="DejaVu Sans"/>
                <a:cs typeface="DejaVu Sans"/>
              </a:rPr>
              <a:t>Spam</a:t>
            </a:r>
            <a:r>
              <a:rPr sz="2000" spc="-10" dirty="0">
                <a:latin typeface="DejaVu Sans"/>
                <a:cs typeface="DejaVu Sans"/>
              </a:rPr>
              <a:t> detection</a:t>
            </a:r>
            <a:endParaRPr sz="2000" dirty="0">
              <a:latin typeface="DejaVu Sans"/>
              <a:cs typeface="DejaVu Sans"/>
            </a:endParaRPr>
          </a:p>
          <a:p>
            <a:pPr marL="228600" indent="-215900">
              <a:lnSpc>
                <a:spcPct val="100000"/>
              </a:lnSpc>
              <a:buClr>
                <a:srgbClr val="3B3B3B"/>
              </a:buClr>
              <a:buFont typeface="Times New Roman"/>
              <a:buChar char="•"/>
              <a:tabLst>
                <a:tab pos="228600" algn="l"/>
              </a:tabLst>
            </a:pPr>
            <a:r>
              <a:rPr sz="2000" spc="-5" dirty="0">
                <a:latin typeface="DejaVu Sans"/>
                <a:cs typeface="DejaVu Sans"/>
              </a:rPr>
              <a:t>Authorship</a:t>
            </a:r>
            <a:r>
              <a:rPr sz="2000" spc="-10" dirty="0">
                <a:latin typeface="DejaVu Sans"/>
                <a:cs typeface="DejaVu Sans"/>
              </a:rPr>
              <a:t> </a:t>
            </a:r>
            <a:r>
              <a:rPr sz="2000" spc="-5" dirty="0">
                <a:latin typeface="DejaVu Sans"/>
                <a:cs typeface="DejaVu Sans"/>
              </a:rPr>
              <a:t>identification</a:t>
            </a:r>
            <a:endParaRPr sz="2000" dirty="0">
              <a:latin typeface="DejaVu Sans"/>
              <a:cs typeface="DejaVu Sans"/>
            </a:endParaRPr>
          </a:p>
          <a:p>
            <a:pPr marL="228600" indent="-215900">
              <a:lnSpc>
                <a:spcPct val="100000"/>
              </a:lnSpc>
              <a:buClr>
                <a:srgbClr val="3B3B3B"/>
              </a:buClr>
              <a:buFont typeface="Times New Roman"/>
              <a:buChar char="•"/>
              <a:tabLst>
                <a:tab pos="228600" algn="l"/>
              </a:tabLst>
            </a:pPr>
            <a:r>
              <a:rPr sz="2000" spc="-5" dirty="0">
                <a:latin typeface="DejaVu Sans"/>
                <a:cs typeface="DejaVu Sans"/>
              </a:rPr>
              <a:t>Age/gender</a:t>
            </a:r>
            <a:r>
              <a:rPr sz="2000" spc="-20" dirty="0">
                <a:latin typeface="DejaVu Sans"/>
                <a:cs typeface="DejaVu Sans"/>
              </a:rPr>
              <a:t> </a:t>
            </a:r>
            <a:r>
              <a:rPr sz="2000" spc="-5" dirty="0">
                <a:latin typeface="DejaVu Sans"/>
                <a:cs typeface="DejaVu Sans"/>
              </a:rPr>
              <a:t>identification</a:t>
            </a:r>
            <a:endParaRPr sz="2000" dirty="0">
              <a:latin typeface="DejaVu Sans"/>
              <a:cs typeface="DejaVu Sans"/>
            </a:endParaRPr>
          </a:p>
          <a:p>
            <a:pPr marL="228600" indent="-215900">
              <a:lnSpc>
                <a:spcPct val="100000"/>
              </a:lnSpc>
              <a:buClr>
                <a:srgbClr val="3B3B3B"/>
              </a:buClr>
              <a:buFont typeface="Times New Roman"/>
              <a:buChar char="•"/>
              <a:tabLst>
                <a:tab pos="228600" algn="l"/>
              </a:tabLst>
            </a:pPr>
            <a:r>
              <a:rPr sz="2000" spc="-5" dirty="0">
                <a:latin typeface="DejaVu Sans"/>
                <a:cs typeface="DejaVu Sans"/>
              </a:rPr>
              <a:t>Language</a:t>
            </a:r>
            <a:r>
              <a:rPr sz="2000" spc="-15" dirty="0">
                <a:latin typeface="DejaVu Sans"/>
                <a:cs typeface="DejaVu Sans"/>
              </a:rPr>
              <a:t> </a:t>
            </a:r>
            <a:r>
              <a:rPr sz="2000" spc="-5" dirty="0">
                <a:latin typeface="DejaVu Sans"/>
                <a:cs typeface="DejaVu Sans"/>
              </a:rPr>
              <a:t>Identification</a:t>
            </a:r>
            <a:endParaRPr sz="2000" dirty="0">
              <a:latin typeface="DejaVu Sans"/>
              <a:cs typeface="DejaVu Sans"/>
            </a:endParaRPr>
          </a:p>
          <a:p>
            <a:pPr marL="228600" indent="-215900">
              <a:lnSpc>
                <a:spcPts val="3229"/>
              </a:lnSpc>
              <a:buClr>
                <a:srgbClr val="3B3B3B"/>
              </a:buClr>
              <a:buFont typeface="Times New Roman"/>
              <a:buChar char="•"/>
              <a:tabLst>
                <a:tab pos="228600" algn="l"/>
              </a:tabLst>
            </a:pPr>
            <a:r>
              <a:rPr sz="2000" spc="-5" dirty="0">
                <a:latin typeface="DejaVu Sans"/>
                <a:cs typeface="DejaVu Sans"/>
              </a:rPr>
              <a:t>Sentiment</a:t>
            </a:r>
            <a:r>
              <a:rPr sz="2000" spc="-20" dirty="0">
                <a:latin typeface="DejaVu Sans"/>
                <a:cs typeface="DejaVu Sans"/>
              </a:rPr>
              <a:t> </a:t>
            </a:r>
            <a:r>
              <a:rPr sz="2000" spc="-5" dirty="0">
                <a:latin typeface="DejaVu Sans"/>
                <a:cs typeface="DejaVu Sans"/>
              </a:rPr>
              <a:t>analysis</a:t>
            </a:r>
            <a:endParaRPr sz="2000" dirty="0">
              <a:latin typeface="DejaVu Sans"/>
              <a:cs typeface="DejaVu Sans"/>
            </a:endParaRPr>
          </a:p>
          <a:p>
            <a:pPr marL="228600" indent="-215900">
              <a:lnSpc>
                <a:spcPts val="3229"/>
              </a:lnSpc>
              <a:buClr>
                <a:srgbClr val="3B3B3B"/>
              </a:buClr>
              <a:buFont typeface="Times New Roman"/>
              <a:buChar char="•"/>
              <a:tabLst>
                <a:tab pos="228600" algn="l"/>
              </a:tabLst>
            </a:pPr>
            <a:r>
              <a:rPr sz="2000" baseline="-4960" dirty="0">
                <a:latin typeface="DejaVu Sans"/>
                <a:cs typeface="DejaVu San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1449069" y="90170"/>
            <a:ext cx="6150610" cy="513080"/>
          </a:xfrm>
          <a:prstGeom prst="rect">
            <a:avLst/>
          </a:prstGeom>
        </p:spPr>
        <p:txBody>
          <a:bodyPr vert="horz" wrap="square" lIns="0" tIns="12700" rIns="0" bIns="0" rtlCol="0">
            <a:spAutoFit/>
          </a:bodyPr>
          <a:lstStyle/>
          <a:p>
            <a:pPr marL="12700">
              <a:lnSpc>
                <a:spcPct val="100000"/>
              </a:lnSpc>
              <a:spcBef>
                <a:spcPts val="100"/>
              </a:spcBef>
            </a:pPr>
            <a:r>
              <a:rPr spc="-5" dirty="0"/>
              <a:t>Positive or negative movie</a:t>
            </a:r>
          </a:p>
        </p:txBody>
      </p:sp>
      <p:sp>
        <p:nvSpPr>
          <p:cNvPr id="27" name="object 27"/>
          <p:cNvSpPr txBox="1"/>
          <p:nvPr/>
        </p:nvSpPr>
        <p:spPr>
          <a:xfrm>
            <a:off x="839469" y="577850"/>
            <a:ext cx="7559040" cy="1930400"/>
          </a:xfrm>
          <a:prstGeom prst="rect">
            <a:avLst/>
          </a:prstGeom>
        </p:spPr>
        <p:txBody>
          <a:bodyPr vert="horz" wrap="square" lIns="0" tIns="12700" rIns="0" bIns="0" rtlCol="0">
            <a:spAutoFit/>
          </a:bodyPr>
          <a:lstStyle/>
          <a:p>
            <a:pPr marL="622300">
              <a:lnSpc>
                <a:spcPct val="100000"/>
              </a:lnSpc>
              <a:spcBef>
                <a:spcPts val="100"/>
              </a:spcBef>
            </a:pPr>
            <a:r>
              <a:rPr sz="3200" b="1" spc="-5" dirty="0">
                <a:latin typeface="DejaVu Sans"/>
                <a:cs typeface="DejaVu Sans"/>
              </a:rPr>
              <a:t>review?</a:t>
            </a:r>
            <a:endParaRPr sz="3200">
              <a:latin typeface="DejaVu Sans"/>
              <a:cs typeface="DejaVu Sans"/>
            </a:endParaRPr>
          </a:p>
          <a:p>
            <a:pPr marL="228600" indent="-215900">
              <a:lnSpc>
                <a:spcPct val="100000"/>
              </a:lnSpc>
              <a:spcBef>
                <a:spcPts val="2520"/>
              </a:spcBef>
              <a:buClr>
                <a:srgbClr val="3B3B3B"/>
              </a:buClr>
              <a:buFont typeface="Times New Roman"/>
              <a:buChar char="•"/>
              <a:tabLst>
                <a:tab pos="228600" algn="l"/>
              </a:tabLst>
            </a:pPr>
            <a:r>
              <a:rPr sz="2400" spc="-5" dirty="0">
                <a:latin typeface="DejaVu Sans"/>
                <a:cs typeface="DejaVu Sans"/>
              </a:rPr>
              <a:t>unbelievably disappointing</a:t>
            </a:r>
            <a:endParaRPr sz="2400">
              <a:latin typeface="DejaVu Sans"/>
              <a:cs typeface="DejaVu Sans"/>
            </a:endParaRPr>
          </a:p>
          <a:p>
            <a:pPr marL="228600" marR="5080" indent="-215900">
              <a:lnSpc>
                <a:spcPct val="100000"/>
              </a:lnSpc>
              <a:buClr>
                <a:srgbClr val="3B3B3B"/>
              </a:buClr>
              <a:buFont typeface="Times New Roman"/>
              <a:buChar char="•"/>
              <a:tabLst>
                <a:tab pos="228600" algn="l"/>
              </a:tabLst>
            </a:pPr>
            <a:r>
              <a:rPr sz="2400" spc="-35" dirty="0">
                <a:latin typeface="DejaVu Sans"/>
                <a:cs typeface="DejaVu Sans"/>
              </a:rPr>
              <a:t>Full </a:t>
            </a:r>
            <a:r>
              <a:rPr sz="2400" spc="-5" dirty="0">
                <a:latin typeface="DejaVu Sans"/>
                <a:cs typeface="DejaVu Sans"/>
              </a:rPr>
              <a:t>of zany characters </a:t>
            </a:r>
            <a:r>
              <a:rPr sz="2400" dirty="0">
                <a:latin typeface="DejaVu Sans"/>
                <a:cs typeface="DejaVu Sans"/>
              </a:rPr>
              <a:t>and </a:t>
            </a:r>
            <a:r>
              <a:rPr sz="2400" spc="-5" dirty="0">
                <a:latin typeface="DejaVu Sans"/>
                <a:cs typeface="DejaVu Sans"/>
              </a:rPr>
              <a:t>richly applied </a:t>
            </a:r>
            <a:r>
              <a:rPr sz="2400" spc="-10" dirty="0">
                <a:latin typeface="DejaVu Sans"/>
                <a:cs typeface="DejaVu Sans"/>
              </a:rPr>
              <a:t>satire,  </a:t>
            </a:r>
            <a:r>
              <a:rPr sz="2400" dirty="0">
                <a:latin typeface="DejaVu Sans"/>
                <a:cs typeface="DejaVu Sans"/>
              </a:rPr>
              <a:t>and </a:t>
            </a:r>
            <a:r>
              <a:rPr sz="2400" spc="-5" dirty="0">
                <a:latin typeface="DejaVu Sans"/>
                <a:cs typeface="DejaVu Sans"/>
              </a:rPr>
              <a:t>some </a:t>
            </a:r>
            <a:r>
              <a:rPr sz="2400" spc="-15" dirty="0">
                <a:latin typeface="DejaVu Sans"/>
                <a:cs typeface="DejaVu Sans"/>
              </a:rPr>
              <a:t>great </a:t>
            </a:r>
            <a:r>
              <a:rPr sz="2400" spc="-5" dirty="0">
                <a:latin typeface="DejaVu Sans"/>
                <a:cs typeface="DejaVu Sans"/>
              </a:rPr>
              <a:t>plot</a:t>
            </a:r>
            <a:r>
              <a:rPr sz="2400" dirty="0">
                <a:latin typeface="DejaVu Sans"/>
                <a:cs typeface="DejaVu Sans"/>
              </a:rPr>
              <a:t> </a:t>
            </a:r>
            <a:r>
              <a:rPr sz="2400" spc="-5" dirty="0">
                <a:latin typeface="DejaVu Sans"/>
                <a:cs typeface="DejaVu Sans"/>
              </a:rPr>
              <a:t>twists</a:t>
            </a:r>
            <a:endParaRPr sz="2400">
              <a:latin typeface="DejaVu Sans"/>
              <a:cs typeface="DejaVu Sans"/>
            </a:endParaRPr>
          </a:p>
        </p:txBody>
      </p:sp>
      <p:sp>
        <p:nvSpPr>
          <p:cNvPr id="28" name="object 28"/>
          <p:cNvSpPr txBox="1"/>
          <p:nvPr/>
        </p:nvSpPr>
        <p:spPr>
          <a:xfrm>
            <a:off x="839469" y="245491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Times New Roman"/>
                <a:cs typeface="Times New Roman"/>
              </a:rPr>
              <a:t>•</a:t>
            </a:r>
            <a:endParaRPr sz="2400">
              <a:latin typeface="Times New Roman"/>
              <a:cs typeface="Times New Roman"/>
            </a:endParaRPr>
          </a:p>
        </p:txBody>
      </p:sp>
      <p:sp>
        <p:nvSpPr>
          <p:cNvPr id="29" name="object 29"/>
          <p:cNvSpPr txBox="1"/>
          <p:nvPr/>
        </p:nvSpPr>
        <p:spPr>
          <a:xfrm>
            <a:off x="1153160" y="2482850"/>
            <a:ext cx="649922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DejaVu Sans"/>
                <a:cs typeface="DejaVu Sans"/>
              </a:rPr>
              <a:t>this </a:t>
            </a:r>
            <a:r>
              <a:rPr sz="2400" spc="5" dirty="0">
                <a:latin typeface="DejaVu Sans"/>
                <a:cs typeface="DejaVu Sans"/>
              </a:rPr>
              <a:t>is </a:t>
            </a:r>
            <a:r>
              <a:rPr sz="2400" spc="-5" dirty="0">
                <a:latin typeface="DejaVu Sans"/>
                <a:cs typeface="DejaVu Sans"/>
              </a:rPr>
              <a:t>the </a:t>
            </a:r>
            <a:r>
              <a:rPr sz="2400" spc="-10" dirty="0">
                <a:latin typeface="DejaVu Sans"/>
                <a:cs typeface="DejaVu Sans"/>
              </a:rPr>
              <a:t>greatest screwball </a:t>
            </a:r>
            <a:r>
              <a:rPr sz="2400" spc="-5" dirty="0">
                <a:latin typeface="DejaVu Sans"/>
                <a:cs typeface="DejaVu Sans"/>
              </a:rPr>
              <a:t>comedy</a:t>
            </a:r>
            <a:r>
              <a:rPr sz="2400" spc="-40" dirty="0">
                <a:latin typeface="DejaVu Sans"/>
                <a:cs typeface="DejaVu Sans"/>
              </a:rPr>
              <a:t> </a:t>
            </a:r>
            <a:r>
              <a:rPr sz="2400" spc="-5" dirty="0">
                <a:latin typeface="DejaVu Sans"/>
                <a:cs typeface="DejaVu Sans"/>
              </a:rPr>
              <a:t>ever</a:t>
            </a:r>
            <a:endParaRPr sz="2400">
              <a:latin typeface="DejaVu Sans"/>
              <a:cs typeface="DejaVu Sans"/>
            </a:endParaRPr>
          </a:p>
        </p:txBody>
      </p:sp>
      <p:sp>
        <p:nvSpPr>
          <p:cNvPr id="30" name="object 30"/>
          <p:cNvSpPr txBox="1"/>
          <p:nvPr/>
        </p:nvSpPr>
        <p:spPr>
          <a:xfrm>
            <a:off x="1055369" y="2848610"/>
            <a:ext cx="9798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DejaVu Sans"/>
                <a:cs typeface="DejaVu Sans"/>
              </a:rPr>
              <a:t>f</a:t>
            </a:r>
            <a:r>
              <a:rPr sz="2400" dirty="0">
                <a:latin typeface="DejaVu Sans"/>
                <a:cs typeface="DejaVu Sans"/>
              </a:rPr>
              <a:t>il</a:t>
            </a:r>
            <a:r>
              <a:rPr sz="2400" spc="-5" dirty="0">
                <a:latin typeface="DejaVu Sans"/>
                <a:cs typeface="DejaVu Sans"/>
              </a:rPr>
              <a:t>m</a:t>
            </a:r>
            <a:r>
              <a:rPr sz="2400" dirty="0">
                <a:latin typeface="DejaVu Sans"/>
                <a:cs typeface="DejaVu Sans"/>
              </a:rPr>
              <a:t>ed</a:t>
            </a:r>
            <a:endParaRPr sz="2400">
              <a:latin typeface="DejaVu Sans"/>
              <a:cs typeface="DejaVu Sans"/>
            </a:endParaRPr>
          </a:p>
        </p:txBody>
      </p:sp>
      <p:sp>
        <p:nvSpPr>
          <p:cNvPr id="31" name="object 31"/>
          <p:cNvSpPr txBox="1"/>
          <p:nvPr/>
        </p:nvSpPr>
        <p:spPr>
          <a:xfrm>
            <a:off x="839469" y="31864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Times New Roman"/>
                <a:cs typeface="Times New Roman"/>
              </a:rPr>
              <a:t>•</a:t>
            </a:r>
            <a:endParaRPr sz="2400">
              <a:latin typeface="Times New Roman"/>
              <a:cs typeface="Times New Roman"/>
            </a:endParaRPr>
          </a:p>
        </p:txBody>
      </p:sp>
      <p:sp>
        <p:nvSpPr>
          <p:cNvPr id="32" name="object 32"/>
          <p:cNvSpPr txBox="1"/>
          <p:nvPr/>
        </p:nvSpPr>
        <p:spPr>
          <a:xfrm>
            <a:off x="1153160" y="3214370"/>
            <a:ext cx="72593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DejaVu Sans"/>
                <a:cs typeface="DejaVu Sans"/>
              </a:rPr>
              <a:t>It </a:t>
            </a:r>
            <a:r>
              <a:rPr sz="2400" dirty="0">
                <a:latin typeface="DejaVu Sans"/>
                <a:cs typeface="DejaVu Sans"/>
              </a:rPr>
              <a:t>was </a:t>
            </a:r>
            <a:r>
              <a:rPr sz="2400" spc="-5" dirty="0">
                <a:latin typeface="DejaVu Sans"/>
                <a:cs typeface="DejaVu Sans"/>
              </a:rPr>
              <a:t>pathetic. The worst part about </a:t>
            </a:r>
            <a:r>
              <a:rPr sz="2400" dirty="0">
                <a:latin typeface="DejaVu Sans"/>
                <a:cs typeface="DejaVu Sans"/>
              </a:rPr>
              <a:t>it was</a:t>
            </a:r>
            <a:r>
              <a:rPr sz="2400" spc="-10" dirty="0">
                <a:latin typeface="DejaVu Sans"/>
                <a:cs typeface="DejaVu Sans"/>
              </a:rPr>
              <a:t> </a:t>
            </a:r>
            <a:r>
              <a:rPr sz="2400" spc="-5" dirty="0">
                <a:latin typeface="DejaVu Sans"/>
                <a:cs typeface="DejaVu Sans"/>
              </a:rPr>
              <a:t>the</a:t>
            </a:r>
            <a:endParaRPr sz="2400">
              <a:latin typeface="DejaVu Sans"/>
              <a:cs typeface="DejaVu Sans"/>
            </a:endParaRPr>
          </a:p>
        </p:txBody>
      </p:sp>
      <p:sp>
        <p:nvSpPr>
          <p:cNvPr id="33" name="object 33"/>
          <p:cNvSpPr txBox="1"/>
          <p:nvPr/>
        </p:nvSpPr>
        <p:spPr>
          <a:xfrm>
            <a:off x="1055369" y="3580129"/>
            <a:ext cx="229298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DejaVu Sans"/>
                <a:cs typeface="DejaVu Sans"/>
              </a:rPr>
              <a:t>boxing</a:t>
            </a:r>
            <a:r>
              <a:rPr sz="2400" spc="-80" dirty="0">
                <a:latin typeface="DejaVu Sans"/>
                <a:cs typeface="DejaVu Sans"/>
              </a:rPr>
              <a:t> </a:t>
            </a:r>
            <a:r>
              <a:rPr sz="2400" spc="-5" dirty="0">
                <a:latin typeface="DejaVu Sans"/>
                <a:cs typeface="DejaVu Sans"/>
              </a:rPr>
              <a:t>scenes.</a:t>
            </a:r>
            <a:endParaRPr sz="2400">
              <a:latin typeface="DejaVu Sans"/>
              <a:cs typeface="DejaVu Sans"/>
            </a:endParaRPr>
          </a:p>
        </p:txBody>
      </p:sp>
      <p:sp>
        <p:nvSpPr>
          <p:cNvPr id="34" name="object 34"/>
          <p:cNvSpPr/>
          <p:nvPr/>
        </p:nvSpPr>
        <p:spPr>
          <a:xfrm>
            <a:off x="152400" y="3181350"/>
            <a:ext cx="557530" cy="502919"/>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152400" y="1884679"/>
            <a:ext cx="590550" cy="533400"/>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52400" y="1352550"/>
            <a:ext cx="557530" cy="502920"/>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52400" y="2494279"/>
            <a:ext cx="590550" cy="533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1449069" y="577850"/>
            <a:ext cx="6711315" cy="513080"/>
          </a:xfrm>
          <a:prstGeom prst="rect">
            <a:avLst/>
          </a:prstGeom>
        </p:spPr>
        <p:txBody>
          <a:bodyPr vert="horz" wrap="square" lIns="0" tIns="12700" rIns="0" bIns="0" rtlCol="0">
            <a:spAutoFit/>
          </a:bodyPr>
          <a:lstStyle/>
          <a:p>
            <a:pPr marL="12700">
              <a:lnSpc>
                <a:spcPct val="100000"/>
              </a:lnSpc>
              <a:spcBef>
                <a:spcPts val="100"/>
              </a:spcBef>
            </a:pPr>
            <a:r>
              <a:rPr spc="-110" dirty="0"/>
              <a:t>Text </a:t>
            </a:r>
            <a:r>
              <a:rPr spc="-5" dirty="0"/>
              <a:t>Classification:</a:t>
            </a:r>
            <a:r>
              <a:rPr spc="120" dirty="0"/>
              <a:t> </a:t>
            </a:r>
            <a:r>
              <a:rPr spc="-5" dirty="0"/>
              <a:t>definition</a:t>
            </a:r>
          </a:p>
        </p:txBody>
      </p:sp>
      <p:sp>
        <p:nvSpPr>
          <p:cNvPr id="27" name="object 27"/>
          <p:cNvSpPr txBox="1"/>
          <p:nvPr/>
        </p:nvSpPr>
        <p:spPr>
          <a:xfrm>
            <a:off x="382270" y="1384300"/>
            <a:ext cx="7783195" cy="2280920"/>
          </a:xfrm>
          <a:prstGeom prst="rect">
            <a:avLst/>
          </a:prstGeom>
        </p:spPr>
        <p:txBody>
          <a:bodyPr vert="horz" wrap="square" lIns="0" tIns="12700" rIns="0" bIns="0" rtlCol="0">
            <a:spAutoFit/>
          </a:bodyPr>
          <a:lstStyle/>
          <a:p>
            <a:pPr marL="228600" indent="-215900">
              <a:lnSpc>
                <a:spcPct val="100000"/>
              </a:lnSpc>
              <a:spcBef>
                <a:spcPts val="100"/>
              </a:spcBef>
              <a:buClr>
                <a:srgbClr val="3B3B3B"/>
              </a:buClr>
              <a:buFont typeface="Times New Roman"/>
              <a:buChar char="•"/>
              <a:tabLst>
                <a:tab pos="228600" algn="l"/>
              </a:tabLst>
            </a:pPr>
            <a:r>
              <a:rPr sz="3200" i="1" spc="-5" dirty="0">
                <a:latin typeface="DejaVu Sans"/>
                <a:cs typeface="DejaVu Sans"/>
              </a:rPr>
              <a:t>Input</a:t>
            </a:r>
            <a:r>
              <a:rPr sz="3200" spc="-5" dirty="0">
                <a:latin typeface="DejaVu Sans"/>
                <a:cs typeface="DejaVu Sans"/>
              </a:rPr>
              <a:t>:</a:t>
            </a:r>
            <a:endParaRPr sz="3200">
              <a:latin typeface="DejaVu Sans"/>
              <a:cs typeface="DejaVu Sans"/>
            </a:endParaRPr>
          </a:p>
          <a:p>
            <a:pPr marL="557530" lvl="1" indent="-328930">
              <a:lnSpc>
                <a:spcPct val="100000"/>
              </a:lnSpc>
              <a:buClr>
                <a:srgbClr val="3B3B3B"/>
              </a:buClr>
              <a:buFont typeface="Times New Roman"/>
              <a:buChar char="•"/>
              <a:tabLst>
                <a:tab pos="556895" algn="l"/>
                <a:tab pos="557530" algn="l"/>
              </a:tabLst>
            </a:pPr>
            <a:r>
              <a:rPr sz="2800" dirty="0">
                <a:latin typeface="DejaVu Sans"/>
                <a:cs typeface="DejaVu Sans"/>
              </a:rPr>
              <a:t>a </a:t>
            </a:r>
            <a:r>
              <a:rPr sz="2800" spc="-5" dirty="0">
                <a:latin typeface="DejaVu Sans"/>
                <a:cs typeface="DejaVu Sans"/>
              </a:rPr>
              <a:t>document</a:t>
            </a:r>
            <a:r>
              <a:rPr sz="2800" spc="-15" dirty="0">
                <a:latin typeface="DejaVu Sans"/>
                <a:cs typeface="DejaVu Sans"/>
              </a:rPr>
              <a:t> </a:t>
            </a:r>
            <a:r>
              <a:rPr sz="2800" i="1" dirty="0">
                <a:solidFill>
                  <a:srgbClr val="FF0000"/>
                </a:solidFill>
                <a:latin typeface="DejaVu Sans"/>
                <a:cs typeface="DejaVu Sans"/>
              </a:rPr>
              <a:t>d</a:t>
            </a:r>
            <a:endParaRPr sz="2800">
              <a:latin typeface="DejaVu Sans"/>
              <a:cs typeface="DejaVu Sans"/>
            </a:endParaRPr>
          </a:p>
          <a:p>
            <a:pPr marL="557530" lvl="1" indent="-328930">
              <a:lnSpc>
                <a:spcPct val="100000"/>
              </a:lnSpc>
              <a:buClr>
                <a:srgbClr val="3B3B3B"/>
              </a:buClr>
              <a:buFont typeface="Times New Roman"/>
              <a:buChar char="•"/>
              <a:tabLst>
                <a:tab pos="556895" algn="l"/>
                <a:tab pos="557530" algn="l"/>
                <a:tab pos="4485005" algn="l"/>
              </a:tabLst>
            </a:pPr>
            <a:r>
              <a:rPr sz="2800" dirty="0">
                <a:latin typeface="DejaVu Sans"/>
                <a:cs typeface="DejaVu Sans"/>
              </a:rPr>
              <a:t>a </a:t>
            </a:r>
            <a:r>
              <a:rPr sz="2800" spc="-25" dirty="0">
                <a:latin typeface="DejaVu Sans"/>
                <a:cs typeface="DejaVu Sans"/>
              </a:rPr>
              <a:t>fixed </a:t>
            </a:r>
            <a:r>
              <a:rPr sz="2800" spc="-10" dirty="0">
                <a:latin typeface="DejaVu Sans"/>
                <a:cs typeface="DejaVu Sans"/>
              </a:rPr>
              <a:t>set</a:t>
            </a:r>
            <a:r>
              <a:rPr sz="2800" spc="20" dirty="0">
                <a:latin typeface="DejaVu Sans"/>
                <a:cs typeface="DejaVu Sans"/>
              </a:rPr>
              <a:t> </a:t>
            </a:r>
            <a:r>
              <a:rPr sz="2800" dirty="0">
                <a:latin typeface="DejaVu Sans"/>
                <a:cs typeface="DejaVu Sans"/>
              </a:rPr>
              <a:t>of </a:t>
            </a:r>
            <a:r>
              <a:rPr sz="2800" spc="-10" dirty="0">
                <a:latin typeface="DejaVu Sans"/>
                <a:cs typeface="DejaVu Sans"/>
              </a:rPr>
              <a:t>classes	</a:t>
            </a:r>
            <a:r>
              <a:rPr sz="2800" i="1" dirty="0">
                <a:solidFill>
                  <a:srgbClr val="FF0000"/>
                </a:solidFill>
                <a:latin typeface="DejaVu Sans"/>
                <a:cs typeface="DejaVu Sans"/>
              </a:rPr>
              <a:t>C </a:t>
            </a:r>
            <a:r>
              <a:rPr sz="2800" dirty="0">
                <a:solidFill>
                  <a:srgbClr val="FF0000"/>
                </a:solidFill>
                <a:latin typeface="DejaVu Sans"/>
                <a:cs typeface="DejaVu Sans"/>
              </a:rPr>
              <a:t>= </a:t>
            </a:r>
            <a:r>
              <a:rPr sz="2800" spc="-5" dirty="0">
                <a:solidFill>
                  <a:srgbClr val="FF0000"/>
                </a:solidFill>
                <a:latin typeface="DejaVu Sans"/>
                <a:cs typeface="DejaVu Sans"/>
              </a:rPr>
              <a:t>{</a:t>
            </a:r>
            <a:r>
              <a:rPr sz="2800" i="1" spc="-5" dirty="0">
                <a:solidFill>
                  <a:srgbClr val="FF0000"/>
                </a:solidFill>
                <a:latin typeface="DejaVu Sans"/>
                <a:cs typeface="DejaVu Sans"/>
              </a:rPr>
              <a:t>c</a:t>
            </a:r>
            <a:r>
              <a:rPr sz="2800" spc="-5" dirty="0">
                <a:solidFill>
                  <a:srgbClr val="FF0000"/>
                </a:solidFill>
                <a:latin typeface="DejaVu Sans"/>
                <a:cs typeface="DejaVu Sans"/>
              </a:rPr>
              <a:t>1, </a:t>
            </a:r>
            <a:r>
              <a:rPr sz="2800" i="1" spc="-5" dirty="0">
                <a:solidFill>
                  <a:srgbClr val="FF0000"/>
                </a:solidFill>
                <a:latin typeface="DejaVu Sans"/>
                <a:cs typeface="DejaVu Sans"/>
              </a:rPr>
              <a:t>c</a:t>
            </a:r>
            <a:r>
              <a:rPr sz="2800" spc="-5" dirty="0">
                <a:solidFill>
                  <a:srgbClr val="FF0000"/>
                </a:solidFill>
                <a:latin typeface="DejaVu Sans"/>
                <a:cs typeface="DejaVu Sans"/>
              </a:rPr>
              <a:t>2,…,</a:t>
            </a:r>
            <a:r>
              <a:rPr sz="2800" spc="-120" dirty="0">
                <a:solidFill>
                  <a:srgbClr val="FF0000"/>
                </a:solidFill>
                <a:latin typeface="DejaVu Sans"/>
                <a:cs typeface="DejaVu Sans"/>
              </a:rPr>
              <a:t> </a:t>
            </a:r>
            <a:r>
              <a:rPr sz="2800" i="1" dirty="0">
                <a:solidFill>
                  <a:srgbClr val="FF0000"/>
                </a:solidFill>
                <a:latin typeface="DejaVu Sans"/>
                <a:cs typeface="DejaVu Sans"/>
              </a:rPr>
              <a:t>cJ</a:t>
            </a:r>
            <a:r>
              <a:rPr sz="2800" dirty="0">
                <a:solidFill>
                  <a:srgbClr val="FF0000"/>
                </a:solidFill>
                <a:latin typeface="DejaVu Sans"/>
                <a:cs typeface="DejaVu Sans"/>
              </a:rPr>
              <a:t>}</a:t>
            </a:r>
            <a:endParaRPr sz="2800">
              <a:latin typeface="DejaVu Sans"/>
              <a:cs typeface="DejaVu Sans"/>
            </a:endParaRPr>
          </a:p>
          <a:p>
            <a:pPr lvl="1">
              <a:lnSpc>
                <a:spcPct val="100000"/>
              </a:lnSpc>
              <a:spcBef>
                <a:spcPts val="25"/>
              </a:spcBef>
              <a:buClr>
                <a:srgbClr val="3B3B3B"/>
              </a:buClr>
              <a:buFont typeface="Times New Roman"/>
              <a:buChar char="•"/>
            </a:pPr>
            <a:endParaRPr sz="2900">
              <a:latin typeface="Times New Roman"/>
              <a:cs typeface="Times New Roman"/>
            </a:endParaRPr>
          </a:p>
          <a:p>
            <a:pPr marL="228600" indent="-215900">
              <a:lnSpc>
                <a:spcPct val="100000"/>
              </a:lnSpc>
              <a:buClr>
                <a:srgbClr val="3B3B3B"/>
              </a:buClr>
              <a:buFont typeface="Times New Roman"/>
              <a:buChar char="•"/>
              <a:tabLst>
                <a:tab pos="228600" algn="l"/>
              </a:tabLst>
            </a:pPr>
            <a:r>
              <a:rPr sz="3200" i="1" spc="-5" dirty="0">
                <a:latin typeface="DejaVu Sans"/>
                <a:cs typeface="DejaVu Sans"/>
              </a:rPr>
              <a:t>Output</a:t>
            </a:r>
            <a:r>
              <a:rPr sz="3200" spc="-5" dirty="0">
                <a:latin typeface="DejaVu Sans"/>
                <a:cs typeface="DejaVu Sans"/>
              </a:rPr>
              <a:t>: </a:t>
            </a:r>
            <a:r>
              <a:rPr sz="3200" dirty="0">
                <a:latin typeface="DejaVu Sans"/>
                <a:cs typeface="DejaVu Sans"/>
              </a:rPr>
              <a:t>a </a:t>
            </a:r>
            <a:r>
              <a:rPr sz="3200" spc="-15" dirty="0">
                <a:latin typeface="DejaVu Sans"/>
                <a:cs typeface="DejaVu Sans"/>
              </a:rPr>
              <a:t>predicted </a:t>
            </a:r>
            <a:r>
              <a:rPr sz="3200" spc="-5" dirty="0">
                <a:latin typeface="DejaVu Sans"/>
                <a:cs typeface="DejaVu Sans"/>
              </a:rPr>
              <a:t>class </a:t>
            </a:r>
            <a:r>
              <a:rPr sz="3200" i="1" dirty="0">
                <a:solidFill>
                  <a:srgbClr val="FF0000"/>
                </a:solidFill>
                <a:latin typeface="DejaVu Sans"/>
                <a:cs typeface="DejaVu Sans"/>
              </a:rPr>
              <a:t>c </a:t>
            </a:r>
            <a:r>
              <a:rPr sz="3200" dirty="0">
                <a:solidFill>
                  <a:srgbClr val="FF0000"/>
                </a:solidFill>
                <a:latin typeface="Symbol"/>
                <a:cs typeface="Symbol"/>
              </a:rPr>
              <a:t></a:t>
            </a:r>
            <a:r>
              <a:rPr sz="3200" spc="270" dirty="0">
                <a:solidFill>
                  <a:srgbClr val="FF0000"/>
                </a:solidFill>
                <a:latin typeface="Times New Roman"/>
                <a:cs typeface="Times New Roman"/>
              </a:rPr>
              <a:t> </a:t>
            </a:r>
            <a:r>
              <a:rPr sz="3200" i="1" dirty="0">
                <a:solidFill>
                  <a:srgbClr val="FF0000"/>
                </a:solidFill>
                <a:latin typeface="DejaVu Sans"/>
                <a:cs typeface="DejaVu Sans"/>
              </a:rPr>
              <a:t>C</a:t>
            </a:r>
            <a:endParaRPr sz="3200">
              <a:latin typeface="DejaVu Sans"/>
              <a:cs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1449069" y="0"/>
            <a:ext cx="6038215" cy="574040"/>
          </a:xfrm>
          <a:prstGeom prst="rect">
            <a:avLst/>
          </a:prstGeom>
        </p:spPr>
        <p:txBody>
          <a:bodyPr vert="horz" wrap="square" lIns="0" tIns="12700" rIns="0" bIns="0" rtlCol="0">
            <a:spAutoFit/>
          </a:bodyPr>
          <a:lstStyle/>
          <a:p>
            <a:pPr marL="12700">
              <a:lnSpc>
                <a:spcPct val="100000"/>
              </a:lnSpc>
              <a:spcBef>
                <a:spcPts val="100"/>
              </a:spcBef>
            </a:pPr>
            <a:r>
              <a:rPr sz="3600" spc="-5" dirty="0"/>
              <a:t>Classification</a:t>
            </a:r>
            <a:r>
              <a:rPr sz="3600" spc="-75" dirty="0"/>
              <a:t> </a:t>
            </a:r>
            <a:r>
              <a:rPr sz="3600" spc="-5" dirty="0"/>
              <a:t>Methods:</a:t>
            </a:r>
            <a:endParaRPr sz="3600"/>
          </a:p>
        </p:txBody>
      </p:sp>
      <p:sp>
        <p:nvSpPr>
          <p:cNvPr id="27" name="object 27"/>
          <p:cNvSpPr txBox="1"/>
          <p:nvPr/>
        </p:nvSpPr>
        <p:spPr>
          <a:xfrm>
            <a:off x="1449069" y="516890"/>
            <a:ext cx="455485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DejaVu Sans"/>
                <a:cs typeface="DejaVu Sans"/>
              </a:rPr>
              <a:t>Hand-coded</a:t>
            </a:r>
            <a:r>
              <a:rPr sz="3600" b="1" spc="-80" dirty="0">
                <a:latin typeface="DejaVu Sans"/>
                <a:cs typeface="DejaVu Sans"/>
              </a:rPr>
              <a:t> </a:t>
            </a:r>
            <a:r>
              <a:rPr sz="3600" b="1" spc="-5" dirty="0">
                <a:latin typeface="DejaVu Sans"/>
                <a:cs typeface="DejaVu Sans"/>
              </a:rPr>
              <a:t>rules</a:t>
            </a:r>
            <a:endParaRPr sz="3600">
              <a:latin typeface="DejaVu Sans"/>
              <a:cs typeface="DejaVu Sans"/>
            </a:endParaRPr>
          </a:p>
        </p:txBody>
      </p:sp>
      <p:sp>
        <p:nvSpPr>
          <p:cNvPr id="28" name="object 28"/>
          <p:cNvSpPr txBox="1"/>
          <p:nvPr/>
        </p:nvSpPr>
        <p:spPr>
          <a:xfrm>
            <a:off x="382270" y="1385570"/>
            <a:ext cx="7484745" cy="2768600"/>
          </a:xfrm>
          <a:prstGeom prst="rect">
            <a:avLst/>
          </a:prstGeom>
        </p:spPr>
        <p:txBody>
          <a:bodyPr vert="horz" wrap="square" lIns="0" tIns="12700" rIns="0" bIns="0" rtlCol="0">
            <a:spAutoFit/>
          </a:bodyPr>
          <a:lstStyle/>
          <a:p>
            <a:pPr marL="228600" marR="76200" indent="-215900">
              <a:lnSpc>
                <a:spcPct val="100000"/>
              </a:lnSpc>
              <a:spcBef>
                <a:spcPts val="100"/>
              </a:spcBef>
              <a:buClr>
                <a:srgbClr val="3B3B3B"/>
              </a:buClr>
              <a:buFont typeface="Times New Roman"/>
              <a:buChar char="•"/>
              <a:tabLst>
                <a:tab pos="228600" algn="l"/>
              </a:tabLst>
            </a:pPr>
            <a:r>
              <a:rPr sz="2400" spc="-25" dirty="0">
                <a:latin typeface="DejaVu Sans"/>
                <a:cs typeface="DejaVu Sans"/>
              </a:rPr>
              <a:t>Rules </a:t>
            </a:r>
            <a:r>
              <a:rPr sz="2400" spc="-5" dirty="0">
                <a:latin typeface="DejaVu Sans"/>
                <a:cs typeface="DejaVu Sans"/>
              </a:rPr>
              <a:t>based on combinations of </a:t>
            </a:r>
            <a:r>
              <a:rPr sz="2400" spc="-15" dirty="0">
                <a:latin typeface="DejaVu Sans"/>
                <a:cs typeface="DejaVu Sans"/>
              </a:rPr>
              <a:t>words </a:t>
            </a:r>
            <a:r>
              <a:rPr sz="2400" spc="-5" dirty="0">
                <a:latin typeface="DejaVu Sans"/>
                <a:cs typeface="DejaVu Sans"/>
              </a:rPr>
              <a:t>or other  </a:t>
            </a:r>
            <a:r>
              <a:rPr sz="2400" spc="-10" dirty="0">
                <a:latin typeface="DejaVu Sans"/>
                <a:cs typeface="DejaVu Sans"/>
              </a:rPr>
              <a:t>features</a:t>
            </a:r>
            <a:endParaRPr sz="2400" dirty="0">
              <a:latin typeface="DejaVu Sans"/>
              <a:cs typeface="DejaVu Sans"/>
            </a:endParaRPr>
          </a:p>
          <a:p>
            <a:pPr marL="444500" marR="5080" lvl="1" indent="-215900">
              <a:lnSpc>
                <a:spcPct val="100000"/>
              </a:lnSpc>
              <a:buClr>
                <a:srgbClr val="3B3B3B"/>
              </a:buClr>
              <a:buFont typeface="Times New Roman"/>
              <a:buChar char="•"/>
              <a:tabLst>
                <a:tab pos="523875" algn="l"/>
                <a:tab pos="524510" algn="l"/>
              </a:tabLst>
            </a:pPr>
            <a:r>
              <a:rPr sz="2000" spc="-5" dirty="0">
                <a:latin typeface="DejaVu Sans"/>
                <a:cs typeface="DejaVu Sans"/>
              </a:rPr>
              <a:t>spam: </a:t>
            </a:r>
            <a:r>
              <a:rPr sz="2000" spc="-10" dirty="0">
                <a:latin typeface="DejaVu Sans"/>
                <a:cs typeface="DejaVu Sans"/>
              </a:rPr>
              <a:t>black-list-address </a:t>
            </a:r>
            <a:r>
              <a:rPr sz="2000" spc="-5" dirty="0">
                <a:latin typeface="DejaVu Sans"/>
                <a:cs typeface="DejaVu Sans"/>
              </a:rPr>
              <a:t>OR (“dollars” </a:t>
            </a:r>
            <a:r>
              <a:rPr sz="2000" spc="-10" dirty="0">
                <a:latin typeface="DejaVu Sans"/>
                <a:cs typeface="DejaVu Sans"/>
              </a:rPr>
              <a:t>AND“have </a:t>
            </a:r>
            <a:r>
              <a:rPr sz="2000" spc="-5" dirty="0">
                <a:latin typeface="DejaVu Sans"/>
                <a:cs typeface="DejaVu Sans"/>
              </a:rPr>
              <a:t>been  selected”)</a:t>
            </a:r>
            <a:endParaRPr sz="2000" dirty="0">
              <a:latin typeface="DejaVu Sans"/>
              <a:cs typeface="DejaVu Sans"/>
            </a:endParaRPr>
          </a:p>
          <a:p>
            <a:pPr marL="228600" indent="-215900">
              <a:lnSpc>
                <a:spcPct val="100000"/>
              </a:lnSpc>
              <a:buClr>
                <a:srgbClr val="3B3B3B"/>
              </a:buClr>
              <a:buFont typeface="Times New Roman"/>
              <a:buChar char="•"/>
              <a:tabLst>
                <a:tab pos="228600" algn="l"/>
              </a:tabLst>
            </a:pPr>
            <a:r>
              <a:rPr sz="2400" spc="-10" dirty="0">
                <a:latin typeface="DejaVu Sans"/>
                <a:cs typeface="DejaVu Sans"/>
              </a:rPr>
              <a:t>Accuracy </a:t>
            </a:r>
            <a:r>
              <a:rPr sz="2400" dirty="0">
                <a:latin typeface="DejaVu Sans"/>
                <a:cs typeface="DejaVu Sans"/>
              </a:rPr>
              <a:t>can </a:t>
            </a:r>
            <a:r>
              <a:rPr sz="2400" spc="-5" dirty="0">
                <a:latin typeface="DejaVu Sans"/>
                <a:cs typeface="DejaVu Sans"/>
              </a:rPr>
              <a:t>be </a:t>
            </a:r>
            <a:r>
              <a:rPr sz="2400" dirty="0">
                <a:latin typeface="DejaVu Sans"/>
                <a:cs typeface="DejaVu Sans"/>
              </a:rPr>
              <a:t>high</a:t>
            </a:r>
          </a:p>
          <a:p>
            <a:pPr marL="444500" lvl="1" indent="-215900">
              <a:lnSpc>
                <a:spcPct val="100000"/>
              </a:lnSpc>
              <a:buClr>
                <a:srgbClr val="3B3B3B"/>
              </a:buClr>
              <a:buFont typeface="Times New Roman"/>
              <a:buChar char="•"/>
              <a:tabLst>
                <a:tab pos="444500" algn="l"/>
              </a:tabLst>
            </a:pPr>
            <a:r>
              <a:rPr sz="2000" spc="-5" dirty="0">
                <a:latin typeface="DejaVu Sans"/>
                <a:cs typeface="DejaVu Sans"/>
              </a:rPr>
              <a:t>If </a:t>
            </a:r>
            <a:r>
              <a:rPr sz="2000" dirty="0">
                <a:latin typeface="DejaVu Sans"/>
                <a:cs typeface="DejaVu Sans"/>
              </a:rPr>
              <a:t>rules </a:t>
            </a:r>
            <a:r>
              <a:rPr sz="2000" spc="-10" dirty="0">
                <a:latin typeface="DejaVu Sans"/>
                <a:cs typeface="DejaVu Sans"/>
              </a:rPr>
              <a:t>carefully refined </a:t>
            </a:r>
            <a:r>
              <a:rPr sz="2000" spc="-5" dirty="0">
                <a:latin typeface="DejaVu Sans"/>
                <a:cs typeface="DejaVu Sans"/>
              </a:rPr>
              <a:t>by</a:t>
            </a:r>
            <a:r>
              <a:rPr sz="2000" spc="10" dirty="0">
                <a:latin typeface="DejaVu Sans"/>
                <a:cs typeface="DejaVu Sans"/>
              </a:rPr>
              <a:t> </a:t>
            </a:r>
            <a:r>
              <a:rPr sz="2000" spc="-10" dirty="0">
                <a:latin typeface="DejaVu Sans"/>
                <a:cs typeface="DejaVu Sans"/>
              </a:rPr>
              <a:t>expert</a:t>
            </a:r>
            <a:endParaRPr sz="2000" dirty="0">
              <a:latin typeface="DejaVu Sans"/>
              <a:cs typeface="DejaVu Sans"/>
            </a:endParaRPr>
          </a:p>
          <a:p>
            <a:pPr marL="228600" marR="689610" indent="-215900">
              <a:lnSpc>
                <a:spcPct val="100000"/>
              </a:lnSpc>
              <a:buClr>
                <a:srgbClr val="3B3B3B"/>
              </a:buClr>
              <a:buFont typeface="Times New Roman"/>
              <a:buChar char="•"/>
              <a:tabLst>
                <a:tab pos="228600" algn="l"/>
              </a:tabLst>
            </a:pPr>
            <a:r>
              <a:rPr sz="2400" spc="-5" dirty="0">
                <a:latin typeface="DejaVu Sans"/>
                <a:cs typeface="DejaVu Sans"/>
              </a:rPr>
              <a:t>But </a:t>
            </a:r>
            <a:r>
              <a:rPr sz="2400" dirty="0">
                <a:latin typeface="DejaVu Sans"/>
                <a:cs typeface="DejaVu Sans"/>
              </a:rPr>
              <a:t>building and </a:t>
            </a:r>
            <a:r>
              <a:rPr sz="2400" spc="-5" dirty="0">
                <a:latin typeface="DejaVu Sans"/>
                <a:cs typeface="DejaVu Sans"/>
              </a:rPr>
              <a:t>maintaining these rules </a:t>
            </a:r>
            <a:r>
              <a:rPr sz="2400" spc="5" dirty="0">
                <a:latin typeface="DejaVu Sans"/>
                <a:cs typeface="DejaVu Sans"/>
              </a:rPr>
              <a:t>is  </a:t>
            </a:r>
            <a:r>
              <a:rPr sz="2400" spc="-10" dirty="0">
                <a:latin typeface="DejaVu Sans"/>
                <a:cs typeface="DejaVu Sans"/>
              </a:rPr>
              <a:t>expensive</a:t>
            </a:r>
            <a:endParaRPr sz="2400" dirty="0">
              <a:latin typeface="DejaVu Sans"/>
              <a:cs typeface="DejaVu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270" y="471170"/>
            <a:ext cx="7178040" cy="3620770"/>
          </a:xfrm>
          <a:prstGeom prst="rect">
            <a:avLst/>
          </a:prstGeom>
        </p:spPr>
        <p:txBody>
          <a:bodyPr vert="horz" wrap="square" lIns="0" tIns="12700" rIns="0" bIns="0" rtlCol="0">
            <a:spAutoFit/>
          </a:bodyPr>
          <a:lstStyle/>
          <a:p>
            <a:pPr marL="1079500" marR="1445260">
              <a:lnSpc>
                <a:spcPct val="100000"/>
              </a:lnSpc>
              <a:spcBef>
                <a:spcPts val="100"/>
              </a:spcBef>
            </a:pPr>
            <a:r>
              <a:rPr sz="2200" b="1" spc="-10" dirty="0">
                <a:latin typeface="DejaVu Sans"/>
                <a:cs typeface="DejaVu Sans"/>
              </a:rPr>
              <a:t>Classification Methods:  </a:t>
            </a:r>
            <a:r>
              <a:rPr sz="2200" b="1" spc="-5" dirty="0">
                <a:latin typeface="DejaVu Sans"/>
                <a:cs typeface="DejaVu Sans"/>
              </a:rPr>
              <a:t>Supervised </a:t>
            </a:r>
            <a:r>
              <a:rPr sz="2200" b="1" spc="-10" dirty="0">
                <a:latin typeface="DejaVu Sans"/>
                <a:cs typeface="DejaVu Sans"/>
              </a:rPr>
              <a:t>Machine</a:t>
            </a:r>
            <a:r>
              <a:rPr sz="2200" b="1" spc="-45" dirty="0">
                <a:latin typeface="DejaVu Sans"/>
                <a:cs typeface="DejaVu Sans"/>
              </a:rPr>
              <a:t> </a:t>
            </a:r>
            <a:r>
              <a:rPr sz="2200" b="1" spc="-10" dirty="0">
                <a:latin typeface="DejaVu Sans"/>
                <a:cs typeface="DejaVu Sans"/>
              </a:rPr>
              <a:t>Learning</a:t>
            </a:r>
            <a:endParaRPr sz="2200">
              <a:latin typeface="DejaVu Sans"/>
              <a:cs typeface="DejaVu Sans"/>
            </a:endParaRPr>
          </a:p>
          <a:p>
            <a:pPr marL="228600" indent="-215900">
              <a:lnSpc>
                <a:spcPct val="100000"/>
              </a:lnSpc>
              <a:spcBef>
                <a:spcPts val="1910"/>
              </a:spcBef>
              <a:buClr>
                <a:srgbClr val="3B3B3B"/>
              </a:buClr>
              <a:buFont typeface="Times New Roman"/>
              <a:buChar char="•"/>
              <a:tabLst>
                <a:tab pos="228600" algn="l"/>
              </a:tabLst>
            </a:pPr>
            <a:r>
              <a:rPr sz="2800" i="1" spc="-5" dirty="0">
                <a:latin typeface="DejaVu Sans"/>
                <a:cs typeface="DejaVu Sans"/>
              </a:rPr>
              <a:t>Input:</a:t>
            </a:r>
            <a:endParaRPr sz="2800">
              <a:latin typeface="DejaVu Sans"/>
              <a:cs typeface="DejaVu Sans"/>
            </a:endParaRPr>
          </a:p>
          <a:p>
            <a:pPr marL="444500" lvl="1" indent="-215900">
              <a:lnSpc>
                <a:spcPct val="100000"/>
              </a:lnSpc>
              <a:buClr>
                <a:srgbClr val="3B3B3B"/>
              </a:buClr>
              <a:buFont typeface="Times New Roman"/>
              <a:buChar char="•"/>
              <a:tabLst>
                <a:tab pos="444500" algn="l"/>
              </a:tabLst>
            </a:pPr>
            <a:r>
              <a:rPr sz="2400" dirty="0">
                <a:latin typeface="DejaVu Sans"/>
                <a:cs typeface="DejaVu Sans"/>
              </a:rPr>
              <a:t>a </a:t>
            </a:r>
            <a:r>
              <a:rPr sz="2400" spc="-5" dirty="0">
                <a:latin typeface="DejaVu Sans"/>
                <a:cs typeface="DejaVu Sans"/>
              </a:rPr>
              <a:t>document</a:t>
            </a:r>
            <a:r>
              <a:rPr sz="2400" spc="20" dirty="0">
                <a:latin typeface="DejaVu Sans"/>
                <a:cs typeface="DejaVu Sans"/>
              </a:rPr>
              <a:t> </a:t>
            </a:r>
            <a:r>
              <a:rPr sz="2400" i="1" dirty="0">
                <a:solidFill>
                  <a:srgbClr val="FF0000"/>
                </a:solidFill>
                <a:latin typeface="DejaVu Sans"/>
                <a:cs typeface="DejaVu Sans"/>
              </a:rPr>
              <a:t>d</a:t>
            </a:r>
            <a:endParaRPr sz="2400">
              <a:latin typeface="DejaVu Sans"/>
              <a:cs typeface="DejaVu Sans"/>
            </a:endParaRPr>
          </a:p>
          <a:p>
            <a:pPr marL="542290" lvl="1" indent="-313690">
              <a:lnSpc>
                <a:spcPct val="100000"/>
              </a:lnSpc>
              <a:buClr>
                <a:srgbClr val="3B3B3B"/>
              </a:buClr>
              <a:buFont typeface="Times New Roman"/>
              <a:buChar char="•"/>
              <a:tabLst>
                <a:tab pos="541655" algn="l"/>
                <a:tab pos="542290" algn="l"/>
                <a:tab pos="3918585" algn="l"/>
              </a:tabLst>
            </a:pPr>
            <a:r>
              <a:rPr sz="2400" dirty="0">
                <a:latin typeface="DejaVu Sans"/>
                <a:cs typeface="DejaVu Sans"/>
              </a:rPr>
              <a:t>a </a:t>
            </a:r>
            <a:r>
              <a:rPr sz="2400" spc="-20" dirty="0">
                <a:latin typeface="DejaVu Sans"/>
                <a:cs typeface="DejaVu Sans"/>
              </a:rPr>
              <a:t>fixed </a:t>
            </a:r>
            <a:r>
              <a:rPr sz="2400" spc="-5" dirty="0">
                <a:latin typeface="DejaVu Sans"/>
                <a:cs typeface="DejaVu Sans"/>
              </a:rPr>
              <a:t>set</a:t>
            </a:r>
            <a:r>
              <a:rPr sz="2400" spc="30" dirty="0">
                <a:latin typeface="DejaVu Sans"/>
                <a:cs typeface="DejaVu Sans"/>
              </a:rPr>
              <a:t> </a:t>
            </a:r>
            <a:r>
              <a:rPr sz="2400" dirty="0">
                <a:latin typeface="DejaVu Sans"/>
                <a:cs typeface="DejaVu Sans"/>
              </a:rPr>
              <a:t>of</a:t>
            </a:r>
            <a:r>
              <a:rPr sz="2400" spc="-5" dirty="0">
                <a:latin typeface="DejaVu Sans"/>
                <a:cs typeface="DejaVu Sans"/>
              </a:rPr>
              <a:t> classes	</a:t>
            </a:r>
            <a:r>
              <a:rPr sz="2400" i="1" dirty="0">
                <a:solidFill>
                  <a:srgbClr val="FF0000"/>
                </a:solidFill>
                <a:latin typeface="DejaVu Sans"/>
                <a:cs typeface="DejaVu Sans"/>
              </a:rPr>
              <a:t>C </a:t>
            </a:r>
            <a:r>
              <a:rPr sz="2400" dirty="0">
                <a:solidFill>
                  <a:srgbClr val="FF0000"/>
                </a:solidFill>
                <a:latin typeface="DejaVu Sans"/>
                <a:cs typeface="DejaVu Sans"/>
              </a:rPr>
              <a:t>= </a:t>
            </a:r>
            <a:r>
              <a:rPr sz="2400" spc="-5" dirty="0">
                <a:solidFill>
                  <a:srgbClr val="FF0000"/>
                </a:solidFill>
                <a:latin typeface="DejaVu Sans"/>
                <a:cs typeface="DejaVu Sans"/>
              </a:rPr>
              <a:t>{</a:t>
            </a:r>
            <a:r>
              <a:rPr sz="2400" i="1" spc="-5" dirty="0">
                <a:solidFill>
                  <a:srgbClr val="FF0000"/>
                </a:solidFill>
                <a:latin typeface="DejaVu Sans"/>
                <a:cs typeface="DejaVu Sans"/>
              </a:rPr>
              <a:t>c</a:t>
            </a:r>
            <a:r>
              <a:rPr sz="2400" spc="-5" dirty="0">
                <a:solidFill>
                  <a:srgbClr val="FF0000"/>
                </a:solidFill>
                <a:latin typeface="DejaVu Sans"/>
                <a:cs typeface="DejaVu Sans"/>
              </a:rPr>
              <a:t>1, </a:t>
            </a:r>
            <a:r>
              <a:rPr sz="2400" i="1" spc="-5" dirty="0">
                <a:solidFill>
                  <a:srgbClr val="FF0000"/>
                </a:solidFill>
                <a:latin typeface="DejaVu Sans"/>
                <a:cs typeface="DejaVu Sans"/>
              </a:rPr>
              <a:t>c</a:t>
            </a:r>
            <a:r>
              <a:rPr sz="2400" spc="-5" dirty="0">
                <a:solidFill>
                  <a:srgbClr val="FF0000"/>
                </a:solidFill>
                <a:latin typeface="DejaVu Sans"/>
                <a:cs typeface="DejaVu Sans"/>
              </a:rPr>
              <a:t>2,…,</a:t>
            </a:r>
            <a:r>
              <a:rPr sz="2400" spc="20" dirty="0">
                <a:solidFill>
                  <a:srgbClr val="FF0000"/>
                </a:solidFill>
                <a:latin typeface="DejaVu Sans"/>
                <a:cs typeface="DejaVu Sans"/>
              </a:rPr>
              <a:t> </a:t>
            </a:r>
            <a:r>
              <a:rPr sz="2400" i="1" spc="-5" dirty="0">
                <a:solidFill>
                  <a:srgbClr val="FF0000"/>
                </a:solidFill>
                <a:latin typeface="DejaVu Sans"/>
                <a:cs typeface="DejaVu Sans"/>
              </a:rPr>
              <a:t>cJ</a:t>
            </a:r>
            <a:r>
              <a:rPr sz="2400" spc="-5" dirty="0">
                <a:solidFill>
                  <a:srgbClr val="FF0000"/>
                </a:solidFill>
                <a:latin typeface="DejaVu Sans"/>
                <a:cs typeface="DejaVu Sans"/>
              </a:rPr>
              <a:t>}</a:t>
            </a:r>
            <a:endParaRPr sz="2400">
              <a:latin typeface="DejaVu Sans"/>
              <a:cs typeface="DejaVu Sans"/>
            </a:endParaRPr>
          </a:p>
          <a:p>
            <a:pPr marL="444500" lvl="1" indent="-215900">
              <a:lnSpc>
                <a:spcPct val="100000"/>
              </a:lnSpc>
              <a:buClr>
                <a:srgbClr val="3B3B3B"/>
              </a:buClr>
              <a:buFont typeface="Times New Roman"/>
              <a:buChar char="•"/>
              <a:tabLst>
                <a:tab pos="444500" algn="l"/>
              </a:tabLst>
            </a:pPr>
            <a:r>
              <a:rPr sz="2400" dirty="0">
                <a:latin typeface="DejaVu Sans"/>
                <a:cs typeface="DejaVu Sans"/>
              </a:rPr>
              <a:t>A </a:t>
            </a:r>
            <a:r>
              <a:rPr sz="2400" spc="-5" dirty="0">
                <a:latin typeface="DejaVu Sans"/>
                <a:cs typeface="DejaVu Sans"/>
              </a:rPr>
              <a:t>training set of </a:t>
            </a:r>
            <a:r>
              <a:rPr sz="2400" i="1" dirty="0">
                <a:solidFill>
                  <a:srgbClr val="FF0000"/>
                </a:solidFill>
                <a:latin typeface="DejaVu Sans"/>
                <a:cs typeface="DejaVu Sans"/>
              </a:rPr>
              <a:t>m </a:t>
            </a:r>
            <a:r>
              <a:rPr sz="2400" spc="-5" dirty="0">
                <a:latin typeface="DejaVu Sans"/>
                <a:cs typeface="DejaVu Sans"/>
              </a:rPr>
              <a:t>hand-labeled</a:t>
            </a:r>
            <a:r>
              <a:rPr sz="2400" spc="30" dirty="0">
                <a:latin typeface="DejaVu Sans"/>
                <a:cs typeface="DejaVu Sans"/>
              </a:rPr>
              <a:t> </a:t>
            </a:r>
            <a:r>
              <a:rPr sz="2400" spc="-5" dirty="0">
                <a:latin typeface="DejaVu Sans"/>
                <a:cs typeface="DejaVu Sans"/>
              </a:rPr>
              <a:t>documents</a:t>
            </a:r>
            <a:endParaRPr sz="2400">
              <a:latin typeface="DejaVu Sans"/>
              <a:cs typeface="DejaVu Sans"/>
            </a:endParaRPr>
          </a:p>
          <a:p>
            <a:pPr marL="443865">
              <a:lnSpc>
                <a:spcPct val="100000"/>
              </a:lnSpc>
            </a:pPr>
            <a:r>
              <a:rPr sz="2400" i="1" spc="-5" dirty="0">
                <a:solidFill>
                  <a:srgbClr val="FF0000"/>
                </a:solidFill>
                <a:latin typeface="DejaVu Sans"/>
                <a:cs typeface="DejaVu Sans"/>
              </a:rPr>
              <a:t>(d1,c1),....,(dm,cm)</a:t>
            </a:r>
            <a:endParaRPr sz="2400">
              <a:latin typeface="DejaVu Sans"/>
              <a:cs typeface="DejaVu Sans"/>
            </a:endParaRPr>
          </a:p>
          <a:p>
            <a:pPr marL="228600" indent="-215900">
              <a:lnSpc>
                <a:spcPct val="100000"/>
              </a:lnSpc>
              <a:buClr>
                <a:srgbClr val="3B3B3B"/>
              </a:buClr>
              <a:buFont typeface="Times New Roman"/>
              <a:buChar char="•"/>
              <a:tabLst>
                <a:tab pos="228600" algn="l"/>
              </a:tabLst>
            </a:pPr>
            <a:r>
              <a:rPr sz="2800" i="1" spc="-10" dirty="0">
                <a:latin typeface="DejaVu Sans"/>
                <a:cs typeface="DejaVu Sans"/>
              </a:rPr>
              <a:t>Output:</a:t>
            </a:r>
            <a:endParaRPr sz="2800">
              <a:latin typeface="DejaVu Sans"/>
              <a:cs typeface="DejaVu Sans"/>
            </a:endParaRPr>
          </a:p>
          <a:p>
            <a:pPr marL="444500" lvl="1" indent="-215900">
              <a:lnSpc>
                <a:spcPct val="100000"/>
              </a:lnSpc>
              <a:buClr>
                <a:srgbClr val="3B3B3B"/>
              </a:buClr>
              <a:buFont typeface="Times New Roman"/>
              <a:buChar char="•"/>
              <a:tabLst>
                <a:tab pos="444500" algn="l"/>
              </a:tabLst>
            </a:pPr>
            <a:r>
              <a:rPr sz="2400" dirty="0">
                <a:latin typeface="DejaVu Sans"/>
                <a:cs typeface="DejaVu Sans"/>
              </a:rPr>
              <a:t>a </a:t>
            </a:r>
            <a:r>
              <a:rPr sz="2400" spc="-10" dirty="0">
                <a:latin typeface="DejaVu Sans"/>
                <a:cs typeface="DejaVu Sans"/>
              </a:rPr>
              <a:t>learned </a:t>
            </a:r>
            <a:r>
              <a:rPr sz="2400" spc="-5" dirty="0">
                <a:latin typeface="DejaVu Sans"/>
                <a:cs typeface="DejaVu Sans"/>
              </a:rPr>
              <a:t>classifier </a:t>
            </a:r>
            <a:r>
              <a:rPr sz="2400" i="1" spc="-5" dirty="0">
                <a:solidFill>
                  <a:srgbClr val="FF0000"/>
                </a:solidFill>
                <a:latin typeface="DejaVu Sans"/>
                <a:cs typeface="DejaVu Sans"/>
              </a:rPr>
              <a:t>γ:d</a:t>
            </a:r>
            <a:r>
              <a:rPr sz="2400" i="1" spc="40" dirty="0">
                <a:solidFill>
                  <a:srgbClr val="FF0000"/>
                </a:solidFill>
                <a:latin typeface="DejaVu Sans"/>
                <a:cs typeface="DejaVu Sans"/>
              </a:rPr>
              <a:t> </a:t>
            </a:r>
            <a:r>
              <a:rPr sz="2400" i="1" spc="-1230" dirty="0">
                <a:solidFill>
                  <a:srgbClr val="FF0000"/>
                </a:solidFill>
                <a:latin typeface="Arial"/>
                <a:cs typeface="Arial"/>
              </a:rPr>
              <a:t></a:t>
            </a:r>
            <a:r>
              <a:rPr sz="2400" i="1" spc="100" dirty="0">
                <a:solidFill>
                  <a:srgbClr val="FF0000"/>
                </a:solidFill>
                <a:latin typeface="Arial"/>
                <a:cs typeface="Arial"/>
              </a:rPr>
              <a:t> </a:t>
            </a:r>
            <a:r>
              <a:rPr sz="2400" i="1" dirty="0">
                <a:solidFill>
                  <a:srgbClr val="FF0000"/>
                </a:solidFill>
                <a:latin typeface="DejaVu Sans"/>
                <a:cs typeface="DejaVu Sans"/>
              </a:rPr>
              <a:t>c</a:t>
            </a:r>
            <a:endParaRPr sz="2400">
              <a:latin typeface="DejaVu Sans"/>
              <a:cs typeface="DejaVu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8534400" cy="3275256"/>
          </a:xfrm>
          <a:prstGeom prst="rect">
            <a:avLst/>
          </a:prstGeom>
        </p:spPr>
        <p:txBody>
          <a:bodyPr vert="horz" wrap="square" lIns="0" tIns="12700" rIns="0" bIns="0" rtlCol="0">
            <a:spAutoFit/>
          </a:bodyPr>
          <a:lstStyle/>
          <a:p>
            <a:pPr marL="1079500" marR="5080">
              <a:lnSpc>
                <a:spcPct val="100000"/>
              </a:lnSpc>
              <a:spcBef>
                <a:spcPts val="100"/>
              </a:spcBef>
            </a:pPr>
            <a:r>
              <a:rPr sz="2200" i="1" u="sng" spc="-10" dirty="0">
                <a:latin typeface="DejaVu Sans"/>
                <a:cs typeface="DejaVu Sans"/>
              </a:rPr>
              <a:t>Classification Methods:  </a:t>
            </a:r>
            <a:r>
              <a:rPr sz="2200" i="1" u="sng" spc="-5" dirty="0">
                <a:latin typeface="DejaVu Sans"/>
                <a:cs typeface="DejaVu Sans"/>
              </a:rPr>
              <a:t>Supervised </a:t>
            </a:r>
            <a:r>
              <a:rPr sz="2200" i="1" u="sng" spc="-10" dirty="0">
                <a:latin typeface="DejaVu Sans"/>
                <a:cs typeface="DejaVu Sans"/>
              </a:rPr>
              <a:t>Machine</a:t>
            </a:r>
            <a:r>
              <a:rPr sz="2200" i="1" u="sng" spc="-45" dirty="0">
                <a:latin typeface="DejaVu Sans"/>
                <a:cs typeface="DejaVu Sans"/>
              </a:rPr>
              <a:t> </a:t>
            </a:r>
            <a:r>
              <a:rPr sz="2200" i="1" u="sng" spc="-10" dirty="0">
                <a:latin typeface="DejaVu Sans"/>
                <a:cs typeface="DejaVu Sans"/>
              </a:rPr>
              <a:t>Learning</a:t>
            </a:r>
            <a:endParaRPr sz="2200" i="1" u="sng" dirty="0">
              <a:latin typeface="DejaVu Sans"/>
              <a:cs typeface="DejaVu Sans"/>
            </a:endParaRPr>
          </a:p>
          <a:p>
            <a:pPr>
              <a:lnSpc>
                <a:spcPct val="100000"/>
              </a:lnSpc>
              <a:spcBef>
                <a:spcPts val="15"/>
              </a:spcBef>
            </a:pPr>
            <a:endParaRPr sz="2300" dirty="0">
              <a:latin typeface="Times New Roman"/>
              <a:cs typeface="Times New Roman"/>
            </a:endParaRPr>
          </a:p>
          <a:p>
            <a:pPr marL="228600" indent="-215900">
              <a:lnSpc>
                <a:spcPct val="100000"/>
              </a:lnSpc>
              <a:buClr>
                <a:srgbClr val="3B3B3B"/>
              </a:buClr>
              <a:buFont typeface="Times New Roman"/>
              <a:buChar char="•"/>
              <a:tabLst>
                <a:tab pos="228600" algn="l"/>
              </a:tabLst>
            </a:pPr>
            <a:r>
              <a:rPr sz="2000" spc="-5" dirty="0">
                <a:latin typeface="DejaVu Sans"/>
                <a:cs typeface="DejaVu Sans"/>
              </a:rPr>
              <a:t>Any kind of</a:t>
            </a:r>
            <a:r>
              <a:rPr sz="2000" spc="-30" dirty="0">
                <a:latin typeface="DejaVu Sans"/>
                <a:cs typeface="DejaVu Sans"/>
              </a:rPr>
              <a:t> </a:t>
            </a:r>
            <a:r>
              <a:rPr sz="2000" spc="-5" dirty="0">
                <a:latin typeface="DejaVu Sans"/>
                <a:cs typeface="DejaVu Sans"/>
              </a:rPr>
              <a:t>classifier</a:t>
            </a:r>
            <a:endParaRPr sz="2000" dirty="0">
              <a:latin typeface="DejaVu Sans"/>
              <a:cs typeface="DejaVu Sans"/>
            </a:endParaRPr>
          </a:p>
          <a:p>
            <a:pPr marL="444500" lvl="1" indent="-215900">
              <a:lnSpc>
                <a:spcPct val="100000"/>
              </a:lnSpc>
              <a:buClr>
                <a:srgbClr val="3B3B3B"/>
              </a:buClr>
              <a:buFont typeface="Times New Roman"/>
              <a:buChar char="•"/>
              <a:tabLst>
                <a:tab pos="444500" algn="l"/>
              </a:tabLst>
            </a:pPr>
            <a:r>
              <a:rPr sz="2000" spc="-5" dirty="0">
                <a:latin typeface="DejaVu Sans"/>
                <a:cs typeface="DejaVu Sans"/>
              </a:rPr>
              <a:t>Naïve</a:t>
            </a:r>
            <a:r>
              <a:rPr sz="2000" dirty="0">
                <a:latin typeface="DejaVu Sans"/>
                <a:cs typeface="DejaVu Sans"/>
              </a:rPr>
              <a:t> </a:t>
            </a:r>
            <a:r>
              <a:rPr sz="2000" spc="-5" dirty="0">
                <a:latin typeface="DejaVu Sans"/>
                <a:cs typeface="DejaVu Sans"/>
              </a:rPr>
              <a:t>Bayes</a:t>
            </a:r>
            <a:endParaRPr sz="2000" dirty="0">
              <a:latin typeface="DejaVu Sans"/>
              <a:cs typeface="DejaVu Sans"/>
            </a:endParaRPr>
          </a:p>
          <a:p>
            <a:pPr marL="444500" lvl="1" indent="-215900">
              <a:lnSpc>
                <a:spcPct val="100000"/>
              </a:lnSpc>
              <a:buClr>
                <a:srgbClr val="3B3B3B"/>
              </a:buClr>
              <a:buFont typeface="Times New Roman"/>
              <a:buChar char="•"/>
              <a:tabLst>
                <a:tab pos="444500" algn="l"/>
              </a:tabLst>
            </a:pPr>
            <a:r>
              <a:rPr sz="2000" spc="-10" dirty="0">
                <a:latin typeface="DejaVu Sans"/>
                <a:cs typeface="DejaVu Sans"/>
              </a:rPr>
              <a:t>Logistic</a:t>
            </a:r>
            <a:r>
              <a:rPr sz="2000" spc="-5" dirty="0">
                <a:latin typeface="DejaVu Sans"/>
                <a:cs typeface="DejaVu Sans"/>
              </a:rPr>
              <a:t> </a:t>
            </a:r>
            <a:r>
              <a:rPr sz="2000" spc="-15" dirty="0">
                <a:latin typeface="DejaVu Sans"/>
                <a:cs typeface="DejaVu Sans"/>
              </a:rPr>
              <a:t>regression</a:t>
            </a:r>
            <a:endParaRPr sz="2000" dirty="0">
              <a:latin typeface="DejaVu Sans"/>
              <a:cs typeface="DejaVu Sans"/>
            </a:endParaRPr>
          </a:p>
          <a:p>
            <a:pPr marL="444500" lvl="1" indent="-215900">
              <a:lnSpc>
                <a:spcPct val="100000"/>
              </a:lnSpc>
              <a:buClr>
                <a:srgbClr val="3B3B3B"/>
              </a:buClr>
              <a:buFont typeface="Times New Roman"/>
              <a:buChar char="•"/>
              <a:tabLst>
                <a:tab pos="444500" algn="l"/>
              </a:tabLst>
            </a:pPr>
            <a:r>
              <a:rPr sz="2000" spc="-10" dirty="0">
                <a:latin typeface="DejaVu Sans"/>
                <a:cs typeface="DejaVu Sans"/>
              </a:rPr>
              <a:t>Support-vector </a:t>
            </a:r>
            <a:r>
              <a:rPr sz="2000" spc="-5" dirty="0">
                <a:latin typeface="DejaVu Sans"/>
                <a:cs typeface="DejaVu Sans"/>
              </a:rPr>
              <a:t>machines</a:t>
            </a:r>
            <a:endParaRPr sz="2000" dirty="0">
              <a:latin typeface="DejaVu Sans"/>
              <a:cs typeface="DejaVu Sans"/>
            </a:endParaRPr>
          </a:p>
          <a:p>
            <a:pPr marL="444500" lvl="1" indent="-215900">
              <a:lnSpc>
                <a:spcPct val="100000"/>
              </a:lnSpc>
              <a:buClr>
                <a:srgbClr val="3B3B3B"/>
              </a:buClr>
              <a:buFont typeface="Times New Roman"/>
              <a:buChar char="•"/>
              <a:tabLst>
                <a:tab pos="444500" algn="l"/>
              </a:tabLst>
            </a:pPr>
            <a:r>
              <a:rPr sz="2000" spc="-5" dirty="0">
                <a:latin typeface="DejaVu Sans"/>
                <a:cs typeface="DejaVu Sans"/>
              </a:rPr>
              <a:t>Maximum </a:t>
            </a:r>
            <a:r>
              <a:rPr sz="2000" spc="-15" dirty="0">
                <a:latin typeface="DejaVu Sans"/>
                <a:cs typeface="DejaVu Sans"/>
              </a:rPr>
              <a:t>Entropy</a:t>
            </a:r>
            <a:r>
              <a:rPr sz="2000" spc="-10" dirty="0">
                <a:latin typeface="DejaVu Sans"/>
                <a:cs typeface="DejaVu Sans"/>
              </a:rPr>
              <a:t> </a:t>
            </a:r>
            <a:r>
              <a:rPr sz="2000" spc="-5" dirty="0">
                <a:latin typeface="DejaVu Sans"/>
                <a:cs typeface="DejaVu Sans"/>
              </a:rPr>
              <a:t>Model</a:t>
            </a:r>
            <a:endParaRPr sz="2000" dirty="0">
              <a:latin typeface="DejaVu Sans"/>
              <a:cs typeface="DejaVu Sans"/>
            </a:endParaRPr>
          </a:p>
          <a:p>
            <a:pPr marL="444500" lvl="1" indent="-215900">
              <a:lnSpc>
                <a:spcPct val="100000"/>
              </a:lnSpc>
              <a:buClr>
                <a:srgbClr val="3B3B3B"/>
              </a:buClr>
              <a:buFont typeface="Times New Roman"/>
              <a:buChar char="•"/>
              <a:tabLst>
                <a:tab pos="444500" algn="l"/>
              </a:tabLst>
            </a:pPr>
            <a:r>
              <a:rPr sz="2000" spc="-5" dirty="0">
                <a:latin typeface="DejaVu Sans"/>
                <a:cs typeface="DejaVu Sans"/>
              </a:rPr>
              <a:t>Generative </a:t>
            </a:r>
            <a:r>
              <a:rPr sz="2000" dirty="0">
                <a:latin typeface="DejaVu Sans"/>
                <a:cs typeface="DejaVu Sans"/>
              </a:rPr>
              <a:t>Vs</a:t>
            </a:r>
            <a:r>
              <a:rPr sz="2000" spc="-20" dirty="0">
                <a:latin typeface="DejaVu Sans"/>
                <a:cs typeface="DejaVu Sans"/>
              </a:rPr>
              <a:t> </a:t>
            </a:r>
            <a:r>
              <a:rPr sz="2000" spc="-5" dirty="0">
                <a:latin typeface="DejaVu Sans"/>
                <a:cs typeface="DejaVu Sans"/>
              </a:rPr>
              <a:t>Discriminative</a:t>
            </a:r>
            <a:endParaRPr sz="2000" dirty="0">
              <a:latin typeface="DejaVu Sans"/>
              <a:cs typeface="DejaVu Sans"/>
            </a:endParaRPr>
          </a:p>
          <a:p>
            <a:pPr lvl="1">
              <a:lnSpc>
                <a:spcPct val="100000"/>
              </a:lnSpc>
              <a:spcBef>
                <a:spcPts val="25"/>
              </a:spcBef>
              <a:buClr>
                <a:srgbClr val="3B3B3B"/>
              </a:buClr>
              <a:buFont typeface="Times New Roman"/>
              <a:buChar char="•"/>
            </a:pPr>
            <a:endParaRPr sz="2300" dirty="0">
              <a:latin typeface="Times New Roman"/>
              <a:cs typeface="Times New Roman"/>
            </a:endParaRPr>
          </a:p>
          <a:p>
            <a:pPr marL="444500" lvl="1" indent="-215900">
              <a:lnSpc>
                <a:spcPct val="100000"/>
              </a:lnSpc>
              <a:buClr>
                <a:srgbClr val="3B3B3B"/>
              </a:buClr>
              <a:buFont typeface="Times New Roman"/>
              <a:buChar char="•"/>
              <a:tabLst>
                <a:tab pos="444500" algn="l"/>
              </a:tabLst>
            </a:pPr>
            <a:r>
              <a:rPr sz="3600" baseline="-4629" dirty="0">
                <a:latin typeface="DejaVu Sans"/>
                <a:cs typeface="DejaVu San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1361439"/>
            <a:ext cx="9145270" cy="49530"/>
          </a:xfrm>
          <a:custGeom>
            <a:avLst/>
            <a:gdLst/>
            <a:ahLst/>
            <a:cxnLst/>
            <a:rect l="l" t="t" r="r" b="b"/>
            <a:pathLst>
              <a:path w="9145270" h="49530">
                <a:moveTo>
                  <a:pt x="0" y="49530"/>
                </a:moveTo>
                <a:lnTo>
                  <a:pt x="9145270" y="49530"/>
                </a:lnTo>
                <a:lnTo>
                  <a:pt x="9145270" y="0"/>
                </a:lnTo>
                <a:lnTo>
                  <a:pt x="0" y="0"/>
                </a:lnTo>
                <a:lnTo>
                  <a:pt x="0" y="49530"/>
                </a:lnTo>
                <a:close/>
              </a:path>
            </a:pathLst>
          </a:custGeom>
          <a:solidFill>
            <a:srgbClr val="E5E5E5"/>
          </a:solidFill>
        </p:spPr>
        <p:txBody>
          <a:bodyPr wrap="square" lIns="0" tIns="0" rIns="0" bIns="0" rtlCol="0"/>
          <a:lstStyle/>
          <a:p>
            <a:endParaRPr/>
          </a:p>
        </p:txBody>
      </p:sp>
      <p:sp>
        <p:nvSpPr>
          <p:cNvPr id="3" name="object 3"/>
          <p:cNvSpPr/>
          <p:nvPr/>
        </p:nvSpPr>
        <p:spPr>
          <a:xfrm>
            <a:off x="-1270" y="14109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6E6E6"/>
          </a:solidFill>
        </p:spPr>
        <p:txBody>
          <a:bodyPr wrap="square" lIns="0" tIns="0" rIns="0" bIns="0" rtlCol="0"/>
          <a:lstStyle/>
          <a:p>
            <a:endParaRPr/>
          </a:p>
        </p:txBody>
      </p:sp>
      <p:sp>
        <p:nvSpPr>
          <p:cNvPr id="4" name="object 4"/>
          <p:cNvSpPr/>
          <p:nvPr/>
        </p:nvSpPr>
        <p:spPr>
          <a:xfrm>
            <a:off x="-1270" y="14617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7E7E7"/>
          </a:solidFill>
        </p:spPr>
        <p:txBody>
          <a:bodyPr wrap="square" lIns="0" tIns="0" rIns="0" bIns="0" rtlCol="0"/>
          <a:lstStyle/>
          <a:p>
            <a:endParaRPr/>
          </a:p>
        </p:txBody>
      </p:sp>
      <p:sp>
        <p:nvSpPr>
          <p:cNvPr id="5" name="object 5"/>
          <p:cNvSpPr/>
          <p:nvPr/>
        </p:nvSpPr>
        <p:spPr>
          <a:xfrm>
            <a:off x="-1270" y="151256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8E8E8"/>
          </a:solidFill>
        </p:spPr>
        <p:txBody>
          <a:bodyPr wrap="square" lIns="0" tIns="0" rIns="0" bIns="0" rtlCol="0"/>
          <a:lstStyle/>
          <a:p>
            <a:endParaRPr/>
          </a:p>
        </p:txBody>
      </p:sp>
      <p:sp>
        <p:nvSpPr>
          <p:cNvPr id="6" name="object 6"/>
          <p:cNvSpPr/>
          <p:nvPr/>
        </p:nvSpPr>
        <p:spPr>
          <a:xfrm>
            <a:off x="-1270" y="156336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9E9E9"/>
          </a:solidFill>
        </p:spPr>
        <p:txBody>
          <a:bodyPr wrap="square" lIns="0" tIns="0" rIns="0" bIns="0" rtlCol="0"/>
          <a:lstStyle/>
          <a:p>
            <a:endParaRPr/>
          </a:p>
        </p:txBody>
      </p:sp>
      <p:sp>
        <p:nvSpPr>
          <p:cNvPr id="7" name="object 7"/>
          <p:cNvSpPr/>
          <p:nvPr/>
        </p:nvSpPr>
        <p:spPr>
          <a:xfrm>
            <a:off x="-1270" y="16129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AEAEA"/>
          </a:solidFill>
        </p:spPr>
        <p:txBody>
          <a:bodyPr wrap="square" lIns="0" tIns="0" rIns="0" bIns="0" rtlCol="0"/>
          <a:lstStyle/>
          <a:p>
            <a:endParaRPr/>
          </a:p>
        </p:txBody>
      </p:sp>
      <p:sp>
        <p:nvSpPr>
          <p:cNvPr id="8" name="object 8"/>
          <p:cNvSpPr/>
          <p:nvPr/>
        </p:nvSpPr>
        <p:spPr>
          <a:xfrm>
            <a:off x="-1270" y="16637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BEBEB"/>
          </a:solidFill>
        </p:spPr>
        <p:txBody>
          <a:bodyPr wrap="square" lIns="0" tIns="0" rIns="0" bIns="0" rtlCol="0"/>
          <a:lstStyle/>
          <a:p>
            <a:endParaRPr/>
          </a:p>
        </p:txBody>
      </p:sp>
      <p:sp>
        <p:nvSpPr>
          <p:cNvPr id="9" name="object 9"/>
          <p:cNvSpPr/>
          <p:nvPr/>
        </p:nvSpPr>
        <p:spPr>
          <a:xfrm>
            <a:off x="-1270" y="171450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CECEC"/>
          </a:solidFill>
        </p:spPr>
        <p:txBody>
          <a:bodyPr wrap="square" lIns="0" tIns="0" rIns="0" bIns="0" rtlCol="0"/>
          <a:lstStyle/>
          <a:p>
            <a:endParaRPr/>
          </a:p>
        </p:txBody>
      </p:sp>
      <p:sp>
        <p:nvSpPr>
          <p:cNvPr id="10" name="object 10"/>
          <p:cNvSpPr/>
          <p:nvPr/>
        </p:nvSpPr>
        <p:spPr>
          <a:xfrm>
            <a:off x="-1270" y="176530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EDEDED"/>
          </a:solidFill>
        </p:spPr>
        <p:txBody>
          <a:bodyPr wrap="square" lIns="0" tIns="0" rIns="0" bIns="0" rtlCol="0"/>
          <a:lstStyle/>
          <a:p>
            <a:endParaRPr/>
          </a:p>
        </p:txBody>
      </p:sp>
      <p:sp>
        <p:nvSpPr>
          <p:cNvPr id="11" name="object 11"/>
          <p:cNvSpPr/>
          <p:nvPr/>
        </p:nvSpPr>
        <p:spPr>
          <a:xfrm>
            <a:off x="-1270" y="18148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EEEEE"/>
          </a:solidFill>
        </p:spPr>
        <p:txBody>
          <a:bodyPr wrap="square" lIns="0" tIns="0" rIns="0" bIns="0" rtlCol="0"/>
          <a:lstStyle/>
          <a:p>
            <a:endParaRPr/>
          </a:p>
        </p:txBody>
      </p:sp>
      <p:sp>
        <p:nvSpPr>
          <p:cNvPr id="12" name="object 12"/>
          <p:cNvSpPr/>
          <p:nvPr/>
        </p:nvSpPr>
        <p:spPr>
          <a:xfrm>
            <a:off x="-1270" y="18656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EFEFEF"/>
          </a:solidFill>
        </p:spPr>
        <p:txBody>
          <a:bodyPr wrap="square" lIns="0" tIns="0" rIns="0" bIns="0" rtlCol="0"/>
          <a:lstStyle/>
          <a:p>
            <a:endParaRPr/>
          </a:p>
        </p:txBody>
      </p:sp>
      <p:sp>
        <p:nvSpPr>
          <p:cNvPr id="13" name="object 13"/>
          <p:cNvSpPr/>
          <p:nvPr/>
        </p:nvSpPr>
        <p:spPr>
          <a:xfrm>
            <a:off x="-1270" y="191642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0F0F0"/>
          </a:solidFill>
        </p:spPr>
        <p:txBody>
          <a:bodyPr wrap="square" lIns="0" tIns="0" rIns="0" bIns="0" rtlCol="0"/>
          <a:lstStyle/>
          <a:p>
            <a:endParaRPr/>
          </a:p>
        </p:txBody>
      </p:sp>
      <p:sp>
        <p:nvSpPr>
          <p:cNvPr id="14" name="object 14"/>
          <p:cNvSpPr/>
          <p:nvPr/>
        </p:nvSpPr>
        <p:spPr>
          <a:xfrm>
            <a:off x="-1270" y="196722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1F1F1"/>
          </a:solidFill>
        </p:spPr>
        <p:txBody>
          <a:bodyPr wrap="square" lIns="0" tIns="0" rIns="0" bIns="0" rtlCol="0"/>
          <a:lstStyle/>
          <a:p>
            <a:endParaRPr/>
          </a:p>
        </p:txBody>
      </p:sp>
      <p:sp>
        <p:nvSpPr>
          <p:cNvPr id="15" name="object 15"/>
          <p:cNvSpPr/>
          <p:nvPr/>
        </p:nvSpPr>
        <p:spPr>
          <a:xfrm>
            <a:off x="-1270" y="20167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2F2F2"/>
          </a:solidFill>
        </p:spPr>
        <p:txBody>
          <a:bodyPr wrap="square" lIns="0" tIns="0" rIns="0" bIns="0" rtlCol="0"/>
          <a:lstStyle/>
          <a:p>
            <a:endParaRPr/>
          </a:p>
        </p:txBody>
      </p:sp>
      <p:sp>
        <p:nvSpPr>
          <p:cNvPr id="16" name="object 16"/>
          <p:cNvSpPr/>
          <p:nvPr/>
        </p:nvSpPr>
        <p:spPr>
          <a:xfrm>
            <a:off x="-1270" y="206756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3F3F3"/>
          </a:solidFill>
        </p:spPr>
        <p:txBody>
          <a:bodyPr wrap="square" lIns="0" tIns="0" rIns="0" bIns="0" rtlCol="0"/>
          <a:lstStyle/>
          <a:p>
            <a:endParaRPr/>
          </a:p>
        </p:txBody>
      </p:sp>
      <p:sp>
        <p:nvSpPr>
          <p:cNvPr id="17" name="object 17"/>
          <p:cNvSpPr/>
          <p:nvPr/>
        </p:nvSpPr>
        <p:spPr>
          <a:xfrm>
            <a:off x="-1270" y="211836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4F4F4"/>
          </a:solidFill>
        </p:spPr>
        <p:txBody>
          <a:bodyPr wrap="square" lIns="0" tIns="0" rIns="0" bIns="0" rtlCol="0"/>
          <a:lstStyle/>
          <a:p>
            <a:endParaRPr/>
          </a:p>
        </p:txBody>
      </p:sp>
      <p:sp>
        <p:nvSpPr>
          <p:cNvPr id="18" name="object 18"/>
          <p:cNvSpPr/>
          <p:nvPr/>
        </p:nvSpPr>
        <p:spPr>
          <a:xfrm>
            <a:off x="-1270" y="21678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5F5F5"/>
          </a:solidFill>
        </p:spPr>
        <p:txBody>
          <a:bodyPr wrap="square" lIns="0" tIns="0" rIns="0" bIns="0" rtlCol="0"/>
          <a:lstStyle/>
          <a:p>
            <a:endParaRPr/>
          </a:p>
        </p:txBody>
      </p:sp>
      <p:sp>
        <p:nvSpPr>
          <p:cNvPr id="19" name="object 19"/>
          <p:cNvSpPr/>
          <p:nvPr/>
        </p:nvSpPr>
        <p:spPr>
          <a:xfrm>
            <a:off x="-1270" y="22186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6F6F6"/>
          </a:solidFill>
        </p:spPr>
        <p:txBody>
          <a:bodyPr wrap="square" lIns="0" tIns="0" rIns="0" bIns="0" rtlCol="0"/>
          <a:lstStyle/>
          <a:p>
            <a:endParaRPr/>
          </a:p>
        </p:txBody>
      </p:sp>
      <p:sp>
        <p:nvSpPr>
          <p:cNvPr id="20" name="object 20"/>
          <p:cNvSpPr/>
          <p:nvPr/>
        </p:nvSpPr>
        <p:spPr>
          <a:xfrm>
            <a:off x="-1270" y="2269489"/>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7F7F7"/>
          </a:solidFill>
        </p:spPr>
        <p:txBody>
          <a:bodyPr wrap="square" lIns="0" tIns="0" rIns="0" bIns="0" rtlCol="0"/>
          <a:lstStyle/>
          <a:p>
            <a:endParaRPr/>
          </a:p>
        </p:txBody>
      </p:sp>
      <p:sp>
        <p:nvSpPr>
          <p:cNvPr id="21" name="object 21"/>
          <p:cNvSpPr/>
          <p:nvPr/>
        </p:nvSpPr>
        <p:spPr>
          <a:xfrm>
            <a:off x="-1270" y="2320289"/>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8F8F8"/>
          </a:solidFill>
        </p:spPr>
        <p:txBody>
          <a:bodyPr wrap="square" lIns="0" tIns="0" rIns="0" bIns="0" rtlCol="0"/>
          <a:lstStyle/>
          <a:p>
            <a:endParaRPr/>
          </a:p>
        </p:txBody>
      </p:sp>
      <p:sp>
        <p:nvSpPr>
          <p:cNvPr id="22" name="object 22"/>
          <p:cNvSpPr/>
          <p:nvPr/>
        </p:nvSpPr>
        <p:spPr>
          <a:xfrm>
            <a:off x="-1270" y="23698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9F9F9"/>
          </a:solidFill>
        </p:spPr>
        <p:txBody>
          <a:bodyPr wrap="square" lIns="0" tIns="0" rIns="0" bIns="0" rtlCol="0"/>
          <a:lstStyle/>
          <a:p>
            <a:endParaRPr/>
          </a:p>
        </p:txBody>
      </p:sp>
      <p:sp>
        <p:nvSpPr>
          <p:cNvPr id="23" name="object 23"/>
          <p:cNvSpPr/>
          <p:nvPr/>
        </p:nvSpPr>
        <p:spPr>
          <a:xfrm>
            <a:off x="-1270" y="242062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AFAFA"/>
          </a:solidFill>
        </p:spPr>
        <p:txBody>
          <a:bodyPr wrap="square" lIns="0" tIns="0" rIns="0" bIns="0" rtlCol="0"/>
          <a:lstStyle/>
          <a:p>
            <a:endParaRPr/>
          </a:p>
        </p:txBody>
      </p:sp>
      <p:sp>
        <p:nvSpPr>
          <p:cNvPr id="24" name="object 24"/>
          <p:cNvSpPr/>
          <p:nvPr/>
        </p:nvSpPr>
        <p:spPr>
          <a:xfrm>
            <a:off x="-1270" y="2471420"/>
            <a:ext cx="9145270" cy="49530"/>
          </a:xfrm>
          <a:custGeom>
            <a:avLst/>
            <a:gdLst/>
            <a:ahLst/>
            <a:cxnLst/>
            <a:rect l="l" t="t" r="r" b="b"/>
            <a:pathLst>
              <a:path w="9145270" h="49530">
                <a:moveTo>
                  <a:pt x="0" y="49529"/>
                </a:moveTo>
                <a:lnTo>
                  <a:pt x="9145270" y="49529"/>
                </a:lnTo>
                <a:lnTo>
                  <a:pt x="9145270" y="0"/>
                </a:lnTo>
                <a:lnTo>
                  <a:pt x="0" y="0"/>
                </a:lnTo>
                <a:lnTo>
                  <a:pt x="0" y="49529"/>
                </a:lnTo>
                <a:close/>
              </a:path>
            </a:pathLst>
          </a:custGeom>
          <a:solidFill>
            <a:srgbClr val="FBFBFB"/>
          </a:solidFill>
        </p:spPr>
        <p:txBody>
          <a:bodyPr wrap="square" lIns="0" tIns="0" rIns="0" bIns="0" rtlCol="0"/>
          <a:lstStyle/>
          <a:p>
            <a:endParaRPr/>
          </a:p>
        </p:txBody>
      </p:sp>
      <p:sp>
        <p:nvSpPr>
          <p:cNvPr id="25" name="object 25"/>
          <p:cNvSpPr/>
          <p:nvPr/>
        </p:nvSpPr>
        <p:spPr>
          <a:xfrm>
            <a:off x="-1270" y="2520950"/>
            <a:ext cx="9145270" cy="50800"/>
          </a:xfrm>
          <a:custGeom>
            <a:avLst/>
            <a:gdLst/>
            <a:ahLst/>
            <a:cxnLst/>
            <a:rect l="l" t="t" r="r" b="b"/>
            <a:pathLst>
              <a:path w="9145270" h="50800">
                <a:moveTo>
                  <a:pt x="0" y="50800"/>
                </a:moveTo>
                <a:lnTo>
                  <a:pt x="9145270" y="50800"/>
                </a:lnTo>
                <a:lnTo>
                  <a:pt x="9145270" y="0"/>
                </a:lnTo>
                <a:lnTo>
                  <a:pt x="0" y="0"/>
                </a:lnTo>
                <a:lnTo>
                  <a:pt x="0" y="50800"/>
                </a:lnTo>
                <a:close/>
              </a:path>
            </a:pathLst>
          </a:custGeom>
          <a:solidFill>
            <a:srgbClr val="FCFCFC"/>
          </a:solidFill>
        </p:spPr>
        <p:txBody>
          <a:bodyPr wrap="square" lIns="0" tIns="0" rIns="0" bIns="0" rtlCol="0"/>
          <a:lstStyle/>
          <a:p>
            <a:endParaRPr/>
          </a:p>
        </p:txBody>
      </p:sp>
      <p:sp>
        <p:nvSpPr>
          <p:cNvPr id="26" name="object 26"/>
          <p:cNvSpPr txBox="1">
            <a:spLocks noGrp="1"/>
          </p:cNvSpPr>
          <p:nvPr>
            <p:ph type="title"/>
          </p:nvPr>
        </p:nvSpPr>
        <p:spPr>
          <a:xfrm>
            <a:off x="533401" y="577850"/>
            <a:ext cx="5841364" cy="505267"/>
          </a:xfrm>
          <a:prstGeom prst="rect">
            <a:avLst/>
          </a:prstGeom>
        </p:spPr>
        <p:txBody>
          <a:bodyPr vert="horz" wrap="square" lIns="0" tIns="12700" rIns="0" bIns="0" rtlCol="0">
            <a:spAutoFit/>
          </a:bodyPr>
          <a:lstStyle/>
          <a:p>
            <a:pPr marL="12700">
              <a:lnSpc>
                <a:spcPct val="100000"/>
              </a:lnSpc>
              <a:spcBef>
                <a:spcPts val="100"/>
              </a:spcBef>
            </a:pPr>
            <a:r>
              <a:rPr b="0" i="1" u="sng" spc="-5" dirty="0"/>
              <a:t>Naïve </a:t>
            </a:r>
            <a:r>
              <a:rPr b="0" i="1" u="sng" spc="-20" dirty="0"/>
              <a:t>Bayes</a:t>
            </a:r>
            <a:r>
              <a:rPr b="0" i="1" u="sng" spc="-40" dirty="0"/>
              <a:t> </a:t>
            </a:r>
            <a:r>
              <a:rPr lang="en-US" b="0" i="1" u="sng" spc="-40" dirty="0" smtClean="0"/>
              <a:t>Classification</a:t>
            </a:r>
            <a:endParaRPr b="0" i="1" u="sng" spc="-5" dirty="0"/>
          </a:p>
        </p:txBody>
      </p:sp>
      <p:sp>
        <p:nvSpPr>
          <p:cNvPr id="27" name="object 27"/>
          <p:cNvSpPr txBox="1"/>
          <p:nvPr/>
        </p:nvSpPr>
        <p:spPr>
          <a:xfrm>
            <a:off x="382270" y="1384300"/>
            <a:ext cx="7198995" cy="2159000"/>
          </a:xfrm>
          <a:prstGeom prst="rect">
            <a:avLst/>
          </a:prstGeom>
        </p:spPr>
        <p:txBody>
          <a:bodyPr vert="horz" wrap="square" lIns="0" tIns="12700" rIns="0" bIns="0" rtlCol="0">
            <a:spAutoFit/>
          </a:bodyPr>
          <a:lstStyle/>
          <a:p>
            <a:pPr marL="228600" marR="150495" indent="-215900">
              <a:lnSpc>
                <a:spcPct val="100000"/>
              </a:lnSpc>
              <a:spcBef>
                <a:spcPts val="100"/>
              </a:spcBef>
              <a:buClr>
                <a:srgbClr val="3B3B3B"/>
              </a:buClr>
              <a:buFont typeface="Times New Roman"/>
              <a:buChar char="•"/>
              <a:tabLst>
                <a:tab pos="228600" algn="l"/>
              </a:tabLst>
            </a:pPr>
            <a:r>
              <a:rPr sz="2800" spc="-5" dirty="0">
                <a:latin typeface="DejaVu Sans"/>
                <a:cs typeface="DejaVu Sans"/>
              </a:rPr>
              <a:t>Simple </a:t>
            </a:r>
            <a:r>
              <a:rPr sz="2800" spc="-25" dirty="0">
                <a:latin typeface="DejaVu Sans"/>
                <a:cs typeface="DejaVu Sans"/>
              </a:rPr>
              <a:t>(“naïve”) </a:t>
            </a:r>
            <a:r>
              <a:rPr sz="2800" spc="-5" dirty="0">
                <a:latin typeface="DejaVu Sans"/>
                <a:cs typeface="DejaVu Sans"/>
              </a:rPr>
              <a:t>classification </a:t>
            </a:r>
            <a:r>
              <a:rPr sz="2800" spc="-10" dirty="0">
                <a:latin typeface="DejaVu Sans"/>
                <a:cs typeface="DejaVu Sans"/>
              </a:rPr>
              <a:t>method  </a:t>
            </a:r>
            <a:r>
              <a:rPr sz="2800" spc="-5" dirty="0">
                <a:latin typeface="DejaVu Sans"/>
                <a:cs typeface="DejaVu Sans"/>
              </a:rPr>
              <a:t>based </a:t>
            </a:r>
            <a:r>
              <a:rPr sz="2800" dirty="0">
                <a:latin typeface="DejaVu Sans"/>
                <a:cs typeface="DejaVu Sans"/>
              </a:rPr>
              <a:t>on </a:t>
            </a:r>
            <a:r>
              <a:rPr sz="2800" spc="-5" dirty="0">
                <a:latin typeface="DejaVu Sans"/>
                <a:cs typeface="DejaVu Sans"/>
              </a:rPr>
              <a:t>Bayes</a:t>
            </a:r>
            <a:r>
              <a:rPr sz="2800" spc="-45" dirty="0">
                <a:latin typeface="DejaVu Sans"/>
                <a:cs typeface="DejaVu Sans"/>
              </a:rPr>
              <a:t> </a:t>
            </a:r>
            <a:r>
              <a:rPr sz="2800" dirty="0">
                <a:latin typeface="DejaVu Sans"/>
                <a:cs typeface="DejaVu Sans"/>
              </a:rPr>
              <a:t>rule</a:t>
            </a:r>
            <a:endParaRPr sz="2800">
              <a:latin typeface="DejaVu Sans"/>
              <a:cs typeface="DejaVu Sans"/>
            </a:endParaRPr>
          </a:p>
          <a:p>
            <a:pPr marL="228600" marR="5080" indent="-215900">
              <a:lnSpc>
                <a:spcPct val="100000"/>
              </a:lnSpc>
              <a:buClr>
                <a:srgbClr val="3B3B3B"/>
              </a:buClr>
              <a:buFont typeface="Times New Roman"/>
              <a:buChar char="•"/>
              <a:tabLst>
                <a:tab pos="228600" algn="l"/>
              </a:tabLst>
            </a:pPr>
            <a:r>
              <a:rPr sz="2800" spc="-25" dirty="0">
                <a:latin typeface="DejaVu Sans"/>
                <a:cs typeface="DejaVu Sans"/>
              </a:rPr>
              <a:t>Relies </a:t>
            </a:r>
            <a:r>
              <a:rPr sz="2800" spc="-5" dirty="0">
                <a:latin typeface="DejaVu Sans"/>
                <a:cs typeface="DejaVu Sans"/>
              </a:rPr>
              <a:t>on very simple </a:t>
            </a:r>
            <a:r>
              <a:rPr sz="2800" spc="-15" dirty="0">
                <a:latin typeface="DejaVu Sans"/>
                <a:cs typeface="DejaVu Sans"/>
              </a:rPr>
              <a:t>representation </a:t>
            </a:r>
            <a:r>
              <a:rPr sz="2800" spc="-5" dirty="0">
                <a:latin typeface="DejaVu Sans"/>
                <a:cs typeface="DejaVu Sans"/>
              </a:rPr>
              <a:t>of  document</a:t>
            </a:r>
            <a:endParaRPr sz="2800">
              <a:latin typeface="DejaVu Sans"/>
              <a:cs typeface="DejaVu Sans"/>
            </a:endParaRPr>
          </a:p>
          <a:p>
            <a:pPr marL="444500" lvl="1" indent="-215900">
              <a:lnSpc>
                <a:spcPct val="100000"/>
              </a:lnSpc>
              <a:buClr>
                <a:srgbClr val="3B3B3B"/>
              </a:buClr>
              <a:buFont typeface="Times New Roman"/>
              <a:buChar char="•"/>
              <a:tabLst>
                <a:tab pos="444500" algn="l"/>
              </a:tabLst>
            </a:pPr>
            <a:r>
              <a:rPr sz="2800" spc="-5" dirty="0">
                <a:latin typeface="DejaVu Sans"/>
                <a:cs typeface="DejaVu Sans"/>
              </a:rPr>
              <a:t>Bag </a:t>
            </a:r>
            <a:r>
              <a:rPr sz="2800" dirty="0">
                <a:latin typeface="DejaVu Sans"/>
                <a:cs typeface="DejaVu Sans"/>
              </a:rPr>
              <a:t>of</a:t>
            </a:r>
            <a:r>
              <a:rPr sz="2800" spc="-25" dirty="0">
                <a:latin typeface="DejaVu Sans"/>
                <a:cs typeface="DejaVu Sans"/>
              </a:rPr>
              <a:t> </a:t>
            </a:r>
            <a:r>
              <a:rPr sz="2800" spc="-15" dirty="0">
                <a:latin typeface="DejaVu Sans"/>
                <a:cs typeface="DejaVu Sans"/>
              </a:rPr>
              <a:t>words</a:t>
            </a:r>
            <a:endParaRPr sz="2800">
              <a:latin typeface="DejaVu Sans"/>
              <a:cs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1269</Words>
  <Application>Microsoft Office PowerPoint</Application>
  <PresentationFormat>On-screen Show (16:9)</PresentationFormat>
  <Paragraphs>203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DejaVu Sans</vt:lpstr>
      <vt:lpstr>Georgia</vt:lpstr>
      <vt:lpstr>Symbol</vt:lpstr>
      <vt:lpstr>Times New Roman</vt:lpstr>
      <vt:lpstr>Office Theme</vt:lpstr>
      <vt:lpstr>Text</vt:lpstr>
      <vt:lpstr>What is Text Classification and What does a classifier do..??</vt:lpstr>
      <vt:lpstr>Uses for Text Classification</vt:lpstr>
      <vt:lpstr>Positive or negative movie</vt:lpstr>
      <vt:lpstr>Text Classification: definition</vt:lpstr>
      <vt:lpstr>Classification Methods:</vt:lpstr>
      <vt:lpstr>PowerPoint Presentation</vt:lpstr>
      <vt:lpstr>PowerPoint Presentation</vt:lpstr>
      <vt:lpstr>Naïve Bayes Classification</vt:lpstr>
      <vt:lpstr>Bayesian Methods</vt:lpstr>
      <vt:lpstr>The bag of words</vt:lpstr>
      <vt:lpstr>The bag of words</vt:lpstr>
      <vt:lpstr>The bag of words representation:</vt:lpstr>
      <vt:lpstr>Bag of words for document</vt:lpstr>
      <vt:lpstr>PowerPoint Presentation</vt:lpstr>
      <vt:lpstr>cMAP  argmax P(c| d)</vt:lpstr>
      <vt:lpstr>Naïve Bayes Classifier (II):Task: Classify a new instance based on a tuple of attribute values </vt:lpstr>
      <vt:lpstr>Naïve Bayes Classifier (III):Task: Classify a new instance based on a tuple of attribute values </vt:lpstr>
      <vt:lpstr>Multinomial Naïve Bayes</vt:lpstr>
      <vt:lpstr>PowerPoint Presentation</vt:lpstr>
      <vt:lpstr>PowerPoint Presentation</vt:lpstr>
      <vt:lpstr>Parameter estimation</vt:lpstr>
      <vt:lpstr>Feature Evaluation Metrics for Naïve Bayes Classifiers:</vt:lpstr>
      <vt:lpstr>Summary: Naive Bayes is Not So Naive</vt:lpstr>
      <vt:lpstr>The Text Classifier</vt:lpstr>
      <vt:lpstr>Conlcusion: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cp:lastModifiedBy>Suman Chatterjee</cp:lastModifiedBy>
  <cp:revision>6</cp:revision>
  <dcterms:created xsi:type="dcterms:W3CDTF">2018-11-15T11:29:12Z</dcterms:created>
  <dcterms:modified xsi:type="dcterms:W3CDTF">2018-11-15T12:17:56Z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2014-04-30T00:00:00Z</vt:filetime>
  </property>
  <property fmtid="{D5CDD505-2E9C-101B-9397-08002B2CF9AE}" pid="3" name="Creator">
    <vt:lpwstr>Impress</vt:lpwstr>
  </property>
  <property fmtid="{D5CDD505-2E9C-101B-9397-08002B2CF9AE}" pid="4" name="LastSaved">
    <vt:filetime>2018-11-15T00:00:00Z</vt:filetime>
  </property>
</Properties>
</file>