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u="sng" dirty="0" smtClean="0">
                <a:solidFill>
                  <a:schemeClr val="tx2"/>
                </a:solidFill>
              </a:rPr>
              <a:t>Using Tweets for Single Stock Price Prediction </a:t>
            </a:r>
            <a:endParaRPr lang="en-US" i="1" u="sng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Suman </a:t>
            </a:r>
            <a:r>
              <a:rPr lang="en-US" dirty="0" smtClean="0"/>
              <a:t>Chatterjee(</a:t>
            </a:r>
            <a:r>
              <a:rPr lang="en-US" dirty="0" err="1" smtClean="0"/>
              <a:t>Admn</a:t>
            </a:r>
            <a:r>
              <a:rPr lang="en-US" dirty="0" smtClean="0"/>
              <a:t> No.-15JE001400)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Meet Patel(</a:t>
            </a:r>
            <a:r>
              <a:rPr lang="en-US" dirty="0" err="1" smtClean="0"/>
              <a:t>Admn</a:t>
            </a:r>
            <a:r>
              <a:rPr lang="en-US" dirty="0" smtClean="0"/>
              <a:t> No.-15JE001161).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3" y="100012"/>
            <a:ext cx="2200275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537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3499" y="357997"/>
            <a:ext cx="6175946" cy="815196"/>
          </a:xfrm>
        </p:spPr>
        <p:txBody>
          <a:bodyPr/>
          <a:lstStyle/>
          <a:p>
            <a:r>
              <a:rPr lang="en-US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87" y="1364410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 marL="241300" indent="-228600"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Finance is </a:t>
            </a:r>
            <a:r>
              <a:rPr lang="en-US" sz="2800" dirty="0">
                <a:latin typeface="Calibri"/>
                <a:cs typeface="Calibri"/>
              </a:rPr>
              <a:t>all </a:t>
            </a:r>
            <a:r>
              <a:rPr lang="en-US" sz="2800" spc="-5" dirty="0">
                <a:latin typeface="Calibri"/>
                <a:cs typeface="Calibri"/>
              </a:rPr>
              <a:t>about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information</a:t>
            </a:r>
            <a:endParaRPr lang="en-US" sz="2800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z="2800" spc="-15" dirty="0">
                <a:latin typeface="Calibri"/>
                <a:cs typeface="Calibri"/>
              </a:rPr>
              <a:t>Information </a:t>
            </a:r>
            <a:r>
              <a:rPr lang="en-US" sz="2800" spc="-10" dirty="0">
                <a:latin typeface="Calibri"/>
                <a:cs typeface="Calibri"/>
              </a:rPr>
              <a:t>flooded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world</a:t>
            </a:r>
            <a:endParaRPr lang="en-US" sz="2800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Machine learning, </a:t>
            </a:r>
            <a:r>
              <a:rPr lang="en-US" sz="2800" spc="-20" dirty="0">
                <a:latin typeface="Calibri"/>
                <a:cs typeface="Calibri"/>
              </a:rPr>
              <a:t>data </a:t>
            </a:r>
            <a:r>
              <a:rPr lang="en-US" sz="2800" spc="-10" dirty="0">
                <a:latin typeface="Calibri"/>
                <a:cs typeface="Calibri"/>
              </a:rPr>
              <a:t>science, </a:t>
            </a:r>
            <a:r>
              <a:rPr lang="en-US" sz="2800" spc="-20" dirty="0">
                <a:latin typeface="Calibri"/>
                <a:cs typeface="Calibri"/>
              </a:rPr>
              <a:t>text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mining</a:t>
            </a:r>
            <a:endParaRPr lang="en-US" sz="2800" dirty="0">
              <a:latin typeface="Calibri"/>
              <a:cs typeface="Calibri"/>
            </a:endParaRPr>
          </a:p>
          <a:p>
            <a:pPr marL="698500" lvl="1" indent="-228600">
              <a:spcBef>
                <a:spcPts val="240"/>
              </a:spcBef>
              <a:tabLst>
                <a:tab pos="699135" algn="l"/>
              </a:tabLst>
            </a:pPr>
            <a:r>
              <a:rPr lang="en-US" sz="2400" spc="-10" dirty="0">
                <a:latin typeface="Calibri"/>
                <a:cs typeface="Calibri"/>
              </a:rPr>
              <a:t>Here </a:t>
            </a:r>
            <a:r>
              <a:rPr lang="en-US" sz="2400" spc="-15" dirty="0">
                <a:latin typeface="Calibri"/>
                <a:cs typeface="Calibri"/>
              </a:rPr>
              <a:t>to </a:t>
            </a:r>
            <a:r>
              <a:rPr lang="en-US" sz="2400" spc="-5" dirty="0">
                <a:latin typeface="Calibri"/>
                <a:cs typeface="Calibri"/>
              </a:rPr>
              <a:t>HELP! </a:t>
            </a:r>
            <a:r>
              <a:rPr lang="en-US" sz="2400" spc="-50" dirty="0">
                <a:latin typeface="Calibri"/>
                <a:cs typeface="Calibri"/>
              </a:rPr>
              <a:t>Try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them</a:t>
            </a:r>
          </a:p>
          <a:p>
            <a:pPr marL="241300" indent="-228600">
              <a:spcBef>
                <a:spcPts val="630"/>
              </a:spcBef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Predicting </a:t>
            </a:r>
            <a:r>
              <a:rPr lang="en-US" sz="2800" spc="-5" dirty="0">
                <a:latin typeface="Calibri"/>
                <a:cs typeface="Calibri"/>
              </a:rPr>
              <a:t>without emotional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influence</a:t>
            </a:r>
            <a:endParaRPr lang="en-US" sz="2800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Accountability</a:t>
            </a:r>
            <a:endParaRPr lang="en-US" sz="2800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Consider </a:t>
            </a:r>
            <a:r>
              <a:rPr lang="en-US" sz="2800" spc="-5" dirty="0">
                <a:latin typeface="Calibri"/>
                <a:cs typeface="Calibri"/>
              </a:rPr>
              <a:t>all </a:t>
            </a:r>
            <a:r>
              <a:rPr lang="en-US" sz="2800" spc="-15" dirty="0">
                <a:latin typeface="Calibri"/>
                <a:cs typeface="Calibri"/>
              </a:rPr>
              <a:t>information </a:t>
            </a:r>
            <a:r>
              <a:rPr lang="en-US" sz="2800" spc="-25" dirty="0">
                <a:latin typeface="Calibri"/>
                <a:cs typeface="Calibri"/>
              </a:rPr>
              <a:t>for </a:t>
            </a:r>
            <a:r>
              <a:rPr lang="en-US" sz="2800" spc="-20" dirty="0">
                <a:latin typeface="Calibri"/>
                <a:cs typeface="Calibri"/>
              </a:rPr>
              <a:t>better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prediction</a:t>
            </a:r>
            <a:endParaRPr lang="en-US" sz="2800" dirty="0">
              <a:latin typeface="Calibri"/>
              <a:cs typeface="Calibri"/>
            </a:endParaRPr>
          </a:p>
          <a:p>
            <a:pPr marL="698500" lvl="1" indent="-228600">
              <a:spcBef>
                <a:spcPts val="229"/>
              </a:spcBef>
              <a:tabLst>
                <a:tab pos="699135" algn="l"/>
              </a:tabLst>
            </a:pPr>
            <a:r>
              <a:rPr lang="en-US" sz="2400" spc="-10" dirty="0">
                <a:latin typeface="Calibri"/>
                <a:cs typeface="Calibri"/>
              </a:rPr>
              <a:t>More </a:t>
            </a:r>
            <a:r>
              <a:rPr lang="en-US" sz="2400" dirty="0">
                <a:latin typeface="Calibri"/>
                <a:cs typeface="Calibri"/>
              </a:rPr>
              <a:t>than </a:t>
            </a:r>
            <a:r>
              <a:rPr lang="en-US" sz="2400" spc="-5" dirty="0">
                <a:latin typeface="Calibri"/>
                <a:cs typeface="Calibri"/>
              </a:rPr>
              <a:t>human </a:t>
            </a:r>
            <a:r>
              <a:rPr lang="en-US" sz="2400" spc="-10" dirty="0">
                <a:latin typeface="Calibri"/>
                <a:cs typeface="Calibri"/>
              </a:rPr>
              <a:t>can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digest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953756" y="2098548"/>
            <a:ext cx="3953255" cy="399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0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042" y="-392502"/>
            <a:ext cx="6081055" cy="1752599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Learning?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2"/>
          <p:cNvSpPr/>
          <p:nvPr/>
        </p:nvSpPr>
        <p:spPr>
          <a:xfrm>
            <a:off x="2943419" y="1165599"/>
            <a:ext cx="8183880" cy="535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21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3140" y="2122098"/>
            <a:ext cx="10265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b="1" spc="-5" dirty="0">
                <a:latin typeface="Calibri"/>
                <a:cs typeface="Calibri"/>
              </a:rPr>
              <a:t>Machine learning </a:t>
            </a:r>
            <a:r>
              <a:rPr lang="en-US" sz="2400" spc="-5" dirty="0">
                <a:latin typeface="Calibri"/>
                <a:cs typeface="Calibri"/>
              </a:rPr>
              <a:t>is the </a:t>
            </a:r>
            <a:r>
              <a:rPr lang="en-US" sz="2400" spc="-10" dirty="0">
                <a:latin typeface="Calibri"/>
                <a:cs typeface="Calibri"/>
              </a:rPr>
              <a:t>subfield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spc="-15" dirty="0">
                <a:latin typeface="Calibri"/>
                <a:cs typeface="Calibri"/>
              </a:rPr>
              <a:t>computer </a:t>
            </a:r>
            <a:r>
              <a:rPr lang="en-US" sz="2400" spc="-10" dirty="0">
                <a:latin typeface="Calibri"/>
                <a:cs typeface="Calibri"/>
              </a:rPr>
              <a:t>science</a:t>
            </a:r>
            <a:r>
              <a:rPr lang="en-US" sz="2400" spc="175" dirty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that "gives </a:t>
            </a:r>
            <a:r>
              <a:rPr lang="en-US" sz="2400" spc="-20" dirty="0">
                <a:latin typeface="Calibri"/>
                <a:cs typeface="Calibri"/>
              </a:rPr>
              <a:t>computers </a:t>
            </a:r>
            <a:r>
              <a:rPr lang="en-US" sz="2400" spc="-5" dirty="0">
                <a:latin typeface="Calibri"/>
                <a:cs typeface="Calibri"/>
              </a:rPr>
              <a:t>the ability </a:t>
            </a:r>
            <a:r>
              <a:rPr lang="en-US" sz="2400" spc="-15" dirty="0">
                <a:latin typeface="Calibri"/>
                <a:cs typeface="Calibri"/>
              </a:rPr>
              <a:t>to </a:t>
            </a:r>
            <a:r>
              <a:rPr lang="en-US" sz="2400" spc="-5" dirty="0">
                <a:latin typeface="Calibri"/>
                <a:cs typeface="Calibri"/>
              </a:rPr>
              <a:t>learn without </a:t>
            </a:r>
            <a:r>
              <a:rPr lang="en-US" sz="2400" spc="-10" dirty="0">
                <a:latin typeface="Calibri"/>
                <a:cs typeface="Calibri"/>
              </a:rPr>
              <a:t>being</a:t>
            </a:r>
            <a:r>
              <a:rPr lang="en-US" sz="2400" spc="165" dirty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explicitly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programmed</a:t>
            </a:r>
            <a:r>
              <a:rPr lang="en-US" sz="2400" spc="-15" dirty="0">
                <a:latin typeface="Calibri"/>
                <a:cs typeface="Calibri"/>
              </a:rPr>
              <a:t>" </a:t>
            </a:r>
            <a:r>
              <a:rPr lang="en-US" sz="2400" spc="-10" dirty="0">
                <a:latin typeface="Calibri"/>
                <a:cs typeface="Calibri"/>
              </a:rPr>
              <a:t>(Arthur Samuel,</a:t>
            </a:r>
            <a:r>
              <a:rPr lang="en-US" sz="2400" spc="8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1959).</a:t>
            </a:r>
          </a:p>
          <a:p>
            <a:pPr marL="342900" indent="-342900">
              <a:lnSpc>
                <a:spcPts val="3195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Evolved from the study of 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computational learning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 in artificial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intelligence,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explores the study and construction of algorithms that can learn from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make predictions on 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– such algorithms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overcome following strictly static program instructions by making data-driven predictions 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decisions, through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building a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from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sample inputs.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49" y="612475"/>
            <a:ext cx="1088653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sz="28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</a:t>
            </a:r>
            <a:r>
              <a:rPr lang="en-US" sz="28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 </a:t>
            </a:r>
            <a:r>
              <a:rPr lang="en-US" sz="2800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  <a:r>
              <a:rPr lang="en-US" sz="2800" u="sng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1049" y="1656272"/>
            <a:ext cx="609887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lang="en-US" spc="-5">
                <a:latin typeface="Calibri"/>
                <a:cs typeface="Calibri"/>
              </a:rPr>
              <a:t>Use machine learning on </a:t>
            </a:r>
            <a:r>
              <a:rPr lang="en-US" spc="-15">
                <a:latin typeface="Calibri"/>
                <a:cs typeface="Calibri"/>
              </a:rPr>
              <a:t>past </a:t>
            </a:r>
            <a:r>
              <a:rPr lang="en-US" spc="-5">
                <a:latin typeface="Calibri"/>
                <a:cs typeface="Calibri"/>
              </a:rPr>
              <a:t>2-3 </a:t>
            </a:r>
            <a:r>
              <a:rPr lang="en-US" spc="-15">
                <a:latin typeface="Calibri"/>
                <a:cs typeface="Calibri"/>
              </a:rPr>
              <a:t>year</a:t>
            </a:r>
            <a:r>
              <a:rPr lang="en-US" spc="5">
                <a:latin typeface="Calibri"/>
                <a:cs typeface="Calibri"/>
              </a:rPr>
              <a:t> </a:t>
            </a:r>
            <a:r>
              <a:rPr lang="en-US" spc="-20">
                <a:latin typeface="Calibri"/>
                <a:cs typeface="Calibri"/>
              </a:rPr>
              <a:t>data</a:t>
            </a:r>
            <a:endParaRPr lang="en-US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125"/>
              </a:spcBef>
              <a:buFont typeface="Arial"/>
              <a:buChar char="•"/>
              <a:tabLst>
                <a:tab pos="299720" algn="l"/>
              </a:tabLst>
            </a:pPr>
            <a:r>
              <a:rPr lang="en-US" spc="-20">
                <a:latin typeface="Calibri"/>
                <a:cs typeface="Calibri"/>
              </a:rPr>
              <a:t>Data </a:t>
            </a:r>
            <a:r>
              <a:rPr lang="en-US" spc="-10">
                <a:latin typeface="Calibri"/>
                <a:cs typeface="Calibri"/>
              </a:rPr>
              <a:t>obtained </a:t>
            </a:r>
            <a:r>
              <a:rPr lang="en-US" spc="-5">
                <a:latin typeface="Calibri"/>
                <a:cs typeface="Calibri"/>
              </a:rPr>
              <a:t>using </a:t>
            </a:r>
            <a:r>
              <a:rPr lang="en-US" spc="-10">
                <a:latin typeface="Calibri"/>
                <a:cs typeface="Calibri"/>
              </a:rPr>
              <a:t>Bloomberg terminal</a:t>
            </a:r>
            <a:endParaRPr lang="en-US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110"/>
              </a:spcBef>
              <a:buFont typeface="Arial"/>
              <a:buChar char="•"/>
              <a:tabLst>
                <a:tab pos="299720" algn="l"/>
              </a:tabLst>
            </a:pPr>
            <a:r>
              <a:rPr lang="en-US" spc="-20">
                <a:latin typeface="Calibri"/>
                <a:cs typeface="Calibri"/>
              </a:rPr>
              <a:t>Data </a:t>
            </a:r>
            <a:r>
              <a:rPr lang="en-US" spc="-5">
                <a:latin typeface="Calibri"/>
                <a:cs typeface="Calibri"/>
              </a:rPr>
              <a:t>include 28</a:t>
            </a:r>
            <a:r>
              <a:rPr lang="en-US" spc="-20">
                <a:latin typeface="Calibri"/>
                <a:cs typeface="Calibri"/>
              </a:rPr>
              <a:t> indicators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049" y="3295291"/>
            <a:ext cx="6236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Book </a:t>
            </a:r>
            <a:r>
              <a:rPr lang="en-US" spc="-5" dirty="0">
                <a:latin typeface="Calibri"/>
                <a:cs typeface="Calibri"/>
              </a:rPr>
              <a:t>value, </a:t>
            </a:r>
            <a:r>
              <a:rPr lang="en-US" spc="-15" dirty="0">
                <a:latin typeface="Calibri"/>
                <a:cs typeface="Calibri"/>
              </a:rPr>
              <a:t>Market </a:t>
            </a:r>
            <a:r>
              <a:rPr lang="en-US" spc="-10" dirty="0">
                <a:latin typeface="Calibri"/>
                <a:cs typeface="Calibri"/>
              </a:rPr>
              <a:t>capitalization, </a:t>
            </a:r>
            <a:r>
              <a:rPr lang="en-US" spc="-5" dirty="0">
                <a:latin typeface="Calibri"/>
                <a:cs typeface="Calibri"/>
              </a:rPr>
              <a:t>Change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-15" dirty="0">
                <a:latin typeface="Calibri"/>
                <a:cs typeface="Calibri"/>
              </a:rPr>
              <a:t>stock </a:t>
            </a:r>
            <a:r>
              <a:rPr lang="en-US" spc="-5" dirty="0">
                <a:latin typeface="Calibri"/>
                <a:cs typeface="Calibri"/>
              </a:rPr>
              <a:t>Net price </a:t>
            </a:r>
            <a:r>
              <a:rPr lang="en-US" spc="-10" dirty="0">
                <a:latin typeface="Calibri"/>
                <a:cs typeface="Calibri"/>
              </a:rPr>
              <a:t>over </a:t>
            </a:r>
            <a:r>
              <a:rPr lang="en-US" dirty="0">
                <a:latin typeface="Calibri"/>
                <a:cs typeface="Calibri"/>
              </a:rPr>
              <a:t>the one </a:t>
            </a:r>
            <a:r>
              <a:rPr lang="en-US" spc="-5" dirty="0">
                <a:latin typeface="Calibri"/>
                <a:cs typeface="Calibri"/>
              </a:rPr>
              <a:t>month period,  </a:t>
            </a:r>
            <a:r>
              <a:rPr lang="en-US" spc="-15" dirty="0">
                <a:latin typeface="Calibri"/>
                <a:cs typeface="Calibri"/>
              </a:rPr>
              <a:t>Percentage </a:t>
            </a:r>
            <a:r>
              <a:rPr lang="en-US" dirty="0">
                <a:latin typeface="Calibri"/>
                <a:cs typeface="Calibri"/>
              </a:rPr>
              <a:t>change </a:t>
            </a:r>
            <a:r>
              <a:rPr lang="en-US" spc="-5" dirty="0">
                <a:latin typeface="Calibri"/>
                <a:cs typeface="Calibri"/>
              </a:rPr>
              <a:t>of Net </a:t>
            </a:r>
            <a:r>
              <a:rPr lang="en-US" dirty="0">
                <a:latin typeface="Calibri"/>
                <a:cs typeface="Calibri"/>
              </a:rPr>
              <a:t>price </a:t>
            </a:r>
            <a:r>
              <a:rPr lang="en-US" spc="-10" dirty="0">
                <a:latin typeface="Calibri"/>
                <a:cs typeface="Calibri"/>
              </a:rPr>
              <a:t>over </a:t>
            </a:r>
            <a:r>
              <a:rPr lang="en-US" dirty="0">
                <a:latin typeface="Calibri"/>
                <a:cs typeface="Calibri"/>
              </a:rPr>
              <a:t>the one </a:t>
            </a:r>
            <a:r>
              <a:rPr lang="en-US" spc="-5" dirty="0">
                <a:latin typeface="Calibri"/>
                <a:cs typeface="Calibri"/>
              </a:rPr>
              <a:t>month period, Dividend </a:t>
            </a:r>
            <a:r>
              <a:rPr lang="en-US" dirty="0">
                <a:latin typeface="Calibri"/>
                <a:cs typeface="Calibri"/>
              </a:rPr>
              <a:t>yield, </a:t>
            </a:r>
            <a:r>
              <a:rPr lang="en-US" spc="-5" dirty="0">
                <a:latin typeface="Calibri"/>
                <a:cs typeface="Calibri"/>
              </a:rPr>
              <a:t>Earnings per </a:t>
            </a:r>
            <a:r>
              <a:rPr lang="en-US" spc="-10" dirty="0">
                <a:latin typeface="Calibri"/>
                <a:cs typeface="Calibri"/>
              </a:rPr>
              <a:t>share,  </a:t>
            </a:r>
            <a:r>
              <a:rPr lang="en-US" spc="-5" dirty="0">
                <a:latin typeface="Calibri"/>
                <a:cs typeface="Calibri"/>
              </a:rPr>
              <a:t>Earnings per </a:t>
            </a:r>
            <a:r>
              <a:rPr lang="en-US" spc="-10" dirty="0">
                <a:latin typeface="Calibri"/>
                <a:cs typeface="Calibri"/>
              </a:rPr>
              <a:t>share growth, </a:t>
            </a:r>
            <a:r>
              <a:rPr lang="en-US" spc="-5" dirty="0">
                <a:latin typeface="Calibri"/>
                <a:cs typeface="Calibri"/>
              </a:rPr>
              <a:t>Sales </a:t>
            </a:r>
            <a:r>
              <a:rPr lang="en-US" spc="-10" dirty="0">
                <a:latin typeface="Calibri"/>
                <a:cs typeface="Calibri"/>
              </a:rPr>
              <a:t>revenue </a:t>
            </a:r>
            <a:r>
              <a:rPr lang="en-US" spc="-25" dirty="0">
                <a:latin typeface="Calibri"/>
                <a:cs typeface="Calibri"/>
              </a:rPr>
              <a:t>turnover, </a:t>
            </a:r>
            <a:r>
              <a:rPr lang="en-US" spc="-5" dirty="0">
                <a:latin typeface="Calibri"/>
                <a:cs typeface="Calibri"/>
              </a:rPr>
              <a:t>Net </a:t>
            </a:r>
            <a:r>
              <a:rPr lang="en-US" spc="-10" dirty="0">
                <a:latin typeface="Calibri"/>
                <a:cs typeface="Calibri"/>
              </a:rPr>
              <a:t>revenue, </a:t>
            </a:r>
            <a:r>
              <a:rPr lang="en-US" spc="-5" dirty="0">
                <a:latin typeface="Calibri"/>
                <a:cs typeface="Calibri"/>
              </a:rPr>
              <a:t>Net </a:t>
            </a:r>
            <a:r>
              <a:rPr lang="en-US" spc="-10" dirty="0">
                <a:latin typeface="Calibri"/>
                <a:cs typeface="Calibri"/>
              </a:rPr>
              <a:t>revenue growth, </a:t>
            </a:r>
            <a:r>
              <a:rPr lang="en-US" spc="-5" dirty="0">
                <a:latin typeface="Calibri"/>
                <a:cs typeface="Calibri"/>
              </a:rPr>
              <a:t>Sales  </a:t>
            </a:r>
            <a:r>
              <a:rPr lang="en-US" spc="-10" dirty="0">
                <a:latin typeface="Calibri"/>
                <a:cs typeface="Calibri"/>
              </a:rPr>
              <a:t>growth, </a:t>
            </a:r>
            <a:r>
              <a:rPr lang="en-US" spc="-5" dirty="0">
                <a:latin typeface="Calibri"/>
                <a:cs typeface="Calibri"/>
              </a:rPr>
              <a:t>Price </a:t>
            </a:r>
            <a:r>
              <a:rPr lang="en-US" spc="-15" dirty="0">
                <a:latin typeface="Calibri"/>
                <a:cs typeface="Calibri"/>
              </a:rPr>
              <a:t>to </a:t>
            </a:r>
            <a:r>
              <a:rPr lang="en-US" dirty="0">
                <a:latin typeface="Calibri"/>
                <a:cs typeface="Calibri"/>
              </a:rPr>
              <a:t>earnings </a:t>
            </a:r>
            <a:r>
              <a:rPr lang="en-US" spc="-20" dirty="0">
                <a:latin typeface="Calibri"/>
                <a:cs typeface="Calibri"/>
              </a:rPr>
              <a:t>ratio, </a:t>
            </a:r>
            <a:r>
              <a:rPr lang="en-US" spc="-5" dirty="0">
                <a:latin typeface="Calibri"/>
                <a:cs typeface="Calibri"/>
              </a:rPr>
              <a:t>Price </a:t>
            </a:r>
            <a:r>
              <a:rPr lang="en-US" spc="-15" dirty="0">
                <a:latin typeface="Calibri"/>
                <a:cs typeface="Calibri"/>
              </a:rPr>
              <a:t>to </a:t>
            </a:r>
            <a:r>
              <a:rPr lang="en-US" dirty="0">
                <a:latin typeface="Calibri"/>
                <a:cs typeface="Calibri"/>
              </a:rPr>
              <a:t>earnings </a:t>
            </a:r>
            <a:r>
              <a:rPr lang="en-US" spc="-15" dirty="0">
                <a:latin typeface="Calibri"/>
                <a:cs typeface="Calibri"/>
              </a:rPr>
              <a:t>ratio </a:t>
            </a:r>
            <a:r>
              <a:rPr lang="en-US" spc="-10" dirty="0">
                <a:latin typeface="Calibri"/>
                <a:cs typeface="Calibri"/>
              </a:rPr>
              <a:t>-five </a:t>
            </a:r>
            <a:r>
              <a:rPr lang="en-US" spc="-15" dirty="0">
                <a:latin typeface="Calibri"/>
                <a:cs typeface="Calibri"/>
              </a:rPr>
              <a:t>years average, </a:t>
            </a:r>
            <a:r>
              <a:rPr lang="en-US" spc="-5" dirty="0">
                <a:latin typeface="Calibri"/>
                <a:cs typeface="Calibri"/>
              </a:rPr>
              <a:t>Price </a:t>
            </a:r>
            <a:r>
              <a:rPr lang="en-US" spc="-15" dirty="0">
                <a:latin typeface="Calibri"/>
                <a:cs typeface="Calibri"/>
              </a:rPr>
              <a:t>to </a:t>
            </a:r>
            <a:r>
              <a:rPr lang="en-US" spc="-5" dirty="0">
                <a:latin typeface="Calibri"/>
                <a:cs typeface="Calibri"/>
              </a:rPr>
              <a:t>book </a:t>
            </a:r>
            <a:r>
              <a:rPr lang="en-US" spc="-20" dirty="0">
                <a:latin typeface="Calibri"/>
                <a:cs typeface="Calibri"/>
              </a:rPr>
              <a:t>ratio,  </a:t>
            </a:r>
            <a:r>
              <a:rPr lang="en-US" dirty="0">
                <a:latin typeface="Calibri"/>
                <a:cs typeface="Calibri"/>
              </a:rPr>
              <a:t>Price </a:t>
            </a:r>
            <a:r>
              <a:rPr lang="en-US" spc="-10" dirty="0">
                <a:latin typeface="Calibri"/>
                <a:cs typeface="Calibri"/>
              </a:rPr>
              <a:t>to </a:t>
            </a:r>
            <a:r>
              <a:rPr lang="en-US" spc="-5" dirty="0">
                <a:latin typeface="Calibri"/>
                <a:cs typeface="Calibri"/>
              </a:rPr>
              <a:t>sales </a:t>
            </a:r>
            <a:r>
              <a:rPr lang="en-US" spc="-20" dirty="0">
                <a:latin typeface="Calibri"/>
                <a:cs typeface="Calibri"/>
              </a:rPr>
              <a:t>ratio, </a:t>
            </a:r>
            <a:r>
              <a:rPr lang="en-US" spc="-5" dirty="0">
                <a:latin typeface="Calibri"/>
                <a:cs typeface="Calibri"/>
              </a:rPr>
              <a:t>Dividend per share, </a:t>
            </a:r>
            <a:r>
              <a:rPr lang="en-US" spc="-10" dirty="0">
                <a:latin typeface="Calibri"/>
                <a:cs typeface="Calibri"/>
              </a:rPr>
              <a:t>Current </a:t>
            </a:r>
            <a:r>
              <a:rPr lang="en-US" spc="-20" dirty="0">
                <a:latin typeface="Calibri"/>
                <a:cs typeface="Calibri"/>
              </a:rPr>
              <a:t>ratio, </a:t>
            </a:r>
            <a:r>
              <a:rPr lang="en-US" dirty="0">
                <a:latin typeface="Calibri"/>
                <a:cs typeface="Calibri"/>
              </a:rPr>
              <a:t>Quick </a:t>
            </a:r>
            <a:r>
              <a:rPr lang="en-US" spc="-20" dirty="0">
                <a:latin typeface="Calibri"/>
                <a:cs typeface="Calibri"/>
              </a:rPr>
              <a:t>ratio, </a:t>
            </a:r>
            <a:r>
              <a:rPr lang="en-US" spc="-45" dirty="0">
                <a:latin typeface="Calibri"/>
                <a:cs typeface="Calibri"/>
              </a:rPr>
              <a:t>Total </a:t>
            </a:r>
            <a:r>
              <a:rPr lang="en-US" spc="-5" dirty="0">
                <a:latin typeface="Calibri"/>
                <a:cs typeface="Calibri"/>
              </a:rPr>
              <a:t>debt </a:t>
            </a:r>
            <a:r>
              <a:rPr lang="en-US" spc="-10" dirty="0">
                <a:latin typeface="Calibri"/>
                <a:cs typeface="Calibri"/>
              </a:rPr>
              <a:t>to </a:t>
            </a:r>
            <a:r>
              <a:rPr lang="en-US" spc="-20" dirty="0">
                <a:latin typeface="Calibri"/>
                <a:cs typeface="Calibri"/>
              </a:rPr>
              <a:t>equity, </a:t>
            </a:r>
            <a:r>
              <a:rPr lang="en-US" spc="-5" dirty="0">
                <a:latin typeface="Calibri"/>
                <a:cs typeface="Calibri"/>
              </a:rPr>
              <a:t>margins,  asset</a:t>
            </a:r>
            <a:r>
              <a:rPr lang="en-US" spc="-4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turnover…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5" y="1364475"/>
            <a:ext cx="4899803" cy="48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5442699" cy="556403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</a:t>
            </a:r>
            <a:r>
              <a:rPr lang="en-US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136" y="2121407"/>
            <a:ext cx="5769864" cy="389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6362700" y="2042160"/>
            <a:ext cx="5512308" cy="390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7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624519" cy="677174"/>
          </a:xfrm>
        </p:spPr>
        <p:txBody>
          <a:bodyPr>
            <a:normAutofit fontScale="90000"/>
          </a:bodyPr>
          <a:lstStyle/>
          <a:p>
            <a:r>
              <a:rPr lang="en-US" u="sng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</a:t>
            </a:r>
            <a:r>
              <a:rPr lang="en-US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u="sng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64898"/>
            <a:ext cx="4674950" cy="3140015"/>
          </a:xfrm>
        </p:spPr>
        <p:txBody>
          <a:bodyPr>
            <a:normAutofit lnSpcReduction="10000"/>
          </a:bodyPr>
          <a:lstStyle/>
          <a:p>
            <a:pPr marL="241300" indent="-228600">
              <a:tabLst>
                <a:tab pos="241935" algn="l"/>
              </a:tabLst>
            </a:pPr>
            <a:r>
              <a:rPr lang="en-US" spc="-10" dirty="0">
                <a:latin typeface="Calibri"/>
                <a:cs typeface="Calibri"/>
              </a:rPr>
              <a:t>Short </a:t>
            </a:r>
            <a:r>
              <a:rPr lang="en-US" spc="-20" dirty="0">
                <a:latin typeface="Calibri"/>
                <a:cs typeface="Calibri"/>
              </a:rPr>
              <a:t>text </a:t>
            </a:r>
            <a:r>
              <a:rPr lang="en-US" spc="-5" dirty="0">
                <a:latin typeface="Calibri"/>
                <a:cs typeface="Calibri"/>
              </a:rPr>
              <a:t>– </a:t>
            </a:r>
            <a:r>
              <a:rPr lang="en-US" spc="-10" dirty="0">
                <a:latin typeface="Calibri"/>
                <a:cs typeface="Calibri"/>
              </a:rPr>
              <a:t>dense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information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pc="-15" dirty="0">
                <a:latin typeface="Calibri"/>
                <a:cs typeface="Calibri"/>
              </a:rPr>
              <a:t>Ungrammatical</a:t>
            </a:r>
            <a:r>
              <a:rPr lang="en-US" spc="-10" dirty="0">
                <a:latin typeface="Calibri"/>
                <a:cs typeface="Calibri"/>
              </a:rPr>
              <a:t> language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pc="-10" dirty="0">
                <a:latin typeface="Calibri"/>
                <a:cs typeface="Calibri"/>
              </a:rPr>
              <a:t>Abbreviations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pc="-35" dirty="0">
                <a:latin typeface="Calibri"/>
                <a:cs typeface="Calibri"/>
              </a:rPr>
              <a:t>Typos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pc="-10" dirty="0">
                <a:latin typeface="Calibri"/>
                <a:cs typeface="Calibri"/>
              </a:rPr>
              <a:t>Emoticons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pc="-10" dirty="0">
                <a:latin typeface="Calibri"/>
                <a:cs typeface="Calibri"/>
              </a:rPr>
              <a:t>Links, </a:t>
            </a:r>
            <a:r>
              <a:rPr lang="en-US" spc="-15" dirty="0">
                <a:latin typeface="Calibri"/>
                <a:cs typeface="Calibri"/>
              </a:rPr>
              <a:t>hashtags,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mentions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269735" y="1942581"/>
            <a:ext cx="5102352" cy="405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120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753251" cy="694426"/>
          </a:xfrm>
        </p:spPr>
        <p:txBody>
          <a:bodyPr>
            <a:normAutofit fontScale="90000"/>
          </a:bodyPr>
          <a:lstStyle/>
          <a:p>
            <a:r>
              <a:rPr lang="en-US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u="sng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3"/>
          <p:cNvSpPr/>
          <p:nvPr/>
        </p:nvSpPr>
        <p:spPr>
          <a:xfrm>
            <a:off x="249936" y="1716023"/>
            <a:ext cx="11791188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7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63" y="107830"/>
            <a:ext cx="7771832" cy="668547"/>
          </a:xfrm>
        </p:spPr>
        <p:txBody>
          <a:bodyPr>
            <a:normAutofit fontScale="90000"/>
          </a:bodyPr>
          <a:lstStyle/>
          <a:p>
            <a:r>
              <a:rPr lang="en-US" u="sng" spc="-10" dirty="0"/>
              <a:t>Correlations </a:t>
            </a:r>
            <a:r>
              <a:rPr lang="en-US" u="sng" dirty="0"/>
              <a:t>– </a:t>
            </a:r>
            <a:r>
              <a:rPr lang="en-US" u="sng" spc="-15" dirty="0"/>
              <a:t>sentiment vs</a:t>
            </a:r>
            <a:r>
              <a:rPr lang="en-US" u="sng" spc="-25" dirty="0"/>
              <a:t> </a:t>
            </a:r>
            <a:r>
              <a:rPr lang="en-US" u="sng" dirty="0"/>
              <a:t>pair</a:t>
            </a:r>
          </a:p>
        </p:txBody>
      </p:sp>
      <p:sp>
        <p:nvSpPr>
          <p:cNvPr id="4" name="object 3"/>
          <p:cNvSpPr/>
          <p:nvPr/>
        </p:nvSpPr>
        <p:spPr>
          <a:xfrm>
            <a:off x="423263" y="872159"/>
            <a:ext cx="11414760" cy="307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499872" y="4233671"/>
            <a:ext cx="11513820" cy="247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26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15" y="116456"/>
            <a:ext cx="9842172" cy="659921"/>
          </a:xfrm>
        </p:spPr>
        <p:txBody>
          <a:bodyPr>
            <a:normAutofit fontScale="90000"/>
          </a:bodyPr>
          <a:lstStyle/>
          <a:p>
            <a:r>
              <a:rPr lang="en-US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</a:t>
            </a:r>
            <a:r>
              <a:rPr lang="en-US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</a:t>
            </a:r>
            <a:r>
              <a:rPr lang="en-US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(What </a:t>
            </a:r>
            <a:r>
              <a:rPr lang="en-US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en-US" u="sng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found?)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363" y="958969"/>
            <a:ext cx="10018713" cy="3124201"/>
          </a:xfrm>
        </p:spPr>
        <p:txBody>
          <a:bodyPr/>
          <a:lstStyle/>
          <a:p>
            <a:pPr marL="241300" indent="-228600">
              <a:tabLst>
                <a:tab pos="241935" algn="l"/>
              </a:tabLst>
            </a:pPr>
            <a:r>
              <a:rPr lang="en-US" spc="-15" dirty="0">
                <a:latin typeface="Calibri"/>
                <a:cs typeface="Calibri"/>
              </a:rPr>
              <a:t>There </a:t>
            </a:r>
            <a:r>
              <a:rPr lang="en-US" spc="-5" dirty="0">
                <a:latin typeface="Calibri"/>
                <a:cs typeface="Calibri"/>
              </a:rPr>
              <a:t>is </a:t>
            </a:r>
            <a:r>
              <a:rPr lang="en-US" spc="-15" dirty="0">
                <a:latin typeface="Calibri"/>
                <a:cs typeface="Calibri"/>
              </a:rPr>
              <a:t>correlation </a:t>
            </a:r>
            <a:r>
              <a:rPr lang="en-US" spc="-10" dirty="0">
                <a:latin typeface="Calibri"/>
                <a:cs typeface="Calibri"/>
              </a:rPr>
              <a:t>between </a:t>
            </a:r>
            <a:r>
              <a:rPr lang="en-US" spc="-15" dirty="0">
                <a:latin typeface="Calibri"/>
                <a:cs typeface="Calibri"/>
              </a:rPr>
              <a:t>sentiment </a:t>
            </a:r>
            <a:r>
              <a:rPr lang="en-US" spc="-5" dirty="0">
                <a:latin typeface="Calibri"/>
                <a:cs typeface="Calibri"/>
              </a:rPr>
              <a:t>and </a:t>
            </a:r>
            <a:r>
              <a:rPr lang="en-US" spc="-20" dirty="0">
                <a:latin typeface="Calibri"/>
                <a:cs typeface="Calibri"/>
              </a:rPr>
              <a:t>market</a:t>
            </a:r>
            <a:r>
              <a:rPr lang="en-US" spc="14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movement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pc="-5" dirty="0">
                <a:latin typeface="Calibri"/>
                <a:cs typeface="Calibri"/>
              </a:rPr>
              <a:t>In time it is </a:t>
            </a:r>
            <a:r>
              <a:rPr lang="en-US" spc="-10" dirty="0">
                <a:latin typeface="Calibri"/>
                <a:cs typeface="Calibri"/>
              </a:rPr>
              <a:t>variable </a:t>
            </a:r>
            <a:r>
              <a:rPr lang="en-US" spc="-5" dirty="0">
                <a:latin typeface="Calibri"/>
                <a:cs typeface="Calibri"/>
              </a:rPr>
              <a:t>(some times 5 </a:t>
            </a:r>
            <a:r>
              <a:rPr lang="en-US" spc="-10" dirty="0">
                <a:latin typeface="Calibri"/>
                <a:cs typeface="Calibri"/>
              </a:rPr>
              <a:t>minutes, </a:t>
            </a:r>
            <a:r>
              <a:rPr lang="en-US" spc="-5" dirty="0">
                <a:latin typeface="Calibri"/>
                <a:cs typeface="Calibri"/>
              </a:rPr>
              <a:t>some times 5</a:t>
            </a:r>
            <a:r>
              <a:rPr lang="en-US" spc="10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hours)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pc="-10" dirty="0">
                <a:latin typeface="Calibri"/>
                <a:cs typeface="Calibri"/>
              </a:rPr>
              <a:t>Some </a:t>
            </a:r>
            <a:r>
              <a:rPr lang="en-US" spc="-5" dirty="0">
                <a:latin typeface="Calibri"/>
                <a:cs typeface="Calibri"/>
              </a:rPr>
              <a:t>times</a:t>
            </a:r>
            <a:r>
              <a:rPr lang="en-US" spc="-3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ambiguous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tabLst>
                <a:tab pos="241935" algn="l"/>
              </a:tabLst>
            </a:pPr>
            <a:r>
              <a:rPr lang="en-US" spc="-15" dirty="0">
                <a:latin typeface="Calibri"/>
                <a:cs typeface="Calibri"/>
              </a:rPr>
              <a:t>More research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necessary</a:t>
            </a:r>
            <a:endParaRPr lang="en-US" dirty="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tabLst>
                <a:tab pos="241935" algn="l"/>
              </a:tabLst>
            </a:pPr>
            <a:r>
              <a:rPr lang="en-US" spc="-5" dirty="0">
                <a:latin typeface="Calibri"/>
                <a:cs typeface="Calibri"/>
              </a:rPr>
              <a:t>When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enter/exit?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6720840" y="3300984"/>
            <a:ext cx="4613148" cy="2993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61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824</TotalTime>
  <Words>292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Using Tweets for Single Stock Price Prediction </vt:lpstr>
      <vt:lpstr>What is Machine Learning?</vt:lpstr>
      <vt:lpstr>Introduction</vt:lpstr>
      <vt:lpstr>PowerPoint Presentation</vt:lpstr>
      <vt:lpstr>Sentiment classification</vt:lpstr>
      <vt:lpstr>Twitter sentiment - challenges</vt:lpstr>
      <vt:lpstr>Evaluation - sentiment</vt:lpstr>
      <vt:lpstr>Correlations – sentiment vs pair</vt:lpstr>
      <vt:lpstr>Correlations with sentiment (What we found?)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Tweets for stock Price Prediction through Machine Learning</dc:title>
  <dc:creator>Suman Chatterjee</dc:creator>
  <cp:lastModifiedBy>Suman Chatterjee</cp:lastModifiedBy>
  <cp:revision>9</cp:revision>
  <dcterms:created xsi:type="dcterms:W3CDTF">2017-11-02T06:51:05Z</dcterms:created>
  <dcterms:modified xsi:type="dcterms:W3CDTF">2017-11-08T09:33:59Z</dcterms:modified>
</cp:coreProperties>
</file>