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479" r:id="rId15"/>
    <p:sldId id="480" r:id="rId16"/>
    <p:sldId id="481" r:id="rId17"/>
    <p:sldId id="3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C29A-F453-4F67-98A0-9C3A89B5877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B3ED-4C74-4790-82AA-2917EFE9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09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23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48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4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7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89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54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00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50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26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16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33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76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39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A6CC-B380-407C-A555-C36D90FC5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E05CC-4E3A-4B75-B8A9-432CEF7A6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129A-4EC0-40E0-928B-A4BE4165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DB35-64DD-498D-97F9-6FA05BC7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9655-3E1A-401A-ABFC-5FAA6F3A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7D07-42D7-4DC1-B7E8-93844676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670AA-AD1C-4040-B431-AF7D23DDC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7965-4CCE-4554-8E17-FAFEA6C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B307-F090-4BF1-B236-AF563A73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3A8C-689B-4AC4-9488-700A5376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8470D-020E-4BC9-90F5-C3CAC2F94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092E-5FFE-44F8-8547-546C7D6C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69AE-CA22-4C83-9ADD-65FB0B35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9F5A-C5D6-4D8E-A92F-2B3EB82A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1B8B-DE78-4C7A-9A89-254376BE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DE34-B2FD-4DC3-8F68-24452EB5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0AC6-3F4A-4D92-9CD2-9BCE6C2A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1E11-AF44-4AD3-98C0-E90706E2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BD1C-7E96-4DD5-BF71-2C3B3876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2123-A965-4A50-A98B-AFD7AD7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3FD4-1D42-4891-BB97-B1549625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30663-0CF7-4C25-86CA-2C3151FF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FE23-D303-47AA-8A5A-5DEFD43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6D33-EA6D-461A-B82B-726C838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BD11-D6A6-43C2-88D7-B997924E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2CB-02EF-498E-A167-37415EF7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71FA-0B58-4046-A708-D3C6E9C3C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4D010-87DA-41A5-A082-289994A98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EE0DA-A159-4D8A-BF6B-C7723DDE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43E7-C0CE-4B99-AF4A-107C41EE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0D101-4837-477A-9A1D-135D941E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1FC0-6019-4F15-AD8C-E1BB4E30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8266-BCF1-43F7-89C2-976DF37D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2DC1C-3B3C-4C04-86BE-E16E1608C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037E1-E4F1-4CDA-BD39-314E3E647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ECA97-8D52-497C-AEC9-4642D7001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7E38A-439F-4162-8DEF-DABEE8A4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57938-70B0-41CA-9F94-33C6BF14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597DC-0EF6-4CF9-883C-F450F21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519A-504E-4438-907E-74939E79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E2335-EFC9-406F-9A26-BFE644FD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B7E47-1CFD-4460-9D5D-446D4044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B1CE-489D-4428-9366-937CEE54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5D4D6-FFF5-4141-AA2F-3805A228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5C5B4-F745-4D5C-A001-EE071AED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A2DBA-8EF7-4E6F-8E2D-B49EA59F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574A-DAD1-49CC-8AE9-8DAE2729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3B6D-8A5F-45C6-84DF-DB831FC0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29207-31F2-4529-A0CE-656826F22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7060C-9CE0-4624-87A2-B990146E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6D9FB-2029-4407-973C-1C522B14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13E7-F7A9-4FAC-8DA6-59DB691D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450A-9A49-406A-9275-41092D88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CD064-F777-4A07-B15C-6EF57B825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15AA1-BD5A-4E5A-B1AD-830717FC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B2865-8A4D-497E-A8A7-37FD3403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91DC-EBD4-4276-ADBB-7F65A1B2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4C81-D44D-4704-AAAD-0E18EC34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DAE93-E3A1-45F0-895C-E2E4B870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3955-AA9E-4F93-BA0E-2AFF8D2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B62D8-72A2-4B19-8A5C-E473345A3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E46D-81CF-4951-903E-22078C7133F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E29E-EF18-4182-BA3B-224EE81BB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4D4E-FDD3-4BA9-B63F-6983D7560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4C4F-8714-4935-91F7-62200014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34F7-C84A-4810-8C53-E1BC73A1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/>
              <a:t>Python Programming</a:t>
            </a:r>
            <a:br>
              <a:rPr lang="en-US" dirty="0"/>
            </a:br>
            <a:r>
              <a:rPr lang="en-US" dirty="0"/>
              <a:t>CT108-3-1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AA336-8790-431A-BC4D-66890085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7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BSc.IT First Semester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Techspire College </a:t>
            </a:r>
          </a:p>
          <a:p>
            <a:r>
              <a:rPr lang="en-US" dirty="0"/>
              <a:t>New Baneshwor, Kathmandu</a:t>
            </a:r>
          </a:p>
        </p:txBody>
      </p:sp>
    </p:spTree>
    <p:extLst>
      <p:ext uri="{BB962C8B-B14F-4D97-AF65-F5344CB8AC3E}">
        <p14:creationId xmlns:p14="http://schemas.microsoft.com/office/powerpoint/2010/main" val="424341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elif statement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6" name="Google Shape;1156;p1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4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 </a:t>
            </a:r>
            <a:r>
              <a:rPr lang="en-US" b="1" dirty="0" err="1">
                <a:solidFill>
                  <a:srgbClr val="FF0000"/>
                </a:solidFill>
              </a:rPr>
              <a:t>elif</a:t>
            </a:r>
            <a:r>
              <a:rPr lang="en-US" dirty="0"/>
              <a:t> keyword is pythons way of saying "if the previous conditions were not true, then try this condition".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condition: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condition: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57" name="Google Shape;1157;p141"/>
          <p:cNvSpPr txBox="1"/>
          <p:nvPr/>
        </p:nvSpPr>
        <p:spPr>
          <a:xfrm>
            <a:off x="4679373" y="2703016"/>
            <a:ext cx="8073736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 33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 33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b &gt; a: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print("b is greater than a")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== b: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print("a and b are equal")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 a is equal to b, so the first condition is not true, but the 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condition is true, so we print to screen that "a and b are equal".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48638-A7E5-4991-BDEF-F3684FD6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0AB5-6389-4D0C-AD27-FA1D0EB3CB72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A0F61-6602-49B0-8791-A6ECF2D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933E-1AC9-4DC4-AC0C-9FE483C2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" grpId="0" build="p"/>
      <p:bldP spid="11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if….elif…else statement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4" name="Google Shape;1164;p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964873" cy="328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condition: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condition: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65" name="Google Shape;1165;p142"/>
          <p:cNvSpPr txBox="1"/>
          <p:nvPr/>
        </p:nvSpPr>
        <p:spPr>
          <a:xfrm>
            <a:off x="4998026" y="1690688"/>
            <a:ext cx="6068291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 200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 33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b &gt; a: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print("b is greater than a")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== b: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print("a and b are equal")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print("a is greater than b")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 a is greater than b, so the first condition is not true, also the 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condition is not true, so we go to the else condition and print to screen that "a is greater than b".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9BCAD-4D3B-4E6E-A5A4-7580B0FD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8B5E-6F29-4395-801F-24DF6C416970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36169-8B37-454F-9F75-B5430F04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E1AEE-B0B4-4560-B10F-08757920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2" descr="Python if statement | What is Python if else statement ...">
            <a:extLst>
              <a:ext uri="{FF2B5EF4-FFF2-40B4-BE49-F238E27FC236}">
                <a16:creationId xmlns:a16="http://schemas.microsoft.com/office/drawing/2014/main" id="{2AF05CE1-5EFF-46A7-BA5B-AD8825A21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1" b="10661"/>
          <a:stretch/>
        </p:blipFill>
        <p:spPr bwMode="auto">
          <a:xfrm>
            <a:off x="4924068" y="1708252"/>
            <a:ext cx="4325268" cy="44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" grpId="0" build="p"/>
      <p:bldP spid="11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Ternary Operator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2" name="Google Shape;1172;p143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7848600" cy="15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on_true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] if [expression] else [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on_false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dirty="0"/>
              <a:t> used to return a value based on the result of a binary condition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1173" name="Google Shape;1173;p14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464290"/>
            <a:ext cx="4402015" cy="308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143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64290"/>
            <a:ext cx="5257799" cy="222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1C8C6-6B57-4165-94AB-2FDB60C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2BB5-B415-48C0-B544-B5225CF5D25D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3A0E3-5A10-4EB1-AED7-A5A7B6FD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DD85E-E795-4E86-B23C-12A91273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F0"/>
                </a:solidFill>
              </a:rPr>
              <a:t>More examples: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1181" name="Google Shape;1181;p14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78070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language = 'Java'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if language == 'Python':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   print(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f"Yes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,{language} is a language")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language == 'Java':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   print(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f"Yes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,{language} is also a language")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else: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   print(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f'I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don’t think {language} is a language')</a:t>
            </a:r>
            <a:endParaRPr dirty="0"/>
          </a:p>
        </p:txBody>
      </p:sp>
      <p:sp>
        <p:nvSpPr>
          <p:cNvPr id="1182" name="Google Shape;1182;p144"/>
          <p:cNvSpPr txBox="1"/>
          <p:nvPr/>
        </p:nvSpPr>
        <p:spPr>
          <a:xfrm>
            <a:off x="7537939" y="72736"/>
            <a:ext cx="465406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f-strings:</a:t>
            </a:r>
            <a:br>
              <a:rPr lang="en-US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b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f“string_with_variables_in_braces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band_name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members = ‘cobweb’,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f“Hello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band_name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}. You have {members} band members.”)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144"/>
          <p:cNvSpPr txBox="1"/>
          <p:nvPr/>
        </p:nvSpPr>
        <p:spPr>
          <a:xfrm>
            <a:off x="838200" y="5326821"/>
            <a:ext cx="660466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above example with user-entered values!!!</a:t>
            </a:r>
            <a:endParaRPr sz="2000" dirty="0">
              <a:solidFill>
                <a:schemeClr val="accent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8D13-9557-46B0-87AF-BBC1D3E0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DFE2-632B-48CB-BC03-C4C7CB2D4F1C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617B-4B7D-4637-9E65-821F3221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B422-1A39-4CF4-B901-D1D26AEB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" grpId="0" build="p"/>
      <p:bldP spid="1182" grpId="0"/>
      <p:bldP spid="11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00B050"/>
                </a:solidFill>
              </a:rPr>
              <a:t>Decision Making Structure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Match Statement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1C8C6-6B57-4165-94AB-2FDB60C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2BB5-B415-48C0-B544-B5225CF5D25D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3A0E3-5A10-4EB1-AED7-A5A7B6FD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DD85E-E795-4E86-B23C-12A91273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47BC9-7D41-4895-B2B0-E63D1748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statement in python was introduced in Python 3.1</a:t>
            </a:r>
          </a:p>
          <a:p>
            <a:r>
              <a:rPr lang="en-US" dirty="0"/>
              <a:t>It allows us to match a value against patterns and execute corresponding code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Syntax: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C82D6-B1A0-4A50-A067-9AF38BF3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21" y="2912437"/>
            <a:ext cx="5091407" cy="32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3588-C883-47C7-A649-5565EB92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2CE1-71BD-470A-AE55-AB01F0DA53D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01F8-C24D-4DD4-9B86-2E8C85AB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555F-9B88-4BE5-9F25-BAB23E39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 descr="Python match...case Statement">
            <a:extLst>
              <a:ext uri="{FF2B5EF4-FFF2-40B4-BE49-F238E27FC236}">
                <a16:creationId xmlns:a16="http://schemas.microsoft.com/office/drawing/2014/main" id="{7146C71C-32A9-45BD-B0AB-451A7050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77" y="350557"/>
            <a:ext cx="4335742" cy="610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85BFE-4B21-4849-BB3D-DF55BFF22C1D}"/>
              </a:ext>
            </a:extLst>
          </p:cNvPr>
          <p:cNvSpPr txBox="1"/>
          <p:nvPr/>
        </p:nvSpPr>
        <p:spPr>
          <a:xfrm>
            <a:off x="1254050" y="3105291"/>
            <a:ext cx="529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Flowchart of Match Statement</a:t>
            </a:r>
          </a:p>
        </p:txBody>
      </p:sp>
    </p:spTree>
    <p:extLst>
      <p:ext uri="{BB962C8B-B14F-4D97-AF65-F5344CB8AC3E}">
        <p14:creationId xmlns:p14="http://schemas.microsoft.com/office/powerpoint/2010/main" val="20802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None/>
            </a:pPr>
            <a:r>
              <a:rPr lang="en-US" dirty="0">
                <a:solidFill>
                  <a:srgbClr val="00B0F0"/>
                </a:solidFill>
              </a:rPr>
              <a:t>Match Statement Example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6BF12-BFDD-4B8F-B5F1-1F628BC9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6685-F295-45F9-AFA7-0299B779E18A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2EFD3-46A6-4B64-A589-9E22E265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DF46-3BE9-4573-94DC-3D3CBE14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C407BE-0BFA-42E1-A37D-0BBD59622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86" y="1538755"/>
            <a:ext cx="409659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EFA43-4543-40E5-848D-987D2A4A5A63}"/>
              </a:ext>
            </a:extLst>
          </p:cNvPr>
          <p:cNvSpPr txBox="1"/>
          <p:nvPr/>
        </p:nvSpPr>
        <p:spPr>
          <a:xfrm>
            <a:off x="7198659" y="2034988"/>
            <a:ext cx="366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B1330-D15C-4E86-8505-92C3B1EC6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78" y="2609688"/>
            <a:ext cx="2743200" cy="1012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1E6E7B-DC05-49DB-B7A2-485D49F4B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78" y="4250110"/>
            <a:ext cx="2743200" cy="8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6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45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</a:rPr>
              <a:t>Practice Questions with Algorithm and Flowcharts</a:t>
            </a:r>
            <a:endParaRPr sz="3600" b="1" dirty="0">
              <a:solidFill>
                <a:srgbClr val="00B0F0"/>
              </a:solidFill>
            </a:endParaRPr>
          </a:p>
        </p:txBody>
      </p:sp>
      <p:sp>
        <p:nvSpPr>
          <p:cNvPr id="1190" name="Google Shape;1190;p145"/>
          <p:cNvSpPr txBox="1">
            <a:spLocks noGrp="1"/>
          </p:cNvSpPr>
          <p:nvPr>
            <p:ph type="body" idx="1"/>
          </p:nvPr>
        </p:nvSpPr>
        <p:spPr>
          <a:xfrm>
            <a:off x="609600" y="1335740"/>
            <a:ext cx="109728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WAP to take an integer as input and determine whether the number is odd or even.</a:t>
            </a:r>
          </a:p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WAP to read a number and determines whether the number is positive, negative or zero</a:t>
            </a:r>
          </a:p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Using match statement, create a simple calculator that can perform addition, multiplication, subtraction and division</a:t>
            </a:r>
          </a:p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WAP to take a single character as input and determine whether it is vowel and consonant</a:t>
            </a:r>
          </a:p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Develop a program that categorizes a person’s age into “Child”, “Teenager”, ”Adult” and “Senior Citizen”</a:t>
            </a:r>
          </a:p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Write a program that takes three numbers as input and prints the largest among them</a:t>
            </a:r>
          </a:p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Write a program that takes three integer inputs representing the sides of a triangle and outputs whether it's an equilateral, isosceles, or scalene triangle</a:t>
            </a:r>
          </a:p>
          <a:p>
            <a:pPr marL="692150" indent="-514350">
              <a:buClr>
                <a:schemeClr val="dk1"/>
              </a:buClr>
              <a:buSzPts val="2800"/>
            </a:pPr>
            <a:r>
              <a:rPr lang="en-US" sz="1800" dirty="0"/>
              <a:t>Create a program that takes the total cost of items purchased and calculates the final cost after applying a discount. The discount percentage should vary based on the total cost:</a:t>
            </a:r>
          </a:p>
          <a:p>
            <a:pPr marL="177800" indent="0">
              <a:buClr>
                <a:schemeClr val="dk1"/>
              </a:buClr>
              <a:buSzPts val="2800"/>
              <a:buNone/>
            </a:pPr>
            <a:r>
              <a:rPr lang="en-US" sz="1800" dirty="0"/>
              <a:t>	10% for total cost less than 100</a:t>
            </a:r>
          </a:p>
          <a:p>
            <a:pPr marL="177800" indent="0">
              <a:buClr>
                <a:schemeClr val="dk1"/>
              </a:buClr>
              <a:buSzPts val="2800"/>
              <a:buNone/>
            </a:pPr>
            <a:r>
              <a:rPr lang="en-US" sz="1800" dirty="0"/>
              <a:t>	20% for total cost between 100 and 500</a:t>
            </a:r>
          </a:p>
          <a:p>
            <a:pPr marL="177800" indent="0">
              <a:buClr>
                <a:schemeClr val="dk1"/>
              </a:buClr>
              <a:buSzPts val="2800"/>
              <a:buNone/>
            </a:pPr>
            <a:r>
              <a:rPr lang="en-US" sz="1800" dirty="0"/>
              <a:t>	30% for total cost greater than 500</a:t>
            </a:r>
          </a:p>
          <a:p>
            <a:pPr marL="692150" indent="-514350">
              <a:buClr>
                <a:schemeClr val="dk1"/>
              </a:buClr>
              <a:buSzPts val="2800"/>
            </a:pPr>
            <a:endParaRPr lang="en-US" sz="1800" dirty="0"/>
          </a:p>
          <a:p>
            <a:pPr marL="692150" indent="-514350">
              <a:buClr>
                <a:schemeClr val="dk1"/>
              </a:buClr>
              <a:buSzPts val="2800"/>
            </a:pPr>
            <a:endParaRPr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FEFF3-DE96-446D-B21A-36B6FDD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34B3-7E44-4D2A-AA21-AA76FA2B35E5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74D28-9B5D-4D45-944E-125BC1D1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E1D75-A39F-4AD4-B1C7-7FCE5A7A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5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50B1-A2D9-4146-A380-75932852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Outline and Subtopics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A89D-70F6-4322-9787-8E98B3F8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17" y="1690688"/>
            <a:ext cx="10600765" cy="4626069"/>
          </a:xfrm>
        </p:spPr>
        <p:txBody>
          <a:bodyPr numCol="1">
            <a:normAutofit fontScale="850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Introduction to programming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Control Structure – Sequential, Selection and Iteration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Data Collection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String Interpolation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Modular Programming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File Handling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Introduction to Problem Solving and Program Design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Program Design Techniques – Pseudocode and Flowchart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Outline the problem solving process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Develop algorithm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Apply problem solving technique using pseudocode and flowchart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Practical Exercise and Lab Assignments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1DA5-95F8-4F24-B6AD-A7081A85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11FE-EF3A-4B9A-920D-FE3CDED5567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5CD3-7296-47F3-9D9C-776F2DE9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66D9-635C-4277-8E81-2A97CC66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B9A9-E8E1-4E66-8855-8E9A2213F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1"/>
                </a:solidFill>
              </a:rPr>
              <a:t>Control Flow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93" name="Google Shape;1093;p134"/>
          <p:cNvSpPr txBox="1">
            <a:spLocks noGrp="1"/>
          </p:cNvSpPr>
          <p:nvPr>
            <p:ph type="body" idx="1"/>
          </p:nvPr>
        </p:nvSpPr>
        <p:spPr>
          <a:xfrm>
            <a:off x="232063" y="1690688"/>
            <a:ext cx="11596521" cy="47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The order in which the program’s code executes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The control flow of a python program is regulated by conditional statements, loops and function calls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Python supports logical conditions from mathematics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These statements are mostly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used by “if statement” and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loops.</a:t>
            </a:r>
            <a:endParaRPr dirty="0"/>
          </a:p>
        </p:txBody>
      </p:sp>
      <p:pic>
        <p:nvPicPr>
          <p:cNvPr id="1094" name="Google Shape;1094;p13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8492" y="3587261"/>
            <a:ext cx="5814645" cy="28252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33A3B-F5DC-431F-AC04-481CE565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C660-0A6C-4FE3-86F9-46BCD5AD327A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75397-08E2-47B2-880B-5B438FC9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E00F-13A7-4B23-8516-5FC4700A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1"/>
                </a:solidFill>
              </a:rPr>
              <a:t>Control Flow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1" name="Google Shape;1101;p135"/>
          <p:cNvSpPr txBox="1">
            <a:spLocks noGrp="1"/>
          </p:cNvSpPr>
          <p:nvPr>
            <p:ph type="body" idx="1"/>
          </p:nvPr>
        </p:nvSpPr>
        <p:spPr>
          <a:xfrm>
            <a:off x="232063" y="1500554"/>
            <a:ext cx="11596521" cy="491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dirty="0">
                <a:solidFill>
                  <a:srgbClr val="00B050"/>
                </a:solidFill>
              </a:rPr>
              <a:t>Decision Making Structure</a:t>
            </a: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if Statement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An “if statement” is written by </a:t>
            </a:r>
            <a:r>
              <a:rPr lang="en-US" b="1" dirty="0">
                <a:solidFill>
                  <a:srgbClr val="00B0F0"/>
                </a:solidFill>
              </a:rPr>
              <a:t>if</a:t>
            </a:r>
            <a:r>
              <a:rPr lang="en-US" dirty="0"/>
              <a:t> keyword. Example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Python relies on indentation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Indentation define scope in the code</a:t>
            </a:r>
            <a:endParaRPr dirty="0"/>
          </a:p>
        </p:txBody>
      </p:sp>
      <p:pic>
        <p:nvPicPr>
          <p:cNvPr id="1102" name="Google Shape;1102;p13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4155" y="4158935"/>
            <a:ext cx="5345722" cy="22625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06A9D-CCC0-4489-A2C2-587CD609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154E-BD7D-4A18-A61B-A353E7AF6409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BB42A-1DFB-41B0-8BB6-DD0B381A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594EC-71F8-4F1C-8167-5A01EA81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f statement in C Programming - Programtopia">
            <a:extLst>
              <a:ext uri="{FF2B5EF4-FFF2-40B4-BE49-F238E27FC236}">
                <a16:creationId xmlns:a16="http://schemas.microsoft.com/office/drawing/2014/main" id="{CA92BDCA-273A-46F9-AB09-2AD70C48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97" y="2730084"/>
            <a:ext cx="3835996" cy="31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if-statement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9" name="Google Shape;1109;p136"/>
          <p:cNvSpPr txBox="1"/>
          <p:nvPr/>
        </p:nvSpPr>
        <p:spPr>
          <a:xfrm>
            <a:off x="146539" y="1690688"/>
            <a:ext cx="315936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condition: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dirty="0"/>
          </a:p>
        </p:txBody>
      </p:sp>
      <p:sp>
        <p:nvSpPr>
          <p:cNvPr id="1110" name="Google Shape;1110;p136"/>
          <p:cNvSpPr txBox="1"/>
          <p:nvPr/>
        </p:nvSpPr>
        <p:spPr>
          <a:xfrm>
            <a:off x="3565813" y="2170024"/>
            <a:ext cx="465592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 33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 200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b &gt; a: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print("b is greater than a")</a:t>
            </a:r>
            <a:endParaRPr dirty="0"/>
          </a:p>
        </p:txBody>
      </p:sp>
      <p:sp>
        <p:nvSpPr>
          <p:cNvPr id="1111" name="Google Shape;1111;p136"/>
          <p:cNvSpPr txBox="1"/>
          <p:nvPr/>
        </p:nvSpPr>
        <p:spPr>
          <a:xfrm>
            <a:off x="7193974" y="1690688"/>
            <a:ext cx="4998026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Attention: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relies on indentation (whitespace at the beginning of a line) to define scope in the code. Other programming languages often use curly-brackets for this purpose.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statement, without indentation (will raise an error):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 33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 200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b &gt; a: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 is greater than a") 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 you will get an error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136"/>
          <p:cNvSpPr txBox="1"/>
          <p:nvPr/>
        </p:nvSpPr>
        <p:spPr>
          <a:xfrm>
            <a:off x="580293" y="4254678"/>
            <a:ext cx="62542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 we use two variables, a and b, which are used as part of the if statement to test whether b is greater than a. As a is 33, and b is 200, we know that 200 is greater than 33, and so we print to screen that "b is greater than a"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62A43-4E50-4EFF-909C-28439AD6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12F-0E55-4D17-ADC7-1FA0C14626CB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9AB68-9ED3-4155-B05E-2200CC4F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2617A-EED4-4518-8517-E1277F18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" grpId="0"/>
      <p:bldP spid="1110" grpId="0"/>
      <p:bldP spid="1111" grpId="0"/>
      <p:bldP spid="1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if.. else statement: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9" name="Google Shape;1119;p137"/>
          <p:cNvSpPr txBox="1">
            <a:spLocks noGrp="1"/>
          </p:cNvSpPr>
          <p:nvPr>
            <p:ph type="body" idx="1"/>
          </p:nvPr>
        </p:nvSpPr>
        <p:spPr>
          <a:xfrm>
            <a:off x="775447" y="1568368"/>
            <a:ext cx="10515600" cy="228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condition: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	statements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Google Shape;1120;p137"/>
          <p:cNvSpPr txBox="1"/>
          <p:nvPr/>
        </p:nvSpPr>
        <p:spPr>
          <a:xfrm>
            <a:off x="1031881" y="3815218"/>
            <a:ext cx="48006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 200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 33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b &gt; a: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print("b is greater than a")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print(“a is greater than b”)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137"/>
          <p:cNvSpPr txBox="1"/>
          <p:nvPr/>
        </p:nvSpPr>
        <p:spPr>
          <a:xfrm>
            <a:off x="5953991" y="4329903"/>
            <a:ext cx="62380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 as a is 200, and b is 33, we know that 200 is greater than 33, and so we print to screen that “a is greater than b“ which is at else statement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137"/>
          <p:cNvSpPr txBox="1"/>
          <p:nvPr/>
        </p:nvSpPr>
        <p:spPr>
          <a:xfrm>
            <a:off x="4634345" y="1825625"/>
            <a:ext cx="61618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keyword catches anything which isn't caught by the preceding conditions.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930E2-1F65-435F-AC2A-6DC37937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C8D5-03EC-4AFD-A52D-216A25C952BF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4BA06-91A8-4275-BD0D-75D2B2FC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A66BE-DB1F-4C4D-BABA-5179C40B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f-else Flowchart">
            <a:extLst>
              <a:ext uri="{FF2B5EF4-FFF2-40B4-BE49-F238E27FC236}">
                <a16:creationId xmlns:a16="http://schemas.microsoft.com/office/drawing/2014/main" id="{3BF61C9A-A894-4944-88EA-878BCF8C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81" y="1658943"/>
            <a:ext cx="3765537" cy="469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" grpId="0" build="p"/>
      <p:bldP spid="1120" grpId="0"/>
      <p:bldP spid="1121" grpId="0"/>
      <p:bldP spid="1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if.. else statement: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9" name="Google Shape;1129;p138"/>
          <p:cNvSpPr txBox="1"/>
          <p:nvPr/>
        </p:nvSpPr>
        <p:spPr>
          <a:xfrm>
            <a:off x="668216" y="1488831"/>
            <a:ext cx="10339754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line if else statement with 3 conditions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is a logical operator used to combine conditional statements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0" name="Google Shape;1130;p13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7460" y="1858956"/>
            <a:ext cx="6226340" cy="144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138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1379" y="3857430"/>
            <a:ext cx="4751144" cy="201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138" descr="Screen Clipp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3253" y="3974123"/>
            <a:ext cx="4862101" cy="1899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86E4-3FEC-4B41-B6FD-A302E14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8570-F242-4EB9-9A91-B02E2F1F61A4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A0998-2D46-4993-A755-3E292A5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00B0-EF0A-48D2-821E-F0455DE5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2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if.. else statement: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9" name="Google Shape;1139;p139"/>
          <p:cNvSpPr txBox="1"/>
          <p:nvPr/>
        </p:nvSpPr>
        <p:spPr>
          <a:xfrm>
            <a:off x="668216" y="1488831"/>
            <a:ext cx="1033975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is a logical operator used to reverse the result of the conditional statements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0" name="Google Shape;1140;p13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9218" y="2521888"/>
            <a:ext cx="4512043" cy="18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747F3-D45C-462D-A1C2-9B2B7655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1E62-3D8E-45CC-B417-6528499D8FA7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67BAE-8D7A-46DE-B3C1-F9847DB9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49E5A-755E-44D8-967E-9589833E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4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Decision Making Structure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 pass statement: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7" name="Google Shape;1147;p140"/>
          <p:cNvSpPr txBox="1"/>
          <p:nvPr/>
        </p:nvSpPr>
        <p:spPr>
          <a:xfrm>
            <a:off x="0" y="1609154"/>
            <a:ext cx="110196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40"/>
          <p:cNvSpPr/>
          <p:nvPr/>
        </p:nvSpPr>
        <p:spPr>
          <a:xfrm>
            <a:off x="128954" y="1672942"/>
            <a:ext cx="107986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statements cannot be empty, but if you for some reason have an </a:t>
            </a:r>
            <a:r>
              <a:rPr lang="en-US" sz="20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statement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with no content, put in the </a:t>
            </a:r>
            <a:r>
              <a:rPr lang="en-US" sz="20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statement to avoid getting an error.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1149" name="Google Shape;1149;p14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199" y="2712505"/>
            <a:ext cx="4677509" cy="30083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C011F-C99F-4FBD-AF64-540533E8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BF4C-087F-4C85-BA83-1465AA28263A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15672-3E6F-4336-B61E-2E211314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83A8-641A-4D1C-A85C-BAE2CEA4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Widescreen</PresentationFormat>
  <Paragraphs>198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Noto Sans Symbols</vt:lpstr>
      <vt:lpstr>Times New Roman</vt:lpstr>
      <vt:lpstr>Verdana</vt:lpstr>
      <vt:lpstr>Office Theme</vt:lpstr>
      <vt:lpstr>Python Programming CT108-3-1</vt:lpstr>
      <vt:lpstr>Course Content Outline and Subtopics </vt:lpstr>
      <vt:lpstr>Control Flow </vt:lpstr>
      <vt:lpstr>Control Flow </vt:lpstr>
      <vt:lpstr>Decision Making Structure The if-statement</vt:lpstr>
      <vt:lpstr>Decision Making Structure The if.. else statement:</vt:lpstr>
      <vt:lpstr>Decision Making Structure The if.. else statement:</vt:lpstr>
      <vt:lpstr>Decision Making Structure The if.. else statement:</vt:lpstr>
      <vt:lpstr>Decision Making Structure The pass statement:</vt:lpstr>
      <vt:lpstr>Decision Making Structure The elif statement</vt:lpstr>
      <vt:lpstr>Decision Making Structure The if….elif…else statement</vt:lpstr>
      <vt:lpstr>Decision Making Structure Ternary Operator</vt:lpstr>
      <vt:lpstr>More examples:</vt:lpstr>
      <vt:lpstr>Decision Making Structure Match Statement</vt:lpstr>
      <vt:lpstr>PowerPoint Presentation</vt:lpstr>
      <vt:lpstr>Match Statement Example</vt:lpstr>
      <vt:lpstr>Practice Questions with Algorithm and Flowcharts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CT108-3-1</dc:title>
  <dc:creator>Karan Shrestha</dc:creator>
  <cp:lastModifiedBy>Karan Shrestha</cp:lastModifiedBy>
  <cp:revision>2</cp:revision>
  <dcterms:created xsi:type="dcterms:W3CDTF">2024-02-11T14:33:10Z</dcterms:created>
  <dcterms:modified xsi:type="dcterms:W3CDTF">2024-09-30T01:58:31Z</dcterms:modified>
</cp:coreProperties>
</file>