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DB728-D51F-48FB-AD9C-27B8960F757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9F1A6-5F04-4112-81A1-11AD4099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29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94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4" name="Google Shape;1324;p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0472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099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62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3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16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54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83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79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41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240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00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45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406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75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570D-F19A-465A-AC20-F8B957F9C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25BF2-B819-4B2F-82DA-5F8685707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EEE0-8161-4731-BE3B-34094C0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4816-50D6-4D6D-B4D7-7E2E530B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1333-AC28-44F7-BD10-9B605B3A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E5E7-42BB-48FF-AEB5-569F2526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4F36E-1FB5-4F7F-8886-0D431520C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76C1-A8C6-45BC-8B53-8FF3BC02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0C22-E9E2-4352-A9A7-A61BB3A4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2E4E-1BC5-4133-8620-6F3DEA32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58349-90D5-4ADA-8521-41B1BCA59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15B9B-44CC-40BE-95DE-87D6AD46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D735-E2A5-49EE-A35C-6D6A1976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BB45-96F0-4337-B8F6-0EC1818C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248B-538D-4FC2-8B7C-A0B440B9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2637-F515-40DD-86EB-644A4743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C92B-C8B9-4A9C-A21F-D913F8D7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3ECF-A074-4E9B-A6A0-853A6F8A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B363-7999-402F-B54F-29A906BA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51B75-722D-4CEF-AD1B-E4D9F9AA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046B-156D-4587-A7A2-FBF4BB0A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0A4B-5B13-4CB5-B7FD-D35D21E7E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155A-92DC-4393-B9C4-AB70FF53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3CBEF-30ED-4B0C-AA93-7AFA5FB0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F1C0-6A4A-4BC8-A8BC-2C183819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C9F9-00ED-42F6-8E18-4FB3760A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3565-45C6-4C7A-AEA8-2904A7226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5C3B3-0BA5-4913-ADDA-301CF3F5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AF7D-63BF-41F2-866A-464D3C3B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9D6ED-2A51-45F6-8E5C-5D8FD973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9BA6-F316-46D2-93FD-C537B1C3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89DD-C12C-4A78-9045-FCA1351D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B9E31-74E6-4B50-AC32-C5966C88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5013D-C4FA-445B-ABB8-314910F86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35614-49F4-4E8A-975C-22DCB33D7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14E8F-848E-4F31-9A6F-7DF8A1767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DC89C-3839-4605-ADE1-0CC45B00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7AF4F-99EF-4EF7-BE4F-55A18105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79094-73EE-4654-9AAF-0020DC3C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8A84-E1FE-4BCC-ABB1-D5D2C3F3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9D2D9-5D8E-4200-97B7-DECBF50D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A1F70-B55D-47A0-868D-459014D9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0CEB1-6D35-4C41-9949-84B6CD01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7EE75-75A1-46F3-B2AC-A081DD21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EB92F-E562-435B-860A-D743AB19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5931-B9B0-4ECC-B6BE-451E87E8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D7A-232D-44F0-8173-8EC9AA74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4842-EBD2-4E5E-97C7-62B175EF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E1604-AE66-406F-B17C-5790E77C6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E157-1E5E-4300-91E5-F425C52A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8F62C-5838-4CB3-9AF5-4F8747C5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D73-54C4-463F-81F9-B368D855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FAC9-3365-428D-9F49-CC090465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A4786-789D-4B47-85C7-073BF65C2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EA91-D2D1-4605-AE4B-F7E3DB591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57D9-15E0-4491-B66A-0BD92C2F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C468-2125-4F12-8BEC-2BBFDEC6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553B0-90DB-44CD-9642-D3110C2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41394-EBC4-4D36-B43B-D6492C18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C80A8-46F3-4F5F-BBA8-609B37F3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046D-89EB-4307-9DD9-4E61FB6A2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54CC-973A-4AA6-AC41-B81AB9AE7B3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68AE-7822-4850-9FD6-1491EDFB7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E75C-4395-4BB0-85DE-AC4C5D656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EBBF-DD0B-494B-A007-18EDBEA94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49"/>
          <p:cNvSpPr txBox="1">
            <a:spLocks noGrp="1"/>
          </p:cNvSpPr>
          <p:nvPr>
            <p:ph type="title"/>
          </p:nvPr>
        </p:nvSpPr>
        <p:spPr>
          <a:xfrm>
            <a:off x="2057400" y="1066800"/>
            <a:ext cx="7772400" cy="328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solidFill>
                  <a:srgbClr val="00B0F0"/>
                </a:solidFill>
              </a:rPr>
              <a:t>Repetition Structures(Loops)and Jump Statements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9161A-7544-45B1-9245-9A9216E3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4652-9820-423A-9923-3EC64256AAE9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7A47A-BD27-4B33-A101-AB5D8B96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53DFF-EDF8-41CA-8DD5-E05505CA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58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Examples</a:t>
            </a:r>
            <a:endParaRPr/>
          </a:p>
        </p:txBody>
      </p:sp>
      <p:sp>
        <p:nvSpPr>
          <p:cNvPr id="1317" name="Google Shape;1317;p158"/>
          <p:cNvSpPr txBox="1">
            <a:spLocks noGrp="1"/>
          </p:cNvSpPr>
          <p:nvPr>
            <p:ph type="body" idx="1"/>
          </p:nvPr>
        </p:nvSpPr>
        <p:spPr>
          <a:xfrm>
            <a:off x="2209800" y="1524000"/>
            <a:ext cx="3200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x =1 #initialization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while(x&lt;10): #test condition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print("x is:",x)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x+=1 # update control</a:t>
            </a:r>
            <a:endParaRPr/>
          </a:p>
        </p:txBody>
      </p:sp>
      <p:sp>
        <p:nvSpPr>
          <p:cNvPr id="1318" name="Google Shape;1318;p158"/>
          <p:cNvSpPr txBox="1"/>
          <p:nvPr/>
        </p:nvSpPr>
        <p:spPr>
          <a:xfrm>
            <a:off x="6477000" y="1371600"/>
            <a:ext cx="3200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=1 #initialization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while(x&lt;1): #test condition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print("x is:",x)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x+=1 # update control</a:t>
            </a:r>
            <a:endParaRPr/>
          </a:p>
        </p:txBody>
      </p:sp>
      <p:sp>
        <p:nvSpPr>
          <p:cNvPr id="1319" name="Google Shape;1319;p158"/>
          <p:cNvSpPr txBox="1"/>
          <p:nvPr/>
        </p:nvSpPr>
        <p:spPr>
          <a:xfrm>
            <a:off x="2438400" y="4267200"/>
            <a:ext cx="3200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 =1 #initialization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while(x&lt;10): #test condition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print("x is:",x)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  <p:sp>
        <p:nvSpPr>
          <p:cNvPr id="1320" name="Google Shape;1320;p158"/>
          <p:cNvSpPr txBox="1"/>
          <p:nvPr/>
        </p:nvSpPr>
        <p:spPr>
          <a:xfrm>
            <a:off x="6629400" y="4038600"/>
            <a:ext cx="3200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 =1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y=5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while(x &lt; 100 and y==5):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print("x is:",x)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x = x + 1   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A51D1-632A-4529-A112-E2FB8383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611-0E2A-428D-81B8-4E18119B72B3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3383B-39CC-4FAF-B2EA-3F187E65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7B403-31EA-4907-BA65-B9CBBB97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59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8229600" cy="113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Exercise</a:t>
            </a:r>
            <a:endParaRPr/>
          </a:p>
        </p:txBody>
      </p:sp>
      <p:sp>
        <p:nvSpPr>
          <p:cNvPr id="1328" name="Google Shape;1328;p159"/>
          <p:cNvSpPr txBox="1">
            <a:spLocks noGrp="1"/>
          </p:cNvSpPr>
          <p:nvPr>
            <p:ph type="body" idx="1"/>
          </p:nvPr>
        </p:nvSpPr>
        <p:spPr>
          <a:xfrm>
            <a:off x="1981200" y="1688123"/>
            <a:ext cx="8229600" cy="370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WAP to display all numbers between 100 to 500 that are divisible by 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WAP to find the sum of all numbers between 1000 to 50 that are divisible by 9 and 13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WAP to find a multiplication table of a given number.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WAP to reverse a number. For example: 321 is 123.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9898-36CD-4EA3-B45E-ECA46C15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A9C9-337B-4558-AFB3-EBEB9E43786C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444C-7E6E-4835-84E5-54E5E74B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11B55-61FA-4773-89B9-C339CFCB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Number between 100-500 divisible by 7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3133F-7FC9-4278-A16E-563A7214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302F-0BDD-4B05-B2F6-BD19994D2A7A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F1B25-029E-498B-8D0C-243748B5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55E0-6325-457A-9FE3-6B39BAB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E955C1-CB81-4EBB-9195-D197FEAB3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294" y="2014597"/>
            <a:ext cx="266130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(x&lt;=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(x%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x+=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5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Example: To find sum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57026-14F6-4469-9668-9C0AD94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F75-CF5E-4476-83C3-1E792E68F096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85BFA-E49E-4CEC-9B4F-40C86A2A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E8F3-5AA3-40E3-8ED4-C0B6BB63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3CF57D-419B-4205-8ECC-947593D83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2671" y="1690688"/>
            <a:ext cx="559480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 &gt;=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 %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%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sum = sum + x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x -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(sum)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0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Example: Multiplication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E03DB-BFA3-4365-96CE-FBB0C829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AEC7-0BA8-49BE-BB23-41FA69D4C67C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DFAE8-11A8-4B33-8F74-099F54FF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16B5F-C06A-4646-98C4-58CC4254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7685A8-1DE7-4E6E-BAEC-3FDE1E13B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9917" y="1943511"/>
            <a:ext cx="589994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 value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(x &lt;=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"*"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,x,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"="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,x*y)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x = x+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3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Reverse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ECEF7-1554-466E-9160-4ACA6F8D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237D-85AF-42B0-93E0-2CA083B17D29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6385B-C82B-44BA-B883-D144E339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D5326-30F7-45E2-A1DA-CACDCFA6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4BAA98-F0AC-45F3-AFCD-A99A8D82F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44389" y="1690688"/>
            <a:ext cx="4299831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 value"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reverse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 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z = y 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#print("Z=",z)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reverse = reverse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z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#print("reverse:",reverse)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 = y//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(reverse)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Infinite Loops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363" name="Google Shape;1363;p1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Loops must contain within themselves a way to terminate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Something inside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 loop must eventually make the condition false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Infinite loop</a:t>
            </a:r>
            <a:r>
              <a:rPr lang="en-US"/>
              <a:t>: loop that does not have a way of stopping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Repeats until program is interrupted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Occurs when programmer forgets to include stopping code in the loop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8514D-28D9-411E-B171-2839F91F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E0D0-5D25-42C0-819C-09DC28D70EBE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0C7EB-F89F-460D-ACE9-B7BF2355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6585-EDEC-4C4C-84BF-9C403B6A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Contents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225" name="Google Shape;1225;p1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 to repetition structure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while loop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for Loop using range function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for to write a count-controlled loop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break, continue, and pass statements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Nested Loops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B8690-E8F8-4030-A51B-6C0F343B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A34-D77E-43D3-9B01-46F10D8F6DD1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D2F5E-5703-4E2E-A68A-E15DF22F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BF01F-D31A-4224-AC1F-78EA8F38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Introduction to Repetition Structures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232" name="Google Shape;1232;p1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Often have to write code that performs the same task multiple times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Disadvantages to duplicating code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Makes program large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Time consuming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May need to be corrected in many places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Repetition structure</a:t>
            </a:r>
            <a:r>
              <a:rPr lang="en-US"/>
              <a:t>: makes computer repeat included code as necessary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Includes condition-controlled loops and count-controlled loops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0D165-9C87-42A4-9888-1975AF9D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4418-A5CD-421D-8768-5C12003E2A97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7299F-D592-4689-ADE3-B544AB02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91B5-DC74-4444-8B42-CC7F8A0C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Repetition: Computer View</a:t>
            </a:r>
            <a:endParaRPr/>
          </a:p>
        </p:txBody>
      </p:sp>
      <p:sp>
        <p:nvSpPr>
          <p:cNvPr id="1239" name="Google Shape;1239;p1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Continuing a process as long as a certain condition has been met.</a:t>
            </a:r>
            <a:endParaRPr/>
          </a:p>
        </p:txBody>
      </p:sp>
      <p:pic>
        <p:nvPicPr>
          <p:cNvPr id="1240" name="Google Shape;1240;p152" descr="MM900282748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3179763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152" descr="MC900156053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1" y="3833813"/>
            <a:ext cx="1522413" cy="17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152"/>
          <p:cNvSpPr txBox="1"/>
          <p:nvPr/>
        </p:nvSpPr>
        <p:spPr>
          <a:xfrm>
            <a:off x="6286501" y="2719389"/>
            <a:ext cx="3516313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for age as long as the answer is negative (outside allowable range)</a:t>
            </a:r>
            <a:endParaRPr/>
          </a:p>
        </p:txBody>
      </p:sp>
      <p:grpSp>
        <p:nvGrpSpPr>
          <p:cNvPr id="1243" name="Google Shape;1243;p152"/>
          <p:cNvGrpSpPr/>
          <p:nvPr/>
        </p:nvGrpSpPr>
        <p:grpSpPr>
          <a:xfrm>
            <a:off x="3733800" y="2690813"/>
            <a:ext cx="2819400" cy="1600200"/>
            <a:chOff x="1392" y="2112"/>
            <a:chExt cx="1776" cy="1008"/>
          </a:xfrm>
        </p:grpSpPr>
        <p:sp>
          <p:nvSpPr>
            <p:cNvPr id="1244" name="Google Shape;1244;p152"/>
            <p:cNvSpPr/>
            <p:nvPr/>
          </p:nvSpPr>
          <p:spPr>
            <a:xfrm>
              <a:off x="1392" y="2328"/>
              <a:ext cx="1776" cy="792"/>
            </a:xfrm>
            <a:custGeom>
              <a:avLst/>
              <a:gdLst/>
              <a:ahLst/>
              <a:cxnLst/>
              <a:rect l="l" t="t" r="r" b="b"/>
              <a:pathLst>
                <a:path w="1776" h="792" extrusionOk="0">
                  <a:moveTo>
                    <a:pt x="0" y="216"/>
                  </a:moveTo>
                  <a:cubicBezTo>
                    <a:pt x="84" y="160"/>
                    <a:pt x="168" y="104"/>
                    <a:pt x="240" y="72"/>
                  </a:cubicBezTo>
                  <a:cubicBezTo>
                    <a:pt x="312" y="40"/>
                    <a:pt x="360" y="32"/>
                    <a:pt x="432" y="24"/>
                  </a:cubicBezTo>
                  <a:cubicBezTo>
                    <a:pt x="504" y="16"/>
                    <a:pt x="560" y="24"/>
                    <a:pt x="672" y="24"/>
                  </a:cubicBezTo>
                  <a:cubicBezTo>
                    <a:pt x="784" y="24"/>
                    <a:pt x="992" y="0"/>
                    <a:pt x="1104" y="24"/>
                  </a:cubicBezTo>
                  <a:cubicBezTo>
                    <a:pt x="1216" y="48"/>
                    <a:pt x="1264" y="104"/>
                    <a:pt x="1344" y="168"/>
                  </a:cubicBezTo>
                  <a:cubicBezTo>
                    <a:pt x="1424" y="232"/>
                    <a:pt x="1520" y="328"/>
                    <a:pt x="1584" y="408"/>
                  </a:cubicBezTo>
                  <a:cubicBezTo>
                    <a:pt x="1648" y="488"/>
                    <a:pt x="1696" y="584"/>
                    <a:pt x="1728" y="648"/>
                  </a:cubicBezTo>
                  <a:cubicBezTo>
                    <a:pt x="1760" y="712"/>
                    <a:pt x="1768" y="752"/>
                    <a:pt x="1776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52"/>
            <p:cNvSpPr txBox="1"/>
            <p:nvPr/>
          </p:nvSpPr>
          <p:spPr>
            <a:xfrm>
              <a:off x="1680" y="2112"/>
              <a:ext cx="912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How old are?</a:t>
              </a:r>
              <a:endParaRPr/>
            </a:p>
          </p:txBody>
        </p:sp>
      </p:grpSp>
      <p:grpSp>
        <p:nvGrpSpPr>
          <p:cNvPr id="1246" name="Google Shape;1246;p152"/>
          <p:cNvGrpSpPr/>
          <p:nvPr/>
        </p:nvGrpSpPr>
        <p:grpSpPr>
          <a:xfrm>
            <a:off x="3200400" y="5205413"/>
            <a:ext cx="3086100" cy="850900"/>
            <a:chOff x="1056" y="3696"/>
            <a:chExt cx="1944" cy="536"/>
          </a:xfrm>
        </p:grpSpPr>
        <p:sp>
          <p:nvSpPr>
            <p:cNvPr id="1247" name="Google Shape;1247;p152"/>
            <p:cNvSpPr/>
            <p:nvPr/>
          </p:nvSpPr>
          <p:spPr>
            <a:xfrm>
              <a:off x="1056" y="3696"/>
              <a:ext cx="1944" cy="536"/>
            </a:xfrm>
            <a:custGeom>
              <a:avLst/>
              <a:gdLst/>
              <a:ahLst/>
              <a:cxnLst/>
              <a:rect l="l" t="t" r="r" b="b"/>
              <a:pathLst>
                <a:path w="1944" h="536" extrusionOk="0">
                  <a:moveTo>
                    <a:pt x="1920" y="240"/>
                  </a:moveTo>
                  <a:cubicBezTo>
                    <a:pt x="1932" y="336"/>
                    <a:pt x="1944" y="432"/>
                    <a:pt x="1824" y="480"/>
                  </a:cubicBezTo>
                  <a:cubicBezTo>
                    <a:pt x="1704" y="528"/>
                    <a:pt x="1456" y="528"/>
                    <a:pt x="1200" y="528"/>
                  </a:cubicBezTo>
                  <a:cubicBezTo>
                    <a:pt x="944" y="528"/>
                    <a:pt x="480" y="536"/>
                    <a:pt x="288" y="480"/>
                  </a:cubicBezTo>
                  <a:cubicBezTo>
                    <a:pt x="96" y="424"/>
                    <a:pt x="96" y="272"/>
                    <a:pt x="48" y="192"/>
                  </a:cubicBezTo>
                  <a:cubicBezTo>
                    <a:pt x="0" y="112"/>
                    <a:pt x="0" y="56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52"/>
            <p:cNvSpPr txBox="1"/>
            <p:nvPr/>
          </p:nvSpPr>
          <p:spPr>
            <a:xfrm>
              <a:off x="1632" y="3984"/>
              <a:ext cx="912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Minus 21!</a:t>
              </a:r>
              <a:endParaRPr/>
            </a:p>
          </p:txBody>
        </p:sp>
      </p:grpSp>
      <p:grpSp>
        <p:nvGrpSpPr>
          <p:cNvPr id="1249" name="Google Shape;1249;p152"/>
          <p:cNvGrpSpPr/>
          <p:nvPr/>
        </p:nvGrpSpPr>
        <p:grpSpPr>
          <a:xfrm>
            <a:off x="3733800" y="2690813"/>
            <a:ext cx="2819400" cy="1600200"/>
            <a:chOff x="1392" y="2112"/>
            <a:chExt cx="1776" cy="1008"/>
          </a:xfrm>
        </p:grpSpPr>
        <p:sp>
          <p:nvSpPr>
            <p:cNvPr id="1250" name="Google Shape;1250;p152"/>
            <p:cNvSpPr/>
            <p:nvPr/>
          </p:nvSpPr>
          <p:spPr>
            <a:xfrm>
              <a:off x="1392" y="2328"/>
              <a:ext cx="1776" cy="792"/>
            </a:xfrm>
            <a:custGeom>
              <a:avLst/>
              <a:gdLst/>
              <a:ahLst/>
              <a:cxnLst/>
              <a:rect l="l" t="t" r="r" b="b"/>
              <a:pathLst>
                <a:path w="1776" h="792" extrusionOk="0">
                  <a:moveTo>
                    <a:pt x="0" y="216"/>
                  </a:moveTo>
                  <a:cubicBezTo>
                    <a:pt x="84" y="160"/>
                    <a:pt x="168" y="104"/>
                    <a:pt x="240" y="72"/>
                  </a:cubicBezTo>
                  <a:cubicBezTo>
                    <a:pt x="312" y="40"/>
                    <a:pt x="360" y="32"/>
                    <a:pt x="432" y="24"/>
                  </a:cubicBezTo>
                  <a:cubicBezTo>
                    <a:pt x="504" y="16"/>
                    <a:pt x="560" y="24"/>
                    <a:pt x="672" y="24"/>
                  </a:cubicBezTo>
                  <a:cubicBezTo>
                    <a:pt x="784" y="24"/>
                    <a:pt x="992" y="0"/>
                    <a:pt x="1104" y="24"/>
                  </a:cubicBezTo>
                  <a:cubicBezTo>
                    <a:pt x="1216" y="48"/>
                    <a:pt x="1264" y="104"/>
                    <a:pt x="1344" y="168"/>
                  </a:cubicBezTo>
                  <a:cubicBezTo>
                    <a:pt x="1424" y="232"/>
                    <a:pt x="1520" y="328"/>
                    <a:pt x="1584" y="408"/>
                  </a:cubicBezTo>
                  <a:cubicBezTo>
                    <a:pt x="1648" y="488"/>
                    <a:pt x="1696" y="584"/>
                    <a:pt x="1728" y="648"/>
                  </a:cubicBezTo>
                  <a:cubicBezTo>
                    <a:pt x="1760" y="712"/>
                    <a:pt x="1768" y="752"/>
                    <a:pt x="1776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52"/>
            <p:cNvSpPr txBox="1"/>
            <p:nvPr/>
          </p:nvSpPr>
          <p:spPr>
            <a:xfrm>
              <a:off x="1680" y="2112"/>
              <a:ext cx="912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How old are?</a:t>
              </a:r>
              <a:endParaRPr/>
            </a:p>
          </p:txBody>
        </p:sp>
      </p:grpSp>
      <p:grpSp>
        <p:nvGrpSpPr>
          <p:cNvPr id="1252" name="Google Shape;1252;p152"/>
          <p:cNvGrpSpPr/>
          <p:nvPr/>
        </p:nvGrpSpPr>
        <p:grpSpPr>
          <a:xfrm>
            <a:off x="3200400" y="5205413"/>
            <a:ext cx="3086100" cy="850900"/>
            <a:chOff x="1056" y="3696"/>
            <a:chExt cx="1944" cy="536"/>
          </a:xfrm>
        </p:grpSpPr>
        <p:sp>
          <p:nvSpPr>
            <p:cNvPr id="1253" name="Google Shape;1253;p152"/>
            <p:cNvSpPr/>
            <p:nvPr/>
          </p:nvSpPr>
          <p:spPr>
            <a:xfrm>
              <a:off x="1056" y="3696"/>
              <a:ext cx="1944" cy="536"/>
            </a:xfrm>
            <a:custGeom>
              <a:avLst/>
              <a:gdLst/>
              <a:ahLst/>
              <a:cxnLst/>
              <a:rect l="l" t="t" r="r" b="b"/>
              <a:pathLst>
                <a:path w="1944" h="536" extrusionOk="0">
                  <a:moveTo>
                    <a:pt x="1920" y="240"/>
                  </a:moveTo>
                  <a:cubicBezTo>
                    <a:pt x="1932" y="336"/>
                    <a:pt x="1944" y="432"/>
                    <a:pt x="1824" y="480"/>
                  </a:cubicBezTo>
                  <a:cubicBezTo>
                    <a:pt x="1704" y="528"/>
                    <a:pt x="1456" y="528"/>
                    <a:pt x="1200" y="528"/>
                  </a:cubicBezTo>
                  <a:cubicBezTo>
                    <a:pt x="944" y="528"/>
                    <a:pt x="480" y="536"/>
                    <a:pt x="288" y="480"/>
                  </a:cubicBezTo>
                  <a:cubicBezTo>
                    <a:pt x="96" y="424"/>
                    <a:pt x="96" y="272"/>
                    <a:pt x="48" y="192"/>
                  </a:cubicBezTo>
                  <a:cubicBezTo>
                    <a:pt x="0" y="112"/>
                    <a:pt x="0" y="56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52"/>
            <p:cNvSpPr txBox="1"/>
            <p:nvPr/>
          </p:nvSpPr>
          <p:spPr>
            <a:xfrm>
              <a:off x="1632" y="3984"/>
              <a:ext cx="912" cy="2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Minus 21!</a:t>
              </a:r>
              <a:endParaRPr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6288D-C439-415D-AF5F-1C011A66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9CB-1AC7-4E89-9B17-0B4946327AB4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FD028-88CE-4853-922E-10F58B13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1499-FC7D-4F5B-BAC7-F02034D5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Pre - test loop</a:t>
            </a:r>
            <a:endParaRPr/>
          </a:p>
        </p:txBody>
      </p:sp>
      <p:sp>
        <p:nvSpPr>
          <p:cNvPr id="1261" name="Google Shape;1261;p1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AutoNum type="arabicPeriod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AutoNum type="arabicPeriod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</a:t>
            </a:r>
            <a:endParaRPr/>
          </a:p>
          <a:p>
            <a:pPr marL="4572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Characteristics:</a:t>
            </a:r>
            <a:endParaRPr/>
          </a:p>
          <a:p>
            <a:pPr marL="4953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The stopping condition is checked </a:t>
            </a:r>
            <a:r>
              <a:rPr lang="en-US" i="1"/>
              <a:t>before</a:t>
            </a:r>
            <a:r>
              <a:rPr lang="en-US"/>
              <a:t> the body executes.</a:t>
            </a:r>
            <a:endParaRPr/>
          </a:p>
          <a:p>
            <a:pPr marL="4953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These types of loops execute zero or more times.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4BB9C-5126-49BB-947C-CBB672A3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3626-FAE0-4979-B2C1-6C0BF3866808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C93BD-7CA3-4DCF-A272-E630BF5E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F20EF-6C62-4BFB-9DC0-81B1B511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The </a:t>
            </a:r>
            <a:r>
              <a:rPr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rgbClr val="00B0F0"/>
                </a:solidFill>
              </a:rPr>
              <a:t> Loop: a Condition-Controlled Loop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268" name="Google Shape;1268;p1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u="sng"/>
              <a:t> loop</a:t>
            </a:r>
            <a:r>
              <a:rPr lang="en-US"/>
              <a:t>: while condition is true, do something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parts: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Condition tested for true or false value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Statements repeated as long as condition is true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flow chart, line goes back to previous part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format/syntax: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US" i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i="1">
                <a:latin typeface="Courier New"/>
                <a:ea typeface="Courier New"/>
                <a:cs typeface="Courier New"/>
                <a:sym typeface="Courier New"/>
              </a:rPr>
              <a:t>statement1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i="1">
                <a:latin typeface="Courier New"/>
                <a:ea typeface="Courier New"/>
                <a:cs typeface="Courier New"/>
                <a:sym typeface="Courier New"/>
              </a:rPr>
              <a:t>		statement2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6D690-6274-47D0-B19F-1280670D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F758-8D53-481D-9F65-65F17AB53014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C4BD9-797C-48F9-AB7D-DABCB1CF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E08A-E918-4326-89AD-22062A9C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The </a:t>
            </a:r>
            <a:r>
              <a:rPr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rgbClr val="00B0F0"/>
                </a:solidFill>
              </a:rPr>
              <a:t> Loop: a Condition-Controlled Loop (cont’d.)</a:t>
            </a:r>
            <a:endParaRPr>
              <a:solidFill>
                <a:srgbClr val="00B0F0"/>
              </a:solidFill>
            </a:endParaRPr>
          </a:p>
        </p:txBody>
      </p:sp>
      <p:pic>
        <p:nvPicPr>
          <p:cNvPr id="1275" name="Google Shape;1275;p1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5989" y="1995489"/>
            <a:ext cx="7820025" cy="37353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77493-E525-49E3-822C-FCDCE082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D7BE-A4F5-4027-9C74-5E4932CB51B2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C62A5-8A9A-4875-A6DD-5BD1A89D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0D3A-93F3-49F0-B817-1EFB1884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The </a:t>
            </a:r>
            <a:r>
              <a:rPr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rgbClr val="00B0F0"/>
                </a:solidFill>
              </a:rPr>
              <a:t> Loop: a Condition-Controlled Loop (cont’d.)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282" name="Google Shape;1282;p15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order for a loop to stop executing, something has to happen inside the loop to make the condition false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Iteration</a:t>
            </a:r>
            <a:r>
              <a:rPr lang="en-US"/>
              <a:t>: one execution of the body of a loop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 loop is known as a </a:t>
            </a:r>
            <a:r>
              <a:rPr lang="en-US" i="1"/>
              <a:t>pretest</a:t>
            </a:r>
            <a:r>
              <a:rPr lang="en-US"/>
              <a:t> loop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Tests condition before performing an iteration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Will never execute if condition is false to start with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Requires performing some steps prior to the loop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44288-C416-4C0D-B3C8-EAC4EBCB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0E4-5DC3-42C8-8843-7568BD7F0F48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29C93-84D3-4FEB-B823-04297605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DF2E4-0208-44B3-BD07-32DFBA0F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57"/>
          <p:cNvSpPr txBox="1">
            <a:spLocks noGrp="1"/>
          </p:cNvSpPr>
          <p:nvPr>
            <p:ph type="title"/>
          </p:nvPr>
        </p:nvSpPr>
        <p:spPr>
          <a:xfrm>
            <a:off x="1828800" y="222250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While as Pre-Test Loops</a:t>
            </a:r>
            <a:endParaRPr/>
          </a:p>
        </p:txBody>
      </p:sp>
      <p:sp>
        <p:nvSpPr>
          <p:cNvPr id="1289" name="Google Shape;1289;p157"/>
          <p:cNvSpPr txBox="1">
            <a:spLocks noGrp="1"/>
          </p:cNvSpPr>
          <p:nvPr>
            <p:ph type="body" idx="1"/>
          </p:nvPr>
        </p:nvSpPr>
        <p:spPr>
          <a:xfrm>
            <a:off x="1908176" y="1092201"/>
            <a:ext cx="4633913" cy="53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Initialize loop control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Check if the repeating condition has been met</a:t>
            </a:r>
            <a:endParaRPr/>
          </a:p>
          <a:p>
            <a:pPr marL="8382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If it’s been met then go to Step 3</a:t>
            </a:r>
            <a:endParaRPr/>
          </a:p>
          <a:p>
            <a:pPr marL="8382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/>
              <a:t>If it hasn’t been met then the loop ends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Execute the body of the loop (the part to be repeated)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Update the loop control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Go to step 2</a:t>
            </a:r>
            <a:endParaRPr/>
          </a:p>
          <a:p>
            <a:pPr marL="4572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290" name="Google Shape;1290;p157"/>
          <p:cNvSpPr/>
          <p:nvPr/>
        </p:nvSpPr>
        <p:spPr>
          <a:xfrm>
            <a:off x="7356172" y="1271083"/>
            <a:ext cx="2045306" cy="34073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loop control</a:t>
            </a:r>
            <a:endParaRPr/>
          </a:p>
        </p:txBody>
      </p:sp>
      <p:sp>
        <p:nvSpPr>
          <p:cNvPr id="1291" name="Google Shape;1291;p157"/>
          <p:cNvSpPr/>
          <p:nvPr/>
        </p:nvSpPr>
        <p:spPr>
          <a:xfrm>
            <a:off x="7277101" y="4135439"/>
            <a:ext cx="2392363" cy="33972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600" tIns="46800" rIns="936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body/statement</a:t>
            </a:r>
            <a:endParaRPr/>
          </a:p>
        </p:txBody>
      </p:sp>
      <p:grpSp>
        <p:nvGrpSpPr>
          <p:cNvPr id="1292" name="Google Shape;1292;p157"/>
          <p:cNvGrpSpPr/>
          <p:nvPr/>
        </p:nvGrpSpPr>
        <p:grpSpPr>
          <a:xfrm>
            <a:off x="7353300" y="1611817"/>
            <a:ext cx="2241550" cy="1829884"/>
            <a:chOff x="3672" y="1015"/>
            <a:chExt cx="1278" cy="1153"/>
          </a:xfrm>
        </p:grpSpPr>
        <p:sp>
          <p:nvSpPr>
            <p:cNvPr id="1293" name="Google Shape;1293;p157"/>
            <p:cNvSpPr/>
            <p:nvPr/>
          </p:nvSpPr>
          <p:spPr>
            <a:xfrm>
              <a:off x="3672" y="1434"/>
              <a:ext cx="1278" cy="734"/>
            </a:xfrm>
            <a:prstGeom prst="diamond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Condition met?</a:t>
              </a:r>
              <a:endParaRPr/>
            </a:p>
          </p:txBody>
        </p:sp>
        <p:cxnSp>
          <p:nvCxnSpPr>
            <p:cNvPr id="1294" name="Google Shape;1294;p157"/>
            <p:cNvCxnSpPr>
              <a:stCxn id="1290" idx="2"/>
              <a:endCxn id="1293" idx="0"/>
            </p:cNvCxnSpPr>
            <p:nvPr/>
          </p:nvCxnSpPr>
          <p:spPr>
            <a:xfrm>
              <a:off x="4257" y="1015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</p:cxnSp>
      </p:grpSp>
      <p:grpSp>
        <p:nvGrpSpPr>
          <p:cNvPr id="1295" name="Google Shape;1295;p157"/>
          <p:cNvGrpSpPr/>
          <p:nvPr/>
        </p:nvGrpSpPr>
        <p:grpSpPr>
          <a:xfrm>
            <a:off x="7712713" y="4475164"/>
            <a:ext cx="1522727" cy="870345"/>
            <a:chOff x="6188711" y="4475669"/>
            <a:chExt cx="1522727" cy="869851"/>
          </a:xfrm>
        </p:grpSpPr>
        <p:sp>
          <p:nvSpPr>
            <p:cNvPr id="1296" name="Google Shape;1296;p157"/>
            <p:cNvSpPr/>
            <p:nvPr/>
          </p:nvSpPr>
          <p:spPr>
            <a:xfrm>
              <a:off x="6188711" y="5004979"/>
              <a:ext cx="1522727" cy="340541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Update control</a:t>
              </a:r>
              <a:endParaRPr/>
            </a:p>
          </p:txBody>
        </p:sp>
        <p:cxnSp>
          <p:nvCxnSpPr>
            <p:cNvPr id="1297" name="Google Shape;1297;p157"/>
            <p:cNvCxnSpPr>
              <a:stCxn id="1291" idx="2"/>
              <a:endCxn id="1296" idx="0"/>
            </p:cNvCxnSpPr>
            <p:nvPr/>
          </p:nvCxnSpPr>
          <p:spPr>
            <a:xfrm>
              <a:off x="6949280" y="4475669"/>
              <a:ext cx="900" cy="529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</p:cxnSp>
      </p:grpSp>
      <p:grpSp>
        <p:nvGrpSpPr>
          <p:cNvPr id="1298" name="Google Shape;1298;p157"/>
          <p:cNvGrpSpPr/>
          <p:nvPr/>
        </p:nvGrpSpPr>
        <p:grpSpPr>
          <a:xfrm>
            <a:off x="7578725" y="2597150"/>
            <a:ext cx="2782888" cy="4241800"/>
            <a:chOff x="3683" y="1636"/>
            <a:chExt cx="1753" cy="2672"/>
          </a:xfrm>
        </p:grpSpPr>
        <p:sp>
          <p:nvSpPr>
            <p:cNvPr id="1299" name="Google Shape;1299;p157"/>
            <p:cNvSpPr/>
            <p:nvPr/>
          </p:nvSpPr>
          <p:spPr>
            <a:xfrm>
              <a:off x="3683" y="3790"/>
              <a:ext cx="1419" cy="518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3600" tIns="46800" rIns="936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After the loop (done looping)</a:t>
              </a:r>
              <a:endParaRPr/>
            </a:p>
          </p:txBody>
        </p:sp>
        <p:cxnSp>
          <p:nvCxnSpPr>
            <p:cNvPr id="1300" name="Google Shape;1300;p157"/>
            <p:cNvCxnSpPr/>
            <p:nvPr/>
          </p:nvCxnSpPr>
          <p:spPr>
            <a:xfrm>
              <a:off x="4940" y="1808"/>
              <a:ext cx="488" cy="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1" name="Google Shape;1301;p157"/>
            <p:cNvCxnSpPr/>
            <p:nvPr/>
          </p:nvCxnSpPr>
          <p:spPr>
            <a:xfrm>
              <a:off x="5432" y="1800"/>
              <a:ext cx="0" cy="218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157"/>
            <p:cNvCxnSpPr/>
            <p:nvPr/>
          </p:nvCxnSpPr>
          <p:spPr>
            <a:xfrm rot="10800000">
              <a:off x="5084" y="3980"/>
              <a:ext cx="352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1303" name="Google Shape;1303;p157"/>
            <p:cNvSpPr txBox="1"/>
            <p:nvPr/>
          </p:nvSpPr>
          <p:spPr>
            <a:xfrm>
              <a:off x="5032" y="1636"/>
              <a:ext cx="360" cy="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grpSp>
        <p:nvGrpSpPr>
          <p:cNvPr id="1304" name="Google Shape;1304;p157"/>
          <p:cNvGrpSpPr/>
          <p:nvPr/>
        </p:nvGrpSpPr>
        <p:grpSpPr>
          <a:xfrm>
            <a:off x="8388350" y="3441700"/>
            <a:ext cx="571500" cy="476250"/>
            <a:chOff x="4324" y="2168"/>
            <a:chExt cx="360" cy="300"/>
          </a:xfrm>
        </p:grpSpPr>
        <p:cxnSp>
          <p:nvCxnSpPr>
            <p:cNvPr id="1305" name="Google Shape;1305;p157"/>
            <p:cNvCxnSpPr>
              <a:stCxn id="1293" idx="2"/>
              <a:endCxn id="1291" idx="0"/>
            </p:cNvCxnSpPr>
            <p:nvPr/>
          </p:nvCxnSpPr>
          <p:spPr>
            <a:xfrm>
              <a:off x="4378" y="216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1306" name="Google Shape;1306;p157"/>
            <p:cNvSpPr txBox="1"/>
            <p:nvPr/>
          </p:nvSpPr>
          <p:spPr>
            <a:xfrm>
              <a:off x="4324" y="2232"/>
              <a:ext cx="360" cy="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600" tIns="46800" rIns="936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307" name="Google Shape;1307;p157"/>
          <p:cNvGrpSpPr/>
          <p:nvPr/>
        </p:nvGrpSpPr>
        <p:grpSpPr>
          <a:xfrm>
            <a:off x="6615114" y="2852738"/>
            <a:ext cx="954087" cy="2354262"/>
            <a:chOff x="3207" y="1797"/>
            <a:chExt cx="601" cy="1483"/>
          </a:xfrm>
        </p:grpSpPr>
        <p:cxnSp>
          <p:nvCxnSpPr>
            <p:cNvPr id="1308" name="Google Shape;1308;p157"/>
            <p:cNvCxnSpPr/>
            <p:nvPr/>
          </p:nvCxnSpPr>
          <p:spPr>
            <a:xfrm rot="10800000">
              <a:off x="3211" y="3278"/>
              <a:ext cx="597" cy="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9" name="Google Shape;1309;p157"/>
            <p:cNvCxnSpPr/>
            <p:nvPr/>
          </p:nvCxnSpPr>
          <p:spPr>
            <a:xfrm rot="10800000">
              <a:off x="3217" y="1802"/>
              <a:ext cx="0" cy="147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0" name="Google Shape;1310;p157"/>
            <p:cNvCxnSpPr/>
            <p:nvPr/>
          </p:nvCxnSpPr>
          <p:spPr>
            <a:xfrm>
              <a:off x="3207" y="1797"/>
              <a:ext cx="444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2A1B8-0C5F-4A09-81D6-F864EDAA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F3E8-49B1-4CC1-8319-E5C0F8009671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C9CE7-DD4C-4D9C-A037-E6443CF6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3A517-0F4F-4005-BC12-8C81BDA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Widescreen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JetBrains Mono</vt:lpstr>
      <vt:lpstr>Office Theme</vt:lpstr>
      <vt:lpstr>    Repetition Structures(Loops)and Jump Statements</vt:lpstr>
      <vt:lpstr>Contents</vt:lpstr>
      <vt:lpstr>Introduction to Repetition Structures</vt:lpstr>
      <vt:lpstr>Repetition: Computer View</vt:lpstr>
      <vt:lpstr>Pre - test loop</vt:lpstr>
      <vt:lpstr>The while Loop: a Condition-Controlled Loop</vt:lpstr>
      <vt:lpstr>The while Loop: a Condition-Controlled Loop (cont’d.)</vt:lpstr>
      <vt:lpstr>The while Loop: a Condition-Controlled Loop (cont’d.)</vt:lpstr>
      <vt:lpstr>While as Pre-Test Loops</vt:lpstr>
      <vt:lpstr>Examples</vt:lpstr>
      <vt:lpstr>Exercise</vt:lpstr>
      <vt:lpstr>Number between 100-500 divisible by 7</vt:lpstr>
      <vt:lpstr>Example: To find sum</vt:lpstr>
      <vt:lpstr>Example: Multiplication</vt:lpstr>
      <vt:lpstr>Reverse</vt:lpstr>
      <vt:lpstr>Infinite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Repetition Structures(Loops)and Jump Statements</dc:title>
  <dc:creator>Karan Shrestha</dc:creator>
  <cp:lastModifiedBy>Karan Shrestha</cp:lastModifiedBy>
  <cp:revision>1</cp:revision>
  <dcterms:created xsi:type="dcterms:W3CDTF">2024-02-11T14:35:01Z</dcterms:created>
  <dcterms:modified xsi:type="dcterms:W3CDTF">2024-02-11T14:35:18Z</dcterms:modified>
</cp:coreProperties>
</file>