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1080"/>
            <a:ext cx="9141120" cy="68594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-5415120" y="7488000"/>
            <a:ext cx="6998400" cy="62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d3d5c"/>
                </a:solidFill>
                <a:latin typeface="Arial"/>
              </a:rPr>
              <a:t>CREATED</a:t>
            </a:r>
            <a:r>
              <a:rPr lang="en-IN" sz="2000">
                <a:solidFill>
                  <a:srgbClr val="3d3d5c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3d3d5c"/>
                </a:solidFill>
                <a:latin typeface="Arial"/>
              </a:rPr>
              <a:t>BY:-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764640" y="6310080"/>
            <a:ext cx="81864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1400">
                <a:solidFill>
                  <a:srgbClr val="595740"/>
                </a:solidFill>
                <a:latin typeface="Arial"/>
              </a:rPr>
              <a:t>13/3/2018</a:t>
            </a: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8143200" y="6310080"/>
            <a:ext cx="24768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32CC4A7B-D98E-485B-89BF-1AA164AF4A8A}" type="slidenum">
              <a:rPr lang="en-IN" sz="1400">
                <a:solidFill>
                  <a:srgbClr val="59574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0" name="CustomShape 4"/>
          <p:cNvSpPr/>
          <p:nvPr/>
        </p:nvSpPr>
        <p:spPr>
          <a:xfrm>
            <a:off x="1111320" y="1401120"/>
            <a:ext cx="7531200" cy="137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IN" sz="5400">
                <a:solidFill>
                  <a:srgbClr val="52526e"/>
                </a:solidFill>
                <a:latin typeface="Arial"/>
              </a:rPr>
              <a:t>SENTIMENT</a:t>
            </a:r>
            <a:r>
              <a:rPr lang="en-IN" sz="5400">
                <a:solidFill>
                  <a:srgbClr val="52526e"/>
                </a:solidFill>
                <a:latin typeface="Times New Roman"/>
              </a:rPr>
              <a:t> </a:t>
            </a:r>
            <a:r>
              <a:rPr lang="en-IN" sz="5400">
                <a:solidFill>
                  <a:srgbClr val="52526e"/>
                </a:solidFill>
                <a:latin typeface="Arial"/>
              </a:rPr>
              <a:t>ANALYSIS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000">
                <a:solidFill>
                  <a:srgbClr val="52526e"/>
                </a:solidFill>
                <a:latin typeface="Arial"/>
              </a:rPr>
              <a:t>USING</a:t>
            </a:r>
            <a:r>
              <a:rPr lang="en-IN" sz="3000">
                <a:solidFill>
                  <a:srgbClr val="52526e"/>
                </a:solidFill>
                <a:latin typeface="Times New Roman"/>
              </a:rPr>
              <a:t> </a:t>
            </a:r>
            <a:r>
              <a:rPr lang="en-IN" sz="3000">
                <a:solidFill>
                  <a:srgbClr val="52526e"/>
                </a:solidFill>
                <a:latin typeface="Arial"/>
              </a:rPr>
              <a:t>NAÏVE</a:t>
            </a:r>
            <a:r>
              <a:rPr lang="en-IN" sz="3000">
                <a:solidFill>
                  <a:srgbClr val="52526e"/>
                </a:solidFill>
                <a:latin typeface="Times New Roman"/>
              </a:rPr>
              <a:t> </a:t>
            </a:r>
            <a:r>
              <a:rPr lang="en-IN" sz="3000">
                <a:solidFill>
                  <a:srgbClr val="52526e"/>
                </a:solidFill>
                <a:latin typeface="Arial"/>
              </a:rPr>
              <a:t>BAYES</a:t>
            </a:r>
            <a:r>
              <a:rPr lang="en-IN" sz="3000">
                <a:solidFill>
                  <a:srgbClr val="52526e"/>
                </a:solidFill>
                <a:latin typeface="Times New Roman"/>
              </a:rPr>
              <a:t> </a:t>
            </a:r>
            <a:r>
              <a:rPr lang="en-IN" sz="3000">
                <a:solidFill>
                  <a:srgbClr val="52526e"/>
                </a:solidFill>
                <a:latin typeface="Arial"/>
              </a:rPr>
              <a:t>CLASSIFIER</a:t>
            </a:r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4752000" y="3469320"/>
            <a:ext cx="674856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</a:rPr>
              <a:t>Guide: 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</a:rPr>
              <a:t>J. Sharmila  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</a:rPr>
              <a:t>Team                       6B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</a:rPr>
              <a:t>T.Pallavi               - 100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</a:rPr>
              <a:t>P.Subodh             -  77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</a:rPr>
              <a:t>Suman Mishra      -  95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</a:rPr>
              <a:t>G.Bala Raju         - 136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2034720" y="540000"/>
            <a:ext cx="50734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209"/>
              </a:lnSpc>
            </a:pPr>
            <a:r>
              <a:rPr b="1" lang="en-IN" sz="4000">
                <a:solidFill>
                  <a:srgbClr val="3d3d5c"/>
                </a:solidFill>
                <a:latin typeface="Arial"/>
              </a:rPr>
              <a:t>Continue…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1069560" y="1399680"/>
            <a:ext cx="5220360" cy="42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146"/>
              </a:lnSpc>
              <a:buFont typeface="Wingdings" charset="2"/>
              <a:buChar char=""/>
            </a:pPr>
            <a:r>
              <a:rPr lang="en-IN" sz="2800">
                <a:solidFill>
                  <a:srgbClr val="595740"/>
                </a:solidFill>
                <a:latin typeface="Arial"/>
              </a:rPr>
              <a:t>Formula</a:t>
            </a:r>
            <a:r>
              <a:rPr lang="en-IN" sz="28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800">
                <a:solidFill>
                  <a:srgbClr val="595740"/>
                </a:solidFill>
                <a:latin typeface="Arial"/>
              </a:rPr>
              <a:t>used</a:t>
            </a:r>
            <a:r>
              <a:rPr lang="en-IN" sz="28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800">
                <a:solidFill>
                  <a:srgbClr val="595740"/>
                </a:solidFill>
                <a:latin typeface="Arial"/>
              </a:rPr>
              <a:t>for</a:t>
            </a:r>
            <a:r>
              <a:rPr lang="en-IN" sz="28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800">
                <a:solidFill>
                  <a:srgbClr val="595740"/>
                </a:solidFill>
                <a:latin typeface="Arial"/>
              </a:rPr>
              <a:t>algorithms</a:t>
            </a:r>
            <a:r>
              <a:rPr lang="en-IN" sz="28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800">
                <a:solidFill>
                  <a:srgbClr val="595740"/>
                </a:solidFill>
                <a:latin typeface="Arial"/>
              </a:rPr>
              <a:t>-</a:t>
            </a:r>
            <a:r>
              <a:rPr lang="en-IN" sz="28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800">
                <a:solidFill>
                  <a:srgbClr val="595740"/>
                </a:solidFill>
                <a:latin typeface="Arial"/>
              </a:rPr>
              <a:t>:</a:t>
            </a:r>
            <a:endParaRPr/>
          </a:p>
        </p:txBody>
      </p:sp>
      <p:sp>
        <p:nvSpPr>
          <p:cNvPr id="77" name="CustomShape 3"/>
          <p:cNvSpPr/>
          <p:nvPr/>
        </p:nvSpPr>
        <p:spPr>
          <a:xfrm>
            <a:off x="2983320" y="3498480"/>
            <a:ext cx="5910120" cy="360"/>
          </a:xfrm>
          <a:prstGeom prst="rect">
            <a:avLst/>
          </a:prstGeom>
          <a:noFill/>
          <a:ln w="12960">
            <a:solidFill>
              <a:srgbClr val="000000"/>
            </a:solidFill>
            <a:round/>
          </a:ln>
        </p:spPr>
      </p:sp>
      <p:sp>
        <p:nvSpPr>
          <p:cNvPr id="78" name="CustomShape 4"/>
          <p:cNvSpPr/>
          <p:nvPr/>
        </p:nvSpPr>
        <p:spPr>
          <a:xfrm>
            <a:off x="1152000" y="3942720"/>
            <a:ext cx="9359280" cy="232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i="1" lang="en-IN" sz="1400">
                <a:solidFill>
                  <a:srgbClr val="000000"/>
                </a:solidFill>
                <a:latin typeface="Times New Roman"/>
              </a:rPr>
              <a:t>i </a:t>
            </a:r>
            <a:r>
              <a:rPr lang="en-IN" sz="1400">
                <a:solidFill>
                  <a:srgbClr val="000000"/>
                </a:solidFill>
                <a:latin typeface="Symbol"/>
              </a:rPr>
              <a:t></a:t>
            </a:r>
            <a:r>
              <a:rPr lang="en-IN" sz="1400">
                <a:solidFill>
                  <a:srgbClr val="000000"/>
                </a:solidFill>
                <a:latin typeface="Times New Roman"/>
              </a:rPr>
              <a:t>1</a:t>
            </a:r>
            <a:endParaRPr/>
          </a:p>
          <a:p>
            <a:pPr>
              <a:lnSpc>
                <a:spcPts val="151"/>
              </a:lnSpc>
            </a:pPr>
            <a:r>
              <a:rPr i="1" lang="en-IN" sz="4350" baseline="-2000">
                <a:solidFill>
                  <a:srgbClr val="000000"/>
                </a:solidFill>
                <a:latin typeface="Symbol"/>
              </a:rPr>
              <a:t></a:t>
            </a:r>
            <a:r>
              <a:rPr i="1" lang="en-IN" sz="2477" baseline="-3000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IN" sz="2477" baseline="-30000">
                <a:solidFill>
                  <a:srgbClr val="000000"/>
                </a:solidFill>
                <a:latin typeface="Times New Roman"/>
              </a:rPr>
              <a:t>|</a:t>
            </a:r>
            <a:r>
              <a:rPr i="1" lang="en-IN" sz="2477" baseline="-30000">
                <a:solidFill>
                  <a:srgbClr val="000000"/>
                </a:solidFill>
                <a:latin typeface="Times New Roman"/>
              </a:rPr>
              <a:t>label </a:t>
            </a:r>
            <a:r>
              <a:rPr lang="en-IN" sz="2477" baseline="-30000">
                <a:solidFill>
                  <a:srgbClr val="000000"/>
                </a:solidFill>
                <a:latin typeface="Symbol"/>
              </a:rPr>
              <a:t></a:t>
            </a:r>
            <a:r>
              <a:rPr lang="en-IN" sz="2477" baseline="-30000">
                <a:solidFill>
                  <a:srgbClr val="000000"/>
                </a:solidFill>
                <a:latin typeface="Times New Roman"/>
              </a:rPr>
              <a:t> </a:t>
            </a:r>
            <a:r>
              <a:rPr i="1" lang="en-IN" sz="2477" baseline="-30000">
                <a:solidFill>
                  <a:srgbClr val="000000"/>
                </a:solidFill>
                <a:latin typeface="Times New Roman"/>
              </a:rPr>
              <a:t>y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=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 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probability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that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a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particular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word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in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document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of</a:t>
            </a:r>
            <a:endParaRPr/>
          </a:p>
          <a:p>
            <a:pPr>
              <a:lnSpc>
                <a:spcPts val="103"/>
              </a:lnSpc>
            </a:pPr>
            <a:r>
              <a:rPr lang="en-IN" sz="2000">
                <a:solidFill>
                  <a:srgbClr val="2c2c1f"/>
                </a:solidFill>
                <a:latin typeface="Arial"/>
              </a:rPr>
              <a:t> 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label(neg/pos)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=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y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will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be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the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k</a:t>
            </a:r>
            <a:r>
              <a:rPr lang="en-IN" sz="1950" baseline="25000">
                <a:solidFill>
                  <a:srgbClr val="2c2c1f"/>
                </a:solidFill>
                <a:latin typeface="Arial"/>
              </a:rPr>
              <a:t>th</a:t>
            </a:r>
            <a:r>
              <a:rPr lang="en-IN" sz="1950" baseline="25000">
                <a:solidFill>
                  <a:srgbClr val="2c2c1f"/>
                </a:solidFill>
                <a:latin typeface="Times New Roman"/>
              </a:rPr>
              <a:t> 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word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in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the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dictionary.</a:t>
            </a:r>
            <a:endParaRPr/>
          </a:p>
        </p:txBody>
      </p:sp>
      <p:sp>
        <p:nvSpPr>
          <p:cNvPr id="79" name="CustomShape 5"/>
          <p:cNvSpPr/>
          <p:nvPr/>
        </p:nvSpPr>
        <p:spPr>
          <a:xfrm>
            <a:off x="8143200" y="6310080"/>
            <a:ext cx="24768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DF457B4A-BD15-45F8-B06B-7D0E472AC327}" type="slidenum">
              <a:rPr lang="en-IN" sz="1400">
                <a:solidFill>
                  <a:srgbClr val="59574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0" name="CustomShape 6"/>
          <p:cNvSpPr/>
          <p:nvPr/>
        </p:nvSpPr>
        <p:spPr>
          <a:xfrm>
            <a:off x="3301560" y="5737680"/>
            <a:ext cx="3969720" cy="669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2000">
                <a:solidFill>
                  <a:srgbClr val="2c2c1f"/>
                </a:solidFill>
                <a:latin typeface="Arial"/>
              </a:rPr>
              <a:t>=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Number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of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words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in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i</a:t>
            </a:r>
            <a:r>
              <a:rPr lang="en-IN" sz="1950" baseline="25000">
                <a:solidFill>
                  <a:srgbClr val="2c2c1f"/>
                </a:solidFill>
                <a:latin typeface="Arial"/>
              </a:rPr>
              <a:t>th</a:t>
            </a:r>
            <a:r>
              <a:rPr lang="en-IN" sz="1950" baseline="25000">
                <a:solidFill>
                  <a:srgbClr val="2c2c1f"/>
                </a:solidFill>
                <a:latin typeface="Times New Roman"/>
              </a:rPr>
              <a:t> 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document.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2c2c1f"/>
                </a:solidFill>
                <a:latin typeface="Arial"/>
              </a:rPr>
              <a:t>=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Total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Number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of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documents.</a:t>
            </a:r>
            <a:endParaRPr/>
          </a:p>
        </p:txBody>
      </p:sp>
      <p:sp>
        <p:nvSpPr>
          <p:cNvPr id="81" name="CustomShape 7"/>
          <p:cNvSpPr/>
          <p:nvPr/>
        </p:nvSpPr>
        <p:spPr>
          <a:xfrm>
            <a:off x="4351320" y="3700440"/>
            <a:ext cx="3812760" cy="37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2450">
                <a:solidFill>
                  <a:srgbClr val="000000"/>
                </a:solidFill>
                <a:latin typeface="Times New Roman"/>
              </a:rPr>
              <a:t>1{</a:t>
            </a:r>
            <a:r>
              <a:rPr i="1" lang="en-IN" sz="2450">
                <a:solidFill>
                  <a:srgbClr val="000000"/>
                </a:solidFill>
                <a:latin typeface="Times New Roman"/>
              </a:rPr>
              <a:t>label </a:t>
            </a:r>
            <a:r>
              <a:rPr lang="en-IN" sz="2100" baseline="430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IN" sz="2100" baseline="43000">
                <a:solidFill>
                  <a:srgbClr val="000000"/>
                </a:solidFill>
                <a:latin typeface="Times New Roman"/>
              </a:rPr>
              <a:t>i </a:t>
            </a:r>
            <a:r>
              <a:rPr lang="en-IN" sz="2100" baseline="4300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IN" sz="2100" baseline="43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450">
                <a:solidFill>
                  <a:srgbClr val="000000"/>
                </a:solidFill>
                <a:latin typeface="Symbol"/>
              </a:rPr>
              <a:t></a:t>
            </a:r>
            <a:r>
              <a:rPr lang="en-IN" sz="2450">
                <a:solidFill>
                  <a:srgbClr val="000000"/>
                </a:solidFill>
                <a:latin typeface="Times New Roman"/>
              </a:rPr>
              <a:t>	</a:t>
            </a:r>
            <a:r>
              <a:rPr i="1" lang="en-IN" sz="2450">
                <a:solidFill>
                  <a:srgbClr val="000000"/>
                </a:solidFill>
                <a:latin typeface="Times New Roman"/>
              </a:rPr>
              <a:t>y</a:t>
            </a:r>
            <a:r>
              <a:rPr lang="en-IN" sz="2450">
                <a:solidFill>
                  <a:srgbClr val="000000"/>
                </a:solidFill>
                <a:latin typeface="Times New Roman"/>
              </a:rPr>
              <a:t>}</a:t>
            </a:r>
            <a:r>
              <a:rPr i="1" lang="en-IN" sz="2450">
                <a:solidFill>
                  <a:srgbClr val="000000"/>
                </a:solidFill>
                <a:latin typeface="Times New Roman"/>
              </a:rPr>
              <a:t>n  </a:t>
            </a:r>
            <a:r>
              <a:rPr lang="en-IN" sz="245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IN" sz="2450">
                <a:solidFill>
                  <a:srgbClr val="000000"/>
                </a:solidFill>
                <a:latin typeface="Symbol"/>
              </a:rPr>
              <a:t></a:t>
            </a:r>
            <a:r>
              <a:rPr lang="en-IN" sz="2450">
                <a:solidFill>
                  <a:srgbClr val="000000"/>
                </a:solidFill>
                <a:latin typeface="Times New Roman"/>
              </a:rPr>
              <a:t> | </a:t>
            </a:r>
            <a:r>
              <a:rPr i="1" lang="en-IN" sz="2450">
                <a:solidFill>
                  <a:srgbClr val="000000"/>
                </a:solidFill>
                <a:latin typeface="Times New Roman"/>
              </a:rPr>
              <a:t>V</a:t>
            </a:r>
            <a:r>
              <a:rPr i="1" lang="en-IN" sz="245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450">
                <a:solidFill>
                  <a:srgbClr val="000000"/>
                </a:solidFill>
                <a:latin typeface="Times New Roman"/>
              </a:rPr>
              <a:t>|</a:t>
            </a:r>
            <a:endParaRPr/>
          </a:p>
        </p:txBody>
      </p:sp>
      <p:sp>
        <p:nvSpPr>
          <p:cNvPr id="82" name="CustomShape 8"/>
          <p:cNvSpPr/>
          <p:nvPr/>
        </p:nvSpPr>
        <p:spPr>
          <a:xfrm>
            <a:off x="3732480" y="3745440"/>
            <a:ext cx="167040" cy="37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2450">
                <a:solidFill>
                  <a:srgbClr val="000000"/>
                </a:solidFill>
                <a:latin typeface="Times New Roman"/>
              </a:rPr>
              <a:t>(</a:t>
            </a:r>
            <a:endParaRPr/>
          </a:p>
        </p:txBody>
      </p:sp>
      <p:sp>
        <p:nvSpPr>
          <p:cNvPr id="83" name="CustomShape 9"/>
          <p:cNvSpPr/>
          <p:nvPr/>
        </p:nvSpPr>
        <p:spPr>
          <a:xfrm>
            <a:off x="7614720" y="2855520"/>
            <a:ext cx="1309680" cy="74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2450">
                <a:solidFill>
                  <a:srgbClr val="000000"/>
                </a:solidFill>
                <a:latin typeface="Symbol"/>
              </a:rPr>
              <a:t></a:t>
            </a:r>
            <a:r>
              <a:rPr lang="en-IN" sz="2450">
                <a:solidFill>
                  <a:srgbClr val="000000"/>
                </a:solidFill>
                <a:latin typeface="Times New Roman"/>
              </a:rPr>
              <a:t>	</a:t>
            </a:r>
            <a:r>
              <a:rPr i="1" lang="en-IN" sz="2450">
                <a:solidFill>
                  <a:srgbClr val="000000"/>
                </a:solidFill>
                <a:latin typeface="Times New Roman"/>
              </a:rPr>
              <a:t>y</a:t>
            </a:r>
            <a:r>
              <a:rPr lang="en-IN" sz="2450">
                <a:solidFill>
                  <a:srgbClr val="000000"/>
                </a:solidFill>
                <a:latin typeface="Times New Roman"/>
              </a:rPr>
              <a:t>} </a:t>
            </a:r>
            <a:r>
              <a:rPr lang="en-IN" sz="2450">
                <a:solidFill>
                  <a:srgbClr val="000000"/>
                </a:solidFill>
                <a:latin typeface="Symbol"/>
              </a:rPr>
              <a:t></a:t>
            </a:r>
            <a:r>
              <a:rPr lang="en-IN" sz="2450">
                <a:solidFill>
                  <a:srgbClr val="000000"/>
                </a:solidFill>
                <a:latin typeface="Times New Roman"/>
              </a:rPr>
              <a:t> 1</a:t>
            </a:r>
            <a:endParaRPr/>
          </a:p>
        </p:txBody>
      </p:sp>
      <p:sp>
        <p:nvSpPr>
          <p:cNvPr id="84" name="CustomShape 10"/>
          <p:cNvSpPr/>
          <p:nvPr/>
        </p:nvSpPr>
        <p:spPr>
          <a:xfrm>
            <a:off x="3976560" y="2832120"/>
            <a:ext cx="3517920" cy="69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2450">
                <a:solidFill>
                  <a:srgbClr val="000000"/>
                </a:solidFill>
                <a:latin typeface="Times New Roman"/>
              </a:rPr>
              <a:t>1{</a:t>
            </a:r>
            <a:r>
              <a:rPr i="1" lang="en-IN" sz="245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IN" sz="2100" baseline="430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IN" sz="2100" baseline="43000">
                <a:solidFill>
                  <a:srgbClr val="000000"/>
                </a:solidFill>
                <a:latin typeface="Times New Roman"/>
              </a:rPr>
              <a:t>i </a:t>
            </a:r>
            <a:r>
              <a:rPr lang="en-IN" sz="2100" baseline="4300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IN" sz="2100" baseline="43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450">
                <a:solidFill>
                  <a:srgbClr val="000000"/>
                </a:solidFill>
                <a:latin typeface="Symbol"/>
              </a:rPr>
              <a:t></a:t>
            </a:r>
            <a:r>
              <a:rPr lang="en-IN" sz="2450">
                <a:solidFill>
                  <a:srgbClr val="000000"/>
                </a:solidFill>
                <a:latin typeface="Times New Roman"/>
              </a:rPr>
              <a:t> k and </a:t>
            </a:r>
            <a:r>
              <a:rPr i="1" lang="en-IN" sz="2450">
                <a:solidFill>
                  <a:srgbClr val="000000"/>
                </a:solidFill>
                <a:latin typeface="Times New Roman"/>
              </a:rPr>
              <a:t>label </a:t>
            </a:r>
            <a:r>
              <a:rPr lang="en-IN" sz="2100" baseline="430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IN" sz="2100" baseline="43000">
                <a:solidFill>
                  <a:srgbClr val="000000"/>
                </a:solidFill>
                <a:latin typeface="Times New Roman"/>
              </a:rPr>
              <a:t>i </a:t>
            </a:r>
            <a:r>
              <a:rPr lang="en-IN" sz="2100" baseline="430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</p:txBody>
      </p:sp>
      <p:sp>
        <p:nvSpPr>
          <p:cNvPr id="85" name="CustomShape 11"/>
          <p:cNvSpPr/>
          <p:nvPr/>
        </p:nvSpPr>
        <p:spPr>
          <a:xfrm>
            <a:off x="2996280" y="2800080"/>
            <a:ext cx="994680" cy="76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ts val="185"/>
              </a:lnSpc>
            </a:pPr>
            <a:r>
              <a:rPr lang="en-IN" sz="3650">
                <a:solidFill>
                  <a:srgbClr val="000000"/>
                </a:solidFill>
                <a:latin typeface="Symbol"/>
              </a:rPr>
              <a:t></a:t>
            </a:r>
            <a:endParaRPr/>
          </a:p>
          <a:p>
            <a:pPr algn="ctr">
              <a:lnSpc>
                <a:spcPts val="66"/>
              </a:lnSpc>
            </a:pPr>
            <a:r>
              <a:rPr i="1" lang="en-IN" sz="1400">
                <a:solidFill>
                  <a:srgbClr val="000000"/>
                </a:solidFill>
                <a:latin typeface="Times New Roman"/>
              </a:rPr>
              <a:t>i </a:t>
            </a:r>
            <a:r>
              <a:rPr lang="en-IN" sz="1400">
                <a:solidFill>
                  <a:srgbClr val="000000"/>
                </a:solidFill>
                <a:latin typeface="Symbol"/>
              </a:rPr>
              <a:t></a:t>
            </a:r>
            <a:r>
              <a:rPr lang="en-IN" sz="14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IN" sz="1400">
                <a:solidFill>
                  <a:srgbClr val="000000"/>
                </a:solidFill>
                <a:latin typeface="Times New Roman"/>
              </a:rPr>
              <a:t>	</a:t>
            </a:r>
            <a:r>
              <a:rPr i="1" lang="en-IN" sz="1400">
                <a:solidFill>
                  <a:srgbClr val="000000"/>
                </a:solidFill>
                <a:latin typeface="Times New Roman"/>
              </a:rPr>
              <a:t>j </a:t>
            </a:r>
            <a:r>
              <a:rPr lang="en-IN" sz="1400">
                <a:solidFill>
                  <a:srgbClr val="000000"/>
                </a:solidFill>
                <a:latin typeface="Symbol"/>
              </a:rPr>
              <a:t></a:t>
            </a:r>
            <a:r>
              <a:rPr lang="en-IN" sz="1400">
                <a:solidFill>
                  <a:srgbClr val="000000"/>
                </a:solidFill>
                <a:latin typeface="Times New Roman"/>
              </a:rPr>
              <a:t>1</a:t>
            </a:r>
            <a:endParaRPr/>
          </a:p>
        </p:txBody>
      </p:sp>
      <p:sp>
        <p:nvSpPr>
          <p:cNvPr id="86" name="CustomShape 12"/>
          <p:cNvSpPr/>
          <p:nvPr/>
        </p:nvSpPr>
        <p:spPr>
          <a:xfrm>
            <a:off x="3882960" y="3524040"/>
            <a:ext cx="482760" cy="76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ts val="54"/>
              </a:lnSpc>
            </a:pPr>
            <a:r>
              <a:rPr i="1" lang="en-IN" sz="1400">
                <a:solidFill>
                  <a:srgbClr val="000000"/>
                </a:solidFill>
                <a:latin typeface="Times New Roman"/>
              </a:rPr>
              <a:t>m</a:t>
            </a:r>
            <a:endParaRPr/>
          </a:p>
          <a:p>
            <a:pPr algn="ctr">
              <a:lnSpc>
                <a:spcPts val="173"/>
              </a:lnSpc>
            </a:pPr>
            <a:r>
              <a:rPr lang="en-IN" sz="3650">
                <a:solidFill>
                  <a:srgbClr val="000000"/>
                </a:solidFill>
                <a:latin typeface="Symbol"/>
              </a:rPr>
              <a:t></a:t>
            </a:r>
            <a:endParaRPr/>
          </a:p>
        </p:txBody>
      </p:sp>
      <p:sp>
        <p:nvSpPr>
          <p:cNvPr id="87" name="CustomShape 13"/>
          <p:cNvSpPr/>
          <p:nvPr/>
        </p:nvSpPr>
        <p:spPr>
          <a:xfrm>
            <a:off x="6937560" y="3917160"/>
            <a:ext cx="94320" cy="212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i="1" lang="en-IN" sz="1400">
                <a:solidFill>
                  <a:srgbClr val="000000"/>
                </a:solidFill>
                <a:latin typeface="Times New Roman"/>
              </a:rPr>
              <a:t>i</a:t>
            </a:r>
            <a:endParaRPr/>
          </a:p>
        </p:txBody>
      </p:sp>
      <p:sp>
        <p:nvSpPr>
          <p:cNvPr id="88" name="CustomShape 14"/>
          <p:cNvSpPr/>
          <p:nvPr/>
        </p:nvSpPr>
        <p:spPr>
          <a:xfrm>
            <a:off x="3134520" y="2655720"/>
            <a:ext cx="205200" cy="212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i="1" lang="en-IN" sz="1400">
                <a:solidFill>
                  <a:srgbClr val="000000"/>
                </a:solidFill>
                <a:latin typeface="Times New Roman"/>
              </a:rPr>
              <a:t>m</a:t>
            </a:r>
            <a:endParaRPr/>
          </a:p>
        </p:txBody>
      </p:sp>
      <p:sp>
        <p:nvSpPr>
          <p:cNvPr id="89" name="CustomShape 15"/>
          <p:cNvSpPr/>
          <p:nvPr/>
        </p:nvSpPr>
        <p:spPr>
          <a:xfrm>
            <a:off x="3634200" y="2634840"/>
            <a:ext cx="196920" cy="246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i="1" lang="en-IN" sz="1400">
                <a:solidFill>
                  <a:srgbClr val="000000"/>
                </a:solidFill>
                <a:latin typeface="Times New Roman"/>
              </a:rPr>
              <a:t>n</a:t>
            </a:r>
            <a:r>
              <a:rPr i="1" lang="en-IN" sz="1500" baseline="-19000">
                <a:solidFill>
                  <a:srgbClr val="000000"/>
                </a:solidFill>
                <a:latin typeface="Times New Roman"/>
              </a:rPr>
              <a:t>i</a:t>
            </a:r>
            <a:endParaRPr/>
          </a:p>
        </p:txBody>
      </p:sp>
      <p:sp>
        <p:nvSpPr>
          <p:cNvPr id="90" name="CustomShape 16"/>
          <p:cNvSpPr/>
          <p:nvPr/>
        </p:nvSpPr>
        <p:spPr>
          <a:xfrm>
            <a:off x="4576680" y="3048840"/>
            <a:ext cx="94320" cy="212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i="1" lang="en-IN" sz="1400">
                <a:solidFill>
                  <a:srgbClr val="000000"/>
                </a:solidFill>
                <a:latin typeface="Times New Roman"/>
              </a:rPr>
              <a:t>j</a:t>
            </a:r>
            <a:endParaRPr/>
          </a:p>
        </p:txBody>
      </p:sp>
      <p:sp>
        <p:nvSpPr>
          <p:cNvPr id="91" name="CustomShape 17"/>
          <p:cNvSpPr/>
          <p:nvPr/>
        </p:nvSpPr>
        <p:spPr>
          <a:xfrm>
            <a:off x="648000" y="2664000"/>
            <a:ext cx="2087280" cy="139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187"/>
              </a:lnSpc>
            </a:pPr>
            <a:r>
              <a:rPr i="1" lang="en-IN" sz="5477" baseline="12000">
                <a:solidFill>
                  <a:srgbClr val="000000"/>
                </a:solidFill>
                <a:latin typeface="Symbol"/>
              </a:rPr>
              <a:t></a:t>
            </a:r>
            <a:r>
              <a:rPr i="1" lang="en-IN" sz="200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|</a:t>
            </a:r>
            <a:r>
              <a:rPr i="1" lang="en-IN" sz="2000">
                <a:solidFill>
                  <a:srgbClr val="000000"/>
                </a:solidFill>
                <a:latin typeface="Times New Roman"/>
              </a:rPr>
              <a:t>label </a:t>
            </a:r>
            <a:r>
              <a:rPr lang="en-IN" sz="2000">
                <a:solidFill>
                  <a:srgbClr val="000000"/>
                </a:solidFill>
                <a:latin typeface="Symbol"/>
              </a:rPr>
              <a:t>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 </a:t>
            </a:r>
            <a:r>
              <a:rPr i="1" lang="en-IN" sz="2000">
                <a:solidFill>
                  <a:srgbClr val="000000"/>
                </a:solidFill>
                <a:latin typeface="Times New Roman"/>
              </a:rPr>
              <a:t>y </a:t>
            </a:r>
            <a:r>
              <a:rPr lang="en-IN" sz="3677" baseline="4000">
                <a:solidFill>
                  <a:srgbClr val="000000"/>
                </a:solidFill>
                <a:latin typeface="Symbol"/>
              </a:rPr>
              <a:t></a:t>
            </a:r>
            <a:endParaRPr/>
          </a:p>
        </p:txBody>
      </p:sp>
      <p:sp>
        <p:nvSpPr>
          <p:cNvPr id="92" name="CustomShape 18"/>
          <p:cNvSpPr/>
          <p:nvPr/>
        </p:nvSpPr>
        <p:spPr>
          <a:xfrm>
            <a:off x="2736000" y="5592240"/>
            <a:ext cx="919080" cy="887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135"/>
              </a:lnSpc>
            </a:pPr>
            <a:r>
              <a:rPr i="1" lang="en-IN" sz="2600">
                <a:solidFill>
                  <a:srgbClr val="000000"/>
                </a:solidFill>
                <a:latin typeface="Times New Roman"/>
              </a:rPr>
              <a:t>n</a:t>
            </a:r>
            <a:r>
              <a:rPr i="1" lang="en-IN" sz="2250" baseline="-24000">
                <a:solidFill>
                  <a:srgbClr val="000000"/>
                </a:solidFill>
                <a:latin typeface="Times New Roman"/>
              </a:rPr>
              <a:t>i</a:t>
            </a:r>
            <a:endParaRPr/>
          </a:p>
          <a:p>
            <a:pPr>
              <a:lnSpc>
                <a:spcPts val="156"/>
              </a:lnSpc>
            </a:pPr>
            <a:r>
              <a:rPr i="1" lang="en-IN" sz="3000">
                <a:solidFill>
                  <a:srgbClr val="000000"/>
                </a:solidFill>
                <a:latin typeface="Times New Roman"/>
              </a:rPr>
              <a:t>m</a:t>
            </a:r>
            <a:endParaRPr/>
          </a:p>
        </p:txBody>
      </p:sp>
      <p:sp>
        <p:nvSpPr>
          <p:cNvPr id="93" name="CustomShape 19"/>
          <p:cNvSpPr/>
          <p:nvPr/>
        </p:nvSpPr>
        <p:spPr>
          <a:xfrm>
            <a:off x="4173480" y="1878840"/>
            <a:ext cx="2589120" cy="41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2750">
                <a:solidFill>
                  <a:srgbClr val="000000"/>
                </a:solidFill>
                <a:latin typeface="Symbol"/>
              </a:rPr>
              <a:t></a:t>
            </a:r>
            <a:r>
              <a:rPr lang="en-IN" sz="2750">
                <a:solidFill>
                  <a:srgbClr val="000000"/>
                </a:solidFill>
                <a:latin typeface="Times New Roman"/>
              </a:rPr>
              <a:t> </a:t>
            </a:r>
            <a:r>
              <a:rPr i="1" lang="en-IN" sz="2750">
                <a:solidFill>
                  <a:srgbClr val="000000"/>
                </a:solidFill>
                <a:latin typeface="Times New Roman"/>
              </a:rPr>
              <a:t>k </a:t>
            </a:r>
            <a:r>
              <a:rPr lang="en-IN" sz="2750">
                <a:solidFill>
                  <a:srgbClr val="000000"/>
                </a:solidFill>
                <a:latin typeface="Times New Roman"/>
              </a:rPr>
              <a:t>| </a:t>
            </a:r>
            <a:r>
              <a:rPr i="1" lang="en-IN" sz="2750">
                <a:solidFill>
                  <a:srgbClr val="000000"/>
                </a:solidFill>
                <a:latin typeface="Times New Roman"/>
              </a:rPr>
              <a:t>label </a:t>
            </a:r>
            <a:r>
              <a:rPr lang="en-IN" sz="2750">
                <a:solidFill>
                  <a:srgbClr val="000000"/>
                </a:solidFill>
                <a:latin typeface="Symbol"/>
              </a:rPr>
              <a:t></a:t>
            </a:r>
            <a:r>
              <a:rPr lang="en-IN" sz="2750">
                <a:solidFill>
                  <a:srgbClr val="000000"/>
                </a:solidFill>
                <a:latin typeface="Times New Roman"/>
              </a:rPr>
              <a:t>	</a:t>
            </a:r>
            <a:r>
              <a:rPr i="1" lang="en-IN" sz="2750">
                <a:solidFill>
                  <a:srgbClr val="000000"/>
                </a:solidFill>
                <a:latin typeface="Times New Roman"/>
              </a:rPr>
              <a:t>y</a:t>
            </a:r>
            <a:r>
              <a:rPr lang="en-IN" sz="275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</p:txBody>
      </p:sp>
      <p:sp>
        <p:nvSpPr>
          <p:cNvPr id="94" name="CustomShape 20"/>
          <p:cNvSpPr/>
          <p:nvPr/>
        </p:nvSpPr>
        <p:spPr>
          <a:xfrm>
            <a:off x="2873880" y="1878840"/>
            <a:ext cx="1164960" cy="83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2750">
                <a:solidFill>
                  <a:srgbClr val="000000"/>
                </a:solidFill>
                <a:latin typeface="Symbol"/>
              </a:rPr>
              <a:t></a:t>
            </a:r>
            <a:r>
              <a:rPr lang="en-IN" sz="2750">
                <a:solidFill>
                  <a:srgbClr val="000000"/>
                </a:solidFill>
                <a:latin typeface="Times New Roman"/>
              </a:rPr>
              <a:t> </a:t>
            </a:r>
            <a:r>
              <a:rPr i="1" lang="en-IN" sz="275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IN" sz="2750">
                <a:solidFill>
                  <a:srgbClr val="000000"/>
                </a:solidFill>
                <a:latin typeface="Times New Roman"/>
              </a:rPr>
              <a:t>( </a:t>
            </a:r>
            <a:r>
              <a:rPr i="1" lang="en-IN" sz="2750">
                <a:solidFill>
                  <a:srgbClr val="000000"/>
                </a:solidFill>
                <a:latin typeface="Times New Roman"/>
              </a:rPr>
              <a:t>x </a:t>
            </a:r>
            <a:r>
              <a:rPr i="1" lang="en-IN" sz="2400" baseline="-24000">
                <a:solidFill>
                  <a:srgbClr val="000000"/>
                </a:solidFill>
                <a:latin typeface="Times New Roman"/>
              </a:rPr>
              <a:t>j</a:t>
            </a:r>
            <a:endParaRPr/>
          </a:p>
        </p:txBody>
      </p:sp>
      <p:sp>
        <p:nvSpPr>
          <p:cNvPr id="95" name="CustomShape 21"/>
          <p:cNvSpPr/>
          <p:nvPr/>
        </p:nvSpPr>
        <p:spPr>
          <a:xfrm>
            <a:off x="1312200" y="1623240"/>
            <a:ext cx="1279080" cy="1112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151"/>
              </a:lnSpc>
            </a:pPr>
            <a:r>
              <a:rPr i="1" lang="en-IN" sz="4427" baseline="13000">
                <a:solidFill>
                  <a:srgbClr val="000000"/>
                </a:solidFill>
                <a:latin typeface="Symbol"/>
              </a:rPr>
              <a:t></a:t>
            </a:r>
            <a:r>
              <a:rPr i="1" lang="en-IN" sz="1600">
                <a:solidFill>
                  <a:srgbClr val="000000"/>
                </a:solidFill>
                <a:latin typeface="Times New Roman"/>
              </a:rPr>
              <a:t>k </a:t>
            </a:r>
            <a:r>
              <a:rPr lang="en-IN" sz="1600">
                <a:solidFill>
                  <a:srgbClr val="000000"/>
                </a:solidFill>
                <a:latin typeface="Times New Roman"/>
              </a:rPr>
              <a:t>|</a:t>
            </a:r>
            <a:r>
              <a:rPr i="1" lang="en-IN" sz="1600">
                <a:solidFill>
                  <a:srgbClr val="000000"/>
                </a:solidFill>
                <a:latin typeface="Times New Roman"/>
              </a:rPr>
              <a:t>label </a:t>
            </a:r>
            <a:r>
              <a:rPr lang="en-IN" sz="1600">
                <a:solidFill>
                  <a:srgbClr val="000000"/>
                </a:solidFill>
                <a:latin typeface="Symbol"/>
              </a:rPr>
              <a:t></a:t>
            </a:r>
            <a:r>
              <a:rPr lang="en-IN" sz="1600">
                <a:solidFill>
                  <a:srgbClr val="000000"/>
                </a:solidFill>
                <a:latin typeface="Times New Roman"/>
              </a:rPr>
              <a:t> </a:t>
            </a:r>
            <a:r>
              <a:rPr i="1" lang="en-IN" sz="1600">
                <a:solidFill>
                  <a:srgbClr val="000000"/>
                </a:solidFill>
                <a:latin typeface="Times New Roman"/>
              </a:rPr>
              <a:t>y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034720" y="540000"/>
            <a:ext cx="50734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4000">
                <a:solidFill>
                  <a:srgbClr val="3d3d5c"/>
                </a:solidFill>
                <a:latin typeface="Arial"/>
              </a:rPr>
              <a:t>Continue…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764640" y="6310080"/>
            <a:ext cx="81864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1400">
                <a:solidFill>
                  <a:srgbClr val="595740"/>
                </a:solidFill>
                <a:latin typeface="Arial"/>
              </a:rPr>
              <a:t>10/2/2014</a:t>
            </a: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3972600" y="6310080"/>
            <a:ext cx="119844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1400">
                <a:solidFill>
                  <a:srgbClr val="595740"/>
                </a:solidFill>
                <a:latin typeface="Arial"/>
              </a:rPr>
              <a:t>[Project</a:t>
            </a:r>
            <a:r>
              <a:rPr lang="en-IN" sz="1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1400">
                <a:solidFill>
                  <a:srgbClr val="595740"/>
                </a:solidFill>
                <a:latin typeface="Arial"/>
              </a:rPr>
              <a:t>Name]</a:t>
            </a:r>
            <a:endParaRPr/>
          </a:p>
        </p:txBody>
      </p:sp>
      <p:sp>
        <p:nvSpPr>
          <p:cNvPr id="99" name="CustomShape 4"/>
          <p:cNvSpPr/>
          <p:nvPr/>
        </p:nvSpPr>
        <p:spPr>
          <a:xfrm>
            <a:off x="8143200" y="6310080"/>
            <a:ext cx="24768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29E8585F-1539-46FA-8173-86EAA387696F}" type="slidenum">
              <a:rPr lang="en-IN" sz="1400">
                <a:solidFill>
                  <a:srgbClr val="59574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00" name="CustomShape 5"/>
          <p:cNvSpPr/>
          <p:nvPr/>
        </p:nvSpPr>
        <p:spPr>
          <a:xfrm>
            <a:off x="1069560" y="1386720"/>
            <a:ext cx="7354080" cy="109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2800">
                <a:solidFill>
                  <a:srgbClr val="5d3c45"/>
                </a:solidFill>
                <a:latin typeface="Arial"/>
              </a:rPr>
              <a:t>Training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595740"/>
                </a:solidFill>
                <a:latin typeface="Arial"/>
              </a:rPr>
              <a:t>In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this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phase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We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have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to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generate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training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data(words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with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595740"/>
                </a:solidFill>
                <a:latin typeface="Arial"/>
              </a:rPr>
              <a:t>probability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of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occurrence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in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positive/negative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train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data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files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).</a:t>
            </a:r>
            <a:endParaRPr/>
          </a:p>
        </p:txBody>
      </p:sp>
      <p:sp>
        <p:nvSpPr>
          <p:cNvPr id="101" name="CustomShape 6"/>
          <p:cNvSpPr/>
          <p:nvPr/>
        </p:nvSpPr>
        <p:spPr>
          <a:xfrm>
            <a:off x="1526760" y="2893680"/>
            <a:ext cx="4430520" cy="71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2000">
                <a:solidFill>
                  <a:srgbClr val="595740"/>
                </a:solidFill>
                <a:latin typeface="Arial"/>
              </a:rPr>
              <a:t>Calculate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	</a:t>
            </a:r>
            <a:r>
              <a:rPr i="1" lang="en-IN" sz="2700" baseline="100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IN" sz="2700" baseline="10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IN" sz="2700" baseline="1000">
                <a:solidFill>
                  <a:srgbClr val="000000"/>
                </a:solidFill>
                <a:latin typeface="Times New Roman"/>
              </a:rPr>
              <a:t>label </a:t>
            </a:r>
            <a:r>
              <a:rPr lang="en-IN" sz="2700" baseline="1000">
                <a:solidFill>
                  <a:srgbClr val="000000"/>
                </a:solidFill>
                <a:latin typeface="Symbol"/>
              </a:rPr>
              <a:t></a:t>
            </a:r>
            <a:r>
              <a:rPr lang="en-IN" sz="2700" baseline="1000">
                <a:solidFill>
                  <a:srgbClr val="000000"/>
                </a:solidFill>
                <a:latin typeface="Times New Roman"/>
              </a:rPr>
              <a:t>  </a:t>
            </a:r>
            <a:r>
              <a:rPr i="1" lang="en-IN" sz="2700" baseline="1000">
                <a:solidFill>
                  <a:srgbClr val="000000"/>
                </a:solidFill>
                <a:latin typeface="Times New Roman"/>
              </a:rPr>
              <a:t>y</a:t>
            </a:r>
            <a:r>
              <a:rPr lang="en-IN" sz="2700" baseline="100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for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	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each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label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.</a:t>
            </a:r>
            <a:endParaRPr/>
          </a:p>
        </p:txBody>
      </p:sp>
      <p:sp>
        <p:nvSpPr>
          <p:cNvPr id="102" name="CustomShape 7"/>
          <p:cNvSpPr/>
          <p:nvPr/>
        </p:nvSpPr>
        <p:spPr>
          <a:xfrm>
            <a:off x="1526760" y="3067920"/>
            <a:ext cx="6993360" cy="100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155"/>
              </a:lnSpc>
            </a:pPr>
            <a:r>
              <a:rPr lang="en-IN" sz="3000" baseline="1000">
                <a:solidFill>
                  <a:srgbClr val="595740"/>
                </a:solidFill>
                <a:latin typeface="Arial"/>
              </a:rPr>
              <a:t>Calculate</a:t>
            </a:r>
            <a:r>
              <a:rPr lang="en-IN" sz="3000" baseline="1000">
                <a:solidFill>
                  <a:srgbClr val="595740"/>
                </a:solidFill>
                <a:latin typeface="Times New Roman"/>
              </a:rPr>
              <a:t>  </a:t>
            </a:r>
            <a:r>
              <a:rPr i="1" lang="en-IN" sz="4577" baseline="12000">
                <a:solidFill>
                  <a:srgbClr val="000000"/>
                </a:solidFill>
                <a:latin typeface="Symbol"/>
              </a:rPr>
              <a:t></a:t>
            </a:r>
            <a:r>
              <a:rPr i="1" lang="en-IN" sz="1600">
                <a:solidFill>
                  <a:srgbClr val="000000"/>
                </a:solidFill>
                <a:latin typeface="Times New Roman"/>
              </a:rPr>
              <a:t>k </a:t>
            </a:r>
            <a:r>
              <a:rPr lang="en-IN" sz="1600">
                <a:solidFill>
                  <a:srgbClr val="000000"/>
                </a:solidFill>
                <a:latin typeface="Times New Roman"/>
              </a:rPr>
              <a:t>|</a:t>
            </a:r>
            <a:r>
              <a:rPr i="1" lang="en-IN" sz="1600">
                <a:solidFill>
                  <a:srgbClr val="000000"/>
                </a:solidFill>
                <a:latin typeface="Times New Roman"/>
              </a:rPr>
              <a:t>label </a:t>
            </a:r>
            <a:r>
              <a:rPr lang="en-IN" sz="1600">
                <a:solidFill>
                  <a:srgbClr val="000000"/>
                </a:solidFill>
                <a:latin typeface="Symbol"/>
              </a:rPr>
              <a:t></a:t>
            </a:r>
            <a:r>
              <a:rPr lang="en-IN" sz="1600">
                <a:solidFill>
                  <a:srgbClr val="000000"/>
                </a:solidFill>
                <a:latin typeface="Times New Roman"/>
              </a:rPr>
              <a:t> </a:t>
            </a:r>
            <a:r>
              <a:rPr i="1" lang="en-IN" sz="1600">
                <a:solidFill>
                  <a:srgbClr val="000000"/>
                </a:solidFill>
                <a:latin typeface="Times New Roman"/>
              </a:rPr>
              <a:t>y </a:t>
            </a:r>
            <a:r>
              <a:rPr lang="en-IN" sz="3000" baseline="1000">
                <a:solidFill>
                  <a:srgbClr val="595740"/>
                </a:solidFill>
                <a:latin typeface="Arial"/>
              </a:rPr>
              <a:t>for</a:t>
            </a:r>
            <a:r>
              <a:rPr lang="en-IN" sz="3000" baseline="1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3000" baseline="1000">
                <a:solidFill>
                  <a:srgbClr val="595740"/>
                </a:solidFill>
                <a:latin typeface="Arial"/>
              </a:rPr>
              <a:t>each</a:t>
            </a:r>
            <a:r>
              <a:rPr lang="en-IN" sz="3000" baseline="1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3000" baseline="1000">
                <a:solidFill>
                  <a:srgbClr val="595740"/>
                </a:solidFill>
                <a:latin typeface="Arial"/>
              </a:rPr>
              <a:t>dictionary</a:t>
            </a:r>
            <a:r>
              <a:rPr lang="en-IN" sz="3000" baseline="1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3000" baseline="1000">
                <a:solidFill>
                  <a:srgbClr val="595740"/>
                </a:solidFill>
                <a:latin typeface="Arial"/>
              </a:rPr>
              <a:t>words</a:t>
            </a:r>
            <a:r>
              <a:rPr lang="en-IN" sz="3000" baseline="1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3000" baseline="1000">
                <a:solidFill>
                  <a:srgbClr val="595740"/>
                </a:solidFill>
                <a:latin typeface="Arial"/>
              </a:rPr>
              <a:t>and</a:t>
            </a:r>
            <a:r>
              <a:rPr lang="en-IN" sz="3000" baseline="1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3000" baseline="1000">
                <a:solidFill>
                  <a:srgbClr val="595740"/>
                </a:solidFill>
                <a:latin typeface="Arial"/>
              </a:rPr>
              <a:t>store</a:t>
            </a:r>
            <a:r>
              <a:rPr lang="en-IN" sz="3000" baseline="1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3000" baseline="1000">
                <a:solidFill>
                  <a:srgbClr val="595740"/>
                </a:solidFill>
                <a:latin typeface="Arial"/>
              </a:rPr>
              <a:t>the</a:t>
            </a:r>
            <a:endParaRPr/>
          </a:p>
          <a:p>
            <a:pPr>
              <a:lnSpc>
                <a:spcPts val="99"/>
              </a:lnSpc>
            </a:pPr>
            <a:r>
              <a:rPr lang="en-IN" sz="2000">
                <a:solidFill>
                  <a:srgbClr val="595740"/>
                </a:solidFill>
                <a:latin typeface="Arial"/>
              </a:rPr>
              <a:t>result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(Here: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label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will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be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negative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and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positive).</a:t>
            </a:r>
            <a:endParaRPr/>
          </a:p>
        </p:txBody>
      </p:sp>
      <p:sp>
        <p:nvSpPr>
          <p:cNvPr id="103" name="CustomShape 8"/>
          <p:cNvSpPr/>
          <p:nvPr/>
        </p:nvSpPr>
        <p:spPr>
          <a:xfrm>
            <a:off x="1526760" y="4295880"/>
            <a:ext cx="6977520" cy="91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2000">
                <a:solidFill>
                  <a:srgbClr val="595740"/>
                </a:solidFill>
                <a:latin typeface="Arial"/>
              </a:rPr>
              <a:t>Now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we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have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,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word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and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corresponding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probability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for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each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of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595740"/>
                </a:solidFill>
                <a:latin typeface="Arial"/>
              </a:rPr>
              <a:t>the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defined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label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034720" y="540000"/>
            <a:ext cx="50734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4000">
                <a:solidFill>
                  <a:srgbClr val="3d3d5c"/>
                </a:solidFill>
                <a:latin typeface="Arial"/>
              </a:rPr>
              <a:t>Continue…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764640" y="6310080"/>
            <a:ext cx="81864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1400">
                <a:solidFill>
                  <a:srgbClr val="595740"/>
                </a:solidFill>
                <a:latin typeface="Arial"/>
              </a:rPr>
              <a:t>10/2/2014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3972600" y="6310080"/>
            <a:ext cx="119844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1400">
                <a:solidFill>
                  <a:srgbClr val="595740"/>
                </a:solidFill>
                <a:latin typeface="Arial"/>
              </a:rPr>
              <a:t>[Project</a:t>
            </a:r>
            <a:r>
              <a:rPr lang="en-IN" sz="1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1400">
                <a:solidFill>
                  <a:srgbClr val="595740"/>
                </a:solidFill>
                <a:latin typeface="Arial"/>
              </a:rPr>
              <a:t>Name]</a:t>
            </a:r>
            <a:endParaRPr/>
          </a:p>
        </p:txBody>
      </p:sp>
      <p:sp>
        <p:nvSpPr>
          <p:cNvPr id="107" name="CustomShape 4"/>
          <p:cNvSpPr/>
          <p:nvPr/>
        </p:nvSpPr>
        <p:spPr>
          <a:xfrm>
            <a:off x="8143200" y="6310080"/>
            <a:ext cx="24768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59A961DA-80A9-4CB9-AFBF-8AB148444C81}" type="slidenum">
              <a:rPr lang="en-IN" sz="1400">
                <a:solidFill>
                  <a:srgbClr val="59574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08" name="CustomShape 5"/>
          <p:cNvSpPr/>
          <p:nvPr/>
        </p:nvSpPr>
        <p:spPr>
          <a:xfrm>
            <a:off x="1069560" y="1386720"/>
            <a:ext cx="7664040" cy="473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2800">
                <a:solidFill>
                  <a:srgbClr val="5d3c45"/>
                </a:solidFill>
                <a:latin typeface="Arial"/>
              </a:rPr>
              <a:t>Testing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595740"/>
                </a:solidFill>
                <a:latin typeface="Arial"/>
              </a:rPr>
              <a:t>Goal</a:t>
            </a:r>
            <a:r>
              <a:rPr b="1"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– Finding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the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sentiment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of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given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test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data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file.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595740"/>
                </a:solidFill>
                <a:latin typeface="Arial"/>
              </a:rPr>
              <a:t>Generate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Feature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set(x)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for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test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data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file.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595740"/>
                </a:solidFill>
                <a:latin typeface="Arial"/>
              </a:rPr>
              <a:t>For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each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document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is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test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set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find</a:t>
            </a:r>
            <a:endParaRPr/>
          </a:p>
          <a:p>
            <a:pPr>
              <a:lnSpc>
                <a:spcPct val="100000"/>
              </a:lnSpc>
            </a:pPr>
            <a:r>
              <a:rPr i="1" lang="en-IN" sz="2250">
                <a:solidFill>
                  <a:srgbClr val="000000"/>
                </a:solidFill>
                <a:latin typeface="Times New Roman"/>
              </a:rPr>
              <a:t>Decision</a:t>
            </a:r>
            <a:r>
              <a:rPr lang="en-IN" sz="2250">
                <a:solidFill>
                  <a:srgbClr val="000000"/>
                </a:solidFill>
                <a:latin typeface="Times New Roman"/>
              </a:rPr>
              <a:t>1 </a:t>
            </a:r>
            <a:r>
              <a:rPr lang="en-IN" sz="2250">
                <a:solidFill>
                  <a:srgbClr val="000000"/>
                </a:solidFill>
                <a:latin typeface="Symbol"/>
              </a:rPr>
              <a:t></a:t>
            </a:r>
            <a:r>
              <a:rPr lang="en-IN" sz="2250">
                <a:solidFill>
                  <a:srgbClr val="000000"/>
                </a:solidFill>
                <a:latin typeface="Times New Roman"/>
              </a:rPr>
              <a:t> log </a:t>
            </a:r>
            <a:r>
              <a:rPr i="1" lang="en-IN" sz="225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IN" sz="225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IN" sz="2250">
                <a:solidFill>
                  <a:srgbClr val="000000"/>
                </a:solidFill>
                <a:latin typeface="Times New Roman"/>
              </a:rPr>
              <a:t>x </a:t>
            </a:r>
            <a:r>
              <a:rPr lang="en-IN" sz="2250">
                <a:solidFill>
                  <a:srgbClr val="000000"/>
                </a:solidFill>
                <a:latin typeface="Times New Roman"/>
              </a:rPr>
              <a:t>| </a:t>
            </a:r>
            <a:r>
              <a:rPr i="1" lang="en-IN" sz="2250">
                <a:solidFill>
                  <a:srgbClr val="000000"/>
                </a:solidFill>
                <a:latin typeface="Times New Roman"/>
              </a:rPr>
              <a:t>label </a:t>
            </a:r>
            <a:r>
              <a:rPr lang="en-IN" sz="2250">
                <a:solidFill>
                  <a:srgbClr val="000000"/>
                </a:solidFill>
                <a:latin typeface="Symbol"/>
              </a:rPr>
              <a:t></a:t>
            </a:r>
            <a:r>
              <a:rPr lang="en-IN" sz="2250">
                <a:solidFill>
                  <a:srgbClr val="000000"/>
                </a:solidFill>
                <a:latin typeface="Times New Roman"/>
              </a:rPr>
              <a:t> </a:t>
            </a:r>
            <a:r>
              <a:rPr i="1" lang="en-IN" sz="2250">
                <a:solidFill>
                  <a:srgbClr val="000000"/>
                </a:solidFill>
                <a:latin typeface="Times New Roman"/>
              </a:rPr>
              <a:t>pos</a:t>
            </a:r>
            <a:r>
              <a:rPr lang="en-IN" sz="225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IN" sz="2250">
                <a:solidFill>
                  <a:srgbClr val="000000"/>
                </a:solidFill>
                <a:latin typeface="Symbol"/>
              </a:rPr>
              <a:t></a:t>
            </a:r>
            <a:r>
              <a:rPr lang="en-IN" sz="2250">
                <a:solidFill>
                  <a:srgbClr val="000000"/>
                </a:solidFill>
                <a:latin typeface="Times New Roman"/>
              </a:rPr>
              <a:t> log </a:t>
            </a:r>
            <a:r>
              <a:rPr i="1" lang="en-IN" sz="225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IN" sz="225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IN" sz="2250">
                <a:solidFill>
                  <a:srgbClr val="000000"/>
                </a:solidFill>
                <a:latin typeface="Times New Roman"/>
              </a:rPr>
              <a:t>label </a:t>
            </a:r>
            <a:r>
              <a:rPr lang="en-IN" sz="2250">
                <a:solidFill>
                  <a:srgbClr val="000000"/>
                </a:solidFill>
                <a:latin typeface="Symbol"/>
              </a:rPr>
              <a:t></a:t>
            </a:r>
            <a:r>
              <a:rPr lang="en-IN" sz="2250">
                <a:solidFill>
                  <a:srgbClr val="000000"/>
                </a:solidFill>
                <a:latin typeface="Times New Roman"/>
              </a:rPr>
              <a:t> </a:t>
            </a:r>
            <a:r>
              <a:rPr i="1" lang="en-IN" sz="2250">
                <a:solidFill>
                  <a:srgbClr val="000000"/>
                </a:solidFill>
                <a:latin typeface="Times New Roman"/>
              </a:rPr>
              <a:t>pos</a:t>
            </a:r>
            <a:r>
              <a:rPr lang="en-IN" sz="225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595740"/>
                </a:solidFill>
                <a:latin typeface="Arial"/>
              </a:rPr>
              <a:t>Similarly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calculate</a:t>
            </a:r>
            <a:endParaRPr/>
          </a:p>
          <a:p>
            <a:pPr>
              <a:lnSpc>
                <a:spcPct val="100000"/>
              </a:lnSpc>
            </a:pPr>
            <a:r>
              <a:rPr i="1" lang="en-IN" sz="2250">
                <a:solidFill>
                  <a:srgbClr val="000000"/>
                </a:solidFill>
                <a:latin typeface="Times New Roman"/>
              </a:rPr>
              <a:t>Decision</a:t>
            </a:r>
            <a:r>
              <a:rPr lang="en-IN" sz="2250">
                <a:solidFill>
                  <a:srgbClr val="000000"/>
                </a:solidFill>
                <a:latin typeface="Times New Roman"/>
              </a:rPr>
              <a:t>2 </a:t>
            </a:r>
            <a:r>
              <a:rPr lang="en-IN" sz="2250">
                <a:solidFill>
                  <a:srgbClr val="000000"/>
                </a:solidFill>
                <a:latin typeface="Symbol"/>
              </a:rPr>
              <a:t></a:t>
            </a:r>
            <a:r>
              <a:rPr lang="en-IN" sz="2250">
                <a:solidFill>
                  <a:srgbClr val="000000"/>
                </a:solidFill>
                <a:latin typeface="Times New Roman"/>
              </a:rPr>
              <a:t> log </a:t>
            </a:r>
            <a:r>
              <a:rPr i="1" lang="en-IN" sz="225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IN" sz="225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IN" sz="2250">
                <a:solidFill>
                  <a:srgbClr val="000000"/>
                </a:solidFill>
                <a:latin typeface="Times New Roman"/>
              </a:rPr>
              <a:t>x </a:t>
            </a:r>
            <a:r>
              <a:rPr lang="en-IN" sz="2250">
                <a:solidFill>
                  <a:srgbClr val="000000"/>
                </a:solidFill>
                <a:latin typeface="Times New Roman"/>
              </a:rPr>
              <a:t>| </a:t>
            </a:r>
            <a:r>
              <a:rPr i="1" lang="en-IN" sz="2250">
                <a:solidFill>
                  <a:srgbClr val="000000"/>
                </a:solidFill>
                <a:latin typeface="Times New Roman"/>
              </a:rPr>
              <a:t>label </a:t>
            </a:r>
            <a:r>
              <a:rPr lang="en-IN" sz="2250">
                <a:solidFill>
                  <a:srgbClr val="000000"/>
                </a:solidFill>
                <a:latin typeface="Symbol"/>
              </a:rPr>
              <a:t></a:t>
            </a:r>
            <a:r>
              <a:rPr lang="en-IN" sz="2250">
                <a:solidFill>
                  <a:srgbClr val="000000"/>
                </a:solidFill>
                <a:latin typeface="Times New Roman"/>
              </a:rPr>
              <a:t> </a:t>
            </a:r>
            <a:r>
              <a:rPr i="1" lang="en-IN" sz="2250">
                <a:solidFill>
                  <a:srgbClr val="000000"/>
                </a:solidFill>
                <a:latin typeface="Times New Roman"/>
              </a:rPr>
              <a:t>neg</a:t>
            </a:r>
            <a:r>
              <a:rPr lang="en-IN" sz="225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IN" sz="2250">
                <a:solidFill>
                  <a:srgbClr val="000000"/>
                </a:solidFill>
                <a:latin typeface="Symbol"/>
              </a:rPr>
              <a:t></a:t>
            </a:r>
            <a:r>
              <a:rPr lang="en-IN" sz="2250">
                <a:solidFill>
                  <a:srgbClr val="000000"/>
                </a:solidFill>
                <a:latin typeface="Times New Roman"/>
              </a:rPr>
              <a:t> log </a:t>
            </a:r>
            <a:r>
              <a:rPr i="1" lang="en-IN" sz="225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IN" sz="225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IN" sz="2250">
                <a:solidFill>
                  <a:srgbClr val="000000"/>
                </a:solidFill>
                <a:latin typeface="Times New Roman"/>
              </a:rPr>
              <a:t>label </a:t>
            </a:r>
            <a:r>
              <a:rPr lang="en-IN" sz="2250">
                <a:solidFill>
                  <a:srgbClr val="000000"/>
                </a:solidFill>
                <a:latin typeface="Symbol"/>
              </a:rPr>
              <a:t></a:t>
            </a:r>
            <a:r>
              <a:rPr lang="en-IN" sz="2250">
                <a:solidFill>
                  <a:srgbClr val="000000"/>
                </a:solidFill>
                <a:latin typeface="Times New Roman"/>
              </a:rPr>
              <a:t> </a:t>
            </a:r>
            <a:r>
              <a:rPr i="1" lang="en-IN" sz="2250">
                <a:solidFill>
                  <a:srgbClr val="000000"/>
                </a:solidFill>
                <a:latin typeface="Times New Roman"/>
              </a:rPr>
              <a:t>neg</a:t>
            </a:r>
            <a:r>
              <a:rPr lang="en-IN" sz="225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595740"/>
                </a:solidFill>
                <a:latin typeface="Arial"/>
              </a:rPr>
              <a:t>Compare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decision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1&amp;2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to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compute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whether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it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has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595740"/>
                </a:solidFill>
                <a:latin typeface="Arial"/>
              </a:rPr>
              <a:t>Negative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or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Positive</a:t>
            </a:r>
            <a:r>
              <a:rPr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sentiment.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595740"/>
                </a:solidFill>
                <a:latin typeface="Arial"/>
              </a:rPr>
              <a:t>Note</a:t>
            </a:r>
            <a:r>
              <a:rPr b="1" lang="en-IN" sz="20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595740"/>
                </a:solidFill>
                <a:latin typeface="Arial"/>
              </a:rPr>
              <a:t>– </a:t>
            </a:r>
            <a:r>
              <a:rPr lang="en-IN" sz="1600">
                <a:solidFill>
                  <a:srgbClr val="595740"/>
                </a:solidFill>
                <a:latin typeface="Arial"/>
              </a:rPr>
              <a:t>We</a:t>
            </a:r>
            <a:r>
              <a:rPr lang="en-IN" sz="1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1600">
                <a:solidFill>
                  <a:srgbClr val="595740"/>
                </a:solidFill>
                <a:latin typeface="Arial"/>
              </a:rPr>
              <a:t>are</a:t>
            </a:r>
            <a:r>
              <a:rPr lang="en-IN" sz="1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1600">
                <a:solidFill>
                  <a:srgbClr val="595740"/>
                </a:solidFill>
                <a:latin typeface="Arial"/>
              </a:rPr>
              <a:t>taking</a:t>
            </a:r>
            <a:r>
              <a:rPr lang="en-IN" sz="1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1600">
                <a:solidFill>
                  <a:srgbClr val="595740"/>
                </a:solidFill>
                <a:latin typeface="Arial"/>
              </a:rPr>
              <a:t>log</a:t>
            </a:r>
            <a:r>
              <a:rPr lang="en-IN" sz="1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1600">
                <a:solidFill>
                  <a:srgbClr val="595740"/>
                </a:solidFill>
                <a:latin typeface="Arial"/>
              </a:rPr>
              <a:t>of</a:t>
            </a:r>
            <a:r>
              <a:rPr lang="en-IN" sz="1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1600">
                <a:solidFill>
                  <a:srgbClr val="595740"/>
                </a:solidFill>
                <a:latin typeface="Arial"/>
              </a:rPr>
              <a:t>probabilities</a:t>
            </a:r>
            <a:r>
              <a:rPr lang="en-IN" sz="1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1600">
                <a:solidFill>
                  <a:srgbClr val="595740"/>
                </a:solidFill>
                <a:latin typeface="Arial"/>
              </a:rPr>
              <a:t>for</a:t>
            </a:r>
            <a:r>
              <a:rPr lang="en-IN" sz="1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1600">
                <a:solidFill>
                  <a:srgbClr val="595740"/>
                </a:solidFill>
                <a:latin typeface="Arial"/>
              </a:rPr>
              <a:t>Laplacian</a:t>
            </a:r>
            <a:r>
              <a:rPr lang="en-IN" sz="1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1600">
                <a:solidFill>
                  <a:srgbClr val="595740"/>
                </a:solidFill>
                <a:latin typeface="Arial"/>
              </a:rPr>
              <a:t>smoothing.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64640" y="6310080"/>
            <a:ext cx="81864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1400">
                <a:solidFill>
                  <a:srgbClr val="595740"/>
                </a:solidFill>
                <a:latin typeface="Arial"/>
              </a:rPr>
              <a:t>10/2/2014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3972600" y="6310080"/>
            <a:ext cx="119844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1400">
                <a:solidFill>
                  <a:srgbClr val="595740"/>
                </a:solidFill>
                <a:latin typeface="Arial"/>
              </a:rPr>
              <a:t>[Project</a:t>
            </a:r>
            <a:r>
              <a:rPr lang="en-IN" sz="1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1400">
                <a:solidFill>
                  <a:srgbClr val="595740"/>
                </a:solidFill>
                <a:latin typeface="Arial"/>
              </a:rPr>
              <a:t>Name]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8143200" y="6310080"/>
            <a:ext cx="24768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859494AE-1563-4AA4-A9E5-A015ADF3A988}" type="slidenum">
              <a:rPr lang="en-IN" sz="1400">
                <a:solidFill>
                  <a:srgbClr val="59574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" y="1296000"/>
            <a:ext cx="9072000" cy="514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1339920"/>
            <a:ext cx="9143640" cy="51404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034720" y="540000"/>
            <a:ext cx="50734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4000">
                <a:solidFill>
                  <a:srgbClr val="3d3d5c"/>
                </a:solidFill>
                <a:latin typeface="Arial"/>
              </a:rPr>
              <a:t>Introduction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8143200" y="6310080"/>
            <a:ext cx="24768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FFF30360-B54B-4CE0-8D61-5AE4ADD79648}" type="slidenum">
              <a:rPr lang="en-IN" sz="1400">
                <a:solidFill>
                  <a:srgbClr val="59574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4" name="CustomShape 3"/>
          <p:cNvSpPr/>
          <p:nvPr/>
        </p:nvSpPr>
        <p:spPr>
          <a:xfrm>
            <a:off x="1069560" y="1841040"/>
            <a:ext cx="7559280" cy="211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800" u="heavy">
                <a:solidFill>
                  <a:srgbClr val="5d3c45"/>
                </a:solidFill>
                <a:latin typeface="Arial"/>
              </a:rPr>
              <a:t>Objective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595740"/>
                </a:solidFill>
                <a:latin typeface="Arial"/>
              </a:rPr>
              <a:t>sentimental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analysis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is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the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task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to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identify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an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e-text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(text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in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the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form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of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electronic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data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such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as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comments,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reviews)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to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be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positive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or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negative.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034720" y="540000"/>
            <a:ext cx="50734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209"/>
              </a:lnSpc>
            </a:pPr>
            <a:r>
              <a:rPr b="1" lang="en-IN" sz="4000">
                <a:solidFill>
                  <a:srgbClr val="3d3d5c"/>
                </a:solidFill>
                <a:latin typeface="Arial"/>
              </a:rPr>
              <a:t>MOTIVATION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8143200" y="6310080"/>
            <a:ext cx="24768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74EF7268-D999-4E9D-9B0D-A4CC6C0A0D03}" type="slidenum">
              <a:rPr lang="en-IN" sz="1400">
                <a:solidFill>
                  <a:srgbClr val="59574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7" name="CustomShape 3"/>
          <p:cNvSpPr/>
          <p:nvPr/>
        </p:nvSpPr>
        <p:spPr>
          <a:xfrm>
            <a:off x="936000" y="2016000"/>
            <a:ext cx="7723080" cy="407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>
                <a:solidFill>
                  <a:srgbClr val="595740"/>
                </a:solidFill>
                <a:latin typeface="Arial"/>
              </a:rPr>
              <a:t>Sentimental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analysis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is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a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hot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topic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of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research.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>
                <a:solidFill>
                  <a:srgbClr val="595740"/>
                </a:solidFill>
                <a:latin typeface="Arial"/>
              </a:rPr>
              <a:t>Use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of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electronic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media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is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increasing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day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by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day.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>
                <a:solidFill>
                  <a:srgbClr val="595740"/>
                </a:solidFill>
                <a:latin typeface="Arial"/>
              </a:rPr>
              <a:t>Time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is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money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or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even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more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valuable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than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money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therefore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instead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of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spending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times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in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reading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and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figuring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out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the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positivity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or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negativity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of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text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we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can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use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automated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techniques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for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sentimental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analysis.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>
                <a:solidFill>
                  <a:srgbClr val="595740"/>
                </a:solidFill>
                <a:latin typeface="Arial"/>
              </a:rPr>
              <a:t>Sentiment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analysis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is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used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in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opinion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mining.</a:t>
            </a:r>
            <a:endParaRPr/>
          </a:p>
          <a:p>
            <a:pPr>
              <a:lnSpc>
                <a:spcPts val="115"/>
              </a:lnSpc>
            </a:pPr>
            <a:r>
              <a:rPr lang="en-IN" sz="2200">
                <a:solidFill>
                  <a:srgbClr val="595740"/>
                </a:solidFill>
                <a:latin typeface="Arial"/>
              </a:rPr>
              <a:t>Example</a:t>
            </a:r>
            <a:r>
              <a:rPr lang="en-IN" sz="22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200">
                <a:solidFill>
                  <a:srgbClr val="595740"/>
                </a:solidFill>
                <a:latin typeface="Arial"/>
              </a:rPr>
              <a:t>– Analyzing a product based on it’s reviews  and</a:t>
            </a:r>
            <a:r>
              <a:rPr lang="en-IN" sz="22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200">
                <a:solidFill>
                  <a:srgbClr val="595740"/>
                </a:solidFill>
                <a:latin typeface="Arial"/>
              </a:rPr>
              <a:t>comments.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034720" y="540000"/>
            <a:ext cx="50734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209"/>
              </a:lnSpc>
            </a:pPr>
            <a:r>
              <a:rPr b="1" lang="en-IN" sz="4000">
                <a:solidFill>
                  <a:srgbClr val="3d3d5c"/>
                </a:solidFill>
                <a:latin typeface="Arial"/>
              </a:rPr>
              <a:t>Problem</a:t>
            </a:r>
            <a:r>
              <a:rPr b="1" lang="en-IN" sz="4000">
                <a:solidFill>
                  <a:srgbClr val="3d3d5c"/>
                </a:solidFill>
                <a:latin typeface="Times New Roman"/>
              </a:rPr>
              <a:t> </a:t>
            </a:r>
            <a:r>
              <a:rPr b="1" lang="en-IN" sz="4000">
                <a:solidFill>
                  <a:srgbClr val="3d3d5c"/>
                </a:solidFill>
                <a:latin typeface="Arial"/>
              </a:rPr>
              <a:t>Description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764640" y="6310080"/>
            <a:ext cx="81864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1400">
                <a:solidFill>
                  <a:srgbClr val="595740"/>
                </a:solidFill>
                <a:latin typeface="Arial"/>
              </a:rPr>
              <a:t>10/2/2014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3972600" y="6310080"/>
            <a:ext cx="119844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1400">
                <a:solidFill>
                  <a:srgbClr val="595740"/>
                </a:solidFill>
                <a:latin typeface="Arial"/>
              </a:rPr>
              <a:t>[Project</a:t>
            </a:r>
            <a:r>
              <a:rPr lang="en-IN" sz="1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1400">
                <a:solidFill>
                  <a:srgbClr val="595740"/>
                </a:solidFill>
                <a:latin typeface="Arial"/>
              </a:rPr>
              <a:t>Name]</a:t>
            </a:r>
            <a:endParaRPr/>
          </a:p>
        </p:txBody>
      </p:sp>
      <p:sp>
        <p:nvSpPr>
          <p:cNvPr id="51" name="CustomShape 4"/>
          <p:cNvSpPr/>
          <p:nvPr/>
        </p:nvSpPr>
        <p:spPr>
          <a:xfrm>
            <a:off x="8143200" y="6310080"/>
            <a:ext cx="24768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40FAAFB4-E323-4CCF-A97E-47D3E9234A3C}" type="slidenum">
              <a:rPr lang="en-IN" sz="1400">
                <a:solidFill>
                  <a:srgbClr val="59574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2" name="CustomShape 5"/>
          <p:cNvSpPr/>
          <p:nvPr/>
        </p:nvSpPr>
        <p:spPr>
          <a:xfrm>
            <a:off x="889920" y="1459080"/>
            <a:ext cx="7318080" cy="2284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137"/>
              </a:lnSpc>
            </a:pPr>
            <a:r>
              <a:rPr lang="en-IN" sz="2600">
                <a:solidFill>
                  <a:srgbClr val="595740"/>
                </a:solidFill>
                <a:latin typeface="Arial"/>
              </a:rPr>
              <a:t>When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we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Implement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a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sentiment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analyzer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we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can</a:t>
            </a:r>
            <a:endParaRPr/>
          </a:p>
          <a:p>
            <a:pPr>
              <a:lnSpc>
                <a:spcPts val="147"/>
              </a:lnSpc>
            </a:pPr>
            <a:r>
              <a:rPr lang="en-IN" sz="2600">
                <a:solidFill>
                  <a:srgbClr val="595740"/>
                </a:solidFill>
                <a:latin typeface="Arial"/>
              </a:rPr>
              <a:t>suffer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following</a:t>
            </a:r>
            <a:r>
              <a:rPr lang="en-IN" sz="26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595740"/>
                </a:solidFill>
                <a:latin typeface="Arial"/>
              </a:rPr>
              <a:t>problems</a:t>
            </a:r>
            <a:r>
              <a:rPr lang="en-IN" sz="2800">
                <a:solidFill>
                  <a:srgbClr val="595740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7f7f"/>
                </a:solidFill>
                <a:latin typeface="Arial"/>
              </a:rPr>
              <a:t>1</a:t>
            </a:r>
            <a:r>
              <a:rPr lang="en-IN" sz="2600">
                <a:solidFill>
                  <a:srgbClr val="007f7f"/>
                </a:solidFill>
                <a:latin typeface="Arial"/>
              </a:rPr>
              <a:t>.</a:t>
            </a:r>
            <a:r>
              <a:rPr lang="en-IN" sz="2600">
                <a:solidFill>
                  <a:srgbClr val="007f7f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007f7f"/>
                </a:solidFill>
                <a:latin typeface="Arial"/>
              </a:rPr>
              <a:t>Searching</a:t>
            </a:r>
            <a:r>
              <a:rPr lang="en-IN" sz="2600">
                <a:solidFill>
                  <a:srgbClr val="007f7f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007f7f"/>
                </a:solidFill>
                <a:latin typeface="Arial"/>
              </a:rPr>
              <a:t>problem.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 sz="2600">
                <a:solidFill>
                  <a:srgbClr val="007f7f"/>
                </a:solidFill>
                <a:latin typeface="Arial"/>
              </a:rPr>
              <a:t>Tokenization</a:t>
            </a:r>
            <a:r>
              <a:rPr lang="en-IN" sz="2600">
                <a:solidFill>
                  <a:srgbClr val="007f7f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007f7f"/>
                </a:solidFill>
                <a:latin typeface="Arial"/>
              </a:rPr>
              <a:t>and</a:t>
            </a:r>
            <a:r>
              <a:rPr lang="en-IN" sz="2600">
                <a:solidFill>
                  <a:srgbClr val="007f7f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007f7f"/>
                </a:solidFill>
                <a:latin typeface="Arial"/>
              </a:rPr>
              <a:t>classification</a:t>
            </a:r>
            <a:r>
              <a:rPr lang="en-IN" sz="2600">
                <a:solidFill>
                  <a:srgbClr val="007f7f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007f7f"/>
                </a:solidFill>
                <a:latin typeface="Arial"/>
              </a:rPr>
              <a:t>.</a:t>
            </a:r>
            <a:endParaRPr/>
          </a:p>
          <a:p>
            <a:pPr>
              <a:lnSpc>
                <a:spcPts val="136"/>
              </a:lnSpc>
              <a:buFont typeface="StarSymbol"/>
              <a:buAutoNum type="arabicPeriod"/>
            </a:pPr>
            <a:r>
              <a:rPr lang="en-IN" sz="2600">
                <a:solidFill>
                  <a:srgbClr val="007f7f"/>
                </a:solidFill>
                <a:latin typeface="Arial"/>
              </a:rPr>
              <a:t>Reliable</a:t>
            </a:r>
            <a:r>
              <a:rPr lang="en-IN" sz="2600">
                <a:solidFill>
                  <a:srgbClr val="007f7f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007f7f"/>
                </a:solidFill>
                <a:latin typeface="Arial"/>
              </a:rPr>
              <a:t>content</a:t>
            </a:r>
            <a:r>
              <a:rPr lang="en-IN" sz="2600">
                <a:solidFill>
                  <a:srgbClr val="007f7f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007f7f"/>
                </a:solidFill>
                <a:latin typeface="Arial"/>
              </a:rPr>
              <a:t>identification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2034720" y="540000"/>
            <a:ext cx="50734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209"/>
              </a:lnSpc>
            </a:pPr>
            <a:r>
              <a:rPr b="1" lang="en-IN" sz="4000">
                <a:solidFill>
                  <a:srgbClr val="3d3d5c"/>
                </a:solidFill>
                <a:latin typeface="Arial"/>
              </a:rPr>
              <a:t>Continue….</a:t>
            </a:r>
            <a:endParaRPr/>
          </a:p>
        </p:txBody>
      </p:sp>
      <p:sp>
        <p:nvSpPr>
          <p:cNvPr id="54" name="CustomShape 2"/>
          <p:cNvSpPr/>
          <p:nvPr/>
        </p:nvSpPr>
        <p:spPr>
          <a:xfrm>
            <a:off x="764640" y="6310080"/>
            <a:ext cx="81864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1400">
                <a:solidFill>
                  <a:srgbClr val="595740"/>
                </a:solidFill>
                <a:latin typeface="Arial"/>
              </a:rPr>
              <a:t>10/2/2014</a:t>
            </a:r>
            <a:endParaRPr/>
          </a:p>
        </p:txBody>
      </p:sp>
      <p:sp>
        <p:nvSpPr>
          <p:cNvPr id="55" name="CustomShape 3"/>
          <p:cNvSpPr/>
          <p:nvPr/>
        </p:nvSpPr>
        <p:spPr>
          <a:xfrm>
            <a:off x="3972600" y="6310080"/>
            <a:ext cx="119844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1400">
                <a:solidFill>
                  <a:srgbClr val="595740"/>
                </a:solidFill>
                <a:latin typeface="Arial"/>
              </a:rPr>
              <a:t>[Project</a:t>
            </a:r>
            <a:r>
              <a:rPr lang="en-IN" sz="1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1400">
                <a:solidFill>
                  <a:srgbClr val="595740"/>
                </a:solidFill>
                <a:latin typeface="Arial"/>
              </a:rPr>
              <a:t>Name]</a:t>
            </a:r>
            <a:endParaRPr/>
          </a:p>
        </p:txBody>
      </p:sp>
      <p:sp>
        <p:nvSpPr>
          <p:cNvPr id="56" name="CustomShape 4"/>
          <p:cNvSpPr/>
          <p:nvPr/>
        </p:nvSpPr>
        <p:spPr>
          <a:xfrm>
            <a:off x="8143200" y="6310080"/>
            <a:ext cx="24768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61DFD962-B53A-4E9D-8DE3-FC0E2B7C7B9A}" type="slidenum">
              <a:rPr lang="en-IN" sz="1400">
                <a:solidFill>
                  <a:srgbClr val="59574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7" name="CustomShape 5"/>
          <p:cNvSpPr/>
          <p:nvPr/>
        </p:nvSpPr>
        <p:spPr>
          <a:xfrm>
            <a:off x="374400" y="1399680"/>
            <a:ext cx="8394120" cy="48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2800">
                <a:solidFill>
                  <a:srgbClr val="5d3c45"/>
                </a:solidFill>
                <a:latin typeface="Arial"/>
              </a:rPr>
              <a:t>Problem</a:t>
            </a:r>
            <a:r>
              <a:rPr lang="en-IN" sz="2800">
                <a:solidFill>
                  <a:srgbClr val="5d3c45"/>
                </a:solidFill>
                <a:latin typeface="Times New Roman"/>
              </a:rPr>
              <a:t> </a:t>
            </a:r>
            <a:r>
              <a:rPr lang="en-IN" sz="2800">
                <a:solidFill>
                  <a:srgbClr val="5d3c45"/>
                </a:solidFill>
                <a:latin typeface="Arial"/>
              </a:rPr>
              <a:t>faced</a:t>
            </a:r>
            <a:endParaRPr/>
          </a:p>
          <a:p>
            <a:pPr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595740"/>
                </a:solidFill>
                <a:latin typeface="Arial"/>
              </a:rPr>
              <a:t>Searching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problem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595740"/>
                </a:solidFill>
                <a:latin typeface="Arial"/>
              </a:rPr>
              <a:t>We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have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to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find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a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particular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word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in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about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2500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files.</a:t>
            </a:r>
            <a:endParaRPr/>
          </a:p>
          <a:p>
            <a:pPr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595740"/>
                </a:solidFill>
                <a:latin typeface="Arial"/>
              </a:rPr>
              <a:t>All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words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are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weighted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same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for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example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good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and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595740"/>
                </a:solidFill>
                <a:latin typeface="Arial"/>
              </a:rPr>
              <a:t>best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belongs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to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same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category.</a:t>
            </a:r>
            <a:endParaRPr/>
          </a:p>
          <a:p>
            <a:pPr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595740"/>
                </a:solidFill>
                <a:latin typeface="Arial"/>
              </a:rPr>
              <a:t>The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sequence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in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which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words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come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in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test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data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is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neglected.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Other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issues-</a:t>
            </a:r>
            <a:endParaRPr/>
          </a:p>
          <a:p>
            <a:pPr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595740"/>
                </a:solidFill>
                <a:latin typeface="Arial"/>
              </a:rPr>
              <a:t>Efficiency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provided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from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this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implementation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Is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only</a:t>
            </a:r>
            <a:endParaRPr/>
          </a:p>
          <a:p>
            <a:pPr>
              <a:lnSpc>
                <a:spcPts val="125"/>
              </a:lnSpc>
            </a:pPr>
            <a:r>
              <a:rPr lang="en-IN" sz="2400">
                <a:solidFill>
                  <a:srgbClr val="595740"/>
                </a:solidFill>
                <a:latin typeface="Arial"/>
              </a:rPr>
              <a:t>40-50%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72000" y="595800"/>
            <a:ext cx="8228880" cy="113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>
                <a:solidFill>
                  <a:srgbClr val="0000cc"/>
                </a:solidFill>
                <a:latin typeface="Arial"/>
              </a:rPr>
              <a:t>Architecture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1728000"/>
            <a:ext cx="8783640" cy="496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2034720" y="540000"/>
            <a:ext cx="50734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209"/>
              </a:lnSpc>
            </a:pPr>
            <a:r>
              <a:rPr b="1" lang="en-IN" sz="4000">
                <a:solidFill>
                  <a:srgbClr val="3d3d5c"/>
                </a:solidFill>
                <a:latin typeface="Arial"/>
              </a:rPr>
              <a:t>Continue…</a:t>
            </a:r>
            <a:endParaRPr/>
          </a:p>
        </p:txBody>
      </p:sp>
      <p:sp>
        <p:nvSpPr>
          <p:cNvPr id="61" name="CustomShape 2"/>
          <p:cNvSpPr/>
          <p:nvPr/>
        </p:nvSpPr>
        <p:spPr>
          <a:xfrm>
            <a:off x="764640" y="6310080"/>
            <a:ext cx="81864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1400">
                <a:solidFill>
                  <a:srgbClr val="595740"/>
                </a:solidFill>
                <a:latin typeface="Arial"/>
              </a:rPr>
              <a:t>10/2/2014</a:t>
            </a:r>
            <a:endParaRPr/>
          </a:p>
        </p:txBody>
      </p:sp>
      <p:sp>
        <p:nvSpPr>
          <p:cNvPr id="62" name="CustomShape 3"/>
          <p:cNvSpPr/>
          <p:nvPr/>
        </p:nvSpPr>
        <p:spPr>
          <a:xfrm>
            <a:off x="3972600" y="6310080"/>
            <a:ext cx="119844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1400">
                <a:solidFill>
                  <a:srgbClr val="595740"/>
                </a:solidFill>
                <a:latin typeface="Arial"/>
              </a:rPr>
              <a:t>[Project</a:t>
            </a:r>
            <a:r>
              <a:rPr lang="en-IN" sz="1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1400">
                <a:solidFill>
                  <a:srgbClr val="595740"/>
                </a:solidFill>
                <a:latin typeface="Arial"/>
              </a:rPr>
              <a:t>Name]</a:t>
            </a:r>
            <a:endParaRPr/>
          </a:p>
        </p:txBody>
      </p:sp>
      <p:sp>
        <p:nvSpPr>
          <p:cNvPr id="63" name="CustomShape 4"/>
          <p:cNvSpPr/>
          <p:nvPr/>
        </p:nvSpPr>
        <p:spPr>
          <a:xfrm>
            <a:off x="8143200" y="6310080"/>
            <a:ext cx="24768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7D115AC2-7B1B-445F-A6D2-F9F2C70411A0}" type="slidenum">
              <a:rPr lang="en-IN" sz="1400">
                <a:solidFill>
                  <a:srgbClr val="59574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64" name="CustomShape 5"/>
          <p:cNvSpPr/>
          <p:nvPr/>
        </p:nvSpPr>
        <p:spPr>
          <a:xfrm>
            <a:off x="374400" y="1399680"/>
            <a:ext cx="8394120" cy="437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800" u="heavy">
                <a:solidFill>
                  <a:srgbClr val="5d3c45"/>
                </a:solidFill>
                <a:latin typeface="Arial"/>
              </a:rPr>
              <a:t>Naïve Bayes Classifier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595740"/>
                </a:solidFill>
                <a:latin typeface="Arial"/>
              </a:rPr>
              <a:t>Simple classification of words based on ‘Bayes theorem’.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595740"/>
                </a:solidFill>
                <a:latin typeface="Arial"/>
              </a:rPr>
              <a:t>It is a ‘Bag of words’ (text represented as collection of it’s words, discarding grammar and order of words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but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keeping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multiplicity)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approach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for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subjective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analysis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of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a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content.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IN" sz="2400">
                <a:solidFill>
                  <a:srgbClr val="595740"/>
                </a:solidFill>
                <a:latin typeface="Arial"/>
              </a:rPr>
              <a:t>Application</a:t>
            </a:r>
            <a:r>
              <a:rPr b="1"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-: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Sentiment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detection,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Email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spam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595740"/>
                </a:solidFill>
                <a:latin typeface="Arial"/>
              </a:rPr>
              <a:t>detection,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Document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categorization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etc..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595740"/>
                </a:solidFill>
                <a:latin typeface="Arial"/>
              </a:rPr>
              <a:t>Superior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in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terms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of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CPU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and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Memory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utilization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as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shown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95740"/>
                </a:solidFill>
                <a:latin typeface="Arial"/>
              </a:rPr>
              <a:t>by</a:t>
            </a:r>
            <a:r>
              <a:rPr lang="en-IN" sz="2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007f7f"/>
                </a:solidFill>
                <a:latin typeface="Arial"/>
              </a:rPr>
              <a:t>Huang,</a:t>
            </a:r>
            <a:r>
              <a:rPr lang="en-IN" sz="2400">
                <a:solidFill>
                  <a:srgbClr val="007f7f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007f7f"/>
                </a:solidFill>
                <a:latin typeface="Arial"/>
              </a:rPr>
              <a:t>J.</a:t>
            </a:r>
            <a:r>
              <a:rPr lang="en-IN" sz="2400">
                <a:solidFill>
                  <a:srgbClr val="007f7f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007f7f"/>
                </a:solidFill>
                <a:latin typeface="Arial"/>
              </a:rPr>
              <a:t>(2003).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2034720" y="540000"/>
            <a:ext cx="50734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209"/>
              </a:lnSpc>
            </a:pPr>
            <a:r>
              <a:rPr b="1" lang="en-IN" sz="4000">
                <a:solidFill>
                  <a:srgbClr val="3d3d5c"/>
                </a:solidFill>
                <a:latin typeface="Arial"/>
              </a:rPr>
              <a:t>Continue…</a:t>
            </a:r>
            <a:endParaRPr/>
          </a:p>
        </p:txBody>
      </p:sp>
      <p:sp>
        <p:nvSpPr>
          <p:cNvPr id="66" name="CustomShape 2"/>
          <p:cNvSpPr/>
          <p:nvPr/>
        </p:nvSpPr>
        <p:spPr>
          <a:xfrm>
            <a:off x="764640" y="6310080"/>
            <a:ext cx="81864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1400">
                <a:solidFill>
                  <a:srgbClr val="595740"/>
                </a:solidFill>
                <a:latin typeface="Arial"/>
              </a:rPr>
              <a:t>10/2/2014</a:t>
            </a:r>
            <a:endParaRPr/>
          </a:p>
        </p:txBody>
      </p:sp>
      <p:sp>
        <p:nvSpPr>
          <p:cNvPr id="67" name="CustomShape 3"/>
          <p:cNvSpPr/>
          <p:nvPr/>
        </p:nvSpPr>
        <p:spPr>
          <a:xfrm>
            <a:off x="3972600" y="6310080"/>
            <a:ext cx="119844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1400">
                <a:solidFill>
                  <a:srgbClr val="595740"/>
                </a:solidFill>
                <a:latin typeface="Arial"/>
              </a:rPr>
              <a:t>[Project</a:t>
            </a:r>
            <a:r>
              <a:rPr lang="en-IN" sz="1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1400">
                <a:solidFill>
                  <a:srgbClr val="595740"/>
                </a:solidFill>
                <a:latin typeface="Arial"/>
              </a:rPr>
              <a:t>Name]</a:t>
            </a:r>
            <a:endParaRPr/>
          </a:p>
        </p:txBody>
      </p:sp>
      <p:sp>
        <p:nvSpPr>
          <p:cNvPr id="68" name="CustomShape 4"/>
          <p:cNvSpPr/>
          <p:nvPr/>
        </p:nvSpPr>
        <p:spPr>
          <a:xfrm>
            <a:off x="8143200" y="6310080"/>
            <a:ext cx="24768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0802DBAC-306D-4DA8-B09F-4623DD0BB212}" type="slidenum">
              <a:rPr lang="en-IN" sz="1400">
                <a:solidFill>
                  <a:srgbClr val="59574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69" name="CustomShape 5"/>
          <p:cNvSpPr/>
          <p:nvPr/>
        </p:nvSpPr>
        <p:spPr>
          <a:xfrm>
            <a:off x="1069560" y="1399680"/>
            <a:ext cx="7689240" cy="422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800" u="heavy">
                <a:solidFill>
                  <a:srgbClr val="5d3c45"/>
                </a:solidFill>
                <a:latin typeface="Arial"/>
              </a:rPr>
              <a:t>Probabilistic Analysis of Naïve Bayes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2c2c1f"/>
                </a:solidFill>
                <a:latin typeface="Arial"/>
              </a:rPr>
              <a:t>for</a:t>
            </a:r>
            <a:r>
              <a:rPr lang="en-IN" sz="26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2c2c1f"/>
                </a:solidFill>
                <a:latin typeface="Arial"/>
              </a:rPr>
              <a:t>a</a:t>
            </a:r>
            <a:r>
              <a:rPr lang="en-IN" sz="26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2c2c1f"/>
                </a:solidFill>
                <a:latin typeface="Arial"/>
              </a:rPr>
              <a:t>document</a:t>
            </a:r>
            <a:r>
              <a:rPr lang="en-IN" sz="26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2c2c1f"/>
                </a:solidFill>
                <a:latin typeface="Arial"/>
              </a:rPr>
              <a:t>d</a:t>
            </a:r>
            <a:r>
              <a:rPr lang="en-IN" sz="26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2c2c1f"/>
                </a:solidFill>
                <a:latin typeface="Arial"/>
              </a:rPr>
              <a:t>and</a:t>
            </a:r>
            <a:r>
              <a:rPr lang="en-IN" sz="26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2c2c1f"/>
                </a:solidFill>
                <a:latin typeface="Arial"/>
              </a:rPr>
              <a:t>class</a:t>
            </a:r>
            <a:r>
              <a:rPr lang="en-IN" sz="26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2c2c1f"/>
                </a:solidFill>
                <a:latin typeface="Arial"/>
              </a:rPr>
              <a:t>c</a:t>
            </a:r>
            <a:r>
              <a:rPr lang="en-IN" sz="26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2c2c1f"/>
                </a:solidFill>
                <a:latin typeface="Arial"/>
              </a:rPr>
              <a:t>,</a:t>
            </a:r>
            <a:r>
              <a:rPr lang="en-IN" sz="26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2c2c1f"/>
                </a:solidFill>
                <a:latin typeface="Arial"/>
              </a:rPr>
              <a:t>By</a:t>
            </a:r>
            <a:r>
              <a:rPr lang="en-IN" sz="26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2c2c1f"/>
                </a:solidFill>
                <a:latin typeface="Arial"/>
              </a:rPr>
              <a:t>Bayes</a:t>
            </a:r>
            <a:r>
              <a:rPr lang="en-IN" sz="26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600">
                <a:solidFill>
                  <a:srgbClr val="2c2c1f"/>
                </a:solidFill>
                <a:latin typeface="Arial"/>
              </a:rPr>
              <a:t>theorem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IN" sz="4200" baseline="-3500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IN" sz="4200" baseline="-350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IN" sz="4200" baseline="-35000">
                <a:solidFill>
                  <a:srgbClr val="000000"/>
                </a:solidFill>
                <a:latin typeface="Times New Roman"/>
              </a:rPr>
              <a:t>c </a:t>
            </a:r>
            <a:r>
              <a:rPr lang="en-IN" sz="4200" baseline="-35000">
                <a:solidFill>
                  <a:srgbClr val="000000"/>
                </a:solidFill>
                <a:latin typeface="Times New Roman"/>
              </a:rPr>
              <a:t>| </a:t>
            </a:r>
            <a:r>
              <a:rPr i="1" lang="en-IN" sz="4200" baseline="-35000">
                <a:solidFill>
                  <a:srgbClr val="000000"/>
                </a:solidFill>
                <a:latin typeface="Times New Roman"/>
              </a:rPr>
              <a:t>d </a:t>
            </a:r>
            <a:r>
              <a:rPr lang="en-IN" sz="4200" baseline="-3500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IN" sz="4200" baseline="-35000">
                <a:solidFill>
                  <a:srgbClr val="000000"/>
                </a:solidFill>
                <a:latin typeface="Symbol"/>
              </a:rPr>
              <a:t>   </a:t>
            </a:r>
            <a:r>
              <a:rPr lang="en-IN" sz="4200" baseline="-35000">
                <a:solidFill>
                  <a:srgbClr val="000000"/>
                </a:solidFill>
                <a:latin typeface="Times New Roman"/>
              </a:rPr>
              <a:t> </a:t>
            </a:r>
            <a:r>
              <a:rPr i="1" lang="en-IN" sz="2800" u="heavy">
                <a:solidFill>
                  <a:srgbClr val="000000"/>
                </a:solidFill>
                <a:latin typeface="Times New Roman"/>
              </a:rPr>
              <a:t>P</a:t>
            </a:r>
            <a:r>
              <a:rPr lang="en-IN" sz="2800" u="heavy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IN" sz="2800" u="heavy">
                <a:solidFill>
                  <a:srgbClr val="000000"/>
                </a:solidFill>
                <a:latin typeface="Times New Roman"/>
              </a:rPr>
              <a:t>d</a:t>
            </a:r>
            <a:r>
              <a:rPr lang="en-IN" sz="2800" u="heavy">
                <a:solidFill>
                  <a:srgbClr val="000000"/>
                </a:solidFill>
                <a:latin typeface="Times New Roman"/>
              </a:rPr>
              <a:t> / </a:t>
            </a:r>
            <a:r>
              <a:rPr i="1" lang="en-IN" sz="2800" u="heavy">
                <a:solidFill>
                  <a:srgbClr val="000000"/>
                </a:solidFill>
                <a:latin typeface="Times New Roman"/>
              </a:rPr>
              <a:t>c</a:t>
            </a:r>
            <a:r>
              <a:rPr lang="en-IN" sz="2800" u="heavy">
                <a:solidFill>
                  <a:srgbClr val="000000"/>
                </a:solidFill>
                <a:latin typeface="Times New Roman"/>
              </a:rPr>
              <a:t>) </a:t>
            </a:r>
            <a:r>
              <a:rPr i="1" lang="en-IN" sz="2800" u="heavy">
                <a:solidFill>
                  <a:srgbClr val="000000"/>
                </a:solidFill>
                <a:latin typeface="Times New Roman"/>
              </a:rPr>
              <a:t>P</a:t>
            </a:r>
            <a:r>
              <a:rPr lang="en-IN" sz="2800" u="heavy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IN" sz="2800" u="heavy">
                <a:solidFill>
                  <a:srgbClr val="000000"/>
                </a:solidFill>
                <a:latin typeface="Times New Roman"/>
              </a:rPr>
              <a:t>c)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IN" sz="280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IN" sz="28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IN" sz="2800">
                <a:solidFill>
                  <a:srgbClr val="000000"/>
                </a:solidFill>
                <a:latin typeface="Times New Roman"/>
              </a:rPr>
              <a:t>d </a:t>
            </a:r>
            <a:r>
              <a:rPr lang="en-IN" sz="28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2c2c1f"/>
                </a:solidFill>
                <a:latin typeface="Arial"/>
              </a:rPr>
              <a:t>Naïve</a:t>
            </a:r>
            <a:r>
              <a:rPr lang="en-IN" sz="24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2c2c1f"/>
                </a:solidFill>
                <a:latin typeface="Arial"/>
              </a:rPr>
              <a:t>Bayes</a:t>
            </a:r>
            <a:r>
              <a:rPr lang="en-IN" sz="24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2c2c1f"/>
                </a:solidFill>
                <a:latin typeface="Arial"/>
              </a:rPr>
              <a:t>Classifier</a:t>
            </a:r>
            <a:r>
              <a:rPr lang="en-IN" sz="24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2c2c1f"/>
                </a:solidFill>
                <a:latin typeface="Arial"/>
              </a:rPr>
              <a:t>will</a:t>
            </a:r>
            <a:r>
              <a:rPr lang="en-IN" sz="24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2c2c1f"/>
                </a:solidFill>
                <a:latin typeface="Arial"/>
              </a:rPr>
              <a:t>be</a:t>
            </a:r>
            <a:r>
              <a:rPr lang="en-IN" sz="24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2c2c1f"/>
                </a:solidFill>
                <a:latin typeface="Arial"/>
              </a:rPr>
              <a:t>-</a:t>
            </a:r>
            <a:r>
              <a:rPr lang="en-IN" sz="24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2c2c1f"/>
                </a:solidFill>
                <a:latin typeface="Arial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i="1" lang="en-IN" sz="340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IN" sz="3400">
                <a:solidFill>
                  <a:srgbClr val="000000"/>
                </a:solidFill>
                <a:latin typeface="Times New Roman"/>
              </a:rPr>
              <a:t>* </a:t>
            </a:r>
            <a:r>
              <a:rPr lang="en-IN" sz="3400">
                <a:solidFill>
                  <a:srgbClr val="000000"/>
                </a:solidFill>
                <a:latin typeface="Symbol"/>
              </a:rPr>
              <a:t></a:t>
            </a:r>
            <a:r>
              <a:rPr lang="en-IN" sz="3400">
                <a:solidFill>
                  <a:srgbClr val="000000"/>
                </a:solidFill>
                <a:latin typeface="Times New Roman"/>
              </a:rPr>
              <a:t> arg </a:t>
            </a:r>
            <a:r>
              <a:rPr i="1" lang="en-IN" sz="3400">
                <a:solidFill>
                  <a:srgbClr val="000000"/>
                </a:solidFill>
                <a:latin typeface="Times New Roman"/>
              </a:rPr>
              <a:t>maxc </a:t>
            </a:r>
            <a:r>
              <a:rPr lang="en-IN" sz="3400">
                <a:solidFill>
                  <a:srgbClr val="000000"/>
                </a:solidFill>
                <a:latin typeface="Times New Roman"/>
              </a:rPr>
              <a:t>P(</a:t>
            </a:r>
            <a:r>
              <a:rPr i="1" lang="en-IN" sz="3400">
                <a:solidFill>
                  <a:srgbClr val="000000"/>
                </a:solidFill>
                <a:latin typeface="Times New Roman"/>
              </a:rPr>
              <a:t>c </a:t>
            </a:r>
            <a:r>
              <a:rPr lang="en-IN" sz="3400">
                <a:solidFill>
                  <a:srgbClr val="000000"/>
                </a:solidFill>
                <a:latin typeface="Times New Roman"/>
              </a:rPr>
              <a:t>| </a:t>
            </a:r>
            <a:r>
              <a:rPr i="1" lang="en-IN" sz="3400">
                <a:solidFill>
                  <a:srgbClr val="000000"/>
                </a:solidFill>
                <a:latin typeface="Times New Roman"/>
              </a:rPr>
              <a:t>d </a:t>
            </a:r>
            <a:r>
              <a:rPr lang="en-IN" sz="34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034720" y="540000"/>
            <a:ext cx="50734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209"/>
              </a:lnSpc>
            </a:pPr>
            <a:r>
              <a:rPr b="1" lang="en-IN" sz="4000">
                <a:solidFill>
                  <a:srgbClr val="3d3d5c"/>
                </a:solidFill>
                <a:latin typeface="Arial"/>
              </a:rPr>
              <a:t>Continue…</a:t>
            </a: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764640" y="6310080"/>
            <a:ext cx="81864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1400">
                <a:solidFill>
                  <a:srgbClr val="595740"/>
                </a:solidFill>
                <a:latin typeface="Arial"/>
              </a:rPr>
              <a:t>10/2/2014</a:t>
            </a:r>
            <a:endParaRPr/>
          </a:p>
        </p:txBody>
      </p:sp>
      <p:sp>
        <p:nvSpPr>
          <p:cNvPr id="72" name="CustomShape 3"/>
          <p:cNvSpPr/>
          <p:nvPr/>
        </p:nvSpPr>
        <p:spPr>
          <a:xfrm>
            <a:off x="3972600" y="6310080"/>
            <a:ext cx="119844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1400">
                <a:solidFill>
                  <a:srgbClr val="595740"/>
                </a:solidFill>
                <a:latin typeface="Arial"/>
              </a:rPr>
              <a:t>[Project</a:t>
            </a:r>
            <a:r>
              <a:rPr lang="en-IN" sz="1400">
                <a:solidFill>
                  <a:srgbClr val="595740"/>
                </a:solidFill>
                <a:latin typeface="Times New Roman"/>
              </a:rPr>
              <a:t> </a:t>
            </a:r>
            <a:r>
              <a:rPr lang="en-IN" sz="1400">
                <a:solidFill>
                  <a:srgbClr val="595740"/>
                </a:solidFill>
                <a:latin typeface="Arial"/>
              </a:rPr>
              <a:t>Name]</a:t>
            </a:r>
            <a:endParaRPr/>
          </a:p>
        </p:txBody>
      </p:sp>
      <p:sp>
        <p:nvSpPr>
          <p:cNvPr id="73" name="CustomShape 4"/>
          <p:cNvSpPr/>
          <p:nvPr/>
        </p:nvSpPr>
        <p:spPr>
          <a:xfrm>
            <a:off x="8143200" y="6310080"/>
            <a:ext cx="24768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DC00258A-E9FD-42A7-88E6-87CA927D7D89}" type="slidenum">
              <a:rPr lang="en-IN" sz="1400">
                <a:solidFill>
                  <a:srgbClr val="59574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74" name="CustomShape 5"/>
          <p:cNvSpPr/>
          <p:nvPr/>
        </p:nvSpPr>
        <p:spPr>
          <a:xfrm>
            <a:off x="1526760" y="1391400"/>
            <a:ext cx="7007400" cy="458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2400" u="heavy">
                <a:solidFill>
                  <a:srgbClr val="5d3c45"/>
                </a:solidFill>
                <a:latin typeface="Arial"/>
              </a:rPr>
              <a:t>Multinomial Naïve Bayes Classifier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5d3c45"/>
                </a:solidFill>
                <a:latin typeface="Arial"/>
              </a:rPr>
              <a:t>Accuracy</a:t>
            </a:r>
            <a:r>
              <a:rPr lang="en-IN" sz="2400">
                <a:solidFill>
                  <a:srgbClr val="5d3c45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d3c45"/>
                </a:solidFill>
                <a:latin typeface="Arial"/>
              </a:rPr>
              <a:t>– around</a:t>
            </a:r>
            <a:r>
              <a:rPr lang="en-IN" sz="2400">
                <a:solidFill>
                  <a:srgbClr val="5d3c45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d3c45"/>
                </a:solidFill>
                <a:latin typeface="Arial"/>
              </a:rPr>
              <a:t>75%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5d3c45"/>
                </a:solidFill>
                <a:latin typeface="Arial"/>
              </a:rPr>
              <a:t>Algorithm</a:t>
            </a:r>
            <a:r>
              <a:rPr lang="en-IN" sz="2400">
                <a:solidFill>
                  <a:srgbClr val="5d3c45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d3c45"/>
                </a:solidFill>
                <a:latin typeface="Arial"/>
              </a:rPr>
              <a:t>-</a:t>
            </a:r>
            <a:r>
              <a:rPr lang="en-IN" sz="2400">
                <a:solidFill>
                  <a:srgbClr val="5d3c45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d3c45"/>
                </a:solidFill>
                <a:latin typeface="Arial"/>
              </a:rPr>
              <a:t>: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2400">
                <a:solidFill>
                  <a:srgbClr val="5d3c45"/>
                </a:solidFill>
                <a:latin typeface="Arial"/>
              </a:rPr>
              <a:t>Dictionary</a:t>
            </a:r>
            <a:r>
              <a:rPr lang="en-IN" sz="2400">
                <a:solidFill>
                  <a:srgbClr val="5d3c45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d3c45"/>
                </a:solidFill>
                <a:latin typeface="Arial"/>
              </a:rPr>
              <a:t>Generation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2c2c1f"/>
                </a:solidFill>
                <a:latin typeface="Arial"/>
              </a:rPr>
              <a:t>Count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occurrence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of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	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all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word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in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our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whole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data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	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set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and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2c2c1f"/>
                </a:solidFill>
                <a:latin typeface="Arial"/>
              </a:rPr>
              <a:t>make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a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dictionary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of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some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most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frequent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words.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2400">
                <a:solidFill>
                  <a:srgbClr val="5d3c45"/>
                </a:solidFill>
                <a:latin typeface="Arial"/>
              </a:rPr>
              <a:t>Feature</a:t>
            </a:r>
            <a:r>
              <a:rPr lang="en-IN" sz="2400">
                <a:solidFill>
                  <a:srgbClr val="5d3c45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d3c45"/>
                </a:solidFill>
                <a:latin typeface="Arial"/>
              </a:rPr>
              <a:t>set</a:t>
            </a:r>
            <a:r>
              <a:rPr lang="en-IN" sz="2400">
                <a:solidFill>
                  <a:srgbClr val="5d3c45"/>
                </a:solidFill>
                <a:latin typeface="Times New Roman"/>
              </a:rPr>
              <a:t> </a:t>
            </a:r>
            <a:r>
              <a:rPr lang="en-IN" sz="2400">
                <a:solidFill>
                  <a:srgbClr val="5d3c45"/>
                </a:solidFill>
                <a:latin typeface="Arial"/>
              </a:rPr>
              <a:t>Generation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2c2c1f"/>
                </a:solidFill>
                <a:latin typeface="Arial"/>
              </a:rPr>
              <a:t>-</a:t>
            </a:r>
            <a:r>
              <a:rPr lang="en-IN" sz="24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All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document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is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represented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as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a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feature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vector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over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the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2c2c1f"/>
                </a:solidFill>
                <a:latin typeface="Arial"/>
              </a:rPr>
              <a:t>space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of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dictionary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words.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2c2c1f"/>
                </a:solidFill>
                <a:latin typeface="Arial"/>
              </a:rPr>
              <a:t>-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For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each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document,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keep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track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of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dictionary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words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along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with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their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number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of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occurrence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in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that</a:t>
            </a:r>
            <a:r>
              <a:rPr lang="en-IN" sz="2000">
                <a:solidFill>
                  <a:srgbClr val="2c2c1f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2c2c1f"/>
                </a:solidFill>
                <a:latin typeface="Arial"/>
              </a:rPr>
              <a:t>document.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