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53" r:id="rId1"/>
  </p:sldMasterIdLst>
  <p:notesMasterIdLst>
    <p:notesMasterId r:id="rId14"/>
  </p:notesMasterIdLst>
  <p:sldIdLst>
    <p:sldId id="278" r:id="rId2"/>
    <p:sldId id="279" r:id="rId3"/>
    <p:sldId id="280" r:id="rId4"/>
    <p:sldId id="294" r:id="rId5"/>
    <p:sldId id="281" r:id="rId6"/>
    <p:sldId id="284" r:id="rId7"/>
    <p:sldId id="296" r:id="rId8"/>
    <p:sldId id="295" r:id="rId9"/>
    <p:sldId id="297" r:id="rId10"/>
    <p:sldId id="293" r:id="rId11"/>
    <p:sldId id="300" r:id="rId12"/>
    <p:sldId id="30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C4132-E323-479C-8ED3-309BF9361126}" v="4" dt="2022-10-06T07:34:09.706"/>
    <p1510:client id="{17591685-4795-44F1-B8BF-D5B11BAC9E79}" v="323" dt="2022-10-06T10:45:50.019"/>
    <p1510:client id="{37F6590A-6B63-448C-B07E-5EF798D1F2DD}" v="400" dt="2022-10-06T16:39:55.025"/>
    <p1510:client id="{3DBDC6C2-5F44-4A3A-BA93-8921A75F6E3A}" v="35" dt="2022-10-06T19:10:55.697"/>
    <p1510:client id="{50FBBDF4-FC37-4534-A6ED-D4A0867A0EFD}" v="1406" dt="2022-10-06T11:06:27.567"/>
    <p1510:client id="{5653AEB6-5EDB-4813-84E9-0DC72F7CC613}" v="83" dt="2022-10-06T17:13:30.803"/>
    <p1510:client id="{6683631B-97E5-4D6E-A6AD-7A1A752502AF}" v="21" dt="2022-10-06T14:24:55.248"/>
    <p1510:client id="{84F8A62D-7759-4104-BE4A-1B8A4E567F76}" v="392" dt="2022-10-06T06:29:06.673"/>
    <p1510:client id="{A0507669-61AC-4832-A70B-1BF4FCE4425F}" v="17" dt="2022-10-07T03:30:47.778"/>
    <p1510:client id="{B50CAD9D-B80C-4236-B20B-774A87B4F60E}" v="31" dt="2022-10-06T05:10:58.896"/>
    <p1510:client id="{F2D0A169-F7A7-4252-A0CA-54FA6B9EE449}" v="339" dt="2022-10-06T18:19:24.264"/>
    <p1510:client id="{F4E25F51-CEFC-46E1-B68B-62E5D77B8371}" v="42" dt="2022-10-06T17:25:43.436"/>
    <p1510:client id="{FA9C6641-9003-4B95-B107-1BC6FBCD4AAA}" v="750" dt="2022-10-06T15:45:43.17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43023A-908C-4B62-BF57-CB7AAEB42A0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AD6C9FC9-7318-4841-905E-2C52A4CBD5D7}">
      <dgm:prSet phldr="0"/>
      <dgm:spPr/>
      <dgm:t>
        <a:bodyPr/>
        <a:lstStyle/>
        <a:p>
          <a:pPr>
            <a:defRPr cap="all"/>
          </a:pPr>
          <a:r>
            <a:rPr lang="en-US" b="1" u="none">
              <a:latin typeface="Times New Roman"/>
              <a:cs typeface="Times New Roman"/>
            </a:rPr>
            <a:t>What is LinkedList</a:t>
          </a:r>
          <a:endParaRPr lang="en-US" b="1" u="none" err="1">
            <a:latin typeface="Times New Roman"/>
            <a:cs typeface="Times New Roman"/>
          </a:endParaRPr>
        </a:p>
      </dgm:t>
    </dgm:pt>
    <dgm:pt modelId="{05901434-4C5E-4802-8794-9339C54F3C51}" type="parTrans" cxnId="{77261825-D76F-4232-96DE-92918963047F}">
      <dgm:prSet/>
      <dgm:spPr/>
      <dgm:t>
        <a:bodyPr/>
        <a:lstStyle/>
        <a:p>
          <a:endParaRPr lang="en-US"/>
        </a:p>
      </dgm:t>
    </dgm:pt>
    <dgm:pt modelId="{5E25E6E8-3961-49E8-9B90-86B8790581FC}" type="sibTrans" cxnId="{77261825-D76F-4232-96DE-92918963047F}">
      <dgm:prSet/>
      <dgm:spPr/>
      <dgm:t>
        <a:bodyPr/>
        <a:lstStyle/>
        <a:p>
          <a:endParaRPr lang="en-US"/>
        </a:p>
      </dgm:t>
    </dgm:pt>
    <dgm:pt modelId="{406E549C-8880-4ED1-B2FD-3207655CA8DA}">
      <dgm:prSet/>
      <dgm:spPr/>
      <dgm:t>
        <a:bodyPr/>
        <a:lstStyle/>
        <a:p>
          <a:pPr>
            <a:defRPr cap="all"/>
          </a:pPr>
          <a:r>
            <a:rPr lang="en-US"/>
            <a:t>​</a:t>
          </a:r>
          <a:r>
            <a:rPr lang="en-US" b="1">
              <a:latin typeface="Times New Roman"/>
              <a:cs typeface="Times New Roman"/>
            </a:rPr>
            <a:t>LinkedList question</a:t>
          </a:r>
        </a:p>
      </dgm:t>
    </dgm:pt>
    <dgm:pt modelId="{158D3CAE-5DD4-4370-A399-B132375639FD}" type="parTrans" cxnId="{E3EF1052-0294-48AF-802B-B94CA9A2FB6F}">
      <dgm:prSet/>
      <dgm:spPr/>
      <dgm:t>
        <a:bodyPr/>
        <a:lstStyle/>
        <a:p>
          <a:endParaRPr lang="en-US"/>
        </a:p>
      </dgm:t>
    </dgm:pt>
    <dgm:pt modelId="{B32769EA-A0EE-4611-AE8A-A38E3367D66D}" type="sibTrans" cxnId="{E3EF1052-0294-48AF-802B-B94CA9A2FB6F}">
      <dgm:prSet/>
      <dgm:spPr/>
      <dgm:t>
        <a:bodyPr/>
        <a:lstStyle/>
        <a:p>
          <a:endParaRPr lang="en-US"/>
        </a:p>
      </dgm:t>
    </dgm:pt>
    <dgm:pt modelId="{DAF06033-5D74-45B2-A0F3-5F2CBCAF1FAA}">
      <dgm:prSet phldr="0"/>
      <dgm:spPr/>
      <dgm:t>
        <a:bodyPr/>
        <a:lstStyle/>
        <a:p>
          <a:pPr rtl="0">
            <a:defRPr cap="all"/>
          </a:pPr>
          <a:r>
            <a:rPr lang="en-US" b="1">
              <a:latin typeface="Times New Roman"/>
              <a:cs typeface="Times New Roman"/>
            </a:rPr>
            <a:t>METHODS TO SOLVE</a:t>
          </a:r>
        </a:p>
      </dgm:t>
    </dgm:pt>
    <dgm:pt modelId="{86723043-5F86-4594-8EB6-63846F938565}" type="parTrans" cxnId="{6269DAE3-91A7-4D77-BA20-90CB79416F74}">
      <dgm:prSet/>
      <dgm:spPr/>
      <dgm:t>
        <a:bodyPr/>
        <a:lstStyle/>
        <a:p>
          <a:endParaRPr lang="en-US"/>
        </a:p>
      </dgm:t>
    </dgm:pt>
    <dgm:pt modelId="{E16F86C7-BF07-4148-B47A-F614660276FA}" type="sibTrans" cxnId="{6269DAE3-91A7-4D77-BA20-90CB79416F74}">
      <dgm:prSet/>
      <dgm:spPr/>
      <dgm:t>
        <a:bodyPr/>
        <a:lstStyle/>
        <a:p>
          <a:endParaRPr lang="en-US"/>
        </a:p>
      </dgm:t>
    </dgm:pt>
    <dgm:pt modelId="{94B9EF90-963F-4726-B57D-487E21ABF85F}">
      <dgm:prSet/>
      <dgm:spPr/>
      <dgm:t>
        <a:bodyPr/>
        <a:lstStyle/>
        <a:p>
          <a:pPr rtl="0">
            <a:defRPr cap="all"/>
          </a:pPr>
          <a:r>
            <a:rPr lang="en-US"/>
            <a:t>​</a:t>
          </a:r>
          <a:r>
            <a:rPr lang="en-US" b="1">
              <a:latin typeface="Times New Roman"/>
              <a:cs typeface="Calibri Light"/>
            </a:rPr>
            <a:t>OUTPUT </a:t>
          </a:r>
          <a:r>
            <a:rPr lang="en-US" b="1">
              <a:latin typeface="Times New Roman"/>
              <a:cs typeface="Times New Roman"/>
            </a:rPr>
            <a:t>screenshot</a:t>
          </a:r>
        </a:p>
      </dgm:t>
    </dgm:pt>
    <dgm:pt modelId="{3B8338F2-AA47-495E-9BBE-7DBAFA7565FE}" type="parTrans" cxnId="{2B8F649D-B43F-473D-8A47-B2DE11BAE372}">
      <dgm:prSet/>
      <dgm:spPr/>
      <dgm:t>
        <a:bodyPr/>
        <a:lstStyle/>
        <a:p>
          <a:endParaRPr lang="en-US"/>
        </a:p>
      </dgm:t>
    </dgm:pt>
    <dgm:pt modelId="{C024F9D0-9E34-4163-9566-4EB1E2CDBC78}" type="sibTrans" cxnId="{2B8F649D-B43F-473D-8A47-B2DE11BAE372}">
      <dgm:prSet/>
      <dgm:spPr/>
      <dgm:t>
        <a:bodyPr/>
        <a:lstStyle/>
        <a:p>
          <a:endParaRPr lang="en-US"/>
        </a:p>
      </dgm:t>
    </dgm:pt>
    <dgm:pt modelId="{40355977-63E2-4D9E-8C53-E419794056AB}">
      <dgm:prSet phldr="0"/>
      <dgm:spPr/>
      <dgm:t>
        <a:bodyPr/>
        <a:lstStyle/>
        <a:p>
          <a:pPr rtl="0">
            <a:defRPr cap="all"/>
          </a:pPr>
          <a:r>
            <a:rPr lang="en-US" b="1">
              <a:latin typeface="Times New Roman"/>
              <a:cs typeface="Times New Roman"/>
            </a:rPr>
            <a:t>Why Use LinkedList Over Array?</a:t>
          </a:r>
        </a:p>
      </dgm:t>
    </dgm:pt>
    <dgm:pt modelId="{E60B5AB5-6DA2-4C9F-93C7-8A25A9B2AFA4}" type="parTrans" cxnId="{55792A66-9464-41E7-99AD-CC387718596C}">
      <dgm:prSet/>
      <dgm:spPr/>
    </dgm:pt>
    <dgm:pt modelId="{05445902-4D0D-4741-887B-429F2638E61A}" type="sibTrans" cxnId="{55792A66-9464-41E7-99AD-CC387718596C}">
      <dgm:prSet/>
      <dgm:spPr/>
    </dgm:pt>
    <dgm:pt modelId="{854BE032-3F34-45A7-91B6-B7C8577C99E2}" type="pres">
      <dgm:prSet presAssocID="{CF43023A-908C-4B62-BF57-CB7AAEB42A0E}" presName="linear" presStyleCnt="0">
        <dgm:presLayoutVars>
          <dgm:animLvl val="lvl"/>
          <dgm:resizeHandles val="exact"/>
        </dgm:presLayoutVars>
      </dgm:prSet>
      <dgm:spPr/>
    </dgm:pt>
    <dgm:pt modelId="{BABA3942-2C6A-40FD-80D3-77F4B0FD8546}" type="pres">
      <dgm:prSet presAssocID="{AD6C9FC9-7318-4841-905E-2C52A4CBD5D7}" presName="parentText" presStyleLbl="node1" presStyleIdx="0" presStyleCnt="5">
        <dgm:presLayoutVars>
          <dgm:chMax val="0"/>
          <dgm:bulletEnabled val="1"/>
        </dgm:presLayoutVars>
      </dgm:prSet>
      <dgm:spPr/>
    </dgm:pt>
    <dgm:pt modelId="{C2AB707C-9484-4790-892A-14531F29F654}" type="pres">
      <dgm:prSet presAssocID="{5E25E6E8-3961-49E8-9B90-86B8790581FC}" presName="spacer" presStyleCnt="0"/>
      <dgm:spPr/>
    </dgm:pt>
    <dgm:pt modelId="{45BBFCAD-A413-4D27-B174-4A804C752DD9}" type="pres">
      <dgm:prSet presAssocID="{40355977-63E2-4D9E-8C53-E419794056AB}" presName="parentText" presStyleLbl="node1" presStyleIdx="1" presStyleCnt="5">
        <dgm:presLayoutVars>
          <dgm:chMax val="0"/>
          <dgm:bulletEnabled val="1"/>
        </dgm:presLayoutVars>
      </dgm:prSet>
      <dgm:spPr/>
    </dgm:pt>
    <dgm:pt modelId="{9EAB831F-953F-472E-9885-C0759F3DBE52}" type="pres">
      <dgm:prSet presAssocID="{05445902-4D0D-4741-887B-429F2638E61A}" presName="spacer" presStyleCnt="0"/>
      <dgm:spPr/>
    </dgm:pt>
    <dgm:pt modelId="{2A5EDF93-110E-4A38-AE6B-0107F6041FB2}" type="pres">
      <dgm:prSet presAssocID="{406E549C-8880-4ED1-B2FD-3207655CA8DA}" presName="parentText" presStyleLbl="node1" presStyleIdx="2" presStyleCnt="5">
        <dgm:presLayoutVars>
          <dgm:chMax val="0"/>
          <dgm:bulletEnabled val="1"/>
        </dgm:presLayoutVars>
      </dgm:prSet>
      <dgm:spPr/>
    </dgm:pt>
    <dgm:pt modelId="{00F9D517-8DF0-4318-908F-0C6FC3A3B570}" type="pres">
      <dgm:prSet presAssocID="{B32769EA-A0EE-4611-AE8A-A38E3367D66D}" presName="spacer" presStyleCnt="0"/>
      <dgm:spPr/>
    </dgm:pt>
    <dgm:pt modelId="{E9774CB7-CB91-40F7-AC0C-96B41E4E9961}" type="pres">
      <dgm:prSet presAssocID="{DAF06033-5D74-45B2-A0F3-5F2CBCAF1FAA}" presName="parentText" presStyleLbl="node1" presStyleIdx="3" presStyleCnt="5">
        <dgm:presLayoutVars>
          <dgm:chMax val="0"/>
          <dgm:bulletEnabled val="1"/>
        </dgm:presLayoutVars>
      </dgm:prSet>
      <dgm:spPr/>
    </dgm:pt>
    <dgm:pt modelId="{9644806A-B19E-404A-89EE-D78F73F69497}" type="pres">
      <dgm:prSet presAssocID="{E16F86C7-BF07-4148-B47A-F614660276FA}" presName="spacer" presStyleCnt="0"/>
      <dgm:spPr/>
    </dgm:pt>
    <dgm:pt modelId="{259C5706-484F-4EE8-AD05-5721CD27CCEF}" type="pres">
      <dgm:prSet presAssocID="{94B9EF90-963F-4726-B57D-487E21ABF85F}" presName="parentText" presStyleLbl="node1" presStyleIdx="4" presStyleCnt="5">
        <dgm:presLayoutVars>
          <dgm:chMax val="0"/>
          <dgm:bulletEnabled val="1"/>
        </dgm:presLayoutVars>
      </dgm:prSet>
      <dgm:spPr/>
    </dgm:pt>
  </dgm:ptLst>
  <dgm:cxnLst>
    <dgm:cxn modelId="{1A0D5903-BADD-4B8C-AAF8-9B94765319A5}" type="presOf" srcId="{AD6C9FC9-7318-4841-905E-2C52A4CBD5D7}" destId="{BABA3942-2C6A-40FD-80D3-77F4B0FD8546}" srcOrd="0" destOrd="0" presId="urn:microsoft.com/office/officeart/2005/8/layout/vList2"/>
    <dgm:cxn modelId="{77261825-D76F-4232-96DE-92918963047F}" srcId="{CF43023A-908C-4B62-BF57-CB7AAEB42A0E}" destId="{AD6C9FC9-7318-4841-905E-2C52A4CBD5D7}" srcOrd="0" destOrd="0" parTransId="{05901434-4C5E-4802-8794-9339C54F3C51}" sibTransId="{5E25E6E8-3961-49E8-9B90-86B8790581FC}"/>
    <dgm:cxn modelId="{F661E626-832B-4F24-AD01-580896DA2F66}" type="presOf" srcId="{DAF06033-5D74-45B2-A0F3-5F2CBCAF1FAA}" destId="{E9774CB7-CB91-40F7-AC0C-96B41E4E9961}" srcOrd="0" destOrd="0" presId="urn:microsoft.com/office/officeart/2005/8/layout/vList2"/>
    <dgm:cxn modelId="{55792A66-9464-41E7-99AD-CC387718596C}" srcId="{CF43023A-908C-4B62-BF57-CB7AAEB42A0E}" destId="{40355977-63E2-4D9E-8C53-E419794056AB}" srcOrd="1" destOrd="0" parTransId="{E60B5AB5-6DA2-4C9F-93C7-8A25A9B2AFA4}" sibTransId="{05445902-4D0D-4741-887B-429F2638E61A}"/>
    <dgm:cxn modelId="{00A7086B-EA36-48AC-9E72-D5E41596F625}" type="presOf" srcId="{40355977-63E2-4D9E-8C53-E419794056AB}" destId="{45BBFCAD-A413-4D27-B174-4A804C752DD9}" srcOrd="0" destOrd="0" presId="urn:microsoft.com/office/officeart/2005/8/layout/vList2"/>
    <dgm:cxn modelId="{7EB4F76E-5836-4B38-A904-6FFAFD624194}" type="presOf" srcId="{CF43023A-908C-4B62-BF57-CB7AAEB42A0E}" destId="{854BE032-3F34-45A7-91B6-B7C8577C99E2}" srcOrd="0" destOrd="0" presId="urn:microsoft.com/office/officeart/2005/8/layout/vList2"/>
    <dgm:cxn modelId="{E3EF1052-0294-48AF-802B-B94CA9A2FB6F}" srcId="{CF43023A-908C-4B62-BF57-CB7AAEB42A0E}" destId="{406E549C-8880-4ED1-B2FD-3207655CA8DA}" srcOrd="2" destOrd="0" parTransId="{158D3CAE-5DD4-4370-A399-B132375639FD}" sibTransId="{B32769EA-A0EE-4611-AE8A-A38E3367D66D}"/>
    <dgm:cxn modelId="{2B8F649D-B43F-473D-8A47-B2DE11BAE372}" srcId="{CF43023A-908C-4B62-BF57-CB7AAEB42A0E}" destId="{94B9EF90-963F-4726-B57D-487E21ABF85F}" srcOrd="4" destOrd="0" parTransId="{3B8338F2-AA47-495E-9BBE-7DBAFA7565FE}" sibTransId="{C024F9D0-9E34-4163-9566-4EB1E2CDBC78}"/>
    <dgm:cxn modelId="{4FF59DBC-AA06-411C-8269-4062D27715E0}" type="presOf" srcId="{406E549C-8880-4ED1-B2FD-3207655CA8DA}" destId="{2A5EDF93-110E-4A38-AE6B-0107F6041FB2}" srcOrd="0" destOrd="0" presId="urn:microsoft.com/office/officeart/2005/8/layout/vList2"/>
    <dgm:cxn modelId="{5CE250DE-AF8D-4A23-AB72-66BA52049E7D}" type="presOf" srcId="{94B9EF90-963F-4726-B57D-487E21ABF85F}" destId="{259C5706-484F-4EE8-AD05-5721CD27CCEF}" srcOrd="0" destOrd="0" presId="urn:microsoft.com/office/officeart/2005/8/layout/vList2"/>
    <dgm:cxn modelId="{6269DAE3-91A7-4D77-BA20-90CB79416F74}" srcId="{CF43023A-908C-4B62-BF57-CB7AAEB42A0E}" destId="{DAF06033-5D74-45B2-A0F3-5F2CBCAF1FAA}" srcOrd="3" destOrd="0" parTransId="{86723043-5F86-4594-8EB6-63846F938565}" sibTransId="{E16F86C7-BF07-4148-B47A-F614660276FA}"/>
    <dgm:cxn modelId="{17D05CBD-CA83-43F8-B78C-7D5B6D89A21B}" type="presParOf" srcId="{854BE032-3F34-45A7-91B6-B7C8577C99E2}" destId="{BABA3942-2C6A-40FD-80D3-77F4B0FD8546}" srcOrd="0" destOrd="0" presId="urn:microsoft.com/office/officeart/2005/8/layout/vList2"/>
    <dgm:cxn modelId="{7DE2A1F1-6DC5-4B58-8EE5-253DA73AAAD9}" type="presParOf" srcId="{854BE032-3F34-45A7-91B6-B7C8577C99E2}" destId="{C2AB707C-9484-4790-892A-14531F29F654}" srcOrd="1" destOrd="0" presId="urn:microsoft.com/office/officeart/2005/8/layout/vList2"/>
    <dgm:cxn modelId="{DA7E0AF3-BAEC-4C8F-8A0C-9DBECCAE0F47}" type="presParOf" srcId="{854BE032-3F34-45A7-91B6-B7C8577C99E2}" destId="{45BBFCAD-A413-4D27-B174-4A804C752DD9}" srcOrd="2" destOrd="0" presId="urn:microsoft.com/office/officeart/2005/8/layout/vList2"/>
    <dgm:cxn modelId="{8BB8C1C8-04B7-41E8-A890-8E584F4A55C8}" type="presParOf" srcId="{854BE032-3F34-45A7-91B6-B7C8577C99E2}" destId="{9EAB831F-953F-472E-9885-C0759F3DBE52}" srcOrd="3" destOrd="0" presId="urn:microsoft.com/office/officeart/2005/8/layout/vList2"/>
    <dgm:cxn modelId="{66AC816B-093E-4D32-AA4C-9D9DF9DD9FB1}" type="presParOf" srcId="{854BE032-3F34-45A7-91B6-B7C8577C99E2}" destId="{2A5EDF93-110E-4A38-AE6B-0107F6041FB2}" srcOrd="4" destOrd="0" presId="urn:microsoft.com/office/officeart/2005/8/layout/vList2"/>
    <dgm:cxn modelId="{B25D697F-2A77-4E9E-9EC5-DFFB204F0937}" type="presParOf" srcId="{854BE032-3F34-45A7-91B6-B7C8577C99E2}" destId="{00F9D517-8DF0-4318-908F-0C6FC3A3B570}" srcOrd="5" destOrd="0" presId="urn:microsoft.com/office/officeart/2005/8/layout/vList2"/>
    <dgm:cxn modelId="{192ECB9B-FC56-47A6-96F7-AA3D96AD9CF7}" type="presParOf" srcId="{854BE032-3F34-45A7-91B6-B7C8577C99E2}" destId="{E9774CB7-CB91-40F7-AC0C-96B41E4E9961}" srcOrd="6" destOrd="0" presId="urn:microsoft.com/office/officeart/2005/8/layout/vList2"/>
    <dgm:cxn modelId="{9DF823D7-0CED-429A-A51D-45E9464B66EF}" type="presParOf" srcId="{854BE032-3F34-45A7-91B6-B7C8577C99E2}" destId="{9644806A-B19E-404A-89EE-D78F73F69497}" srcOrd="7" destOrd="0" presId="urn:microsoft.com/office/officeart/2005/8/layout/vList2"/>
    <dgm:cxn modelId="{77CE9968-C27C-4D18-BE0B-4C372B4E022C}" type="presParOf" srcId="{854BE032-3F34-45A7-91B6-B7C8577C99E2}" destId="{259C5706-484F-4EE8-AD05-5721CD27CCEF}"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A3942-2C6A-40FD-80D3-77F4B0FD8546}">
      <dsp:nvSpPr>
        <dsp:cNvPr id="0" name=""/>
        <dsp:cNvSpPr/>
      </dsp:nvSpPr>
      <dsp:spPr>
        <a:xfrm>
          <a:off x="0" y="40196"/>
          <a:ext cx="10131425" cy="603281"/>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defRPr cap="all"/>
          </a:pPr>
          <a:r>
            <a:rPr lang="en-US" sz="2500" b="1" u="none" kern="1200">
              <a:latin typeface="Times New Roman"/>
              <a:cs typeface="Times New Roman"/>
            </a:rPr>
            <a:t>What is LinkedList</a:t>
          </a:r>
          <a:endParaRPr lang="en-US" sz="2500" b="1" u="none" kern="1200" err="1">
            <a:latin typeface="Times New Roman"/>
            <a:cs typeface="Times New Roman"/>
          </a:endParaRPr>
        </a:p>
      </dsp:txBody>
      <dsp:txXfrm>
        <a:off x="29450" y="69646"/>
        <a:ext cx="10072525" cy="544381"/>
      </dsp:txXfrm>
    </dsp:sp>
    <dsp:sp modelId="{45BBFCAD-A413-4D27-B174-4A804C752DD9}">
      <dsp:nvSpPr>
        <dsp:cNvPr id="0" name=""/>
        <dsp:cNvSpPr/>
      </dsp:nvSpPr>
      <dsp:spPr>
        <a:xfrm>
          <a:off x="0" y="715477"/>
          <a:ext cx="10131425" cy="603281"/>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defRPr cap="all"/>
          </a:pPr>
          <a:r>
            <a:rPr lang="en-US" sz="2500" b="1" kern="1200">
              <a:latin typeface="Times New Roman"/>
              <a:cs typeface="Times New Roman"/>
            </a:rPr>
            <a:t>Why Use LinkedList Over Array?</a:t>
          </a:r>
        </a:p>
      </dsp:txBody>
      <dsp:txXfrm>
        <a:off x="29450" y="744927"/>
        <a:ext cx="10072525" cy="544381"/>
      </dsp:txXfrm>
    </dsp:sp>
    <dsp:sp modelId="{2A5EDF93-110E-4A38-AE6B-0107F6041FB2}">
      <dsp:nvSpPr>
        <dsp:cNvPr id="0" name=""/>
        <dsp:cNvSpPr/>
      </dsp:nvSpPr>
      <dsp:spPr>
        <a:xfrm>
          <a:off x="0" y="1390758"/>
          <a:ext cx="10131425" cy="603281"/>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defRPr cap="all"/>
          </a:pPr>
          <a:r>
            <a:rPr lang="en-US" sz="2500" kern="1200"/>
            <a:t>​</a:t>
          </a:r>
          <a:r>
            <a:rPr lang="en-US" sz="2500" b="1" kern="1200">
              <a:latin typeface="Times New Roman"/>
              <a:cs typeface="Times New Roman"/>
            </a:rPr>
            <a:t>LinkedList question</a:t>
          </a:r>
        </a:p>
      </dsp:txBody>
      <dsp:txXfrm>
        <a:off x="29450" y="1420208"/>
        <a:ext cx="10072525" cy="544381"/>
      </dsp:txXfrm>
    </dsp:sp>
    <dsp:sp modelId="{E9774CB7-CB91-40F7-AC0C-96B41E4E9961}">
      <dsp:nvSpPr>
        <dsp:cNvPr id="0" name=""/>
        <dsp:cNvSpPr/>
      </dsp:nvSpPr>
      <dsp:spPr>
        <a:xfrm>
          <a:off x="0" y="2066040"/>
          <a:ext cx="10131425" cy="603281"/>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defRPr cap="all"/>
          </a:pPr>
          <a:r>
            <a:rPr lang="en-US" sz="2500" b="1" kern="1200">
              <a:latin typeface="Times New Roman"/>
              <a:cs typeface="Times New Roman"/>
            </a:rPr>
            <a:t>METHODS TO SOLVE</a:t>
          </a:r>
        </a:p>
      </dsp:txBody>
      <dsp:txXfrm>
        <a:off x="29450" y="2095490"/>
        <a:ext cx="10072525" cy="544381"/>
      </dsp:txXfrm>
    </dsp:sp>
    <dsp:sp modelId="{259C5706-484F-4EE8-AD05-5721CD27CCEF}">
      <dsp:nvSpPr>
        <dsp:cNvPr id="0" name=""/>
        <dsp:cNvSpPr/>
      </dsp:nvSpPr>
      <dsp:spPr>
        <a:xfrm>
          <a:off x="0" y="2741321"/>
          <a:ext cx="10131425" cy="603281"/>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defRPr cap="all"/>
          </a:pPr>
          <a:r>
            <a:rPr lang="en-US" sz="2500" kern="1200"/>
            <a:t>​</a:t>
          </a:r>
          <a:r>
            <a:rPr lang="en-US" sz="2500" b="1" kern="1200">
              <a:latin typeface="Times New Roman"/>
              <a:cs typeface="Calibri Light"/>
            </a:rPr>
            <a:t>OUTPUT </a:t>
          </a:r>
          <a:r>
            <a:rPr lang="en-US" sz="2500" b="1" kern="1200">
              <a:latin typeface="Times New Roman"/>
              <a:cs typeface="Times New Roman"/>
            </a:rPr>
            <a:t>screenshot</a:t>
          </a:r>
        </a:p>
      </dsp:txBody>
      <dsp:txXfrm>
        <a:off x="29450" y="2770771"/>
        <a:ext cx="10072525" cy="5443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10/6/2022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569317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2830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7216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21289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47667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14319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51865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291145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026513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5" y="3405021"/>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sz="135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sz="135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2" y="2"/>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sz="135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sz="135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9" y="4577660"/>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sz="135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1800"/>
            </a:lvl1pPr>
            <a:lvl2pPr marL="260604">
              <a:lnSpc>
                <a:spcPct val="150000"/>
              </a:lnSpc>
              <a:spcBef>
                <a:spcPts val="0"/>
              </a:spcBef>
              <a:defRPr sz="1500"/>
            </a:lvl2pPr>
            <a:lvl3pPr marL="514350">
              <a:lnSpc>
                <a:spcPct val="150000"/>
              </a:lnSpc>
              <a:spcBef>
                <a:spcPts val="0"/>
              </a:spcBef>
              <a:defRPr sz="135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88262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5"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755904" y="2825496"/>
            <a:ext cx="10680192" cy="2834640"/>
          </a:xfrm>
        </p:spPr>
        <p:txBody>
          <a:bodyPr>
            <a:no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125664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898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0445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6177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36028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47939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48077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4005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167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10/6/2022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302994372"/>
      </p:ext>
    </p:extLst>
  </p:cSld>
  <p:clrMap bg1="dk1" tx1="lt1" bg2="dk2" tx2="lt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 id="2147484465" r:id="rId12"/>
    <p:sldLayoutId id="2147484466" r:id="rId13"/>
    <p:sldLayoutId id="2147484467" r:id="rId14"/>
    <p:sldLayoutId id="2147484468" r:id="rId15"/>
    <p:sldLayoutId id="2147484469" r:id="rId16"/>
    <p:sldLayoutId id="2147484470" r:id="rId17"/>
    <p:sldLayoutId id="2147484471" r:id="rId18"/>
    <p:sldLayoutId id="2147484472" r:id="rId19"/>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anesan.g@vitbhopal.ac.in"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019355" y="1873252"/>
            <a:ext cx="6153293" cy="1759856"/>
          </a:xfrm>
        </p:spPr>
        <p:txBody>
          <a:bodyPr vert="horz" lIns="68580" tIns="34290" rIns="68580" bIns="34290" rtlCol="0" anchor="b">
            <a:noAutofit/>
          </a:bodyPr>
          <a:lstStyle/>
          <a:p>
            <a:pPr algn="ctr"/>
            <a:br>
              <a:rPr lang="en-US" sz="3000"/>
            </a:br>
            <a:endParaRPr lang="en-US" sz="3000">
              <a:cs typeface="Calibri Light"/>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6391940" y="4737001"/>
            <a:ext cx="4925569" cy="1639544"/>
          </a:xfrm>
        </p:spPr>
        <p:txBody>
          <a:bodyPr>
            <a:normAutofit fontScale="25000" lnSpcReduction="20000"/>
          </a:bodyPr>
          <a:lstStyle/>
          <a:p>
            <a:pPr algn="ctr"/>
            <a:r>
              <a:rPr lang="en-US" sz="9600" b="1" i="1" dirty="0">
                <a:ea typeface="+mn-lt"/>
                <a:cs typeface="+mn-lt"/>
              </a:rPr>
              <a:t> </a:t>
            </a:r>
            <a:r>
              <a:rPr lang="en-US" sz="9600" b="1" i="1" dirty="0">
                <a:solidFill>
                  <a:srgbClr val="8AD0D6"/>
                </a:solidFill>
                <a:ea typeface="+mn-lt"/>
                <a:cs typeface="+mn-lt"/>
              </a:rPr>
              <a:t>     </a:t>
            </a:r>
            <a:r>
              <a:rPr lang="en-US" sz="9600" b="1" i="1" dirty="0">
                <a:ea typeface="+mn-lt"/>
                <a:cs typeface="+mn-lt"/>
              </a:rPr>
              <a:t>SUBMITTED BY</a:t>
            </a:r>
            <a:endParaRPr lang="en-US" sz="9600" dirty="0">
              <a:cs typeface="Calibri"/>
            </a:endParaRPr>
          </a:p>
          <a:p>
            <a:pPr algn="ctr"/>
            <a:r>
              <a:rPr lang="en-US" sz="3200" i="1" dirty="0">
                <a:ea typeface="+mn-lt"/>
                <a:cs typeface="+mn-lt"/>
              </a:rPr>
              <a:t> </a:t>
            </a:r>
            <a:r>
              <a:rPr lang="en-US" sz="4200" i="1" dirty="0">
                <a:ea typeface="+mn-lt"/>
                <a:cs typeface="+mn-lt"/>
              </a:rPr>
              <a:t> </a:t>
            </a:r>
            <a:r>
              <a:rPr lang="en-US" sz="4200" b="1" i="1" dirty="0">
                <a:ea typeface="+mn-lt"/>
                <a:cs typeface="+mn-lt"/>
              </a:rPr>
              <a:t>    </a:t>
            </a:r>
            <a:r>
              <a:rPr lang="en-US" sz="6400" b="1" i="1" dirty="0">
                <a:ea typeface="+mn-lt"/>
                <a:cs typeface="+mn-lt"/>
              </a:rPr>
              <a:t>      </a:t>
            </a:r>
            <a:r>
              <a:rPr lang="en-US" sz="7200" b="1" i="1" dirty="0">
                <a:ea typeface="+mn-lt"/>
                <a:cs typeface="+mn-lt"/>
              </a:rPr>
              <a:t>    </a:t>
            </a:r>
            <a:r>
              <a:rPr lang="en-US" sz="8000" b="1" i="1" dirty="0">
                <a:ea typeface="+mn-lt"/>
                <a:cs typeface="+mn-lt"/>
              </a:rPr>
              <a:t>Reg No -  22MCA10189 (VAISHNAVI)</a:t>
            </a:r>
            <a:endParaRPr lang="en-US" sz="8000" dirty="0">
              <a:ea typeface="+mn-lt"/>
              <a:cs typeface="+mn-lt"/>
            </a:endParaRPr>
          </a:p>
          <a:p>
            <a:pPr algn="ctr"/>
            <a:r>
              <a:rPr lang="en-US" sz="8000" b="1" i="1" dirty="0">
                <a:ea typeface="+mn-lt"/>
                <a:cs typeface="+mn-lt"/>
              </a:rPr>
              <a:t>Reg No -  22MCA10194 (VIDHI)</a:t>
            </a:r>
            <a:endParaRPr lang="en-US" sz="8000" dirty="0">
              <a:ea typeface="+mn-lt"/>
              <a:cs typeface="+mn-lt"/>
            </a:endParaRPr>
          </a:p>
          <a:p>
            <a:pPr algn="ctr"/>
            <a:r>
              <a:rPr lang="en-US" sz="8000" b="1" i="1" dirty="0">
                <a:ea typeface="+mn-lt"/>
                <a:cs typeface="+mn-lt"/>
              </a:rPr>
              <a:t>  Reg No -  22MCA10142 (SUMAN)</a:t>
            </a:r>
            <a:endParaRPr lang="en-US" sz="8000" dirty="0">
              <a:cs typeface="Calibri"/>
            </a:endParaRPr>
          </a:p>
          <a:p>
            <a:pPr algn="ctr"/>
            <a:br>
              <a:rPr lang="en-US" dirty="0"/>
            </a:br>
            <a:endParaRPr lang="en-US" sz="3200">
              <a:cs typeface="Calibri"/>
            </a:endParaRPr>
          </a:p>
          <a:p>
            <a:pPr algn="ctr"/>
            <a:r>
              <a:rPr lang="en-US" sz="3200" b="1" i="1" dirty="0">
                <a:ea typeface="+mn-lt"/>
                <a:cs typeface="+mn-lt"/>
              </a:rPr>
              <a:t>          </a:t>
            </a:r>
            <a:endParaRPr lang="en-US" sz="3200" dirty="0">
              <a:ea typeface="+mn-lt"/>
              <a:cs typeface="+mn-lt"/>
            </a:endParaRPr>
          </a:p>
          <a:p>
            <a:pPr algn="ctr"/>
            <a:br>
              <a:rPr lang="en-US" dirty="0"/>
            </a:br>
            <a:endParaRPr lang="en-US" sz="3200">
              <a:cs typeface="Calibri"/>
            </a:endParaRPr>
          </a:p>
        </p:txBody>
      </p:sp>
      <p:pic>
        <p:nvPicPr>
          <p:cNvPr id="4" name="Picture 4" descr="Logo, company name&#10;&#10;Description automatically generated">
            <a:extLst>
              <a:ext uri="{FF2B5EF4-FFF2-40B4-BE49-F238E27FC236}">
                <a16:creationId xmlns:a16="http://schemas.microsoft.com/office/drawing/2014/main" id="{F60DD4EC-4780-4CC2-F7F5-E8653B0AE4E6}"/>
              </a:ext>
            </a:extLst>
          </p:cNvPr>
          <p:cNvPicPr>
            <a:picLocks noChangeAspect="1"/>
          </p:cNvPicPr>
          <p:nvPr/>
        </p:nvPicPr>
        <p:blipFill>
          <a:blip r:embed="rId2"/>
          <a:stretch>
            <a:fillRect/>
          </a:stretch>
        </p:blipFill>
        <p:spPr>
          <a:xfrm>
            <a:off x="4481312" y="-39142"/>
            <a:ext cx="3171869" cy="1434949"/>
          </a:xfrm>
          <a:prstGeom prst="rect">
            <a:avLst/>
          </a:prstGeom>
        </p:spPr>
      </p:pic>
      <p:sp>
        <p:nvSpPr>
          <p:cNvPr id="5" name="TextBox 4">
            <a:extLst>
              <a:ext uri="{FF2B5EF4-FFF2-40B4-BE49-F238E27FC236}">
                <a16:creationId xmlns:a16="http://schemas.microsoft.com/office/drawing/2014/main" id="{D83502DA-A075-1A4E-DE3C-61C1A014A385}"/>
              </a:ext>
            </a:extLst>
          </p:cNvPr>
          <p:cNvSpPr txBox="1"/>
          <p:nvPr/>
        </p:nvSpPr>
        <p:spPr>
          <a:xfrm>
            <a:off x="1251444" y="4626461"/>
            <a:ext cx="4531768" cy="2185214"/>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800" b="1" i="1">
                <a:ea typeface="+mn-lt"/>
                <a:cs typeface="+mn-lt"/>
              </a:rPr>
              <a:t> UNDER THE GUIDANCE OF</a:t>
            </a:r>
            <a:endParaRPr lang="en-US" sz="2800">
              <a:cs typeface="Calibri"/>
            </a:endParaRPr>
          </a:p>
          <a:p>
            <a:endParaRPr lang="en-US">
              <a:cs typeface="Calibri"/>
            </a:endParaRPr>
          </a:p>
          <a:p>
            <a:r>
              <a:rPr lang="en-US" sz="2000" b="1" i="1">
                <a:ea typeface="+mn-lt"/>
                <a:cs typeface="+mn-lt"/>
              </a:rPr>
              <a:t>                       G.GANESAN </a:t>
            </a:r>
            <a:endParaRPr lang="en-US" sz="2000">
              <a:cs typeface="Calibri"/>
            </a:endParaRPr>
          </a:p>
          <a:p>
            <a:r>
              <a:rPr lang="en-US" sz="2000" b="1" i="1">
                <a:ea typeface="+mn-lt"/>
                <a:cs typeface="+mn-lt"/>
              </a:rPr>
              <a:t>                   SCHOOL OF CSE.</a:t>
            </a:r>
            <a:endParaRPr lang="en-US" sz="2000">
              <a:cs typeface="Calibri"/>
            </a:endParaRPr>
          </a:p>
          <a:p>
            <a:r>
              <a:rPr lang="en-US" sz="2000" i="1">
                <a:ea typeface="+mn-lt"/>
                <a:cs typeface="+mn-lt"/>
              </a:rPr>
              <a:t>   </a:t>
            </a:r>
            <a:r>
              <a:rPr lang="en-US" sz="2000" i="1">
                <a:solidFill>
                  <a:srgbClr val="FFFFFF"/>
                </a:solidFill>
                <a:ea typeface="+mn-lt"/>
                <a:cs typeface="+mn-lt"/>
              </a:rPr>
              <a:t>       </a:t>
            </a:r>
            <a:r>
              <a:rPr lang="en-US" sz="2000" i="1">
                <a:solidFill>
                  <a:schemeClr val="tx1">
                    <a:lumMod val="95000"/>
                  </a:schemeClr>
                </a:solidFill>
                <a:ea typeface="+mn-lt"/>
                <a:cs typeface="+mn-lt"/>
                <a:hlinkClick r:id="rId3">
                  <a:extLst>
                    <a:ext uri="{A12FA001-AC4F-418D-AE19-62706E023703}">
                      <ahyp:hlinkClr xmlns:ahyp="http://schemas.microsoft.com/office/drawing/2018/hyperlinkcolor" val="tx"/>
                    </a:ext>
                  </a:extLst>
                </a:hlinkClick>
              </a:rPr>
              <a:t>ganesan.g@vitbhopal.ac.in</a:t>
            </a:r>
            <a:endParaRPr lang="en-US" sz="2000">
              <a:solidFill>
                <a:schemeClr val="tx1">
                  <a:lumMod val="95000"/>
                </a:schemeClr>
              </a:solidFill>
              <a:cs typeface="Calibri"/>
            </a:endParaRPr>
          </a:p>
          <a:p>
            <a:br>
              <a:rPr lang="en-US" sz="1350"/>
            </a:br>
            <a:endParaRPr lang="en-US">
              <a:cs typeface="Calibri"/>
            </a:endParaRPr>
          </a:p>
        </p:txBody>
      </p:sp>
      <p:sp>
        <p:nvSpPr>
          <p:cNvPr id="8" name="TextBox 7">
            <a:extLst>
              <a:ext uri="{FF2B5EF4-FFF2-40B4-BE49-F238E27FC236}">
                <a16:creationId xmlns:a16="http://schemas.microsoft.com/office/drawing/2014/main" id="{3194B86D-0225-9CDF-BDFD-88CE5BF66EB0}"/>
              </a:ext>
            </a:extLst>
          </p:cNvPr>
          <p:cNvSpPr txBox="1"/>
          <p:nvPr/>
        </p:nvSpPr>
        <p:spPr>
          <a:xfrm>
            <a:off x="2156353" y="1602958"/>
            <a:ext cx="8222891" cy="56169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3200" b="1" i="1"/>
              <a:t> Vellore Institute of Technology - VIT Bhopal</a:t>
            </a:r>
            <a:endParaRPr lang="en-US" sz="3200">
              <a:cs typeface="Calibri"/>
            </a:endParaRPr>
          </a:p>
        </p:txBody>
      </p:sp>
      <p:sp>
        <p:nvSpPr>
          <p:cNvPr id="10" name="TextBox 9">
            <a:extLst>
              <a:ext uri="{FF2B5EF4-FFF2-40B4-BE49-F238E27FC236}">
                <a16:creationId xmlns:a16="http://schemas.microsoft.com/office/drawing/2014/main" id="{BE7ABACB-2630-D5DA-10B5-8DBADDF45A18}"/>
              </a:ext>
            </a:extLst>
          </p:cNvPr>
          <p:cNvSpPr txBox="1"/>
          <p:nvPr/>
        </p:nvSpPr>
        <p:spPr>
          <a:xfrm>
            <a:off x="4483554" y="2265713"/>
            <a:ext cx="3682439" cy="43858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400" b="1" i="1">
                <a:solidFill>
                  <a:srgbClr val="CCCCCC"/>
                </a:solidFill>
              </a:rPr>
              <a:t>(MCA) SESSION: 2022-24 </a:t>
            </a:r>
            <a:endParaRPr lang="en-US" sz="2400">
              <a:cs typeface="Calibri"/>
            </a:endParaRPr>
          </a:p>
        </p:txBody>
      </p:sp>
      <p:sp>
        <p:nvSpPr>
          <p:cNvPr id="6" name="TextBox 5">
            <a:extLst>
              <a:ext uri="{FF2B5EF4-FFF2-40B4-BE49-F238E27FC236}">
                <a16:creationId xmlns:a16="http://schemas.microsoft.com/office/drawing/2014/main" id="{8C93EB13-3AC9-0262-2C94-AB2B9523B32C}"/>
              </a:ext>
            </a:extLst>
          </p:cNvPr>
          <p:cNvSpPr txBox="1"/>
          <p:nvPr/>
        </p:nvSpPr>
        <p:spPr>
          <a:xfrm>
            <a:off x="1984025" y="3737329"/>
            <a:ext cx="9038869" cy="50013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800" b="1" i="1">
                <a:solidFill>
                  <a:srgbClr val="FFFF00"/>
                </a:solidFill>
                <a:cs typeface="Calibri"/>
              </a:rPr>
              <a:t>LAB  EXPERIMENT  - PROBLEM ON SINGLY LINKED LIST </a:t>
            </a:r>
          </a:p>
        </p:txBody>
      </p:sp>
      <p:sp>
        <p:nvSpPr>
          <p:cNvPr id="9" name="TextBox 8">
            <a:extLst>
              <a:ext uri="{FF2B5EF4-FFF2-40B4-BE49-F238E27FC236}">
                <a16:creationId xmlns:a16="http://schemas.microsoft.com/office/drawing/2014/main" id="{4FF626D4-E910-823D-58B6-17C171871553}"/>
              </a:ext>
            </a:extLst>
          </p:cNvPr>
          <p:cNvSpPr txBox="1"/>
          <p:nvPr/>
        </p:nvSpPr>
        <p:spPr>
          <a:xfrm>
            <a:off x="1825272" y="2925940"/>
            <a:ext cx="8118119" cy="50013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400" i="1">
                <a:solidFill>
                  <a:srgbClr val="EFEFEF"/>
                </a:solidFill>
              </a:rPr>
              <a:t>        </a:t>
            </a:r>
            <a:r>
              <a:rPr lang="en-US" i="1">
                <a:solidFill>
                  <a:srgbClr val="EFEFEF"/>
                </a:solidFill>
              </a:rPr>
              <a:t>   </a:t>
            </a:r>
            <a:r>
              <a:rPr lang="en-US" sz="2800" i="1">
                <a:solidFill>
                  <a:srgbClr val="EFEFEF"/>
                </a:solidFill>
              </a:rPr>
              <a:t>School of Computing Science Engineering (SCSE)</a:t>
            </a:r>
            <a:r>
              <a:rPr lang="en-US" sz="2400" i="1">
                <a:solidFill>
                  <a:srgbClr val="EFEFEF"/>
                </a:solidFill>
              </a:rPr>
              <a:t> </a:t>
            </a:r>
            <a:endParaRPr lang="en-US" sz="2400">
              <a:cs typeface="Calibri"/>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CA7FCC-30F6-66B8-A19E-B5A0883E8B21}"/>
              </a:ext>
            </a:extLst>
          </p:cNvPr>
          <p:cNvSpPr txBox="1"/>
          <p:nvPr/>
        </p:nvSpPr>
        <p:spPr>
          <a:xfrm>
            <a:off x="1664206" y="-4580"/>
            <a:ext cx="6777268" cy="93134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000" b="1" i="1" cap="all">
                <a:ln w="3175" cmpd="sng">
                  <a:noFill/>
                </a:ln>
                <a:solidFill>
                  <a:srgbClr val="FFFF00"/>
                </a:solidFill>
                <a:latin typeface="+mj-lt"/>
                <a:ea typeface="+mj-ea"/>
                <a:cs typeface="+mj-cs"/>
              </a:rPr>
              <a:t>OUTPUT  SCREENSHOT  </a:t>
            </a:r>
            <a:endParaRPr lang="en-US" sz="4000" b="1" i="1" cap="all">
              <a:ln w="3175" cmpd="sng">
                <a:noFill/>
              </a:ln>
              <a:solidFill>
                <a:srgbClr val="FFFF00"/>
              </a:solidFill>
              <a:latin typeface="+mj-lt"/>
              <a:ea typeface="+mj-ea"/>
              <a:cs typeface="Calibri Light"/>
            </a:endParaRPr>
          </a:p>
        </p:txBody>
      </p:sp>
      <p:pic>
        <p:nvPicPr>
          <p:cNvPr id="8" name="Picture 8" descr="Text&#10;&#10;Description automatically generated">
            <a:extLst>
              <a:ext uri="{FF2B5EF4-FFF2-40B4-BE49-F238E27FC236}">
                <a16:creationId xmlns:a16="http://schemas.microsoft.com/office/drawing/2014/main" id="{49F2AB06-7EC9-F4CF-8B40-06E8495BC122}"/>
              </a:ext>
            </a:extLst>
          </p:cNvPr>
          <p:cNvPicPr>
            <a:picLocks noChangeAspect="1"/>
          </p:cNvPicPr>
          <p:nvPr/>
        </p:nvPicPr>
        <p:blipFill>
          <a:blip r:embed="rId3"/>
          <a:stretch>
            <a:fillRect/>
          </a:stretch>
        </p:blipFill>
        <p:spPr>
          <a:xfrm>
            <a:off x="1015042" y="909889"/>
            <a:ext cx="10420708" cy="5469541"/>
          </a:xfrm>
          <a:prstGeom prst="rect">
            <a:avLst/>
          </a:prstGeom>
        </p:spPr>
      </p:pic>
    </p:spTree>
    <p:extLst>
      <p:ext uri="{BB962C8B-B14F-4D97-AF65-F5344CB8AC3E}">
        <p14:creationId xmlns:p14="http://schemas.microsoft.com/office/powerpoint/2010/main" val="100396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CA7FCC-30F6-66B8-A19E-B5A0883E8B21}"/>
              </a:ext>
            </a:extLst>
          </p:cNvPr>
          <p:cNvSpPr txBox="1"/>
          <p:nvPr/>
        </p:nvSpPr>
        <p:spPr>
          <a:xfrm>
            <a:off x="1664206" y="-4580"/>
            <a:ext cx="6777268" cy="93134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000" b="1" i="1" cap="all">
                <a:ln w="3175" cmpd="sng">
                  <a:noFill/>
                </a:ln>
                <a:solidFill>
                  <a:srgbClr val="FFFF00"/>
                </a:solidFill>
                <a:latin typeface="+mj-lt"/>
                <a:ea typeface="+mj-ea"/>
                <a:cs typeface="+mj-cs"/>
              </a:rPr>
              <a:t>OUTPUT  SCREENSHOT  </a:t>
            </a:r>
            <a:endParaRPr lang="en-US" sz="4000" b="1" i="1" cap="all">
              <a:ln w="3175" cmpd="sng">
                <a:noFill/>
              </a:ln>
              <a:solidFill>
                <a:srgbClr val="FFFF00"/>
              </a:solidFill>
              <a:latin typeface="+mj-lt"/>
              <a:ea typeface="+mj-ea"/>
              <a:cs typeface="Calibri Light"/>
            </a:endParaRPr>
          </a:p>
        </p:txBody>
      </p:sp>
      <p:pic>
        <p:nvPicPr>
          <p:cNvPr id="2" name="Picture 2" descr="Graphical user interface, text&#10;&#10;Description automatically generated">
            <a:extLst>
              <a:ext uri="{FF2B5EF4-FFF2-40B4-BE49-F238E27FC236}">
                <a16:creationId xmlns:a16="http://schemas.microsoft.com/office/drawing/2014/main" id="{AB578CB4-809E-AE93-70B2-6F2C39E57872}"/>
              </a:ext>
            </a:extLst>
          </p:cNvPr>
          <p:cNvPicPr>
            <a:picLocks noChangeAspect="1"/>
          </p:cNvPicPr>
          <p:nvPr/>
        </p:nvPicPr>
        <p:blipFill>
          <a:blip r:embed="rId3"/>
          <a:stretch>
            <a:fillRect/>
          </a:stretch>
        </p:blipFill>
        <p:spPr>
          <a:xfrm>
            <a:off x="799380" y="995453"/>
            <a:ext cx="10593237" cy="5715357"/>
          </a:xfrm>
          <a:prstGeom prst="rect">
            <a:avLst/>
          </a:prstGeom>
        </p:spPr>
      </p:pic>
    </p:spTree>
    <p:extLst>
      <p:ext uri="{BB962C8B-B14F-4D97-AF65-F5344CB8AC3E}">
        <p14:creationId xmlns:p14="http://schemas.microsoft.com/office/powerpoint/2010/main" val="339101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92F6-62AE-D4CB-569F-C68539558F15}"/>
              </a:ext>
            </a:extLst>
          </p:cNvPr>
          <p:cNvSpPr>
            <a:spLocks noGrp="1"/>
          </p:cNvSpPr>
          <p:nvPr>
            <p:ph type="title"/>
          </p:nvPr>
        </p:nvSpPr>
        <p:spPr>
          <a:xfrm>
            <a:off x="685801" y="609600"/>
            <a:ext cx="10735274" cy="5683210"/>
          </a:xfrm>
        </p:spPr>
        <p:txBody>
          <a:bodyPr>
            <a:normAutofit/>
          </a:bodyPr>
          <a:lstStyle/>
          <a:p>
            <a:pPr algn="ctr"/>
            <a:r>
              <a:rPr lang="en-US" sz="9600" dirty="0">
                <a:latin typeface="Times New Roman"/>
                <a:cs typeface="Calibri Light"/>
              </a:rPr>
              <a:t>THANK YOU</a:t>
            </a:r>
          </a:p>
        </p:txBody>
      </p:sp>
    </p:spTree>
    <p:extLst>
      <p:ext uri="{BB962C8B-B14F-4D97-AF65-F5344CB8AC3E}">
        <p14:creationId xmlns:p14="http://schemas.microsoft.com/office/powerpoint/2010/main" val="110314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2" name="Picture 76">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b="1" i="1" spc="-113">
                <a:latin typeface="Times New Roman"/>
                <a:cs typeface="Times New Roman"/>
              </a:rPr>
              <a:t>OBJECTIVES  </a:t>
            </a:r>
            <a:endParaRPr lang="en-US" b="1" i="1">
              <a:latin typeface="Times New Roman"/>
              <a:cs typeface="Times New Roman"/>
            </a:endParaRPr>
          </a:p>
        </p:txBody>
      </p:sp>
      <p:graphicFrame>
        <p:nvGraphicFramePr>
          <p:cNvPr id="72" name="Content Placeholder 2">
            <a:extLst>
              <a:ext uri="{FF2B5EF4-FFF2-40B4-BE49-F238E27FC236}">
                <a16:creationId xmlns:a16="http://schemas.microsoft.com/office/drawing/2014/main" id="{F21C6CE8-EACD-7009-8BBE-C57D2F7E61B1}"/>
              </a:ext>
            </a:extLst>
          </p:cNvPr>
          <p:cNvGraphicFramePr>
            <a:graphicFrameLocks noGrp="1"/>
          </p:cNvGraphicFramePr>
          <p:nvPr>
            <p:ph idx="1"/>
            <p:extLst>
              <p:ext uri="{D42A27DB-BD31-4B8C-83A1-F6EECF244321}">
                <p14:modId xmlns:p14="http://schemas.microsoft.com/office/powerpoint/2010/main" val="288800956"/>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825909" y="808055"/>
            <a:ext cx="3979205" cy="1453363"/>
          </a:xfrm>
        </p:spPr>
        <p:txBody>
          <a:bodyPr>
            <a:normAutofit/>
          </a:bodyPr>
          <a:lstStyle/>
          <a:p>
            <a:r>
              <a:rPr lang="en-US" b="1" i="1">
                <a:latin typeface="Times New Roman"/>
                <a:cs typeface="Calibri Light" panose="020F0302020204030204"/>
              </a:rPr>
              <a:t>What is linked list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284593" y="2477081"/>
            <a:ext cx="4391125" cy="3637935"/>
          </a:xfrm>
        </p:spPr>
        <p:txBody>
          <a:bodyPr vert="horz" lIns="68580" tIns="34290" rIns="68580" bIns="34290" rtlCol="0">
            <a:normAutofit fontScale="92500"/>
          </a:bodyPr>
          <a:lstStyle/>
          <a:p>
            <a:pPr marL="0" indent="0">
              <a:buNone/>
            </a:pPr>
            <a:r>
              <a:rPr lang="en-US" sz="2400" i="1">
                <a:latin typeface="Times New Roman"/>
                <a:ea typeface="+mn-lt"/>
                <a:cs typeface="+mn-lt"/>
              </a:rPr>
              <a:t>Like arrays, Linked List is a linear data structure. Unlike arrays, linked list elements are not stored at a contiguous location; the elements are linked using pointers. They include a series of connected nodes. Here, each node stores the data and the address of the next node.</a:t>
            </a:r>
            <a:endParaRPr lang="en-US" sz="2400">
              <a:latin typeface="Times New Roman"/>
              <a:cs typeface="Calibri"/>
            </a:endParaRPr>
          </a:p>
          <a:p>
            <a:pPr marL="0" indent="0">
              <a:buNone/>
            </a:pPr>
            <a:br>
              <a:rPr lang="en-US"/>
            </a:br>
            <a:endParaRPr lang="en-US" sz="2400">
              <a:latin typeface="Times New Roman"/>
              <a:cs typeface="Calibri"/>
            </a:endParaRPr>
          </a:p>
        </p:txBody>
      </p:sp>
      <p:pic>
        <p:nvPicPr>
          <p:cNvPr id="4" name="Picture 4" descr="A picture containing text, clock, screenshot&#10;&#10;Description automatically generated">
            <a:extLst>
              <a:ext uri="{FF2B5EF4-FFF2-40B4-BE49-F238E27FC236}">
                <a16:creationId xmlns:a16="http://schemas.microsoft.com/office/drawing/2014/main" id="{2206C152-9F68-7072-8823-8F517E0379DB}"/>
              </a:ext>
            </a:extLst>
          </p:cNvPr>
          <p:cNvPicPr>
            <a:picLocks noChangeAspect="1"/>
          </p:cNvPicPr>
          <p:nvPr/>
        </p:nvPicPr>
        <p:blipFill>
          <a:blip r:embed="rId3"/>
          <a:stretch>
            <a:fillRect/>
          </a:stretch>
        </p:blipFill>
        <p:spPr>
          <a:xfrm>
            <a:off x="4887187" y="2594417"/>
            <a:ext cx="7015743" cy="27865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85799" y="1150076"/>
            <a:ext cx="3659389" cy="4557849"/>
          </a:xfrm>
        </p:spPr>
        <p:txBody>
          <a:bodyPr>
            <a:normAutofit/>
          </a:bodyPr>
          <a:lstStyle/>
          <a:p>
            <a:pPr algn="r"/>
            <a:r>
              <a:rPr lang="en-US" b="1" i="1">
                <a:latin typeface="Times New Roman"/>
                <a:ea typeface="+mj-lt"/>
                <a:cs typeface="+mj-lt"/>
              </a:rPr>
              <a:t>Why Use Linked List Over Array?</a:t>
            </a:r>
            <a:endParaRPr lang="en-US" i="1">
              <a:latin typeface="Times New Roman"/>
              <a:cs typeface="Times New Roman"/>
            </a:endParaRPr>
          </a:p>
          <a:p>
            <a:pPr algn="r"/>
            <a:endParaRPr lang="en-US" i="1">
              <a:latin typeface="Times New Roman"/>
              <a:cs typeface="Times New Roman"/>
            </a:endParaRP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888016" y="1279472"/>
            <a:ext cx="6517543" cy="4802264"/>
          </a:xfrm>
        </p:spPr>
        <p:txBody>
          <a:bodyPr vert="horz" lIns="68580" tIns="34290" rIns="68580" bIns="34290" rtlCol="0">
            <a:normAutofit lnSpcReduction="10000"/>
          </a:bodyPr>
          <a:lstStyle/>
          <a:p>
            <a:pPr>
              <a:buClr>
                <a:srgbClr val="FFFFFF"/>
              </a:buClr>
            </a:pPr>
            <a:r>
              <a:rPr lang="en-US" sz="2800" b="1" i="1">
                <a:latin typeface="Times New Roman"/>
                <a:ea typeface="+mn-lt"/>
                <a:cs typeface="+mn-lt"/>
              </a:rPr>
              <a:t>The size of the arrays is fixed</a:t>
            </a:r>
            <a:r>
              <a:rPr lang="en-US" sz="2800" i="1">
                <a:latin typeface="Times New Roman"/>
                <a:ea typeface="+mn-lt"/>
                <a:cs typeface="+mn-lt"/>
              </a:rPr>
              <a:t>:    </a:t>
            </a:r>
            <a:endParaRPr lang="en-US" sz="2800">
              <a:latin typeface="Calibri" panose="020F0502020204030204"/>
              <a:ea typeface="+mn-lt"/>
              <a:cs typeface="+mn-lt"/>
            </a:endParaRPr>
          </a:p>
          <a:p>
            <a:pPr marL="0" indent="0">
              <a:buClr>
                <a:srgbClr val="FFFFFF"/>
              </a:buClr>
              <a:buNone/>
            </a:pPr>
            <a:r>
              <a:rPr lang="en-US" i="1">
                <a:latin typeface="Times New Roman"/>
                <a:ea typeface="+mn-lt"/>
                <a:cs typeface="+mn-lt"/>
              </a:rPr>
              <a:t> </a:t>
            </a:r>
            <a:r>
              <a:rPr lang="en-US" i="1">
                <a:ea typeface="+mn-lt"/>
                <a:cs typeface="+mn-lt"/>
              </a:rPr>
              <a:t>So we must know the upper limit on the number of elements in advance. Also, generally, the allocated memory is equal to the upper limit irrespective of the usage. </a:t>
            </a:r>
            <a:endParaRPr lang="en-US">
              <a:cs typeface="Calibri"/>
            </a:endParaRPr>
          </a:p>
          <a:p>
            <a:pPr indent="0">
              <a:buNone/>
            </a:pPr>
            <a:endParaRPr lang="en-US"/>
          </a:p>
          <a:p>
            <a:pPr indent="0">
              <a:buNone/>
            </a:pPr>
            <a:endParaRPr lang="en-US">
              <a:latin typeface="Calibri"/>
              <a:ea typeface="+mn-lt"/>
              <a:cs typeface="+mn-lt"/>
            </a:endParaRPr>
          </a:p>
          <a:p>
            <a:pPr>
              <a:buClr>
                <a:srgbClr val="FFFFFF"/>
              </a:buClr>
            </a:pPr>
            <a:r>
              <a:rPr lang="en-US" sz="2800" b="1" i="1">
                <a:latin typeface="Times New Roman"/>
                <a:ea typeface="+mn-lt"/>
                <a:cs typeface="+mn-lt"/>
              </a:rPr>
              <a:t>Insertion of a new element / Deletion of </a:t>
            </a:r>
            <a:r>
              <a:rPr lang="en-US" sz="2800" b="1" i="1" err="1">
                <a:latin typeface="Times New Roman"/>
                <a:ea typeface="+mn-lt"/>
                <a:cs typeface="+mn-lt"/>
              </a:rPr>
              <a:t>a</a:t>
            </a:r>
            <a:r>
              <a:rPr lang="en-US" sz="2800" b="1" i="1">
                <a:latin typeface="Times New Roman"/>
                <a:ea typeface="+mn-lt"/>
                <a:cs typeface="+mn-lt"/>
              </a:rPr>
              <a:t> existing element in an array of elements is expensive:</a:t>
            </a:r>
            <a:r>
              <a:rPr lang="en-US" sz="2800" b="1" i="1">
                <a:ea typeface="+mn-lt"/>
                <a:cs typeface="+mn-lt"/>
              </a:rPr>
              <a:t>   </a:t>
            </a:r>
            <a:endParaRPr lang="en-US" sz="2800">
              <a:ea typeface="+mn-lt"/>
              <a:cs typeface="+mn-lt"/>
            </a:endParaRPr>
          </a:p>
          <a:p>
            <a:pPr marL="0" indent="0">
              <a:buClr>
                <a:srgbClr val="FFFFFF"/>
              </a:buClr>
              <a:buNone/>
            </a:pPr>
            <a:r>
              <a:rPr lang="en-US" b="1" i="1">
                <a:ea typeface="+mn-lt"/>
                <a:cs typeface="+mn-lt"/>
              </a:rPr>
              <a:t> </a:t>
            </a:r>
            <a:r>
              <a:rPr lang="en-US" i="1">
                <a:ea typeface="+mn-lt"/>
                <a:cs typeface="+mn-lt"/>
              </a:rPr>
              <a:t>The room has to be created for the new elements and to create room existing elements have to be shifted but in Linked list if we have the head node then we can traverse to any node through it and insert new node at the required position.</a:t>
            </a:r>
            <a:endParaRPr lang="en-US">
              <a:ea typeface="+mn-lt"/>
              <a:cs typeface="+mn-lt"/>
            </a:endParaRPr>
          </a:p>
          <a:p>
            <a:pPr marL="0" indent="0">
              <a:buNone/>
            </a:pPr>
            <a:endParaRPr lang="en-US">
              <a:latin typeface="Times New Roman"/>
              <a:cs typeface="Times New Roman"/>
            </a:endParaRPr>
          </a:p>
        </p:txBody>
      </p:sp>
    </p:spTree>
    <p:extLst>
      <p:ext uri="{BB962C8B-B14F-4D97-AF65-F5344CB8AC3E}">
        <p14:creationId xmlns:p14="http://schemas.microsoft.com/office/powerpoint/2010/main" val="309757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C77906-A1C5-A857-F34B-D9992FAA3A19}"/>
              </a:ext>
            </a:extLst>
          </p:cNvPr>
          <p:cNvSpPr txBox="1"/>
          <p:nvPr/>
        </p:nvSpPr>
        <p:spPr>
          <a:xfrm>
            <a:off x="657513" y="1260829"/>
            <a:ext cx="10141201" cy="99257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000" cap="all">
                <a:solidFill>
                  <a:srgbClr val="EBEBEB"/>
                </a:solidFill>
                <a:latin typeface="Times New Roman"/>
                <a:cs typeface="Times New Roman"/>
              </a:rPr>
              <a:t>GIVEN A SINGLY LINKED LIST AND A KEY, COUNT THE NUMBER OF OCCURRENCES OF THE GIVEN KEY IN THE LINKED LIST. FOR EXAMPLE, IF THE GIVEN LINKED LIST IS </a:t>
            </a:r>
            <a:r>
              <a:rPr lang="en-US" sz="2000" b="1" cap="all">
                <a:solidFill>
                  <a:srgbClr val="EBEBEB"/>
                </a:solidFill>
                <a:latin typeface="Times New Roman"/>
                <a:cs typeface="Times New Roman"/>
              </a:rPr>
              <a:t>1-&gt;2-&gt;1-&gt;3-&gt;1</a:t>
            </a:r>
            <a:r>
              <a:rPr lang="en-US" sz="2000" cap="all">
                <a:solidFill>
                  <a:srgbClr val="EBEBEB"/>
                </a:solidFill>
                <a:latin typeface="Times New Roman"/>
                <a:cs typeface="Times New Roman"/>
              </a:rPr>
              <a:t> AND THE GIVEN </a:t>
            </a:r>
            <a:r>
              <a:rPr lang="en-US" sz="2000" b="1" cap="all">
                <a:solidFill>
                  <a:srgbClr val="EBEBEB"/>
                </a:solidFill>
                <a:latin typeface="Times New Roman"/>
                <a:cs typeface="Times New Roman"/>
              </a:rPr>
              <a:t>KEY IS 1</a:t>
            </a:r>
            <a:r>
              <a:rPr lang="en-US" sz="2000" cap="all">
                <a:solidFill>
                  <a:srgbClr val="EBEBEB"/>
                </a:solidFill>
                <a:latin typeface="Times New Roman"/>
                <a:cs typeface="Times New Roman"/>
              </a:rPr>
              <a:t>, THEN THE OUTPUT SHOULD BE 3</a:t>
            </a:r>
            <a:r>
              <a:rPr lang="en-US" sz="2000" b="1" cap="all">
                <a:solidFill>
                  <a:srgbClr val="EBEBEB"/>
                </a:solidFill>
                <a:latin typeface="Times New Roman"/>
                <a:cs typeface="Times New Roman"/>
              </a:rPr>
              <a:t>.</a:t>
            </a:r>
            <a:r>
              <a:rPr lang="en-US" sz="2000">
                <a:latin typeface="Times New Roman"/>
                <a:cs typeface="Calibri Light"/>
              </a:rPr>
              <a:t>​</a:t>
            </a:r>
            <a:endParaRPr lang="en-US" sz="2000">
              <a:latin typeface="Times New Roman"/>
              <a:cs typeface="Calibri"/>
            </a:endParaRPr>
          </a:p>
        </p:txBody>
      </p:sp>
      <p:sp>
        <p:nvSpPr>
          <p:cNvPr id="11" name="Rectangle 10">
            <a:extLst>
              <a:ext uri="{FF2B5EF4-FFF2-40B4-BE49-F238E27FC236}">
                <a16:creationId xmlns:a16="http://schemas.microsoft.com/office/drawing/2014/main" id="{3E5391D6-5C57-E0FA-6994-AC52820276FE}"/>
              </a:ext>
            </a:extLst>
          </p:cNvPr>
          <p:cNvSpPr/>
          <p:nvPr/>
        </p:nvSpPr>
        <p:spPr>
          <a:xfrm>
            <a:off x="8071851" y="2684734"/>
            <a:ext cx="1725083" cy="486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800" b="1">
                <a:cs typeface="Calibri"/>
              </a:rPr>
              <a:t>Key = 1</a:t>
            </a:r>
          </a:p>
        </p:txBody>
      </p:sp>
      <p:sp>
        <p:nvSpPr>
          <p:cNvPr id="4" name="TextBox 1">
            <a:extLst>
              <a:ext uri="{FF2B5EF4-FFF2-40B4-BE49-F238E27FC236}">
                <a16:creationId xmlns:a16="http://schemas.microsoft.com/office/drawing/2014/main" id="{A86F3085-B636-A332-8BF7-F5B9FD8E564E}"/>
              </a:ext>
            </a:extLst>
          </p:cNvPr>
          <p:cNvSpPr txBox="1"/>
          <p:nvPr/>
        </p:nvSpPr>
        <p:spPr>
          <a:xfrm>
            <a:off x="3733736" y="400051"/>
            <a:ext cx="5055875" cy="561692"/>
          </a:xfrm>
          <a:prstGeom prst="rect">
            <a:avLst/>
          </a:prstGeom>
          <a:noFill/>
        </p:spPr>
        <p:txBody>
          <a:bodyPr rot="0" spcFirstLastPara="0" vert="horz" wrap="square" lIns="68580" tIns="34290" rIns="68580" bIns="3429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b="1" i="1">
                <a:latin typeface="Times New Roman"/>
                <a:cs typeface="Calibri Light"/>
              </a:rPr>
              <a:t>LINKEDLIST QUESTION</a:t>
            </a:r>
          </a:p>
        </p:txBody>
      </p:sp>
      <p:sp>
        <p:nvSpPr>
          <p:cNvPr id="28" name="Oval 27">
            <a:extLst>
              <a:ext uri="{FF2B5EF4-FFF2-40B4-BE49-F238E27FC236}">
                <a16:creationId xmlns:a16="http://schemas.microsoft.com/office/drawing/2014/main" id="{683996F1-68CB-A075-0208-E106FE885F67}"/>
              </a:ext>
            </a:extLst>
          </p:cNvPr>
          <p:cNvSpPr/>
          <p:nvPr/>
        </p:nvSpPr>
        <p:spPr>
          <a:xfrm>
            <a:off x="4142670" y="4029781"/>
            <a:ext cx="687917" cy="687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b="1">
                <a:cs typeface="Calibri"/>
              </a:rPr>
              <a:t>2</a:t>
            </a:r>
          </a:p>
        </p:txBody>
      </p:sp>
      <p:sp>
        <p:nvSpPr>
          <p:cNvPr id="29" name="Oval 28">
            <a:extLst>
              <a:ext uri="{FF2B5EF4-FFF2-40B4-BE49-F238E27FC236}">
                <a16:creationId xmlns:a16="http://schemas.microsoft.com/office/drawing/2014/main" id="{F00A53F9-9C1F-8B5B-13EC-4316DD7AA96A}"/>
              </a:ext>
            </a:extLst>
          </p:cNvPr>
          <p:cNvSpPr/>
          <p:nvPr/>
        </p:nvSpPr>
        <p:spPr>
          <a:xfrm>
            <a:off x="7496416" y="3959226"/>
            <a:ext cx="687917" cy="687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b="1">
                <a:cs typeface="Calibri"/>
              </a:rPr>
              <a:t>3</a:t>
            </a:r>
          </a:p>
        </p:txBody>
      </p:sp>
      <p:sp>
        <p:nvSpPr>
          <p:cNvPr id="30" name="Oval 29">
            <a:extLst>
              <a:ext uri="{FF2B5EF4-FFF2-40B4-BE49-F238E27FC236}">
                <a16:creationId xmlns:a16="http://schemas.microsoft.com/office/drawing/2014/main" id="{CF9653B7-A7A9-161E-B248-12C260F50D5D}"/>
              </a:ext>
            </a:extLst>
          </p:cNvPr>
          <p:cNvSpPr/>
          <p:nvPr/>
        </p:nvSpPr>
        <p:spPr>
          <a:xfrm>
            <a:off x="9171511" y="3980526"/>
            <a:ext cx="688181" cy="68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b="1">
                <a:cs typeface="Calibri"/>
              </a:rPr>
              <a:t>1</a:t>
            </a:r>
          </a:p>
        </p:txBody>
      </p:sp>
      <p:sp>
        <p:nvSpPr>
          <p:cNvPr id="31" name="Oval 30">
            <a:extLst>
              <a:ext uri="{FF2B5EF4-FFF2-40B4-BE49-F238E27FC236}">
                <a16:creationId xmlns:a16="http://schemas.microsoft.com/office/drawing/2014/main" id="{92AAEDAF-9109-8BAA-D863-EFA32F6B09C8}"/>
              </a:ext>
            </a:extLst>
          </p:cNvPr>
          <p:cNvSpPr/>
          <p:nvPr/>
        </p:nvSpPr>
        <p:spPr>
          <a:xfrm>
            <a:off x="5816367" y="3959224"/>
            <a:ext cx="687917" cy="687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b="1">
                <a:cs typeface="Calibri"/>
              </a:rPr>
              <a:t>1</a:t>
            </a:r>
          </a:p>
        </p:txBody>
      </p:sp>
      <p:sp>
        <p:nvSpPr>
          <p:cNvPr id="32" name="Rectangle 31">
            <a:extLst>
              <a:ext uri="{FF2B5EF4-FFF2-40B4-BE49-F238E27FC236}">
                <a16:creationId xmlns:a16="http://schemas.microsoft.com/office/drawing/2014/main" id="{4D1F65EE-3550-C69E-8DBD-A290BA2A16D4}"/>
              </a:ext>
            </a:extLst>
          </p:cNvPr>
          <p:cNvSpPr/>
          <p:nvPr/>
        </p:nvSpPr>
        <p:spPr>
          <a:xfrm>
            <a:off x="413811" y="2999672"/>
            <a:ext cx="1270000" cy="500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b="1">
                <a:cs typeface="Calibri"/>
              </a:rPr>
              <a:t>Head</a:t>
            </a:r>
          </a:p>
        </p:txBody>
      </p:sp>
      <p:cxnSp>
        <p:nvCxnSpPr>
          <p:cNvPr id="33" name="Connector: Elbow 32">
            <a:extLst>
              <a:ext uri="{FF2B5EF4-FFF2-40B4-BE49-F238E27FC236}">
                <a16:creationId xmlns:a16="http://schemas.microsoft.com/office/drawing/2014/main" id="{D3BF9601-179C-72B3-1217-9B13E485A2A5}"/>
              </a:ext>
            </a:extLst>
          </p:cNvPr>
          <p:cNvCxnSpPr/>
          <p:nvPr/>
        </p:nvCxnSpPr>
        <p:spPr>
          <a:xfrm>
            <a:off x="1686456" y="3316287"/>
            <a:ext cx="738717" cy="1087966"/>
          </a:xfrm>
          <a:prstGeom prst="bentConnector3">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D6C8B7F-7C5D-7B7C-6CB5-5F5982321882}"/>
              </a:ext>
            </a:extLst>
          </p:cNvPr>
          <p:cNvCxnSpPr/>
          <p:nvPr/>
        </p:nvCxnSpPr>
        <p:spPr>
          <a:xfrm flipV="1">
            <a:off x="4872576" y="4363420"/>
            <a:ext cx="938611" cy="8600"/>
          </a:xfrm>
          <a:prstGeom prst="straightConnector1">
            <a:avLst/>
          </a:prstGeom>
          <a:ln w="57150">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35" name="Straight Arrow Connector 34">
            <a:extLst>
              <a:ext uri="{FF2B5EF4-FFF2-40B4-BE49-F238E27FC236}">
                <a16:creationId xmlns:a16="http://schemas.microsoft.com/office/drawing/2014/main" id="{FB6484A3-8459-9FE4-3FF0-766FFCF00343}"/>
              </a:ext>
            </a:extLst>
          </p:cNvPr>
          <p:cNvCxnSpPr>
            <a:cxnSpLocks/>
          </p:cNvCxnSpPr>
          <p:nvPr/>
        </p:nvCxnSpPr>
        <p:spPr>
          <a:xfrm>
            <a:off x="8181854" y="4303448"/>
            <a:ext cx="993644" cy="0"/>
          </a:xfrm>
          <a:prstGeom prst="straightConnector1">
            <a:avLst/>
          </a:prstGeom>
          <a:ln w="57150">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36" name="Straight Arrow Connector 35">
            <a:extLst>
              <a:ext uri="{FF2B5EF4-FFF2-40B4-BE49-F238E27FC236}">
                <a16:creationId xmlns:a16="http://schemas.microsoft.com/office/drawing/2014/main" id="{11781949-15EC-9365-1782-7EDA0FB4373F}"/>
              </a:ext>
            </a:extLst>
          </p:cNvPr>
          <p:cNvCxnSpPr>
            <a:cxnSpLocks/>
          </p:cNvCxnSpPr>
          <p:nvPr/>
        </p:nvCxnSpPr>
        <p:spPr>
          <a:xfrm>
            <a:off x="6541214" y="4329686"/>
            <a:ext cx="970361" cy="1984"/>
          </a:xfrm>
          <a:prstGeom prst="straightConnector1">
            <a:avLst/>
          </a:prstGeom>
          <a:ln w="57150">
            <a:solidFill>
              <a:srgbClr val="FFFF00"/>
            </a:solidFill>
            <a:tailEnd type="triangle"/>
          </a:ln>
        </p:spPr>
        <p:style>
          <a:lnRef idx="3">
            <a:schemeClr val="accent6"/>
          </a:lnRef>
          <a:fillRef idx="0">
            <a:schemeClr val="accent6"/>
          </a:fillRef>
          <a:effectRef idx="2">
            <a:schemeClr val="accent6"/>
          </a:effectRef>
          <a:fontRef idx="minor">
            <a:schemeClr val="tx1"/>
          </a:fontRef>
        </p:style>
      </p:cxnSp>
      <p:sp>
        <p:nvSpPr>
          <p:cNvPr id="37" name="Rectangle 36">
            <a:extLst>
              <a:ext uri="{FF2B5EF4-FFF2-40B4-BE49-F238E27FC236}">
                <a16:creationId xmlns:a16="http://schemas.microsoft.com/office/drawing/2014/main" id="{7EF36D1C-3363-D9D6-7092-908849127C48}"/>
              </a:ext>
            </a:extLst>
          </p:cNvPr>
          <p:cNvSpPr/>
          <p:nvPr/>
        </p:nvSpPr>
        <p:spPr>
          <a:xfrm>
            <a:off x="10725505" y="5014032"/>
            <a:ext cx="1185333" cy="486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b="1">
                <a:cs typeface="Calibri"/>
              </a:rPr>
              <a:t>Null</a:t>
            </a:r>
          </a:p>
        </p:txBody>
      </p:sp>
      <p:cxnSp>
        <p:nvCxnSpPr>
          <p:cNvPr id="38" name="Connector: Elbow 37">
            <a:extLst>
              <a:ext uri="{FF2B5EF4-FFF2-40B4-BE49-F238E27FC236}">
                <a16:creationId xmlns:a16="http://schemas.microsoft.com/office/drawing/2014/main" id="{B2CAFBF8-2D5D-B07A-B12C-57C87DBD3978}"/>
              </a:ext>
            </a:extLst>
          </p:cNvPr>
          <p:cNvCxnSpPr>
            <a:cxnSpLocks/>
          </p:cNvCxnSpPr>
          <p:nvPr/>
        </p:nvCxnSpPr>
        <p:spPr>
          <a:xfrm>
            <a:off x="9902649" y="4258203"/>
            <a:ext cx="781050" cy="1003300"/>
          </a:xfrm>
          <a:prstGeom prst="bentConnector3">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B1219F5-D3AF-673B-E66F-8F98CA467CB2}"/>
              </a:ext>
            </a:extLst>
          </p:cNvPr>
          <p:cNvSpPr/>
          <p:nvPr/>
        </p:nvSpPr>
        <p:spPr>
          <a:xfrm>
            <a:off x="8142407" y="5690400"/>
            <a:ext cx="1725083" cy="486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b="1">
                <a:cs typeface="Calibri"/>
              </a:rPr>
              <a:t>OUTPUT </a:t>
            </a:r>
            <a:r>
              <a:rPr lang="en-US" sz="1800" b="1">
                <a:cs typeface="Calibri"/>
              </a:rPr>
              <a:t> = </a:t>
            </a:r>
            <a:r>
              <a:rPr lang="en-US" b="1">
                <a:cs typeface="Calibri"/>
              </a:rPr>
              <a:t>3</a:t>
            </a:r>
            <a:endParaRPr lang="en-US" sz="1800" b="1">
              <a:cs typeface="Calibri"/>
            </a:endParaRPr>
          </a:p>
        </p:txBody>
      </p:sp>
      <p:sp>
        <p:nvSpPr>
          <p:cNvPr id="40" name="Oval 39">
            <a:extLst>
              <a:ext uri="{FF2B5EF4-FFF2-40B4-BE49-F238E27FC236}">
                <a16:creationId xmlns:a16="http://schemas.microsoft.com/office/drawing/2014/main" id="{AAB65357-F502-B3A7-A630-71B536F41376}"/>
              </a:ext>
            </a:extLst>
          </p:cNvPr>
          <p:cNvSpPr/>
          <p:nvPr/>
        </p:nvSpPr>
        <p:spPr>
          <a:xfrm>
            <a:off x="2421115" y="4043893"/>
            <a:ext cx="687917" cy="687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b="1">
                <a:cs typeface="Calibri"/>
              </a:rPr>
              <a:t>1</a:t>
            </a:r>
            <a:endParaRPr lang="en-US" sz="2400" b="1"/>
          </a:p>
        </p:txBody>
      </p:sp>
      <p:cxnSp>
        <p:nvCxnSpPr>
          <p:cNvPr id="42" name="Straight Arrow Connector 41">
            <a:extLst>
              <a:ext uri="{FF2B5EF4-FFF2-40B4-BE49-F238E27FC236}">
                <a16:creationId xmlns:a16="http://schemas.microsoft.com/office/drawing/2014/main" id="{23234A26-ACB2-841A-0070-4A0CD2602C35}"/>
              </a:ext>
            </a:extLst>
          </p:cNvPr>
          <p:cNvCxnSpPr>
            <a:cxnSpLocks/>
          </p:cNvCxnSpPr>
          <p:nvPr/>
        </p:nvCxnSpPr>
        <p:spPr>
          <a:xfrm>
            <a:off x="3165132" y="4372019"/>
            <a:ext cx="966833" cy="19623"/>
          </a:xfrm>
          <a:prstGeom prst="straightConnector1">
            <a:avLst/>
          </a:prstGeom>
          <a:ln w="57150">
            <a:solidFill>
              <a:srgbClr val="FFFF0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E1E3562-3AC3-5127-22CB-68CFC8916CB7}"/>
              </a:ext>
            </a:extLst>
          </p:cNvPr>
          <p:cNvSpPr>
            <a:spLocks noGrp="1"/>
          </p:cNvSpPr>
          <p:nvPr>
            <p:ph type="title"/>
          </p:nvPr>
        </p:nvSpPr>
        <p:spPr>
          <a:xfrm>
            <a:off x="2135397" y="1934474"/>
            <a:ext cx="2353830" cy="526092"/>
          </a:xfrm>
        </p:spPr>
        <p:txBody>
          <a:bodyPr/>
          <a:lstStyle/>
          <a:p>
            <a:endParaRPr lang="en-US" sz="1500">
              <a:cs typeface="Calibri Light"/>
            </a:endParaRPr>
          </a:p>
          <a:p>
            <a:br>
              <a:rPr lang="en-US"/>
            </a:br>
            <a:br>
              <a:rPr lang="en-US"/>
            </a:br>
            <a:endParaRPr lang="en-US" sz="1500">
              <a:cs typeface="Calibri Light"/>
            </a:endParaRPr>
          </a:p>
        </p:txBody>
      </p:sp>
      <p:sp>
        <p:nvSpPr>
          <p:cNvPr id="4" name="Content Placeholder 3">
            <a:extLst>
              <a:ext uri="{FF2B5EF4-FFF2-40B4-BE49-F238E27FC236}">
                <a16:creationId xmlns:a16="http://schemas.microsoft.com/office/drawing/2014/main" id="{50CBDFC8-4280-DBAB-B14B-87D7025DF02D}"/>
              </a:ext>
            </a:extLst>
          </p:cNvPr>
          <p:cNvSpPr>
            <a:spLocks noGrp="1"/>
          </p:cNvSpPr>
          <p:nvPr>
            <p:ph sz="half" idx="1"/>
          </p:nvPr>
        </p:nvSpPr>
        <p:spPr>
          <a:xfrm>
            <a:off x="2139320" y="1460164"/>
            <a:ext cx="8064059" cy="4118639"/>
          </a:xfrm>
        </p:spPr>
        <p:txBody>
          <a:bodyPr/>
          <a:lstStyle/>
          <a:p>
            <a:r>
              <a:rPr lang="en-US" sz="2000" i="1">
                <a:ea typeface="+mn-lt"/>
                <a:cs typeface="+mn-lt"/>
              </a:rPr>
              <a:t>Step 1: Start</a:t>
            </a:r>
            <a:endParaRPr lang="en-US" sz="2000">
              <a:cs typeface="Calibri" panose="020F0502020204030204"/>
            </a:endParaRPr>
          </a:p>
          <a:p>
            <a:pPr>
              <a:buClr>
                <a:srgbClr val="FFFFFF"/>
              </a:buClr>
            </a:pPr>
            <a:r>
              <a:rPr lang="en-US" sz="2000" i="1">
                <a:ea typeface="+mn-lt"/>
                <a:cs typeface="+mn-lt"/>
              </a:rPr>
              <a:t>Step 2: Create A Function Of A Linked List, Pass A Number As Arguments And Provide The Count Of The Number To The Function.</a:t>
            </a:r>
            <a:endParaRPr lang="en-US" sz="2000">
              <a:cs typeface="Calibri"/>
            </a:endParaRPr>
          </a:p>
          <a:p>
            <a:pPr>
              <a:buClr>
                <a:srgbClr val="FFFFFF"/>
              </a:buClr>
            </a:pPr>
            <a:r>
              <a:rPr lang="en-US" sz="2000" i="1">
                <a:ea typeface="+mn-lt"/>
                <a:cs typeface="+mn-lt"/>
              </a:rPr>
              <a:t>Step 3: Initialize Count Equal To 0.</a:t>
            </a:r>
            <a:endParaRPr lang="en-US" sz="2000">
              <a:cs typeface="Calibri"/>
            </a:endParaRPr>
          </a:p>
          <a:p>
            <a:pPr>
              <a:buClr>
                <a:srgbClr val="FFFFFF"/>
              </a:buClr>
            </a:pPr>
            <a:r>
              <a:rPr lang="en-US" sz="2000" i="1">
                <a:ea typeface="+mn-lt"/>
                <a:cs typeface="+mn-lt"/>
              </a:rPr>
              <a:t>Step 4: Traverse In Linked List Until Equal Number Found.</a:t>
            </a:r>
            <a:endParaRPr lang="en-US" sz="2000">
              <a:cs typeface="Calibri"/>
            </a:endParaRPr>
          </a:p>
          <a:p>
            <a:pPr>
              <a:buClr>
                <a:srgbClr val="FFFFFF"/>
              </a:buClr>
            </a:pPr>
            <a:r>
              <a:rPr lang="en-US" sz="2000" i="1">
                <a:ea typeface="+mn-lt"/>
                <a:cs typeface="+mn-lt"/>
              </a:rPr>
              <a:t>Step 5: If Found A Number Equal To Update Count By 1.</a:t>
            </a:r>
            <a:endParaRPr lang="en-US" sz="2000">
              <a:cs typeface="Calibri"/>
            </a:endParaRPr>
          </a:p>
          <a:p>
            <a:pPr>
              <a:buClr>
                <a:srgbClr val="FFFFFF"/>
              </a:buClr>
            </a:pPr>
            <a:r>
              <a:rPr lang="en-US" sz="2000" i="1">
                <a:ea typeface="+mn-lt"/>
                <a:cs typeface="+mn-lt"/>
              </a:rPr>
              <a:t>Step 6: After Reaching The End Of The Linked List Return Count.</a:t>
            </a:r>
            <a:endParaRPr lang="en-US" sz="2000">
              <a:cs typeface="Calibri"/>
            </a:endParaRPr>
          </a:p>
          <a:p>
            <a:pPr>
              <a:buClr>
                <a:srgbClr val="FFFFFF"/>
              </a:buClr>
            </a:pPr>
            <a:r>
              <a:rPr lang="en-US" sz="2000" i="1">
                <a:ea typeface="+mn-lt"/>
                <a:cs typeface="+mn-lt"/>
              </a:rPr>
              <a:t>Step 7: Call The Function.</a:t>
            </a:r>
            <a:endParaRPr lang="en-US" sz="2000">
              <a:cs typeface="Calibri"/>
            </a:endParaRPr>
          </a:p>
          <a:p>
            <a:pPr>
              <a:buClr>
                <a:srgbClr val="FFFFFF"/>
              </a:buClr>
            </a:pPr>
            <a:r>
              <a:rPr lang="en-US" sz="2000" i="1">
                <a:ea typeface="+mn-lt"/>
                <a:cs typeface="+mn-lt"/>
              </a:rPr>
              <a:t>Step 8: Prints The Number Of Int Occurrences.  </a:t>
            </a:r>
            <a:endParaRPr lang="en-US" sz="2000">
              <a:cs typeface="Calibri"/>
            </a:endParaRPr>
          </a:p>
          <a:p>
            <a:pPr>
              <a:buClr>
                <a:srgbClr val="FFFFFF"/>
              </a:buClr>
            </a:pPr>
            <a:r>
              <a:rPr lang="en-US" sz="2000" i="1">
                <a:ea typeface="+mn-lt"/>
                <a:cs typeface="+mn-lt"/>
              </a:rPr>
              <a:t>Step 9: Stop.</a:t>
            </a:r>
            <a:br>
              <a:rPr lang="en-US" sz="2000"/>
            </a:br>
            <a:endParaRPr lang="en-US" sz="1400">
              <a:cs typeface="Calibri"/>
            </a:endParaRPr>
          </a:p>
        </p:txBody>
      </p:sp>
      <p:sp>
        <p:nvSpPr>
          <p:cNvPr id="3" name="TextBox 2">
            <a:extLst>
              <a:ext uri="{FF2B5EF4-FFF2-40B4-BE49-F238E27FC236}">
                <a16:creationId xmlns:a16="http://schemas.microsoft.com/office/drawing/2014/main" id="{32A14925-4BB7-1BA2-7DDD-A3BED9208DCE}"/>
              </a:ext>
            </a:extLst>
          </p:cNvPr>
          <p:cNvSpPr txBox="1"/>
          <p:nvPr/>
        </p:nvSpPr>
        <p:spPr>
          <a:xfrm>
            <a:off x="1849967" y="1151468"/>
            <a:ext cx="7909982" cy="300083"/>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endParaRPr lang="en-US" sz="1500" b="1" cap="all">
              <a:solidFill>
                <a:schemeClr val="tx2"/>
              </a:solidFill>
              <a:latin typeface="Calibri Light"/>
              <a:cs typeface="Times New Roman"/>
            </a:endParaRPr>
          </a:p>
        </p:txBody>
      </p:sp>
      <p:sp>
        <p:nvSpPr>
          <p:cNvPr id="12" name="TextBox 11">
            <a:extLst>
              <a:ext uri="{FF2B5EF4-FFF2-40B4-BE49-F238E27FC236}">
                <a16:creationId xmlns:a16="http://schemas.microsoft.com/office/drawing/2014/main" id="{282756AE-AE07-B6A6-448C-B186F0F1E703}"/>
              </a:ext>
            </a:extLst>
          </p:cNvPr>
          <p:cNvSpPr txBox="1"/>
          <p:nvPr/>
        </p:nvSpPr>
        <p:spPr>
          <a:xfrm>
            <a:off x="3139072" y="289094"/>
            <a:ext cx="5313071" cy="90024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700" i="1">
                <a:solidFill>
                  <a:srgbClr val="FFFF00"/>
                </a:solidFill>
                <a:latin typeface="Calibri"/>
                <a:cs typeface="Times New Roman"/>
              </a:rPr>
              <a:t> </a:t>
            </a:r>
            <a:r>
              <a:rPr lang="en-US" sz="2700" i="1">
                <a:solidFill>
                  <a:srgbClr val="FFFF00"/>
                </a:solidFill>
                <a:latin typeface="Times New Roman"/>
                <a:ea typeface="SimSun"/>
                <a:cs typeface="Times New Roman"/>
              </a:rPr>
              <a:t> </a:t>
            </a:r>
            <a:r>
              <a:rPr lang="en-US" sz="2700" b="1" i="1">
                <a:latin typeface="Times New Roman"/>
                <a:ea typeface="+mn-lt"/>
                <a:cs typeface="+mn-lt"/>
              </a:rPr>
              <a:t>Method 1- Without Recursion</a:t>
            </a:r>
            <a:endParaRPr lang="en-US" sz="1350" b="1" i="1">
              <a:latin typeface="Times New Roman"/>
              <a:ea typeface="SimSun"/>
              <a:cs typeface="Calibri"/>
            </a:endParaRPr>
          </a:p>
          <a:p>
            <a:r>
              <a:rPr lang="en-US" sz="2700" i="1">
                <a:ea typeface="+mn-lt"/>
                <a:cs typeface="+mn-lt"/>
              </a:rPr>
              <a:t> </a:t>
            </a:r>
            <a:r>
              <a:rPr lang="en-US" sz="2700" i="1">
                <a:solidFill>
                  <a:srgbClr val="FFFF00"/>
                </a:solidFill>
                <a:latin typeface="Calibri"/>
                <a:cs typeface="Times New Roman"/>
              </a:rPr>
              <a:t>                 </a:t>
            </a:r>
            <a:r>
              <a:rPr lang="en-US" sz="2700" b="1" i="1">
                <a:solidFill>
                  <a:srgbClr val="FFFF00"/>
                </a:solidFill>
                <a:latin typeface="Calibri"/>
                <a:cs typeface="Times New Roman"/>
              </a:rPr>
              <a:t> </a:t>
            </a:r>
            <a:r>
              <a:rPr lang="en-US" sz="2700" b="1" i="1">
                <a:solidFill>
                  <a:srgbClr val="FFFF00"/>
                </a:solidFill>
                <a:latin typeface="Times New Roman"/>
                <a:cs typeface="Times New Roman"/>
              </a:rPr>
              <a:t>Algorithm :</a:t>
            </a:r>
            <a:endParaRPr lang="en-US" sz="1350" b="1" i="1">
              <a:latin typeface="Times New Roman"/>
              <a:cs typeface="Calibri"/>
            </a:endParaRPr>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E1E3562-3AC3-5127-22CB-68CFC8916CB7}"/>
              </a:ext>
            </a:extLst>
          </p:cNvPr>
          <p:cNvSpPr>
            <a:spLocks noGrp="1"/>
          </p:cNvSpPr>
          <p:nvPr>
            <p:ph type="title"/>
          </p:nvPr>
        </p:nvSpPr>
        <p:spPr>
          <a:xfrm>
            <a:off x="2135397" y="1934474"/>
            <a:ext cx="2353830" cy="526092"/>
          </a:xfrm>
        </p:spPr>
        <p:txBody>
          <a:bodyPr/>
          <a:lstStyle/>
          <a:p>
            <a:endParaRPr lang="en-US" sz="1500">
              <a:cs typeface="Calibri Light"/>
            </a:endParaRPr>
          </a:p>
          <a:p>
            <a:br>
              <a:rPr lang="en-US"/>
            </a:br>
            <a:br>
              <a:rPr lang="en-US"/>
            </a:br>
            <a:endParaRPr lang="en-US" sz="1500">
              <a:cs typeface="Calibri Light"/>
            </a:endParaRPr>
          </a:p>
        </p:txBody>
      </p:sp>
      <p:sp>
        <p:nvSpPr>
          <p:cNvPr id="4" name="Content Placeholder 3">
            <a:extLst>
              <a:ext uri="{FF2B5EF4-FFF2-40B4-BE49-F238E27FC236}">
                <a16:creationId xmlns:a16="http://schemas.microsoft.com/office/drawing/2014/main" id="{50CBDFC8-4280-DBAB-B14B-87D7025DF02D}"/>
              </a:ext>
            </a:extLst>
          </p:cNvPr>
          <p:cNvSpPr>
            <a:spLocks noGrp="1"/>
          </p:cNvSpPr>
          <p:nvPr>
            <p:ph sz="half" idx="1"/>
          </p:nvPr>
        </p:nvSpPr>
        <p:spPr>
          <a:xfrm>
            <a:off x="121431" y="2105547"/>
            <a:ext cx="1728174" cy="2608750"/>
          </a:xfrm>
        </p:spPr>
        <p:txBody>
          <a:bodyPr/>
          <a:lstStyle/>
          <a:p>
            <a:pPr marL="0" indent="0">
              <a:buClr>
                <a:srgbClr val="FFFFFF"/>
              </a:buClr>
              <a:buNone/>
            </a:pPr>
            <a:r>
              <a:rPr lang="en-US" sz="2000">
                <a:latin typeface="Consolas"/>
                <a:ea typeface="+mn-lt"/>
                <a:cs typeface="+mn-lt"/>
              </a:rPr>
              <a:t>
</a:t>
            </a:r>
            <a:endParaRPr lang="en-US" sz="2000">
              <a:latin typeface="Consolas"/>
              <a:cs typeface="Calibri"/>
            </a:endParaRPr>
          </a:p>
        </p:txBody>
      </p:sp>
      <p:sp>
        <p:nvSpPr>
          <p:cNvPr id="3" name="TextBox 2">
            <a:extLst>
              <a:ext uri="{FF2B5EF4-FFF2-40B4-BE49-F238E27FC236}">
                <a16:creationId xmlns:a16="http://schemas.microsoft.com/office/drawing/2014/main" id="{32A14925-4BB7-1BA2-7DDD-A3BED9208DCE}"/>
              </a:ext>
            </a:extLst>
          </p:cNvPr>
          <p:cNvSpPr txBox="1"/>
          <p:nvPr/>
        </p:nvSpPr>
        <p:spPr>
          <a:xfrm>
            <a:off x="1849967" y="1151468"/>
            <a:ext cx="7909982" cy="300083"/>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endParaRPr lang="en-US" sz="1500" b="1" cap="all">
              <a:solidFill>
                <a:schemeClr val="tx2"/>
              </a:solidFill>
              <a:latin typeface="Calibri Light"/>
              <a:cs typeface="Times New Roman"/>
            </a:endParaRPr>
          </a:p>
        </p:txBody>
      </p:sp>
      <p:sp>
        <p:nvSpPr>
          <p:cNvPr id="12" name="TextBox 11">
            <a:extLst>
              <a:ext uri="{FF2B5EF4-FFF2-40B4-BE49-F238E27FC236}">
                <a16:creationId xmlns:a16="http://schemas.microsoft.com/office/drawing/2014/main" id="{282756AE-AE07-B6A6-448C-B186F0F1E703}"/>
              </a:ext>
            </a:extLst>
          </p:cNvPr>
          <p:cNvSpPr txBox="1"/>
          <p:nvPr/>
        </p:nvSpPr>
        <p:spPr>
          <a:xfrm>
            <a:off x="2871227" y="223331"/>
            <a:ext cx="5298960" cy="931024"/>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700" i="1">
                <a:solidFill>
                  <a:srgbClr val="FFFF00"/>
                </a:solidFill>
                <a:latin typeface="Times New Roman"/>
                <a:cs typeface="Times New Roman"/>
              </a:rPr>
              <a:t> </a:t>
            </a:r>
            <a:r>
              <a:rPr lang="en-US" sz="2700" i="1">
                <a:solidFill>
                  <a:srgbClr val="FFFF00"/>
                </a:solidFill>
                <a:latin typeface="Times New Roman"/>
                <a:ea typeface="SimSun"/>
                <a:cs typeface="Times New Roman"/>
              </a:rPr>
              <a:t> </a:t>
            </a:r>
            <a:r>
              <a:rPr lang="en-US" sz="2800" i="1">
                <a:solidFill>
                  <a:srgbClr val="FFFF00"/>
                </a:solidFill>
                <a:latin typeface="Times New Roman"/>
                <a:ea typeface="SimSun"/>
                <a:cs typeface="Times New Roman"/>
              </a:rPr>
              <a:t>    </a:t>
            </a:r>
            <a:r>
              <a:rPr lang="en-US" sz="2800" b="1" i="1">
                <a:latin typeface="Times New Roman"/>
                <a:ea typeface="+mn-lt"/>
                <a:cs typeface="+mn-lt"/>
              </a:rPr>
              <a:t>Method 2 - With Recursion</a:t>
            </a:r>
            <a:r>
              <a:rPr lang="en-US" sz="2800" i="1">
                <a:latin typeface="Times New Roman"/>
                <a:ea typeface="+mn-lt"/>
                <a:cs typeface="+mn-lt"/>
              </a:rPr>
              <a:t> </a:t>
            </a:r>
            <a:endParaRPr lang="en-US" sz="2800" b="1" i="1">
              <a:latin typeface="Times New Roman"/>
              <a:ea typeface="SimSun"/>
              <a:cs typeface="Calibri"/>
            </a:endParaRPr>
          </a:p>
          <a:p>
            <a:r>
              <a:rPr lang="en-US" sz="2700">
                <a:ea typeface="+mn-lt"/>
                <a:cs typeface="+mn-lt"/>
              </a:rPr>
              <a:t> </a:t>
            </a:r>
            <a:r>
              <a:rPr lang="en-US" sz="2700">
                <a:solidFill>
                  <a:srgbClr val="FFFF00"/>
                </a:solidFill>
                <a:latin typeface="Calibri"/>
                <a:cs typeface="Times New Roman"/>
              </a:rPr>
              <a:t>                 </a:t>
            </a:r>
            <a:r>
              <a:rPr lang="en-US" sz="2700" b="1">
                <a:solidFill>
                  <a:srgbClr val="FFFF00"/>
                </a:solidFill>
                <a:latin typeface="Calibri"/>
                <a:cs typeface="Times New Roman"/>
              </a:rPr>
              <a:t>  </a:t>
            </a:r>
            <a:r>
              <a:rPr lang="en-US" sz="2800" b="1" i="1">
                <a:solidFill>
                  <a:srgbClr val="FFFF00"/>
                </a:solidFill>
                <a:latin typeface="Times New Roman"/>
                <a:cs typeface="Times New Roman"/>
              </a:rPr>
              <a:t>Algorithm :</a:t>
            </a:r>
            <a:endParaRPr lang="en-US" sz="2800" b="1" i="1">
              <a:latin typeface="Times New Roman"/>
              <a:cs typeface="Calibri"/>
            </a:endParaRPr>
          </a:p>
        </p:txBody>
      </p:sp>
      <p:sp>
        <p:nvSpPr>
          <p:cNvPr id="2" name="TextBox 1">
            <a:extLst>
              <a:ext uri="{FF2B5EF4-FFF2-40B4-BE49-F238E27FC236}">
                <a16:creationId xmlns:a16="http://schemas.microsoft.com/office/drawing/2014/main" id="{5C072684-FF13-B85F-8B3F-2AC434FEA580}"/>
              </a:ext>
            </a:extLst>
          </p:cNvPr>
          <p:cNvSpPr txBox="1"/>
          <p:nvPr/>
        </p:nvSpPr>
        <p:spPr>
          <a:xfrm>
            <a:off x="2015066" y="1602916"/>
            <a:ext cx="9925754"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i="1">
                <a:cs typeface="Arial"/>
              </a:rPr>
              <a:t>  Step 1: </a:t>
            </a:r>
            <a:r>
              <a:rPr lang="en-US" sz="2000" i="1">
                <a:solidFill>
                  <a:srgbClr val="FFFFFF"/>
                </a:solidFill>
                <a:latin typeface="Calibri"/>
                <a:cs typeface="Arial"/>
              </a:rPr>
              <a:t> </a:t>
            </a:r>
            <a:r>
              <a:rPr lang="en-US" sz="2000" i="1">
                <a:solidFill>
                  <a:schemeClr val="tx1">
                    <a:lumMod val="95000"/>
                  </a:schemeClr>
                </a:solidFill>
                <a:latin typeface="Consolas"/>
                <a:cs typeface="Arial"/>
              </a:rPr>
              <a:t>count(head, key);</a:t>
            </a:r>
            <a:endParaRPr lang="en-US" sz="2000" i="1">
              <a:solidFill>
                <a:schemeClr val="tx1">
                  <a:lumMod val="95000"/>
                </a:schemeClr>
              </a:solidFill>
              <a:cs typeface="Arial"/>
            </a:endParaRPr>
          </a:p>
          <a:p>
            <a:pPr>
              <a:buFont typeface="Arial"/>
              <a:buChar char="•"/>
            </a:pPr>
            <a:endParaRPr lang="en-US" sz="2000" i="1">
              <a:solidFill>
                <a:schemeClr val="tx1">
                  <a:lumMod val="95000"/>
                </a:schemeClr>
              </a:solidFill>
              <a:latin typeface="Consolas"/>
              <a:cs typeface="Arial"/>
            </a:endParaRPr>
          </a:p>
          <a:p>
            <a:pPr>
              <a:buChar char="•"/>
            </a:pPr>
            <a:r>
              <a:rPr lang="en-US" sz="2000" i="1">
                <a:cs typeface="Arial"/>
              </a:rPr>
              <a:t>  Step 2:  Create A Function Of A Linked List, Pass A Number As Arguments And  Provide The Count Of The Number To The Function.​</a:t>
            </a:r>
            <a:endParaRPr lang="en-US">
              <a:cs typeface="Calibri" panose="020F0502020204030204"/>
            </a:endParaRPr>
          </a:p>
          <a:p>
            <a:pPr>
              <a:buFontTx/>
              <a:buChar char="•"/>
            </a:pPr>
            <a:endParaRPr lang="en-US" sz="2000" i="1">
              <a:cs typeface="Arial"/>
            </a:endParaRPr>
          </a:p>
          <a:p>
            <a:pPr>
              <a:buFont typeface="Arial"/>
              <a:buChar char="•"/>
            </a:pPr>
            <a:r>
              <a:rPr lang="en-US" sz="2000" b="1" i="1">
                <a:cs typeface="Arial"/>
              </a:rPr>
              <a:t> </a:t>
            </a:r>
            <a:r>
              <a:rPr lang="en-US" sz="2000" i="1">
                <a:cs typeface="Arial"/>
              </a:rPr>
              <a:t> Step 3:</a:t>
            </a:r>
            <a:r>
              <a:rPr lang="en-US" sz="2000" i="1">
                <a:latin typeface="Calibri"/>
                <a:cs typeface="Arial"/>
              </a:rPr>
              <a:t>  </a:t>
            </a:r>
            <a:r>
              <a:rPr lang="en-US" sz="2000" i="1">
                <a:latin typeface="Consolas"/>
                <a:cs typeface="Arial"/>
              </a:rPr>
              <a:t>return frequency</a:t>
            </a:r>
          </a:p>
          <a:p>
            <a:pPr>
              <a:buFont typeface="Arial"/>
              <a:buChar char="•"/>
            </a:pPr>
            <a:endParaRPr lang="en-US" sz="2000" i="1">
              <a:latin typeface="Consolas"/>
              <a:cs typeface="Arial"/>
            </a:endParaRPr>
          </a:p>
          <a:p>
            <a:pPr>
              <a:buFont typeface="Arial"/>
              <a:buChar char="•"/>
            </a:pPr>
            <a:r>
              <a:rPr lang="en-US" sz="2000" i="1">
                <a:cs typeface="Arial"/>
              </a:rPr>
              <a:t>  Step 4:  </a:t>
            </a:r>
            <a:r>
              <a:rPr lang="en-US" sz="2000" i="1">
                <a:latin typeface="Consolas"/>
                <a:cs typeface="Arial"/>
              </a:rPr>
              <a:t>if(head-&gt;data == key)</a:t>
            </a:r>
          </a:p>
          <a:p>
            <a:pPr>
              <a:buFont typeface="Arial"/>
              <a:buChar char="•"/>
            </a:pPr>
            <a:endParaRPr lang="en-US" sz="2000" i="1">
              <a:latin typeface="Consolas"/>
              <a:cs typeface="Arial"/>
            </a:endParaRPr>
          </a:p>
          <a:p>
            <a:pPr>
              <a:buFont typeface="Arial"/>
              <a:buChar char="•"/>
            </a:pPr>
            <a:r>
              <a:rPr lang="en-US" sz="2000" i="1">
                <a:cs typeface="Arial"/>
              </a:rPr>
              <a:t>  Step 5:  </a:t>
            </a:r>
            <a:r>
              <a:rPr lang="en-US" sz="2000" i="1">
                <a:latin typeface="Consolas"/>
                <a:cs typeface="Arial"/>
              </a:rPr>
              <a:t>increase frequency by 1</a:t>
            </a:r>
          </a:p>
          <a:p>
            <a:pPr>
              <a:buFont typeface="Arial"/>
              <a:buChar char="•"/>
            </a:pPr>
            <a:endParaRPr lang="en-US" sz="2000" i="1">
              <a:latin typeface="Consolas"/>
              <a:cs typeface="Arial"/>
            </a:endParaRPr>
          </a:p>
          <a:p>
            <a:pPr>
              <a:buFont typeface="Arial"/>
              <a:buChar char="•"/>
            </a:pPr>
            <a:r>
              <a:rPr lang="en-US" sz="2000" i="1">
                <a:cs typeface="Arial"/>
              </a:rPr>
              <a:t>  Step 6:  </a:t>
            </a:r>
            <a:r>
              <a:rPr lang="en-US" sz="2000" i="1">
                <a:latin typeface="Consolas"/>
                <a:cs typeface="Arial"/>
              </a:rPr>
              <a:t>count(head-&gt;next, key)</a:t>
            </a:r>
          </a:p>
          <a:p>
            <a:pPr>
              <a:buChar char="•"/>
            </a:pPr>
            <a:endParaRPr lang="en-US" sz="2000" i="1">
              <a:cs typeface="Arial"/>
            </a:endParaRPr>
          </a:p>
        </p:txBody>
      </p:sp>
    </p:spTree>
    <p:extLst>
      <p:ext uri="{BB962C8B-B14F-4D97-AF65-F5344CB8AC3E}">
        <p14:creationId xmlns:p14="http://schemas.microsoft.com/office/powerpoint/2010/main" val="3421019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E1E3562-3AC3-5127-22CB-68CFC8916CB7}"/>
              </a:ext>
            </a:extLst>
          </p:cNvPr>
          <p:cNvSpPr>
            <a:spLocks noGrp="1"/>
          </p:cNvSpPr>
          <p:nvPr>
            <p:ph type="title"/>
          </p:nvPr>
        </p:nvSpPr>
        <p:spPr>
          <a:xfrm>
            <a:off x="2135397" y="1934474"/>
            <a:ext cx="2353830" cy="526092"/>
          </a:xfrm>
        </p:spPr>
        <p:txBody>
          <a:bodyPr/>
          <a:lstStyle/>
          <a:p>
            <a:endParaRPr lang="en-US" sz="1500">
              <a:cs typeface="Calibri Light"/>
            </a:endParaRPr>
          </a:p>
          <a:p>
            <a:br>
              <a:rPr lang="en-US"/>
            </a:br>
            <a:br>
              <a:rPr lang="en-US"/>
            </a:br>
            <a:endParaRPr lang="en-US" sz="1500">
              <a:cs typeface="Calibri Light"/>
            </a:endParaRPr>
          </a:p>
        </p:txBody>
      </p:sp>
      <p:sp>
        <p:nvSpPr>
          <p:cNvPr id="4" name="Content Placeholder 3">
            <a:extLst>
              <a:ext uri="{FF2B5EF4-FFF2-40B4-BE49-F238E27FC236}">
                <a16:creationId xmlns:a16="http://schemas.microsoft.com/office/drawing/2014/main" id="{50CBDFC8-4280-DBAB-B14B-87D7025DF02D}"/>
              </a:ext>
            </a:extLst>
          </p:cNvPr>
          <p:cNvSpPr>
            <a:spLocks noGrp="1"/>
          </p:cNvSpPr>
          <p:nvPr>
            <p:ph sz="half" idx="1"/>
          </p:nvPr>
        </p:nvSpPr>
        <p:spPr>
          <a:xfrm>
            <a:off x="1942029" y="1931422"/>
            <a:ext cx="6681170" cy="4118638"/>
          </a:xfrm>
        </p:spPr>
        <p:txBody>
          <a:bodyPr/>
          <a:lstStyle/>
          <a:p>
            <a:pPr>
              <a:buClr>
                <a:srgbClr val="FFFFFF"/>
              </a:buClr>
            </a:pPr>
            <a:r>
              <a:rPr lang="en-US" sz="2000" i="1">
                <a:latin typeface="Consolas"/>
                <a:ea typeface="+mn-lt"/>
                <a:cs typeface="+mn-lt"/>
              </a:rPr>
              <a:t>  </a:t>
            </a:r>
            <a:r>
              <a:rPr lang="en-US" sz="2000" b="1" i="1">
                <a:latin typeface="Consolas"/>
                <a:ea typeface="+mn-lt"/>
                <a:cs typeface="+mn-lt"/>
              </a:rPr>
              <a:t>int</a:t>
            </a:r>
            <a:r>
              <a:rPr lang="en-US" sz="2000" i="1">
                <a:ea typeface="+mn-lt"/>
                <a:cs typeface="+mn-lt"/>
              </a:rPr>
              <a:t> </a:t>
            </a:r>
            <a:r>
              <a:rPr lang="en-US" sz="2000" i="1">
                <a:latin typeface="Consolas"/>
                <a:ea typeface="+mn-lt"/>
                <a:cs typeface="+mn-lt"/>
              </a:rPr>
              <a:t>count(</a:t>
            </a:r>
            <a:r>
              <a:rPr lang="en-US" sz="2000" b="1" i="1">
                <a:latin typeface="Consolas"/>
                <a:ea typeface="+mn-lt"/>
                <a:cs typeface="+mn-lt"/>
              </a:rPr>
              <a:t>int</a:t>
            </a:r>
            <a:r>
              <a:rPr lang="en-US" sz="2000" i="1">
                <a:ea typeface="+mn-lt"/>
                <a:cs typeface="+mn-lt"/>
              </a:rPr>
              <a:t> </a:t>
            </a:r>
            <a:r>
              <a:rPr lang="en-US" sz="2000" i="1" err="1">
                <a:latin typeface="Consolas"/>
                <a:ea typeface="+mn-lt"/>
                <a:cs typeface="+mn-lt"/>
              </a:rPr>
              <a:t>search_for</a:t>
            </a:r>
            <a:r>
              <a:rPr lang="en-US" sz="2000" i="1">
                <a:latin typeface="Consolas"/>
                <a:ea typeface="+mn-lt"/>
                <a:cs typeface="+mn-lt"/>
              </a:rPr>
              <a:t>)</a:t>
            </a:r>
            <a:endParaRPr lang="en-US" sz="2000" i="1">
              <a:ea typeface="+mn-lt"/>
              <a:cs typeface="+mn-lt"/>
            </a:endParaRPr>
          </a:p>
          <a:p>
            <a:pPr>
              <a:buClr>
                <a:srgbClr val="FFFFFF"/>
              </a:buClr>
            </a:pPr>
            <a:r>
              <a:rPr lang="en-US" sz="2000" i="1">
                <a:latin typeface="Consolas"/>
                <a:ea typeface="+mn-lt"/>
                <a:cs typeface="+mn-lt"/>
              </a:rPr>
              <a:t>    {</a:t>
            </a:r>
            <a:endParaRPr lang="en-US" sz="2000" i="1">
              <a:cs typeface="Calibri"/>
            </a:endParaRPr>
          </a:p>
          <a:p>
            <a:pPr>
              <a:buClr>
                <a:srgbClr val="FFFFFF"/>
              </a:buClr>
            </a:pPr>
            <a:r>
              <a:rPr lang="en-US" sz="2000" i="1">
                <a:latin typeface="Consolas"/>
                <a:ea typeface="+mn-lt"/>
                <a:cs typeface="+mn-lt"/>
              </a:rPr>
              <a:t>        Node current = head;</a:t>
            </a:r>
            <a:endParaRPr lang="en-US" sz="2000" i="1">
              <a:cs typeface="Calibri"/>
            </a:endParaRPr>
          </a:p>
          <a:p>
            <a:pPr>
              <a:buClr>
                <a:srgbClr val="FFFFFF"/>
              </a:buClr>
            </a:pPr>
            <a:r>
              <a:rPr lang="en-US" sz="2000" i="1">
                <a:latin typeface="Consolas"/>
                <a:ea typeface="+mn-lt"/>
                <a:cs typeface="+mn-lt"/>
              </a:rPr>
              <a:t>        </a:t>
            </a:r>
            <a:r>
              <a:rPr lang="en-US" sz="2000" b="1" i="1">
                <a:latin typeface="Consolas"/>
                <a:ea typeface="+mn-lt"/>
                <a:cs typeface="+mn-lt"/>
              </a:rPr>
              <a:t>int</a:t>
            </a:r>
            <a:r>
              <a:rPr lang="en-US" sz="2000" i="1">
                <a:ea typeface="+mn-lt"/>
                <a:cs typeface="+mn-lt"/>
              </a:rPr>
              <a:t> </a:t>
            </a:r>
            <a:r>
              <a:rPr lang="en-US" sz="2000" i="1">
                <a:latin typeface="Consolas"/>
                <a:ea typeface="+mn-lt"/>
                <a:cs typeface="+mn-lt"/>
              </a:rPr>
              <a:t>count = 0;</a:t>
            </a:r>
            <a:endParaRPr lang="en-US" sz="2000" i="1">
              <a:cs typeface="Calibri"/>
            </a:endParaRPr>
          </a:p>
          <a:p>
            <a:pPr>
              <a:buClr>
                <a:srgbClr val="FFFFFF"/>
              </a:buClr>
            </a:pPr>
            <a:r>
              <a:rPr lang="en-US" sz="2000" i="1">
                <a:latin typeface="Consolas"/>
                <a:ea typeface="+mn-lt"/>
                <a:cs typeface="+mn-lt"/>
              </a:rPr>
              <a:t>        </a:t>
            </a:r>
            <a:r>
              <a:rPr lang="en-US" sz="2000" b="1" i="1">
                <a:latin typeface="Consolas"/>
                <a:ea typeface="+mn-lt"/>
                <a:cs typeface="+mn-lt"/>
              </a:rPr>
              <a:t>while</a:t>
            </a:r>
            <a:r>
              <a:rPr lang="en-US" sz="2000" i="1">
                <a:ea typeface="+mn-lt"/>
                <a:cs typeface="+mn-lt"/>
              </a:rPr>
              <a:t> </a:t>
            </a:r>
            <a:r>
              <a:rPr lang="en-US" sz="2000" i="1">
                <a:latin typeface="Consolas"/>
                <a:ea typeface="+mn-lt"/>
                <a:cs typeface="+mn-lt"/>
              </a:rPr>
              <a:t>(current != </a:t>
            </a:r>
            <a:r>
              <a:rPr lang="en-US" sz="2000" b="1" i="1">
                <a:latin typeface="Consolas"/>
                <a:ea typeface="+mn-lt"/>
                <a:cs typeface="+mn-lt"/>
              </a:rPr>
              <a:t>null</a:t>
            </a:r>
            <a:r>
              <a:rPr lang="en-US" sz="2000" i="1">
                <a:latin typeface="Consolas"/>
                <a:ea typeface="+mn-lt"/>
                <a:cs typeface="+mn-lt"/>
              </a:rPr>
              <a:t>) {</a:t>
            </a:r>
            <a:endParaRPr lang="en-US" sz="2000" i="1">
              <a:cs typeface="Calibri"/>
            </a:endParaRPr>
          </a:p>
          <a:p>
            <a:pPr>
              <a:buClr>
                <a:srgbClr val="FFFFFF"/>
              </a:buClr>
            </a:pPr>
            <a:r>
              <a:rPr lang="en-US" sz="2000" i="1">
                <a:latin typeface="Consolas"/>
                <a:ea typeface="+mn-lt"/>
                <a:cs typeface="+mn-lt"/>
              </a:rPr>
              <a:t>            </a:t>
            </a:r>
            <a:r>
              <a:rPr lang="en-US" sz="2000" b="1" i="1">
                <a:latin typeface="Consolas"/>
                <a:ea typeface="+mn-lt"/>
                <a:cs typeface="+mn-lt"/>
              </a:rPr>
              <a:t>if</a:t>
            </a:r>
            <a:r>
              <a:rPr lang="en-US" sz="2000" i="1">
                <a:ea typeface="+mn-lt"/>
                <a:cs typeface="+mn-lt"/>
              </a:rPr>
              <a:t> </a:t>
            </a:r>
            <a:r>
              <a:rPr lang="en-US" sz="2000" i="1">
                <a:latin typeface="Consolas"/>
                <a:ea typeface="+mn-lt"/>
                <a:cs typeface="+mn-lt"/>
              </a:rPr>
              <a:t>(</a:t>
            </a:r>
            <a:r>
              <a:rPr lang="en-US" sz="2000" i="1" err="1">
                <a:latin typeface="Consolas"/>
                <a:ea typeface="+mn-lt"/>
                <a:cs typeface="+mn-lt"/>
              </a:rPr>
              <a:t>current.data</a:t>
            </a:r>
            <a:r>
              <a:rPr lang="en-US" sz="2000" i="1">
                <a:latin typeface="Consolas"/>
                <a:ea typeface="+mn-lt"/>
                <a:cs typeface="+mn-lt"/>
              </a:rPr>
              <a:t> == </a:t>
            </a:r>
            <a:r>
              <a:rPr lang="en-US" sz="2000" i="1" err="1">
                <a:latin typeface="Consolas"/>
                <a:ea typeface="+mn-lt"/>
                <a:cs typeface="+mn-lt"/>
              </a:rPr>
              <a:t>search_for</a:t>
            </a:r>
            <a:r>
              <a:rPr lang="en-US" sz="2000" i="1">
                <a:latin typeface="Consolas"/>
                <a:ea typeface="+mn-lt"/>
                <a:cs typeface="+mn-lt"/>
              </a:rPr>
              <a:t>)</a:t>
            </a:r>
            <a:endParaRPr lang="en-US" sz="2000" i="1">
              <a:cs typeface="Calibri"/>
            </a:endParaRPr>
          </a:p>
          <a:p>
            <a:pPr>
              <a:buClr>
                <a:srgbClr val="FFFFFF"/>
              </a:buClr>
            </a:pPr>
            <a:r>
              <a:rPr lang="en-US" sz="2000" i="1">
                <a:latin typeface="Consolas"/>
                <a:ea typeface="+mn-lt"/>
                <a:cs typeface="+mn-lt"/>
              </a:rPr>
              <a:t>                count++;</a:t>
            </a:r>
            <a:endParaRPr lang="en-US" sz="2000" i="1">
              <a:cs typeface="Calibri"/>
            </a:endParaRPr>
          </a:p>
          <a:p>
            <a:pPr>
              <a:buClr>
                <a:srgbClr val="FFFFFF"/>
              </a:buClr>
            </a:pPr>
            <a:r>
              <a:rPr lang="en-US" sz="2000" i="1">
                <a:latin typeface="Consolas"/>
                <a:ea typeface="+mn-lt"/>
                <a:cs typeface="+mn-lt"/>
              </a:rPr>
              <a:t>            current = </a:t>
            </a:r>
            <a:r>
              <a:rPr lang="en-US" sz="2000" i="1" err="1">
                <a:latin typeface="Consolas"/>
                <a:ea typeface="+mn-lt"/>
                <a:cs typeface="+mn-lt"/>
              </a:rPr>
              <a:t>current.next</a:t>
            </a:r>
            <a:r>
              <a:rPr lang="en-US" sz="2000" i="1">
                <a:latin typeface="Consolas"/>
                <a:ea typeface="+mn-lt"/>
                <a:cs typeface="+mn-lt"/>
              </a:rPr>
              <a:t>;</a:t>
            </a:r>
            <a:endParaRPr lang="en-US" sz="2000" i="1">
              <a:cs typeface="Calibri"/>
            </a:endParaRPr>
          </a:p>
          <a:p>
            <a:pPr>
              <a:buClr>
                <a:srgbClr val="FFFFFF"/>
              </a:buClr>
            </a:pPr>
            <a:r>
              <a:rPr lang="en-US" sz="2000" i="1">
                <a:latin typeface="Consolas"/>
                <a:ea typeface="+mn-lt"/>
                <a:cs typeface="+mn-lt"/>
              </a:rPr>
              <a:t>        }</a:t>
            </a:r>
            <a:endParaRPr lang="en-US" sz="2000" i="1">
              <a:cs typeface="Calibri"/>
            </a:endParaRPr>
          </a:p>
          <a:p>
            <a:pPr>
              <a:buClr>
                <a:srgbClr val="FFFFFF"/>
              </a:buClr>
            </a:pPr>
            <a:r>
              <a:rPr lang="en-US" sz="2000" i="1">
                <a:latin typeface="Consolas"/>
                <a:ea typeface="+mn-lt"/>
                <a:cs typeface="+mn-lt"/>
              </a:rPr>
              <a:t>        </a:t>
            </a:r>
            <a:r>
              <a:rPr lang="en-US" sz="2000" b="1" i="1">
                <a:latin typeface="Consolas"/>
                <a:ea typeface="+mn-lt"/>
                <a:cs typeface="+mn-lt"/>
              </a:rPr>
              <a:t>return</a:t>
            </a:r>
            <a:r>
              <a:rPr lang="en-US" sz="2000" i="1">
                <a:ea typeface="+mn-lt"/>
                <a:cs typeface="+mn-lt"/>
              </a:rPr>
              <a:t> </a:t>
            </a:r>
            <a:r>
              <a:rPr lang="en-US" sz="2000" i="1">
                <a:latin typeface="Consolas"/>
                <a:ea typeface="+mn-lt"/>
                <a:cs typeface="+mn-lt"/>
              </a:rPr>
              <a:t>count;</a:t>
            </a:r>
            <a:endParaRPr lang="en-US" sz="2000" i="1">
              <a:cs typeface="Calibri"/>
            </a:endParaRPr>
          </a:p>
          <a:p>
            <a:pPr>
              <a:buClr>
                <a:srgbClr val="FFFFFF"/>
              </a:buClr>
            </a:pPr>
            <a:r>
              <a:rPr lang="en-US" sz="2000" i="1">
                <a:latin typeface="Consolas"/>
                <a:ea typeface="+mn-lt"/>
                <a:cs typeface="+mn-lt"/>
              </a:rPr>
              <a:t>    }</a:t>
            </a:r>
            <a:endParaRPr lang="en-US" sz="2000" i="1">
              <a:cs typeface="Calibri"/>
            </a:endParaRPr>
          </a:p>
          <a:p>
            <a:pPr>
              <a:buClr>
                <a:srgbClr val="FFFFFF"/>
              </a:buClr>
            </a:pPr>
            <a:endParaRPr lang="en-US" sz="2000" i="1">
              <a:latin typeface="Times New Roman"/>
              <a:cs typeface="Calibri"/>
            </a:endParaRPr>
          </a:p>
          <a:p>
            <a:pPr>
              <a:buClr>
                <a:srgbClr val="FFFFFF"/>
              </a:buClr>
            </a:pPr>
            <a:endParaRPr lang="en-US" sz="1800" i="1">
              <a:cs typeface="Calibri"/>
            </a:endParaRPr>
          </a:p>
        </p:txBody>
      </p:sp>
      <p:sp>
        <p:nvSpPr>
          <p:cNvPr id="3" name="TextBox 2">
            <a:extLst>
              <a:ext uri="{FF2B5EF4-FFF2-40B4-BE49-F238E27FC236}">
                <a16:creationId xmlns:a16="http://schemas.microsoft.com/office/drawing/2014/main" id="{32A14925-4BB7-1BA2-7DDD-A3BED9208DCE}"/>
              </a:ext>
            </a:extLst>
          </p:cNvPr>
          <p:cNvSpPr txBox="1"/>
          <p:nvPr/>
        </p:nvSpPr>
        <p:spPr>
          <a:xfrm>
            <a:off x="3515078" y="149580"/>
            <a:ext cx="4960760" cy="931024"/>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800" i="1">
                <a:solidFill>
                  <a:srgbClr val="FFFF00"/>
                </a:solidFill>
                <a:latin typeface="Calibri"/>
                <a:ea typeface="Segoe UI"/>
                <a:cs typeface="Segoe UI"/>
              </a:rPr>
              <a:t> </a:t>
            </a:r>
            <a:r>
              <a:rPr lang="en-US" sz="2800" i="1">
                <a:solidFill>
                  <a:srgbClr val="FFFF00"/>
                </a:solidFill>
                <a:latin typeface="Times New Roman"/>
                <a:ea typeface="Segoe UI"/>
                <a:cs typeface="Segoe UI"/>
              </a:rPr>
              <a:t> </a:t>
            </a:r>
            <a:r>
              <a:rPr lang="en-US" sz="2800" b="1" i="1">
                <a:solidFill>
                  <a:srgbClr val="FFFFFF"/>
                </a:solidFill>
                <a:latin typeface="Times New Roman"/>
                <a:ea typeface="Segoe UI"/>
                <a:cs typeface="Segoe UI"/>
              </a:rPr>
              <a:t>Method 1- Without Recursion</a:t>
            </a:r>
            <a:r>
              <a:rPr lang="en-US" sz="2800">
                <a:solidFill>
                  <a:srgbClr val="FFFFFF"/>
                </a:solidFill>
                <a:latin typeface="Times New Roman"/>
                <a:ea typeface="Segoe UI"/>
                <a:cs typeface="Segoe UI"/>
              </a:rPr>
              <a:t>​</a:t>
            </a:r>
          </a:p>
          <a:p>
            <a:r>
              <a:rPr lang="en-US" sz="2800" i="1">
                <a:solidFill>
                  <a:srgbClr val="FFFFFF"/>
                </a:solidFill>
                <a:latin typeface="Calibri"/>
                <a:ea typeface="Segoe UI"/>
                <a:cs typeface="Segoe UI"/>
              </a:rPr>
              <a:t> </a:t>
            </a:r>
            <a:r>
              <a:rPr lang="en-US" sz="2800" i="1">
                <a:solidFill>
                  <a:srgbClr val="FFFF00"/>
                </a:solidFill>
                <a:latin typeface="Calibri"/>
                <a:ea typeface="Segoe UI"/>
                <a:cs typeface="Segoe UI"/>
              </a:rPr>
              <a:t>                 </a:t>
            </a:r>
            <a:r>
              <a:rPr lang="en-US" sz="2800" b="1" i="1">
                <a:solidFill>
                  <a:srgbClr val="FFFF00"/>
                </a:solidFill>
                <a:latin typeface="Calibri"/>
                <a:ea typeface="Segoe UI"/>
                <a:cs typeface="Segoe UI"/>
              </a:rPr>
              <a:t>     CODE</a:t>
            </a:r>
            <a:endParaRPr lang="en-US" sz="2800" b="1" i="1">
              <a:solidFill>
                <a:srgbClr val="FFFF00"/>
              </a:solidFill>
              <a:latin typeface="Times New Roman"/>
              <a:cs typeface="Segoe UI"/>
            </a:endParaRPr>
          </a:p>
        </p:txBody>
      </p:sp>
      <p:sp>
        <p:nvSpPr>
          <p:cNvPr id="2" name="TextBox 1">
            <a:extLst>
              <a:ext uri="{FF2B5EF4-FFF2-40B4-BE49-F238E27FC236}">
                <a16:creationId xmlns:a16="http://schemas.microsoft.com/office/drawing/2014/main" id="{F3BE3177-837C-EE0B-0B91-98BDB380EAC9}"/>
              </a:ext>
            </a:extLst>
          </p:cNvPr>
          <p:cNvSpPr txBox="1"/>
          <p:nvPr/>
        </p:nvSpPr>
        <p:spPr>
          <a:xfrm>
            <a:off x="7831242" y="5029786"/>
            <a:ext cx="366042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latin typeface="Times New Roman"/>
              </a:rPr>
              <a:t>Time Complexity:</a:t>
            </a:r>
            <a:r>
              <a:rPr lang="en-US" sz="2400" i="1">
                <a:latin typeface="Times New Roman"/>
              </a:rPr>
              <a:t> O(n) </a:t>
            </a:r>
            <a:r>
              <a:rPr lang="en-US" sz="2400" i="1">
                <a:latin typeface="Times New Roman"/>
                <a:cs typeface="Times New Roman"/>
              </a:rPr>
              <a:t>​</a:t>
            </a:r>
            <a:br>
              <a:rPr lang="en-US" sz="2400" i="1">
                <a:latin typeface="Times New Roman"/>
                <a:cs typeface="Times New Roman"/>
              </a:rPr>
            </a:br>
            <a:r>
              <a:rPr lang="en-US" sz="2400" b="1" i="1">
                <a:latin typeface="Times New Roman"/>
              </a:rPr>
              <a:t>Auxiliary Space</a:t>
            </a:r>
            <a:r>
              <a:rPr lang="en-US" sz="2400" i="1">
                <a:latin typeface="Times New Roman"/>
              </a:rPr>
              <a:t>: O(1)</a:t>
            </a:r>
            <a:endParaRPr lang="en-US" sz="2400" i="1">
              <a:cs typeface="Calibri"/>
            </a:endParaRPr>
          </a:p>
        </p:txBody>
      </p:sp>
    </p:spTree>
    <p:extLst>
      <p:ext uri="{BB962C8B-B14F-4D97-AF65-F5344CB8AC3E}">
        <p14:creationId xmlns:p14="http://schemas.microsoft.com/office/powerpoint/2010/main" val="163466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E1E3562-3AC3-5127-22CB-68CFC8916CB7}"/>
              </a:ext>
            </a:extLst>
          </p:cNvPr>
          <p:cNvSpPr>
            <a:spLocks noGrp="1"/>
          </p:cNvSpPr>
          <p:nvPr>
            <p:ph type="title"/>
          </p:nvPr>
        </p:nvSpPr>
        <p:spPr>
          <a:xfrm>
            <a:off x="2135397" y="1934474"/>
            <a:ext cx="2353830" cy="526092"/>
          </a:xfrm>
        </p:spPr>
        <p:txBody>
          <a:bodyPr/>
          <a:lstStyle/>
          <a:p>
            <a:endParaRPr lang="en-US" sz="1500">
              <a:cs typeface="Calibri Light"/>
            </a:endParaRPr>
          </a:p>
          <a:p>
            <a:br>
              <a:rPr lang="en-US"/>
            </a:br>
            <a:br>
              <a:rPr lang="en-US"/>
            </a:br>
            <a:endParaRPr lang="en-US" sz="1500">
              <a:cs typeface="Calibri Light"/>
            </a:endParaRPr>
          </a:p>
        </p:txBody>
      </p:sp>
      <p:sp>
        <p:nvSpPr>
          <p:cNvPr id="4" name="Content Placeholder 3">
            <a:extLst>
              <a:ext uri="{FF2B5EF4-FFF2-40B4-BE49-F238E27FC236}">
                <a16:creationId xmlns:a16="http://schemas.microsoft.com/office/drawing/2014/main" id="{50CBDFC8-4280-DBAB-B14B-87D7025DF02D}"/>
              </a:ext>
            </a:extLst>
          </p:cNvPr>
          <p:cNvSpPr>
            <a:spLocks noGrp="1"/>
          </p:cNvSpPr>
          <p:nvPr>
            <p:ph sz="half" idx="1"/>
          </p:nvPr>
        </p:nvSpPr>
        <p:spPr>
          <a:xfrm>
            <a:off x="2139320" y="1252757"/>
            <a:ext cx="7824171" cy="4160973"/>
          </a:xfrm>
        </p:spPr>
        <p:txBody>
          <a:bodyPr/>
          <a:lstStyle/>
          <a:p>
            <a:pPr>
              <a:buClr>
                <a:srgbClr val="FFFFFF"/>
              </a:buClr>
            </a:pPr>
            <a:r>
              <a:rPr lang="en-US" sz="2000" i="1">
                <a:latin typeface="Consolas"/>
                <a:cs typeface="Calibri"/>
              </a:rPr>
              <a:t>   </a:t>
            </a:r>
            <a:r>
              <a:rPr lang="en-US" sz="2000" b="1" i="1">
                <a:latin typeface="Consolas"/>
                <a:cs typeface="Calibri"/>
              </a:rPr>
              <a:t>static</a:t>
            </a:r>
            <a:r>
              <a:rPr lang="en-US" sz="2000" i="1">
                <a:ea typeface="+mn-lt"/>
                <a:cs typeface="+mn-lt"/>
              </a:rPr>
              <a:t> </a:t>
            </a:r>
            <a:r>
              <a:rPr lang="en-US" sz="2000" b="1" i="1">
                <a:latin typeface="Consolas"/>
                <a:cs typeface="Calibri"/>
              </a:rPr>
              <a:t>int</a:t>
            </a:r>
            <a:r>
              <a:rPr lang="en-US" sz="2000" i="1">
                <a:ea typeface="+mn-lt"/>
                <a:cs typeface="+mn-lt"/>
              </a:rPr>
              <a:t> </a:t>
            </a:r>
            <a:r>
              <a:rPr lang="en-US" sz="2000" i="1">
                <a:latin typeface="Consolas"/>
                <a:cs typeface="Calibri"/>
              </a:rPr>
              <a:t>count(Node head, </a:t>
            </a:r>
            <a:r>
              <a:rPr lang="en-US" sz="2000" b="1" i="1">
                <a:latin typeface="Consolas"/>
                <a:cs typeface="Calibri"/>
              </a:rPr>
              <a:t>int</a:t>
            </a:r>
            <a:r>
              <a:rPr lang="en-US" sz="2000" i="1">
                <a:ea typeface="+mn-lt"/>
                <a:cs typeface="+mn-lt"/>
              </a:rPr>
              <a:t> </a:t>
            </a:r>
            <a:r>
              <a:rPr lang="en-US" sz="2000" i="1">
                <a:latin typeface="Consolas"/>
                <a:cs typeface="Calibri"/>
              </a:rPr>
              <a:t>key)</a:t>
            </a:r>
          </a:p>
          <a:p>
            <a:pPr>
              <a:buClr>
                <a:srgbClr val="FFFFFF"/>
              </a:buClr>
            </a:pPr>
            <a:r>
              <a:rPr lang="en-US" sz="2000" i="1">
                <a:latin typeface="Consolas"/>
                <a:cs typeface="Calibri"/>
              </a:rPr>
              <a:t>    {</a:t>
            </a:r>
            <a:endParaRPr lang="en-US" sz="2000" i="1">
              <a:cs typeface="Calibri"/>
            </a:endParaRPr>
          </a:p>
          <a:p>
            <a:pPr>
              <a:buClr>
                <a:srgbClr val="FFFFFF"/>
              </a:buClr>
            </a:pPr>
            <a:r>
              <a:rPr lang="en-US" sz="2000" i="1">
                <a:latin typeface="Consolas"/>
                <a:cs typeface="Calibri"/>
              </a:rPr>
              <a:t>        </a:t>
            </a:r>
            <a:r>
              <a:rPr lang="en-US" sz="2000" b="1" i="1">
                <a:latin typeface="Consolas"/>
                <a:cs typeface="Calibri"/>
              </a:rPr>
              <a:t>if</a:t>
            </a:r>
            <a:r>
              <a:rPr lang="en-US" sz="2000" i="1">
                <a:ea typeface="+mn-lt"/>
                <a:cs typeface="+mn-lt"/>
              </a:rPr>
              <a:t> </a:t>
            </a:r>
            <a:r>
              <a:rPr lang="en-US" sz="2000" i="1">
                <a:latin typeface="Consolas"/>
                <a:cs typeface="Calibri"/>
              </a:rPr>
              <a:t>(head == </a:t>
            </a:r>
            <a:r>
              <a:rPr lang="en-US" sz="2000" b="1" i="1">
                <a:latin typeface="Consolas"/>
                <a:cs typeface="Calibri"/>
              </a:rPr>
              <a:t>null</a:t>
            </a:r>
            <a:r>
              <a:rPr lang="en-US" sz="2000" i="1">
                <a:latin typeface="Consolas"/>
                <a:cs typeface="Calibri"/>
              </a:rPr>
              <a:t>)</a:t>
            </a:r>
            <a:endParaRPr lang="en-US" sz="2000" i="1">
              <a:cs typeface="Calibri"/>
            </a:endParaRPr>
          </a:p>
          <a:p>
            <a:pPr>
              <a:buClr>
                <a:srgbClr val="FFFFFF"/>
              </a:buClr>
            </a:pPr>
            <a:r>
              <a:rPr lang="en-US" sz="2000" i="1">
                <a:latin typeface="Consolas"/>
                <a:cs typeface="Calibri"/>
              </a:rPr>
              <a:t>            </a:t>
            </a:r>
            <a:r>
              <a:rPr lang="en-US" sz="2000" b="1" i="1">
                <a:latin typeface="Consolas"/>
                <a:cs typeface="Calibri"/>
              </a:rPr>
              <a:t>return</a:t>
            </a:r>
            <a:r>
              <a:rPr lang="en-US" sz="2000" i="1">
                <a:ea typeface="+mn-lt"/>
                <a:cs typeface="+mn-lt"/>
              </a:rPr>
              <a:t> </a:t>
            </a:r>
            <a:r>
              <a:rPr lang="en-US" sz="2000" i="1">
                <a:latin typeface="Consolas"/>
                <a:cs typeface="Calibri"/>
              </a:rPr>
              <a:t>frequency;</a:t>
            </a:r>
            <a:endParaRPr lang="en-US" sz="2000" i="1">
              <a:cs typeface="Calibri"/>
            </a:endParaRPr>
          </a:p>
          <a:p>
            <a:pPr>
              <a:buClr>
                <a:srgbClr val="FFFFFF"/>
              </a:buClr>
            </a:pPr>
            <a:r>
              <a:rPr lang="en-US" sz="2000" i="1">
                <a:latin typeface="Consolas"/>
                <a:cs typeface="Calibri"/>
              </a:rPr>
              <a:t>        </a:t>
            </a:r>
            <a:r>
              <a:rPr lang="en-US" sz="2000" b="1" i="1">
                <a:latin typeface="Consolas"/>
                <a:cs typeface="Calibri"/>
              </a:rPr>
              <a:t>if</a:t>
            </a:r>
            <a:r>
              <a:rPr lang="en-US" sz="2000" i="1">
                <a:ea typeface="+mn-lt"/>
                <a:cs typeface="+mn-lt"/>
              </a:rPr>
              <a:t> </a:t>
            </a:r>
            <a:r>
              <a:rPr lang="en-US" sz="2000" i="1">
                <a:latin typeface="Consolas"/>
                <a:cs typeface="Calibri"/>
              </a:rPr>
              <a:t>(</a:t>
            </a:r>
            <a:r>
              <a:rPr lang="en-US" sz="2000" i="1" err="1">
                <a:latin typeface="Consolas"/>
                <a:cs typeface="Calibri"/>
              </a:rPr>
              <a:t>head.data</a:t>
            </a:r>
            <a:r>
              <a:rPr lang="en-US" sz="2000" i="1">
                <a:latin typeface="Consolas"/>
                <a:cs typeface="Calibri"/>
              </a:rPr>
              <a:t> == key)</a:t>
            </a:r>
            <a:endParaRPr lang="en-US" sz="2000" i="1">
              <a:cs typeface="Calibri"/>
            </a:endParaRPr>
          </a:p>
          <a:p>
            <a:pPr>
              <a:buClr>
                <a:srgbClr val="FFFFFF"/>
              </a:buClr>
            </a:pPr>
            <a:r>
              <a:rPr lang="en-US" sz="2000" i="1">
                <a:latin typeface="Consolas"/>
                <a:cs typeface="Calibri"/>
              </a:rPr>
              <a:t>            frequency++;</a:t>
            </a:r>
            <a:endParaRPr lang="en-US" sz="2000" i="1">
              <a:cs typeface="Calibri"/>
            </a:endParaRPr>
          </a:p>
          <a:p>
            <a:pPr>
              <a:buClr>
                <a:srgbClr val="FFFFFF"/>
              </a:buClr>
            </a:pPr>
            <a:r>
              <a:rPr lang="en-US" sz="2000" i="1">
                <a:latin typeface="Consolas"/>
                <a:cs typeface="Calibri"/>
              </a:rPr>
              <a:t>        </a:t>
            </a:r>
            <a:r>
              <a:rPr lang="en-US" sz="2000" b="1" i="1">
                <a:latin typeface="Consolas"/>
                <a:cs typeface="Calibri"/>
              </a:rPr>
              <a:t>return</a:t>
            </a:r>
            <a:r>
              <a:rPr lang="en-US" sz="2000" i="1">
                <a:ea typeface="+mn-lt"/>
                <a:cs typeface="+mn-lt"/>
              </a:rPr>
              <a:t> </a:t>
            </a:r>
            <a:r>
              <a:rPr lang="en-US" sz="2000" i="1">
                <a:latin typeface="Consolas"/>
                <a:cs typeface="Calibri"/>
              </a:rPr>
              <a:t>count(</a:t>
            </a:r>
            <a:r>
              <a:rPr lang="en-US" sz="2000" i="1" err="1">
                <a:latin typeface="Consolas"/>
                <a:cs typeface="Calibri"/>
              </a:rPr>
              <a:t>head.next</a:t>
            </a:r>
            <a:r>
              <a:rPr lang="en-US" sz="2000" i="1">
                <a:latin typeface="Consolas"/>
                <a:cs typeface="Calibri"/>
              </a:rPr>
              <a:t>, key);</a:t>
            </a:r>
            <a:endParaRPr lang="en-US" sz="2000" i="1">
              <a:cs typeface="Calibri"/>
            </a:endParaRPr>
          </a:p>
          <a:p>
            <a:pPr>
              <a:buClr>
                <a:srgbClr val="FFFFFF"/>
              </a:buClr>
            </a:pPr>
            <a:r>
              <a:rPr lang="en-US" sz="2000" i="1">
                <a:latin typeface="Consolas"/>
                <a:cs typeface="Calibri"/>
              </a:rPr>
              <a:t>    }</a:t>
            </a:r>
            <a:endParaRPr lang="en-US" sz="2000" i="1">
              <a:cs typeface="Calibri"/>
            </a:endParaRPr>
          </a:p>
          <a:p>
            <a:pPr>
              <a:buClr>
                <a:srgbClr val="FFFFFF"/>
              </a:buClr>
            </a:pPr>
            <a:endParaRPr lang="en-US" sz="2000" i="1">
              <a:latin typeface="Consolas"/>
              <a:cs typeface="Calibri"/>
            </a:endParaRPr>
          </a:p>
        </p:txBody>
      </p:sp>
      <p:sp>
        <p:nvSpPr>
          <p:cNvPr id="3" name="TextBox 2">
            <a:extLst>
              <a:ext uri="{FF2B5EF4-FFF2-40B4-BE49-F238E27FC236}">
                <a16:creationId xmlns:a16="http://schemas.microsoft.com/office/drawing/2014/main" id="{32A14925-4BB7-1BA2-7DDD-A3BED9208DCE}"/>
              </a:ext>
            </a:extLst>
          </p:cNvPr>
          <p:cNvSpPr txBox="1"/>
          <p:nvPr/>
        </p:nvSpPr>
        <p:spPr>
          <a:xfrm>
            <a:off x="3515078" y="149580"/>
            <a:ext cx="4960760" cy="931024"/>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800" i="1" dirty="0">
                <a:solidFill>
                  <a:srgbClr val="FFFF00"/>
                </a:solidFill>
                <a:latin typeface="Calibri"/>
                <a:ea typeface="Segoe UI"/>
                <a:cs typeface="Segoe UI"/>
              </a:rPr>
              <a:t> </a:t>
            </a:r>
            <a:r>
              <a:rPr lang="en-US" sz="2800" i="1" dirty="0">
                <a:solidFill>
                  <a:srgbClr val="FFFF00"/>
                </a:solidFill>
                <a:latin typeface="Times New Roman"/>
                <a:ea typeface="Segoe UI"/>
                <a:cs typeface="Segoe UI"/>
              </a:rPr>
              <a:t> </a:t>
            </a:r>
            <a:r>
              <a:rPr lang="en-US" sz="2800" b="1" i="1" dirty="0">
                <a:solidFill>
                  <a:srgbClr val="FFFFFF"/>
                </a:solidFill>
                <a:latin typeface="Times New Roman"/>
                <a:ea typeface="Segoe UI"/>
                <a:cs typeface="Segoe UI"/>
              </a:rPr>
              <a:t>Method 2 - With Recursion</a:t>
            </a:r>
            <a:r>
              <a:rPr lang="en-US" sz="2800" dirty="0">
                <a:solidFill>
                  <a:srgbClr val="FFFFFF"/>
                </a:solidFill>
                <a:latin typeface="Times New Roman"/>
                <a:ea typeface="Segoe UI"/>
                <a:cs typeface="Segoe UI"/>
              </a:rPr>
              <a:t>​</a:t>
            </a:r>
          </a:p>
          <a:p>
            <a:r>
              <a:rPr lang="en-US" sz="2800" i="1" dirty="0">
                <a:solidFill>
                  <a:srgbClr val="FFFFFF"/>
                </a:solidFill>
                <a:latin typeface="Calibri"/>
                <a:ea typeface="Segoe UI"/>
                <a:cs typeface="Segoe UI"/>
              </a:rPr>
              <a:t> </a:t>
            </a:r>
            <a:r>
              <a:rPr lang="en-US" sz="2800" i="1" dirty="0">
                <a:solidFill>
                  <a:srgbClr val="FFFF00"/>
                </a:solidFill>
                <a:latin typeface="Calibri"/>
                <a:ea typeface="Segoe UI"/>
                <a:cs typeface="Segoe UI"/>
              </a:rPr>
              <a:t>                 </a:t>
            </a:r>
            <a:r>
              <a:rPr lang="en-US" sz="2800" b="1" i="1" dirty="0">
                <a:solidFill>
                  <a:srgbClr val="FFFF00"/>
                </a:solidFill>
                <a:latin typeface="Calibri"/>
                <a:ea typeface="Segoe UI"/>
                <a:cs typeface="Segoe UI"/>
              </a:rPr>
              <a:t>  CODE</a:t>
            </a:r>
            <a:endParaRPr lang="en-US" sz="2800" b="1" i="1" dirty="0">
              <a:solidFill>
                <a:srgbClr val="FFFF00"/>
              </a:solidFill>
              <a:latin typeface="Times New Roman"/>
              <a:cs typeface="Segoe UI"/>
            </a:endParaRPr>
          </a:p>
        </p:txBody>
      </p:sp>
      <p:sp>
        <p:nvSpPr>
          <p:cNvPr id="2" name="TextBox 1">
            <a:extLst>
              <a:ext uri="{FF2B5EF4-FFF2-40B4-BE49-F238E27FC236}">
                <a16:creationId xmlns:a16="http://schemas.microsoft.com/office/drawing/2014/main" id="{992AFA52-3CC1-7FF2-7227-3F9A4744735E}"/>
              </a:ext>
            </a:extLst>
          </p:cNvPr>
          <p:cNvSpPr txBox="1"/>
          <p:nvPr/>
        </p:nvSpPr>
        <p:spPr>
          <a:xfrm>
            <a:off x="3682841" y="5105666"/>
            <a:ext cx="870447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latin typeface="urw-din"/>
              </a:rPr>
              <a:t>Time complexity</a:t>
            </a:r>
            <a:r>
              <a:rPr lang="en-US" sz="2400" i="1">
                <a:latin typeface="urw-din"/>
              </a:rPr>
              <a:t>: O(n) where n is size of linked list</a:t>
            </a:r>
          </a:p>
          <a:p>
            <a:r>
              <a:rPr lang="en-US" sz="2400" b="1" i="1">
                <a:latin typeface="urw-din"/>
              </a:rPr>
              <a:t>Auxiliary Space</a:t>
            </a:r>
            <a:r>
              <a:rPr lang="en-US" sz="2400" i="1">
                <a:latin typeface="urw-din"/>
              </a:rPr>
              <a:t>: O(n) for call stack since using recursion </a:t>
            </a:r>
          </a:p>
        </p:txBody>
      </p:sp>
    </p:spTree>
    <p:extLst>
      <p:ext uri="{BB962C8B-B14F-4D97-AF65-F5344CB8AC3E}">
        <p14:creationId xmlns:p14="http://schemas.microsoft.com/office/powerpoint/2010/main" val="1360367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 </vt:lpstr>
      <vt:lpstr>OBJECTIVES  </vt:lpstr>
      <vt:lpstr>What is linked list ?</vt:lpstr>
      <vt:lpstr>Why Use Linked List Over Array? </vt:lpstr>
      <vt:lpstr>PowerPoint Presentation</vt:lpstr>
      <vt:lpstr>   </vt:lpstr>
      <vt:lpstr>   </vt:lpstr>
      <vt:lpstr>   </vt:lpstr>
      <vt:lpstr>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revision>37</cp:revision>
  <dcterms:created xsi:type="dcterms:W3CDTF">2022-10-06T04:58:00Z</dcterms:created>
  <dcterms:modified xsi:type="dcterms:W3CDTF">2022-10-07T03:35:15Z</dcterms:modified>
</cp:coreProperties>
</file>