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4" r:id="rId3"/>
    <p:sldId id="265" r:id="rId4"/>
    <p:sldId id="258" r:id="rId5"/>
    <p:sldId id="259"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8"/>
  </p:normalViewPr>
  <p:slideViewPr>
    <p:cSldViewPr snapToGrid="0">
      <p:cViewPr varScale="1">
        <p:scale>
          <a:sx n="90" d="100"/>
          <a:sy n="90" d="100"/>
        </p:scale>
        <p:origin x="232" y="6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50890B-A833-498C-9808-E7F620963700}" type="doc">
      <dgm:prSet loTypeId="urn:microsoft.com/office/officeart/2005/8/layout/pList2" loCatId="list" qsTypeId="urn:microsoft.com/office/officeart/2005/8/quickstyle/simple1" qsCatId="simple" csTypeId="urn:microsoft.com/office/officeart/2005/8/colors/accent1_2" csCatId="accent1" phldr="1"/>
      <dgm:spPr/>
    </dgm:pt>
    <dgm:pt modelId="{DC854A93-2A68-42F9-97D7-F4B56DB29F98}">
      <dgm:prSet phldrT="[Text]" custT="1"/>
      <dgm:spPr>
        <a:solidFill>
          <a:schemeClr val="accent1">
            <a:lumMod val="75000"/>
            <a:alpha val="21000"/>
          </a:schemeClr>
        </a:solidFill>
      </dgm:spPr>
      <dgm:t>
        <a:bodyPr/>
        <a:lstStyle/>
        <a:p>
          <a:pPr algn="l"/>
          <a:r>
            <a:rPr lang="en-US" sz="1400" b="1" dirty="0" err="1">
              <a:solidFill>
                <a:schemeClr val="tx1"/>
              </a:solidFill>
              <a:latin typeface="Calibri" pitchFamily="34" charset="0"/>
              <a:cs typeface="Calibri" pitchFamily="34" charset="0"/>
            </a:rPr>
            <a:t>value_mean_cust_id</a:t>
          </a:r>
          <a:r>
            <a:rPr lang="en-US" sz="1400" b="1" dirty="0">
              <a:solidFill>
                <a:schemeClr val="tx1"/>
              </a:solidFill>
              <a:latin typeface="Calibri" pitchFamily="34" charset="0"/>
              <a:cs typeface="Calibri" pitchFamily="34" charset="0"/>
            </a:rPr>
            <a:t> </a:t>
          </a:r>
          <a:r>
            <a:rPr lang="en-US" sz="1400" dirty="0">
              <a:solidFill>
                <a:schemeClr val="tx1"/>
              </a:solidFill>
              <a:latin typeface="Calibri" pitchFamily="34" charset="0"/>
              <a:cs typeface="Calibri" pitchFamily="34" charset="0"/>
            </a:rPr>
            <a:t>- </a:t>
          </a:r>
          <a:r>
            <a:rPr lang="en-US" sz="1400" b="0" i="0" dirty="0">
              <a:solidFill>
                <a:schemeClr val="tx1"/>
              </a:solidFill>
              <a:latin typeface="Calibri" pitchFamily="34" charset="0"/>
              <a:cs typeface="Calibri" pitchFamily="34" charset="0"/>
            </a:rPr>
            <a:t>Calculated the average number of actions which a customer clicked for a previous time.  The above graph shows the distribution for </a:t>
          </a:r>
          <a:r>
            <a:rPr lang="en-US" sz="1400" b="0" i="0" dirty="0" err="1">
              <a:solidFill>
                <a:schemeClr val="tx1"/>
              </a:solidFill>
              <a:latin typeface="Calibri" pitchFamily="34" charset="0"/>
              <a:cs typeface="Calibri" pitchFamily="34" charset="0"/>
            </a:rPr>
            <a:t>click_flag</a:t>
          </a:r>
          <a:r>
            <a:rPr lang="en-US" sz="1400" b="0" i="0" dirty="0">
              <a:solidFill>
                <a:schemeClr val="tx1"/>
              </a:solidFill>
              <a:latin typeface="Calibri" pitchFamily="34" charset="0"/>
              <a:cs typeface="Calibri" pitchFamily="34" charset="0"/>
            </a:rPr>
            <a:t>=1 and below shows for </a:t>
          </a:r>
          <a:r>
            <a:rPr lang="en-US" sz="1400" b="0" i="0" dirty="0" err="1">
              <a:solidFill>
                <a:schemeClr val="tx1"/>
              </a:solidFill>
              <a:latin typeface="Calibri" pitchFamily="34" charset="0"/>
              <a:cs typeface="Calibri" pitchFamily="34" charset="0"/>
            </a:rPr>
            <a:t>click_flag</a:t>
          </a:r>
          <a:r>
            <a:rPr lang="en-US" sz="1400" b="0" i="0" dirty="0">
              <a:solidFill>
                <a:schemeClr val="tx1"/>
              </a:solidFill>
              <a:latin typeface="Calibri" pitchFamily="34" charset="0"/>
              <a:cs typeface="Calibri" pitchFamily="34" charset="0"/>
            </a:rPr>
            <a:t>=0.</a:t>
          </a:r>
          <a:endParaRPr lang="en-US" sz="1400" dirty="0">
            <a:solidFill>
              <a:schemeClr val="tx1"/>
            </a:solidFill>
            <a:latin typeface="Calibri" pitchFamily="34" charset="0"/>
            <a:cs typeface="Calibri" pitchFamily="34" charset="0"/>
          </a:endParaRPr>
        </a:p>
      </dgm:t>
    </dgm:pt>
    <dgm:pt modelId="{5C2CA1B1-7E89-45D2-9FA7-D793475FC244}" type="parTrans" cxnId="{14716FDC-F5CD-4E45-BB96-8CDE1E02A170}">
      <dgm:prSet/>
      <dgm:spPr/>
      <dgm:t>
        <a:bodyPr/>
        <a:lstStyle/>
        <a:p>
          <a:endParaRPr lang="en-US"/>
        </a:p>
      </dgm:t>
    </dgm:pt>
    <dgm:pt modelId="{546FF8A4-C47F-4806-B379-E0A50A9A2D4F}" type="sibTrans" cxnId="{14716FDC-F5CD-4E45-BB96-8CDE1E02A170}">
      <dgm:prSet/>
      <dgm:spPr/>
      <dgm:t>
        <a:bodyPr/>
        <a:lstStyle/>
        <a:p>
          <a:endParaRPr lang="en-US"/>
        </a:p>
      </dgm:t>
    </dgm:pt>
    <dgm:pt modelId="{1A0B7F74-9848-479B-AB95-BABBD4CB9B7B}">
      <dgm:prSet phldrT="[Text]" custT="1"/>
      <dgm:spPr>
        <a:solidFill>
          <a:schemeClr val="accent1">
            <a:hueOff val="0"/>
            <a:satOff val="0"/>
            <a:lumOff val="0"/>
            <a:alpha val="20000"/>
          </a:schemeClr>
        </a:solidFill>
      </dgm:spPr>
      <dgm:t>
        <a:bodyPr/>
        <a:lstStyle/>
        <a:p>
          <a:pPr algn="l"/>
          <a:r>
            <a:rPr lang="en-US" sz="1400" b="1" dirty="0" err="1">
              <a:solidFill>
                <a:schemeClr val="tx1"/>
              </a:solidFill>
              <a:latin typeface="Calibri" pitchFamily="34" charset="0"/>
              <a:cs typeface="Calibri" pitchFamily="34" charset="0"/>
            </a:rPr>
            <a:t>Value_mean_app_code</a:t>
          </a:r>
          <a:r>
            <a:rPr lang="en-US" sz="1400" b="1" dirty="0">
              <a:solidFill>
                <a:schemeClr val="tx1"/>
              </a:solidFill>
              <a:latin typeface="Calibri" pitchFamily="34" charset="0"/>
              <a:cs typeface="Calibri" pitchFamily="34" charset="0"/>
            </a:rPr>
            <a:t> </a:t>
          </a:r>
          <a:r>
            <a:rPr lang="en-US" sz="1400" dirty="0">
              <a:solidFill>
                <a:schemeClr val="tx1"/>
              </a:solidFill>
              <a:latin typeface="Calibri" pitchFamily="34" charset="0"/>
              <a:cs typeface="Calibri" pitchFamily="34" charset="0"/>
            </a:rPr>
            <a:t>- </a:t>
          </a:r>
          <a:r>
            <a:rPr lang="en-US" sz="1400" b="0" i="0" dirty="0">
              <a:solidFill>
                <a:schemeClr val="tx1"/>
              </a:solidFill>
              <a:latin typeface="Calibri" pitchFamily="34" charset="0"/>
              <a:cs typeface="Calibri" pitchFamily="34" charset="0"/>
            </a:rPr>
            <a:t>The calculated average number of activities which users with this </a:t>
          </a:r>
          <a:r>
            <a:rPr lang="en-US" sz="1400" b="0" i="0" dirty="0" err="1">
              <a:solidFill>
                <a:schemeClr val="tx1"/>
              </a:solidFill>
              <a:latin typeface="Calibri" pitchFamily="34" charset="0"/>
              <a:cs typeface="Calibri" pitchFamily="34" charset="0"/>
            </a:rPr>
            <a:t>app_code</a:t>
          </a:r>
          <a:r>
            <a:rPr lang="en-US" sz="1400" b="0" i="0" dirty="0">
              <a:solidFill>
                <a:schemeClr val="tx1"/>
              </a:solidFill>
              <a:latin typeface="Calibri" pitchFamily="34" charset="0"/>
              <a:cs typeface="Calibri" pitchFamily="34" charset="0"/>
            </a:rPr>
            <a:t> clicked for previous time. The above graph shows distribution for </a:t>
          </a:r>
          <a:r>
            <a:rPr lang="en-US" sz="1400" b="0" i="0" dirty="0" err="1">
              <a:solidFill>
                <a:schemeClr val="tx1"/>
              </a:solidFill>
              <a:latin typeface="Calibri" pitchFamily="34" charset="0"/>
              <a:cs typeface="Calibri" pitchFamily="34" charset="0"/>
            </a:rPr>
            <a:t>click_flag</a:t>
          </a:r>
          <a:r>
            <a:rPr lang="en-US" sz="1400" b="0" i="0" dirty="0">
              <a:solidFill>
                <a:schemeClr val="tx1"/>
              </a:solidFill>
              <a:latin typeface="Calibri" pitchFamily="34" charset="0"/>
              <a:cs typeface="Calibri" pitchFamily="34" charset="0"/>
            </a:rPr>
            <a:t>=1 and below shows for </a:t>
          </a:r>
          <a:r>
            <a:rPr lang="en-US" sz="1400" b="0" i="0" dirty="0" err="1">
              <a:solidFill>
                <a:schemeClr val="tx1"/>
              </a:solidFill>
              <a:latin typeface="Calibri" pitchFamily="34" charset="0"/>
              <a:cs typeface="Calibri" pitchFamily="34" charset="0"/>
            </a:rPr>
            <a:t>click_flag</a:t>
          </a:r>
          <a:r>
            <a:rPr lang="en-US" sz="1400" b="0" i="0" dirty="0">
              <a:solidFill>
                <a:schemeClr val="tx1"/>
              </a:solidFill>
              <a:latin typeface="Calibri" pitchFamily="34" charset="0"/>
              <a:cs typeface="Calibri" pitchFamily="34" charset="0"/>
            </a:rPr>
            <a:t>=0</a:t>
          </a:r>
          <a:endParaRPr lang="en-US" sz="1400" dirty="0">
            <a:solidFill>
              <a:schemeClr val="tx1"/>
            </a:solidFill>
            <a:latin typeface="Calibri" pitchFamily="34" charset="0"/>
            <a:cs typeface="Calibri" pitchFamily="34" charset="0"/>
          </a:endParaRPr>
        </a:p>
      </dgm:t>
    </dgm:pt>
    <dgm:pt modelId="{79171F08-1F66-44BD-BA3A-40B2541C1642}" type="parTrans" cxnId="{EB671E63-E03F-49A4-9BE9-D965B8B2F0B3}">
      <dgm:prSet/>
      <dgm:spPr/>
      <dgm:t>
        <a:bodyPr/>
        <a:lstStyle/>
        <a:p>
          <a:endParaRPr lang="en-US"/>
        </a:p>
      </dgm:t>
    </dgm:pt>
    <dgm:pt modelId="{B8EE33DF-5C69-4161-BE39-E72A8FBBDFD0}" type="sibTrans" cxnId="{EB671E63-E03F-49A4-9BE9-D965B8B2F0B3}">
      <dgm:prSet/>
      <dgm:spPr/>
      <dgm:t>
        <a:bodyPr/>
        <a:lstStyle/>
        <a:p>
          <a:endParaRPr lang="en-US"/>
        </a:p>
      </dgm:t>
    </dgm:pt>
    <dgm:pt modelId="{F4130DDF-7B63-42BC-909A-E7275B3F73C5}">
      <dgm:prSet phldrT="[Text]" custT="1"/>
      <dgm:spPr>
        <a:solidFill>
          <a:schemeClr val="accent1">
            <a:lumMod val="75000"/>
            <a:alpha val="17000"/>
          </a:schemeClr>
        </a:solidFill>
      </dgm:spPr>
      <dgm:t>
        <a:bodyPr/>
        <a:lstStyle/>
        <a:p>
          <a:pPr algn="l"/>
          <a:r>
            <a:rPr lang="en-US" sz="1400" b="1" dirty="0" err="1">
              <a:solidFill>
                <a:schemeClr val="tx1"/>
              </a:solidFill>
              <a:latin typeface="Calibri" pitchFamily="34" charset="0"/>
              <a:cs typeface="Calibri" pitchFamily="34" charset="0"/>
            </a:rPr>
            <a:t>diff_time_cust_id_last</a:t>
          </a:r>
          <a:r>
            <a:rPr lang="en-US" sz="1400" b="1" dirty="0">
              <a:solidFill>
                <a:schemeClr val="tx1"/>
              </a:solidFill>
              <a:latin typeface="Calibri" pitchFamily="34" charset="0"/>
              <a:cs typeface="Calibri" pitchFamily="34" charset="0"/>
            </a:rPr>
            <a:t> </a:t>
          </a:r>
          <a:r>
            <a:rPr lang="en-US" sz="1200" dirty="0">
              <a:solidFill>
                <a:schemeClr val="tx1"/>
              </a:solidFill>
              <a:latin typeface="Calibri" pitchFamily="34" charset="0"/>
              <a:cs typeface="Calibri" pitchFamily="34" charset="0"/>
            </a:rPr>
            <a:t>- </a:t>
          </a:r>
          <a:r>
            <a:rPr lang="en-US" sz="1200" b="0" i="0" dirty="0">
              <a:solidFill>
                <a:schemeClr val="tx1"/>
              </a:solidFill>
              <a:latin typeface="Calibri" pitchFamily="34" charset="0"/>
              <a:cs typeface="Calibri" pitchFamily="34" charset="0"/>
            </a:rPr>
            <a:t>The time from the current impression time to the previous customer action. The above graph shows distribution for </a:t>
          </a:r>
          <a:r>
            <a:rPr lang="en-US" sz="1200" b="0" i="0" dirty="0" err="1">
              <a:solidFill>
                <a:schemeClr val="tx1"/>
              </a:solidFill>
              <a:latin typeface="Calibri" pitchFamily="34" charset="0"/>
              <a:cs typeface="Calibri" pitchFamily="34" charset="0"/>
            </a:rPr>
            <a:t>click_flag</a:t>
          </a:r>
          <a:r>
            <a:rPr lang="en-US" sz="1200" b="0" i="0" dirty="0">
              <a:solidFill>
                <a:schemeClr val="tx1"/>
              </a:solidFill>
              <a:latin typeface="Calibri" pitchFamily="34" charset="0"/>
              <a:cs typeface="Calibri" pitchFamily="34" charset="0"/>
            </a:rPr>
            <a:t>=1 and below shows for </a:t>
          </a:r>
          <a:r>
            <a:rPr lang="en-US" sz="1200" b="0" i="0" dirty="0" err="1">
              <a:solidFill>
                <a:schemeClr val="tx1"/>
              </a:solidFill>
              <a:latin typeface="Calibri" pitchFamily="34" charset="0"/>
              <a:cs typeface="Calibri" pitchFamily="34" charset="0"/>
            </a:rPr>
            <a:t>click_flag</a:t>
          </a:r>
          <a:r>
            <a:rPr lang="en-US" sz="1200" b="0" i="0" dirty="0">
              <a:solidFill>
                <a:schemeClr val="tx1"/>
              </a:solidFill>
              <a:latin typeface="Calibri" pitchFamily="34" charset="0"/>
              <a:cs typeface="Calibri" pitchFamily="34" charset="0"/>
            </a:rPr>
            <a:t>=0</a:t>
          </a:r>
          <a:endParaRPr lang="en-US" sz="1200" dirty="0">
            <a:solidFill>
              <a:schemeClr val="tx1"/>
            </a:solidFill>
            <a:latin typeface="Calibri" pitchFamily="34" charset="0"/>
            <a:cs typeface="Calibri" pitchFamily="34" charset="0"/>
          </a:endParaRPr>
        </a:p>
      </dgm:t>
    </dgm:pt>
    <dgm:pt modelId="{AF6EC477-4D00-45F5-A9DF-8FED8A4A78A2}" type="parTrans" cxnId="{77FA9A2A-D867-4CB4-918A-06063C1F6477}">
      <dgm:prSet/>
      <dgm:spPr/>
      <dgm:t>
        <a:bodyPr/>
        <a:lstStyle/>
        <a:p>
          <a:endParaRPr lang="en-US"/>
        </a:p>
      </dgm:t>
    </dgm:pt>
    <dgm:pt modelId="{5981044B-B06A-4A31-A68A-1A98D26542A7}" type="sibTrans" cxnId="{77FA9A2A-D867-4CB4-918A-06063C1F6477}">
      <dgm:prSet/>
      <dgm:spPr/>
      <dgm:t>
        <a:bodyPr/>
        <a:lstStyle/>
        <a:p>
          <a:endParaRPr lang="en-US"/>
        </a:p>
      </dgm:t>
    </dgm:pt>
    <dgm:pt modelId="{961B4707-B028-45BE-927C-85C92F716F8D}" type="pres">
      <dgm:prSet presAssocID="{5250890B-A833-498C-9808-E7F620963700}" presName="Name0" presStyleCnt="0">
        <dgm:presLayoutVars>
          <dgm:dir/>
          <dgm:resizeHandles val="exact"/>
        </dgm:presLayoutVars>
      </dgm:prSet>
      <dgm:spPr/>
    </dgm:pt>
    <dgm:pt modelId="{1A1F27A4-D14A-4FFF-A014-47008C49A1D2}" type="pres">
      <dgm:prSet presAssocID="{5250890B-A833-498C-9808-E7F620963700}" presName="bkgdShp" presStyleLbl="alignAccFollowNode1" presStyleIdx="0" presStyleCnt="1" custScaleY="90911" custLinFactNeighborX="-511" custLinFactNeighborY="682">
        <dgm:style>
          <a:lnRef idx="1">
            <a:schemeClr val="accent6"/>
          </a:lnRef>
          <a:fillRef idx="2">
            <a:schemeClr val="accent6"/>
          </a:fillRef>
          <a:effectRef idx="1">
            <a:schemeClr val="accent6"/>
          </a:effectRef>
          <a:fontRef idx="minor">
            <a:schemeClr val="dk1"/>
          </a:fontRef>
        </dgm:style>
      </dgm:prSet>
      <dgm:spPr>
        <a:solidFill>
          <a:schemeClr val="accent6">
            <a:lumMod val="60000"/>
            <a:lumOff val="40000"/>
            <a:alpha val="55000"/>
          </a:schemeClr>
        </a:solidFill>
      </dgm:spPr>
    </dgm:pt>
    <dgm:pt modelId="{653FBB85-9DAE-4248-9D41-3AB439C80802}" type="pres">
      <dgm:prSet presAssocID="{5250890B-A833-498C-9808-E7F620963700}" presName="linComp" presStyleCnt="0"/>
      <dgm:spPr/>
    </dgm:pt>
    <dgm:pt modelId="{44859578-DA20-4B3E-A0C9-046D7FF197F5}" type="pres">
      <dgm:prSet presAssocID="{DC854A93-2A68-42F9-97D7-F4B56DB29F98}" presName="compNode" presStyleCnt="0"/>
      <dgm:spPr/>
    </dgm:pt>
    <dgm:pt modelId="{5457C062-0FCC-4E05-BE03-EE350AE31EFD}" type="pres">
      <dgm:prSet presAssocID="{DC854A93-2A68-42F9-97D7-F4B56DB29F98}" presName="node" presStyleLbl="node1" presStyleIdx="0" presStyleCnt="3" custScaleX="162356" custScaleY="49457" custLinFactNeighborX="-10788" custLinFactNeighborY="-41351">
        <dgm:presLayoutVars>
          <dgm:bulletEnabled val="1"/>
        </dgm:presLayoutVars>
      </dgm:prSet>
      <dgm:spPr/>
    </dgm:pt>
    <dgm:pt modelId="{A81AE940-5956-4D05-8986-406F724D972B}" type="pres">
      <dgm:prSet presAssocID="{DC854A93-2A68-42F9-97D7-F4B56DB29F98}" presName="invisiNode" presStyleLbl="node1" presStyleIdx="0" presStyleCnt="3"/>
      <dgm:spPr/>
    </dgm:pt>
    <dgm:pt modelId="{D89A9BC7-B6D5-41AB-89E7-414739590F30}" type="pres">
      <dgm:prSet presAssocID="{DC854A93-2A68-42F9-97D7-F4B56DB29F98}" presName="imagNode" presStyleLbl="fgImgPlace1" presStyleIdx="0" presStyleCnt="3" custScaleX="160560" custLinFactNeighborX="-5531" custLinFactNeighborY="-18595"/>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57A73873-9B70-4773-A808-2A9674023E14}" type="pres">
      <dgm:prSet presAssocID="{546FF8A4-C47F-4806-B379-E0A50A9A2D4F}" presName="sibTrans" presStyleLbl="sibTrans2D1" presStyleIdx="0" presStyleCnt="0"/>
      <dgm:spPr/>
    </dgm:pt>
    <dgm:pt modelId="{2AA0B085-FB5D-4ED1-B13E-6A9C016BA178}" type="pres">
      <dgm:prSet presAssocID="{1A0B7F74-9848-479B-AB95-BABBD4CB9B7B}" presName="compNode" presStyleCnt="0"/>
      <dgm:spPr/>
    </dgm:pt>
    <dgm:pt modelId="{233F0367-FD0B-47ED-B084-F079A736C25D}" type="pres">
      <dgm:prSet presAssocID="{1A0B7F74-9848-479B-AB95-BABBD4CB9B7B}" presName="node" presStyleLbl="node1" presStyleIdx="1" presStyleCnt="3" custScaleX="165685" custScaleY="49164" custLinFactNeighborX="-1160" custLinFactNeighborY="-40873">
        <dgm:presLayoutVars>
          <dgm:bulletEnabled val="1"/>
        </dgm:presLayoutVars>
      </dgm:prSet>
      <dgm:spPr/>
    </dgm:pt>
    <dgm:pt modelId="{374C2B2D-63F5-4946-9F00-E8AC5475D3EB}" type="pres">
      <dgm:prSet presAssocID="{1A0B7F74-9848-479B-AB95-BABBD4CB9B7B}" presName="invisiNode" presStyleLbl="node1" presStyleIdx="1" presStyleCnt="3"/>
      <dgm:spPr/>
    </dgm:pt>
    <dgm:pt modelId="{B269E15B-7AC0-4B37-B1F0-32AF3D12E3CE}" type="pres">
      <dgm:prSet presAssocID="{1A0B7F74-9848-479B-AB95-BABBD4CB9B7B}" presName="imagNode" presStyleLbl="fgImgPlace1" presStyleIdx="1" presStyleCnt="3" custScaleX="143311" custLinFactNeighborX="-2983" custLinFactNeighborY="-19369"/>
      <dgm:spPr>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dgm:spPr>
    </dgm:pt>
    <dgm:pt modelId="{9717D2C0-57CB-440A-B6EB-2BB398F2C01D}" type="pres">
      <dgm:prSet presAssocID="{B8EE33DF-5C69-4161-BE39-E72A8FBBDFD0}" presName="sibTrans" presStyleLbl="sibTrans2D1" presStyleIdx="0" presStyleCnt="0"/>
      <dgm:spPr/>
    </dgm:pt>
    <dgm:pt modelId="{D02B139B-793C-4502-8CEA-68FC3E61A8C8}" type="pres">
      <dgm:prSet presAssocID="{F4130DDF-7B63-42BC-909A-E7275B3F73C5}" presName="compNode" presStyleCnt="0"/>
      <dgm:spPr/>
    </dgm:pt>
    <dgm:pt modelId="{35721BF6-14E6-4551-A3DF-6D06FAB3A3D9}" type="pres">
      <dgm:prSet presAssocID="{F4130DDF-7B63-42BC-909A-E7275B3F73C5}" presName="node" presStyleLbl="node1" presStyleIdx="2" presStyleCnt="3" custScaleX="138866" custScaleY="49512" custLinFactNeighborX="9333" custLinFactNeighborY="-41365">
        <dgm:presLayoutVars>
          <dgm:bulletEnabled val="1"/>
        </dgm:presLayoutVars>
      </dgm:prSet>
      <dgm:spPr/>
    </dgm:pt>
    <dgm:pt modelId="{A98D416D-F4A0-46B8-9A4B-7D88E9257B25}" type="pres">
      <dgm:prSet presAssocID="{F4130DDF-7B63-42BC-909A-E7275B3F73C5}" presName="invisiNode" presStyleLbl="node1" presStyleIdx="2" presStyleCnt="3"/>
      <dgm:spPr/>
    </dgm:pt>
    <dgm:pt modelId="{71902FBE-2A3E-46C6-9E28-A982D2110B34}" type="pres">
      <dgm:prSet presAssocID="{F4130DDF-7B63-42BC-909A-E7275B3F73C5}" presName="imagNode" presStyleLbl="fgImgPlace1" presStyleIdx="2" presStyleCnt="3" custScaleX="125786" custLinFactNeighborX="1966" custLinFactNeighborY="-19800"/>
      <dgm:spPr>
        <a:blipFill dpi="0" rotWithShape="1">
          <a:blip xmlns:r="http://schemas.openxmlformats.org/officeDocument/2006/relationships" r:embed="rId3"/>
          <a:srcRect/>
          <a:stretch>
            <a:fillRect l="-2000" r="-15000"/>
          </a:stretch>
        </a:blipFill>
      </dgm:spPr>
    </dgm:pt>
  </dgm:ptLst>
  <dgm:cxnLst>
    <dgm:cxn modelId="{26FFFF05-5484-4B60-BB76-C4F9364A8D0B}" type="presOf" srcId="{1A0B7F74-9848-479B-AB95-BABBD4CB9B7B}" destId="{233F0367-FD0B-47ED-B084-F079A736C25D}" srcOrd="0" destOrd="0" presId="urn:microsoft.com/office/officeart/2005/8/layout/pList2"/>
    <dgm:cxn modelId="{77FA9A2A-D867-4CB4-918A-06063C1F6477}" srcId="{5250890B-A833-498C-9808-E7F620963700}" destId="{F4130DDF-7B63-42BC-909A-E7275B3F73C5}" srcOrd="2" destOrd="0" parTransId="{AF6EC477-4D00-45F5-A9DF-8FED8A4A78A2}" sibTransId="{5981044B-B06A-4A31-A68A-1A98D26542A7}"/>
    <dgm:cxn modelId="{EB671E63-E03F-49A4-9BE9-D965B8B2F0B3}" srcId="{5250890B-A833-498C-9808-E7F620963700}" destId="{1A0B7F74-9848-479B-AB95-BABBD4CB9B7B}" srcOrd="1" destOrd="0" parTransId="{79171F08-1F66-44BD-BA3A-40B2541C1642}" sibTransId="{B8EE33DF-5C69-4161-BE39-E72A8FBBDFD0}"/>
    <dgm:cxn modelId="{08EEAC79-F41E-4349-9E1A-FA944FCAA907}" type="presOf" srcId="{5250890B-A833-498C-9808-E7F620963700}" destId="{961B4707-B028-45BE-927C-85C92F716F8D}" srcOrd="0" destOrd="0" presId="urn:microsoft.com/office/officeart/2005/8/layout/pList2"/>
    <dgm:cxn modelId="{D30963B0-806D-448B-A36C-38ECBCCC426F}" type="presOf" srcId="{B8EE33DF-5C69-4161-BE39-E72A8FBBDFD0}" destId="{9717D2C0-57CB-440A-B6EB-2BB398F2C01D}" srcOrd="0" destOrd="0" presId="urn:microsoft.com/office/officeart/2005/8/layout/pList2"/>
    <dgm:cxn modelId="{14716FDC-F5CD-4E45-BB96-8CDE1E02A170}" srcId="{5250890B-A833-498C-9808-E7F620963700}" destId="{DC854A93-2A68-42F9-97D7-F4B56DB29F98}" srcOrd="0" destOrd="0" parTransId="{5C2CA1B1-7E89-45D2-9FA7-D793475FC244}" sibTransId="{546FF8A4-C47F-4806-B379-E0A50A9A2D4F}"/>
    <dgm:cxn modelId="{B6A203F7-64FA-4BF4-B469-CA1DD106CAAB}" type="presOf" srcId="{DC854A93-2A68-42F9-97D7-F4B56DB29F98}" destId="{5457C062-0FCC-4E05-BE03-EE350AE31EFD}" srcOrd="0" destOrd="0" presId="urn:microsoft.com/office/officeart/2005/8/layout/pList2"/>
    <dgm:cxn modelId="{A4B779FE-C0F2-4355-A2A3-6C089457520D}" type="presOf" srcId="{546FF8A4-C47F-4806-B379-E0A50A9A2D4F}" destId="{57A73873-9B70-4773-A808-2A9674023E14}" srcOrd="0" destOrd="0" presId="urn:microsoft.com/office/officeart/2005/8/layout/pList2"/>
    <dgm:cxn modelId="{5593D9FE-5434-4DB7-9557-BB5890F012AC}" type="presOf" srcId="{F4130DDF-7B63-42BC-909A-E7275B3F73C5}" destId="{35721BF6-14E6-4551-A3DF-6D06FAB3A3D9}" srcOrd="0" destOrd="0" presId="urn:microsoft.com/office/officeart/2005/8/layout/pList2"/>
    <dgm:cxn modelId="{A189BBA6-BB9E-4627-847D-B8DEC984161A}" type="presParOf" srcId="{961B4707-B028-45BE-927C-85C92F716F8D}" destId="{1A1F27A4-D14A-4FFF-A014-47008C49A1D2}" srcOrd="0" destOrd="0" presId="urn:microsoft.com/office/officeart/2005/8/layout/pList2"/>
    <dgm:cxn modelId="{AC821D63-7317-4762-9318-5D3CA190AA82}" type="presParOf" srcId="{961B4707-B028-45BE-927C-85C92F716F8D}" destId="{653FBB85-9DAE-4248-9D41-3AB439C80802}" srcOrd="1" destOrd="0" presId="urn:microsoft.com/office/officeart/2005/8/layout/pList2"/>
    <dgm:cxn modelId="{8F5A9829-0952-470C-A11F-71C385AE9F49}" type="presParOf" srcId="{653FBB85-9DAE-4248-9D41-3AB439C80802}" destId="{44859578-DA20-4B3E-A0C9-046D7FF197F5}" srcOrd="0" destOrd="0" presId="urn:microsoft.com/office/officeart/2005/8/layout/pList2"/>
    <dgm:cxn modelId="{7A39F138-C16A-4687-BE1E-0CBF46A64284}" type="presParOf" srcId="{44859578-DA20-4B3E-A0C9-046D7FF197F5}" destId="{5457C062-0FCC-4E05-BE03-EE350AE31EFD}" srcOrd="0" destOrd="0" presId="urn:microsoft.com/office/officeart/2005/8/layout/pList2"/>
    <dgm:cxn modelId="{08880462-4843-4E2E-88E2-0B77BCFC2158}" type="presParOf" srcId="{44859578-DA20-4B3E-A0C9-046D7FF197F5}" destId="{A81AE940-5956-4D05-8986-406F724D972B}" srcOrd="1" destOrd="0" presId="urn:microsoft.com/office/officeart/2005/8/layout/pList2"/>
    <dgm:cxn modelId="{F434DA49-9166-4009-9238-9FCEE4D38088}" type="presParOf" srcId="{44859578-DA20-4B3E-A0C9-046D7FF197F5}" destId="{D89A9BC7-B6D5-41AB-89E7-414739590F30}" srcOrd="2" destOrd="0" presId="urn:microsoft.com/office/officeart/2005/8/layout/pList2"/>
    <dgm:cxn modelId="{19C554D1-89D3-449A-A1C2-00744BD9DD56}" type="presParOf" srcId="{653FBB85-9DAE-4248-9D41-3AB439C80802}" destId="{57A73873-9B70-4773-A808-2A9674023E14}" srcOrd="1" destOrd="0" presId="urn:microsoft.com/office/officeart/2005/8/layout/pList2"/>
    <dgm:cxn modelId="{2F5E301A-5423-42F4-9665-BBB3F4BD4549}" type="presParOf" srcId="{653FBB85-9DAE-4248-9D41-3AB439C80802}" destId="{2AA0B085-FB5D-4ED1-B13E-6A9C016BA178}" srcOrd="2" destOrd="0" presId="urn:microsoft.com/office/officeart/2005/8/layout/pList2"/>
    <dgm:cxn modelId="{41FB5666-D093-4DFC-AB24-A5497047BE70}" type="presParOf" srcId="{2AA0B085-FB5D-4ED1-B13E-6A9C016BA178}" destId="{233F0367-FD0B-47ED-B084-F079A736C25D}" srcOrd="0" destOrd="0" presId="urn:microsoft.com/office/officeart/2005/8/layout/pList2"/>
    <dgm:cxn modelId="{3A4C31A5-5310-4042-97D9-0DE9A628B63A}" type="presParOf" srcId="{2AA0B085-FB5D-4ED1-B13E-6A9C016BA178}" destId="{374C2B2D-63F5-4946-9F00-E8AC5475D3EB}" srcOrd="1" destOrd="0" presId="urn:microsoft.com/office/officeart/2005/8/layout/pList2"/>
    <dgm:cxn modelId="{C95FADF5-2C81-4FA4-994E-FFDEA216C69C}" type="presParOf" srcId="{2AA0B085-FB5D-4ED1-B13E-6A9C016BA178}" destId="{B269E15B-7AC0-4B37-B1F0-32AF3D12E3CE}" srcOrd="2" destOrd="0" presId="urn:microsoft.com/office/officeart/2005/8/layout/pList2"/>
    <dgm:cxn modelId="{5B07B26B-3E91-4AB6-8D9A-03EBF240C364}" type="presParOf" srcId="{653FBB85-9DAE-4248-9D41-3AB439C80802}" destId="{9717D2C0-57CB-440A-B6EB-2BB398F2C01D}" srcOrd="3" destOrd="0" presId="urn:microsoft.com/office/officeart/2005/8/layout/pList2"/>
    <dgm:cxn modelId="{9BA66B69-6EF8-4885-855B-ED1C7E5132F1}" type="presParOf" srcId="{653FBB85-9DAE-4248-9D41-3AB439C80802}" destId="{D02B139B-793C-4502-8CEA-68FC3E61A8C8}" srcOrd="4" destOrd="0" presId="urn:microsoft.com/office/officeart/2005/8/layout/pList2"/>
    <dgm:cxn modelId="{EA915C28-32A6-41A9-84CD-8EF796A3230A}" type="presParOf" srcId="{D02B139B-793C-4502-8CEA-68FC3E61A8C8}" destId="{35721BF6-14E6-4551-A3DF-6D06FAB3A3D9}" srcOrd="0" destOrd="0" presId="urn:microsoft.com/office/officeart/2005/8/layout/pList2"/>
    <dgm:cxn modelId="{E4971940-5A76-44A3-B9C5-97E9540A2459}" type="presParOf" srcId="{D02B139B-793C-4502-8CEA-68FC3E61A8C8}" destId="{A98D416D-F4A0-46B8-9A4B-7D88E9257B25}" srcOrd="1" destOrd="0" presId="urn:microsoft.com/office/officeart/2005/8/layout/pList2"/>
    <dgm:cxn modelId="{C98F059E-3E91-4CB3-B7E8-B5584F1C7FAF}" type="presParOf" srcId="{D02B139B-793C-4502-8CEA-68FC3E61A8C8}" destId="{71902FBE-2A3E-46C6-9E28-A982D2110B3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F27A4-D14A-4FFF-A014-47008C49A1D2}">
      <dsp:nvSpPr>
        <dsp:cNvPr id="0" name=""/>
        <dsp:cNvSpPr/>
      </dsp:nvSpPr>
      <dsp:spPr>
        <a:xfrm>
          <a:off x="0" y="260121"/>
          <a:ext cx="8392776" cy="2216773"/>
        </a:xfrm>
        <a:prstGeom prst="roundRect">
          <a:avLst>
            <a:gd name="adj" fmla="val 10000"/>
          </a:avLst>
        </a:prstGeom>
        <a:solidFill>
          <a:schemeClr val="accent6">
            <a:lumMod val="60000"/>
            <a:lumOff val="40000"/>
            <a:alpha val="55000"/>
          </a:schemeClr>
        </a:solidFill>
        <a:ln w="9525" cap="flat" cmpd="sng" algn="ctr">
          <a:solidFill>
            <a:schemeClr val="accent6">
              <a:shade val="60000"/>
            </a:schemeClr>
          </a:solidFill>
          <a:prstDash val="solid"/>
        </a:ln>
        <a:effectLst/>
      </dsp:spPr>
      <dsp:style>
        <a:lnRef idx="1">
          <a:schemeClr val="accent6"/>
        </a:lnRef>
        <a:fillRef idx="2">
          <a:schemeClr val="accent6"/>
        </a:fillRef>
        <a:effectRef idx="1">
          <a:schemeClr val="accent6"/>
        </a:effectRef>
        <a:fontRef idx="minor">
          <a:schemeClr val="dk1"/>
        </a:fontRef>
      </dsp:style>
    </dsp:sp>
    <dsp:sp modelId="{D89A9BC7-B6D5-41AB-89E7-414739590F30}">
      <dsp:nvSpPr>
        <dsp:cNvPr id="0" name=""/>
        <dsp:cNvSpPr/>
      </dsp:nvSpPr>
      <dsp:spPr>
        <a:xfrm>
          <a:off x="177807" y="501868"/>
          <a:ext cx="2600799" cy="178816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57C062-0FCC-4E05-BE03-EE350AE31EFD}">
      <dsp:nvSpPr>
        <dsp:cNvPr id="0" name=""/>
        <dsp:cNvSpPr/>
      </dsp:nvSpPr>
      <dsp:spPr>
        <a:xfrm rot="10800000">
          <a:off x="78107" y="2468445"/>
          <a:ext cx="2629891" cy="1473950"/>
        </a:xfrm>
        <a:prstGeom prst="round2SameRect">
          <a:avLst>
            <a:gd name="adj1" fmla="val 10500"/>
            <a:gd name="adj2" fmla="val 0"/>
          </a:avLst>
        </a:prstGeom>
        <a:solidFill>
          <a:schemeClr val="accent1">
            <a:lumMod val="75000"/>
            <a:alpha val="21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err="1">
              <a:solidFill>
                <a:schemeClr val="tx1"/>
              </a:solidFill>
              <a:latin typeface="Calibri" pitchFamily="34" charset="0"/>
              <a:cs typeface="Calibri" pitchFamily="34" charset="0"/>
            </a:rPr>
            <a:t>value_mean_cust_id</a:t>
          </a:r>
          <a:r>
            <a:rPr lang="en-US" sz="1400" b="1" kern="1200" dirty="0">
              <a:solidFill>
                <a:schemeClr val="tx1"/>
              </a:solidFill>
              <a:latin typeface="Calibri" pitchFamily="34" charset="0"/>
              <a:cs typeface="Calibri" pitchFamily="34" charset="0"/>
            </a:rPr>
            <a:t> </a:t>
          </a:r>
          <a:r>
            <a:rPr lang="en-US" sz="1400" kern="1200" dirty="0">
              <a:solidFill>
                <a:schemeClr val="tx1"/>
              </a:solidFill>
              <a:latin typeface="Calibri" pitchFamily="34" charset="0"/>
              <a:cs typeface="Calibri" pitchFamily="34" charset="0"/>
            </a:rPr>
            <a:t>- </a:t>
          </a:r>
          <a:r>
            <a:rPr lang="en-US" sz="1400" b="0" i="0" kern="1200" dirty="0">
              <a:solidFill>
                <a:schemeClr val="tx1"/>
              </a:solidFill>
              <a:latin typeface="Calibri" pitchFamily="34" charset="0"/>
              <a:cs typeface="Calibri" pitchFamily="34" charset="0"/>
            </a:rPr>
            <a:t>Calculated the average number of actions which a customer clicked for a previous time.  The above graph shows the distribution for </a:t>
          </a:r>
          <a:r>
            <a:rPr lang="en-US" sz="1400" b="0" i="0" kern="1200" dirty="0" err="1">
              <a:solidFill>
                <a:schemeClr val="tx1"/>
              </a:solidFill>
              <a:latin typeface="Calibri" pitchFamily="34" charset="0"/>
              <a:cs typeface="Calibri" pitchFamily="34" charset="0"/>
            </a:rPr>
            <a:t>click_flag</a:t>
          </a:r>
          <a:r>
            <a:rPr lang="en-US" sz="1400" b="0" i="0" kern="1200" dirty="0">
              <a:solidFill>
                <a:schemeClr val="tx1"/>
              </a:solidFill>
              <a:latin typeface="Calibri" pitchFamily="34" charset="0"/>
              <a:cs typeface="Calibri" pitchFamily="34" charset="0"/>
            </a:rPr>
            <a:t>=1 and below shows for </a:t>
          </a:r>
          <a:r>
            <a:rPr lang="en-US" sz="1400" b="0" i="0" kern="1200" dirty="0" err="1">
              <a:solidFill>
                <a:schemeClr val="tx1"/>
              </a:solidFill>
              <a:latin typeface="Calibri" pitchFamily="34" charset="0"/>
              <a:cs typeface="Calibri" pitchFamily="34" charset="0"/>
            </a:rPr>
            <a:t>click_flag</a:t>
          </a:r>
          <a:r>
            <a:rPr lang="en-US" sz="1400" b="0" i="0" kern="1200" dirty="0">
              <a:solidFill>
                <a:schemeClr val="tx1"/>
              </a:solidFill>
              <a:latin typeface="Calibri" pitchFamily="34" charset="0"/>
              <a:cs typeface="Calibri" pitchFamily="34" charset="0"/>
            </a:rPr>
            <a:t>=0.</a:t>
          </a:r>
          <a:endParaRPr lang="en-US" sz="1400" kern="1200" dirty="0">
            <a:solidFill>
              <a:schemeClr val="tx1"/>
            </a:solidFill>
            <a:latin typeface="Calibri" pitchFamily="34" charset="0"/>
            <a:cs typeface="Calibri" pitchFamily="34" charset="0"/>
          </a:endParaRPr>
        </a:p>
      </dsp:txBody>
      <dsp:txXfrm rot="10800000">
        <a:off x="123436" y="2468445"/>
        <a:ext cx="2539233" cy="1428621"/>
      </dsp:txXfrm>
    </dsp:sp>
    <dsp:sp modelId="{B269E15B-7AC0-4B37-B1F0-32AF3D12E3CE}">
      <dsp:nvSpPr>
        <dsp:cNvPr id="0" name=""/>
        <dsp:cNvSpPr/>
      </dsp:nvSpPr>
      <dsp:spPr>
        <a:xfrm>
          <a:off x="3177619" y="490211"/>
          <a:ext cx="2321395" cy="178816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3F0367-FD0B-47ED-B084-F079A736C25D}">
      <dsp:nvSpPr>
        <dsp:cNvPr id="0" name=""/>
        <dsp:cNvSpPr/>
      </dsp:nvSpPr>
      <dsp:spPr>
        <a:xfrm rot="10800000">
          <a:off x="3025939" y="2489240"/>
          <a:ext cx="2683815" cy="1465218"/>
        </a:xfrm>
        <a:prstGeom prst="round2SameRect">
          <a:avLst>
            <a:gd name="adj1" fmla="val 10500"/>
            <a:gd name="adj2" fmla="val 0"/>
          </a:avLst>
        </a:prstGeom>
        <a:solidFill>
          <a:schemeClr val="accent1">
            <a:hueOff val="0"/>
            <a:satOff val="0"/>
            <a:lumOff val="0"/>
            <a:alpha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err="1">
              <a:solidFill>
                <a:schemeClr val="tx1"/>
              </a:solidFill>
              <a:latin typeface="Calibri" pitchFamily="34" charset="0"/>
              <a:cs typeface="Calibri" pitchFamily="34" charset="0"/>
            </a:rPr>
            <a:t>Value_mean_app_code</a:t>
          </a:r>
          <a:r>
            <a:rPr lang="en-US" sz="1400" b="1" kern="1200" dirty="0">
              <a:solidFill>
                <a:schemeClr val="tx1"/>
              </a:solidFill>
              <a:latin typeface="Calibri" pitchFamily="34" charset="0"/>
              <a:cs typeface="Calibri" pitchFamily="34" charset="0"/>
            </a:rPr>
            <a:t> </a:t>
          </a:r>
          <a:r>
            <a:rPr lang="en-US" sz="1400" kern="1200" dirty="0">
              <a:solidFill>
                <a:schemeClr val="tx1"/>
              </a:solidFill>
              <a:latin typeface="Calibri" pitchFamily="34" charset="0"/>
              <a:cs typeface="Calibri" pitchFamily="34" charset="0"/>
            </a:rPr>
            <a:t>- </a:t>
          </a:r>
          <a:r>
            <a:rPr lang="en-US" sz="1400" b="0" i="0" kern="1200" dirty="0">
              <a:solidFill>
                <a:schemeClr val="tx1"/>
              </a:solidFill>
              <a:latin typeface="Calibri" pitchFamily="34" charset="0"/>
              <a:cs typeface="Calibri" pitchFamily="34" charset="0"/>
            </a:rPr>
            <a:t>The calculated average number of activities which users with this </a:t>
          </a:r>
          <a:r>
            <a:rPr lang="en-US" sz="1400" b="0" i="0" kern="1200" dirty="0" err="1">
              <a:solidFill>
                <a:schemeClr val="tx1"/>
              </a:solidFill>
              <a:latin typeface="Calibri" pitchFamily="34" charset="0"/>
              <a:cs typeface="Calibri" pitchFamily="34" charset="0"/>
            </a:rPr>
            <a:t>app_code</a:t>
          </a:r>
          <a:r>
            <a:rPr lang="en-US" sz="1400" b="0" i="0" kern="1200" dirty="0">
              <a:solidFill>
                <a:schemeClr val="tx1"/>
              </a:solidFill>
              <a:latin typeface="Calibri" pitchFamily="34" charset="0"/>
              <a:cs typeface="Calibri" pitchFamily="34" charset="0"/>
            </a:rPr>
            <a:t> clicked for previous time. The above graph shows distribution for </a:t>
          </a:r>
          <a:r>
            <a:rPr lang="en-US" sz="1400" b="0" i="0" kern="1200" dirty="0" err="1">
              <a:solidFill>
                <a:schemeClr val="tx1"/>
              </a:solidFill>
              <a:latin typeface="Calibri" pitchFamily="34" charset="0"/>
              <a:cs typeface="Calibri" pitchFamily="34" charset="0"/>
            </a:rPr>
            <a:t>click_flag</a:t>
          </a:r>
          <a:r>
            <a:rPr lang="en-US" sz="1400" b="0" i="0" kern="1200" dirty="0">
              <a:solidFill>
                <a:schemeClr val="tx1"/>
              </a:solidFill>
              <a:latin typeface="Calibri" pitchFamily="34" charset="0"/>
              <a:cs typeface="Calibri" pitchFamily="34" charset="0"/>
            </a:rPr>
            <a:t>=1 and below shows for </a:t>
          </a:r>
          <a:r>
            <a:rPr lang="en-US" sz="1400" b="0" i="0" kern="1200" dirty="0" err="1">
              <a:solidFill>
                <a:schemeClr val="tx1"/>
              </a:solidFill>
              <a:latin typeface="Calibri" pitchFamily="34" charset="0"/>
              <a:cs typeface="Calibri" pitchFamily="34" charset="0"/>
            </a:rPr>
            <a:t>click_flag</a:t>
          </a:r>
          <a:r>
            <a:rPr lang="en-US" sz="1400" b="0" i="0" kern="1200" dirty="0">
              <a:solidFill>
                <a:schemeClr val="tx1"/>
              </a:solidFill>
              <a:latin typeface="Calibri" pitchFamily="34" charset="0"/>
              <a:cs typeface="Calibri" pitchFamily="34" charset="0"/>
            </a:rPr>
            <a:t>=0</a:t>
          </a:r>
          <a:endParaRPr lang="en-US" sz="1400" kern="1200" dirty="0">
            <a:solidFill>
              <a:schemeClr val="tx1"/>
            </a:solidFill>
            <a:latin typeface="Calibri" pitchFamily="34" charset="0"/>
            <a:cs typeface="Calibri" pitchFamily="34" charset="0"/>
          </a:endParaRPr>
        </a:p>
      </dsp:txBody>
      <dsp:txXfrm rot="10800000">
        <a:off x="3071000" y="2489240"/>
        <a:ext cx="2593693" cy="1420157"/>
      </dsp:txXfrm>
    </dsp:sp>
    <dsp:sp modelId="{71902FBE-2A3E-46C6-9E28-A982D2110B34}">
      <dsp:nvSpPr>
        <dsp:cNvPr id="0" name=""/>
        <dsp:cNvSpPr/>
      </dsp:nvSpPr>
      <dsp:spPr>
        <a:xfrm>
          <a:off x="6028310" y="479911"/>
          <a:ext cx="2037519" cy="1788160"/>
        </a:xfrm>
        <a:prstGeom prst="roundRect">
          <a:avLst>
            <a:gd name="adj" fmla="val 10000"/>
          </a:avLst>
        </a:prstGeom>
        <a:blipFill dpi="0" rotWithShape="1">
          <a:blip xmlns:r="http://schemas.openxmlformats.org/officeDocument/2006/relationships" r:embed="rId3"/>
          <a:srcRect/>
          <a:stretch>
            <a:fillRect l="-2000" r="-1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721BF6-14E6-4551-A3DF-6D06FAB3A3D9}">
      <dsp:nvSpPr>
        <dsp:cNvPr id="0" name=""/>
        <dsp:cNvSpPr/>
      </dsp:nvSpPr>
      <dsp:spPr>
        <a:xfrm rot="10800000">
          <a:off x="6041706" y="2466798"/>
          <a:ext cx="2249393" cy="1475589"/>
        </a:xfrm>
        <a:prstGeom prst="round2SameRect">
          <a:avLst>
            <a:gd name="adj1" fmla="val 10500"/>
            <a:gd name="adj2" fmla="val 0"/>
          </a:avLst>
        </a:prstGeom>
        <a:solidFill>
          <a:schemeClr val="accent1">
            <a:lumMod val="75000"/>
            <a:alpha val="17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err="1">
              <a:solidFill>
                <a:schemeClr val="tx1"/>
              </a:solidFill>
              <a:latin typeface="Calibri" pitchFamily="34" charset="0"/>
              <a:cs typeface="Calibri" pitchFamily="34" charset="0"/>
            </a:rPr>
            <a:t>diff_time_cust_id_last</a:t>
          </a:r>
          <a:r>
            <a:rPr lang="en-US" sz="1400" b="1" kern="1200" dirty="0">
              <a:solidFill>
                <a:schemeClr val="tx1"/>
              </a:solidFill>
              <a:latin typeface="Calibri" pitchFamily="34" charset="0"/>
              <a:cs typeface="Calibri" pitchFamily="34" charset="0"/>
            </a:rPr>
            <a:t> </a:t>
          </a:r>
          <a:r>
            <a:rPr lang="en-US" sz="1200" kern="1200" dirty="0">
              <a:solidFill>
                <a:schemeClr val="tx1"/>
              </a:solidFill>
              <a:latin typeface="Calibri" pitchFamily="34" charset="0"/>
              <a:cs typeface="Calibri" pitchFamily="34" charset="0"/>
            </a:rPr>
            <a:t>- </a:t>
          </a:r>
          <a:r>
            <a:rPr lang="en-US" sz="1200" b="0" i="0" kern="1200" dirty="0">
              <a:solidFill>
                <a:schemeClr val="tx1"/>
              </a:solidFill>
              <a:latin typeface="Calibri" pitchFamily="34" charset="0"/>
              <a:cs typeface="Calibri" pitchFamily="34" charset="0"/>
            </a:rPr>
            <a:t>The time from the current impression time to the previous customer action. The above graph shows distribution for </a:t>
          </a:r>
          <a:r>
            <a:rPr lang="en-US" sz="1200" b="0" i="0" kern="1200" dirty="0" err="1">
              <a:solidFill>
                <a:schemeClr val="tx1"/>
              </a:solidFill>
              <a:latin typeface="Calibri" pitchFamily="34" charset="0"/>
              <a:cs typeface="Calibri" pitchFamily="34" charset="0"/>
            </a:rPr>
            <a:t>click_flag</a:t>
          </a:r>
          <a:r>
            <a:rPr lang="en-US" sz="1200" b="0" i="0" kern="1200" dirty="0">
              <a:solidFill>
                <a:schemeClr val="tx1"/>
              </a:solidFill>
              <a:latin typeface="Calibri" pitchFamily="34" charset="0"/>
              <a:cs typeface="Calibri" pitchFamily="34" charset="0"/>
            </a:rPr>
            <a:t>=1 and below shows for </a:t>
          </a:r>
          <a:r>
            <a:rPr lang="en-US" sz="1200" b="0" i="0" kern="1200" dirty="0" err="1">
              <a:solidFill>
                <a:schemeClr val="tx1"/>
              </a:solidFill>
              <a:latin typeface="Calibri" pitchFamily="34" charset="0"/>
              <a:cs typeface="Calibri" pitchFamily="34" charset="0"/>
            </a:rPr>
            <a:t>click_flag</a:t>
          </a:r>
          <a:r>
            <a:rPr lang="en-US" sz="1200" b="0" i="0" kern="1200" dirty="0">
              <a:solidFill>
                <a:schemeClr val="tx1"/>
              </a:solidFill>
              <a:latin typeface="Calibri" pitchFamily="34" charset="0"/>
              <a:cs typeface="Calibri" pitchFamily="34" charset="0"/>
            </a:rPr>
            <a:t>=0</a:t>
          </a:r>
          <a:endParaRPr lang="en-US" sz="1200" kern="1200" dirty="0">
            <a:solidFill>
              <a:schemeClr val="tx1"/>
            </a:solidFill>
            <a:latin typeface="Calibri" pitchFamily="34" charset="0"/>
            <a:cs typeface="Calibri" pitchFamily="34" charset="0"/>
          </a:endParaRPr>
        </a:p>
      </dsp:txBody>
      <dsp:txXfrm rot="10800000">
        <a:off x="6087085" y="2466798"/>
        <a:ext cx="2158635" cy="143021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57494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22/11/19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332730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22/11/19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4040522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22/11/19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0340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22/11/19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58896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16009F-4669-4007-B892-F352043AC7A4}" type="datetimeFigureOut">
              <a:rPr lang="en-IN" smtClean="0"/>
              <a:t>22/11/19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962568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16009F-4669-4007-B892-F352043AC7A4}" type="datetimeFigureOut">
              <a:rPr lang="en-IN" smtClean="0"/>
              <a:t>22/11/19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3995711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4141122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166313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88995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6009F-4669-4007-B892-F352043AC7A4}" type="datetimeFigureOut">
              <a:rPr lang="en-IN" smtClean="0"/>
              <a:t>22/11/19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24697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6009F-4669-4007-B892-F352043AC7A4}" type="datetimeFigureOut">
              <a:rPr lang="en-IN" smtClean="0"/>
              <a:t>22/11/19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3005862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6009F-4669-4007-B892-F352043AC7A4}" type="datetimeFigureOut">
              <a:rPr lang="en-IN" smtClean="0"/>
              <a:t>22/11/19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145317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16009F-4669-4007-B892-F352043AC7A4}" type="datetimeFigureOut">
              <a:rPr lang="en-IN" smtClean="0"/>
              <a:t>22/11/19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60073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B16009F-4669-4007-B892-F352043AC7A4}" type="datetimeFigureOut">
              <a:rPr lang="en-IN" smtClean="0"/>
              <a:t>22/11/19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29552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22/11/19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330646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22/11/19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43475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B16009F-4669-4007-B892-F352043AC7A4}" type="datetimeFigureOut">
              <a:rPr lang="en-IN" smtClean="0"/>
              <a:t>22/11/19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AA2B147-08F1-4EBA-B95E-5B18F7998238}" type="slidenum">
              <a:rPr lang="en-IN" smtClean="0"/>
              <a:t>‹#›</a:t>
            </a:fld>
            <a:endParaRPr lang="en-IN"/>
          </a:p>
        </p:txBody>
      </p:sp>
    </p:spTree>
    <p:extLst>
      <p:ext uri="{BB962C8B-B14F-4D97-AF65-F5344CB8AC3E}">
        <p14:creationId xmlns:p14="http://schemas.microsoft.com/office/powerpoint/2010/main" val="25150887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9CCB0E3-F51D-4EA9-877F-2F7F61BA5B37}"/>
              </a:ext>
            </a:extLst>
          </p:cNvPr>
          <p:cNvSpPr txBox="1"/>
          <p:nvPr/>
        </p:nvSpPr>
        <p:spPr>
          <a:xfrm>
            <a:off x="6943047" y="4684541"/>
            <a:ext cx="5627077" cy="923330"/>
          </a:xfrm>
          <a:prstGeom prst="rect">
            <a:avLst/>
          </a:prstGeom>
          <a:noFill/>
        </p:spPr>
        <p:txBody>
          <a:bodyPr wrap="square" rtlCol="0">
            <a:spAutoFit/>
          </a:bodyPr>
          <a:lstStyle/>
          <a:p>
            <a:r>
              <a:rPr lang="en-IN" dirty="0"/>
              <a:t>Team Name: INNOVATION GEEKS</a:t>
            </a:r>
            <a:br>
              <a:rPr lang="en-IN" dirty="0"/>
            </a:br>
            <a:r>
              <a:rPr lang="en-IN" dirty="0"/>
              <a:t>Institute: IIM CALCUTTA</a:t>
            </a:r>
          </a:p>
          <a:p>
            <a:r>
              <a:rPr lang="en-IN" dirty="0"/>
              <a:t>Participant’s names: </a:t>
            </a:r>
          </a:p>
        </p:txBody>
      </p:sp>
      <p:sp>
        <p:nvSpPr>
          <p:cNvPr id="3" name="TextBox 2">
            <a:extLst>
              <a:ext uri="{FF2B5EF4-FFF2-40B4-BE49-F238E27FC236}">
                <a16:creationId xmlns:a16="http://schemas.microsoft.com/office/drawing/2014/main" id="{6CE697AD-794F-4D25-8093-62D3E52F0A0C}"/>
              </a:ext>
            </a:extLst>
          </p:cNvPr>
          <p:cNvSpPr txBox="1"/>
          <p:nvPr/>
        </p:nvSpPr>
        <p:spPr>
          <a:xfrm>
            <a:off x="3971310" y="2647962"/>
            <a:ext cx="5627077" cy="707886"/>
          </a:xfrm>
          <a:prstGeom prst="rect">
            <a:avLst/>
          </a:prstGeom>
          <a:noFill/>
        </p:spPr>
        <p:txBody>
          <a:bodyPr wrap="square" rtlCol="0">
            <a:spAutoFit/>
          </a:bodyPr>
          <a:lstStyle/>
          <a:p>
            <a:r>
              <a:rPr lang="en-IN" sz="4000" b="1" dirty="0">
                <a:latin typeface="Segoe UI Black" panose="020B0A02040204020203" pitchFamily="34" charset="0"/>
                <a:ea typeface="Segoe UI Black" panose="020B0A02040204020203" pitchFamily="34" charset="0"/>
                <a:cs typeface="+mj-cs"/>
              </a:rPr>
              <a:t>BRAIN-A-LYTICS</a:t>
            </a:r>
            <a:endParaRPr lang="en-IN" sz="4000" b="1" dirty="0">
              <a:latin typeface="+mj-lt"/>
              <a:ea typeface="+mj-ea"/>
              <a:cs typeface="+mj-cs"/>
            </a:endParaRPr>
          </a:p>
        </p:txBody>
      </p:sp>
      <p:sp>
        <p:nvSpPr>
          <p:cNvPr id="2" name="TextBox 1"/>
          <p:cNvSpPr txBox="1"/>
          <p:nvPr/>
        </p:nvSpPr>
        <p:spPr>
          <a:xfrm>
            <a:off x="8839200" y="5287879"/>
            <a:ext cx="3255817" cy="1200329"/>
          </a:xfrm>
          <a:prstGeom prst="rect">
            <a:avLst/>
          </a:prstGeom>
          <a:solidFill>
            <a:schemeClr val="accent1">
              <a:lumMod val="40000"/>
              <a:lumOff val="60000"/>
              <a:alpha val="27000"/>
            </a:schemeClr>
          </a:solidFill>
        </p:spPr>
        <p:txBody>
          <a:bodyPr wrap="square" rtlCol="0">
            <a:spAutoFit/>
          </a:bodyPr>
          <a:lstStyle/>
          <a:p>
            <a:pPr marL="285750" indent="-285750">
              <a:buFont typeface="Arial" pitchFamily="34" charset="0"/>
              <a:buChar char="•"/>
            </a:pPr>
            <a:r>
              <a:rPr lang="en-US" dirty="0"/>
              <a:t>GIRISH DEV KUMAR CHAURASIYA</a:t>
            </a:r>
          </a:p>
          <a:p>
            <a:pPr marL="285750" indent="-285750">
              <a:buFont typeface="Arial" pitchFamily="34" charset="0"/>
              <a:buChar char="•"/>
            </a:pPr>
            <a:r>
              <a:rPr lang="en-US" dirty="0"/>
              <a:t>SUMAN PAL</a:t>
            </a:r>
          </a:p>
          <a:p>
            <a:pPr marL="285750" indent="-285750">
              <a:buFont typeface="Arial" pitchFamily="34" charset="0"/>
              <a:buChar char="•"/>
            </a:pPr>
            <a:r>
              <a:rPr lang="en-US" dirty="0"/>
              <a:t>SUGANDHA RANJAN</a:t>
            </a:r>
          </a:p>
        </p:txBody>
      </p:sp>
    </p:spTree>
    <p:extLst>
      <p:ext uri="{BB962C8B-B14F-4D97-AF65-F5344CB8AC3E}">
        <p14:creationId xmlns:p14="http://schemas.microsoft.com/office/powerpoint/2010/main" val="293941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E64CC-0873-4527-82A4-7879ECCF82EA}"/>
              </a:ext>
            </a:extLst>
          </p:cNvPr>
          <p:cNvSpPr txBox="1"/>
          <p:nvPr/>
        </p:nvSpPr>
        <p:spPr>
          <a:xfrm>
            <a:off x="4248443" y="281352"/>
            <a:ext cx="5627077" cy="523220"/>
          </a:xfrm>
          <a:prstGeom prst="rect">
            <a:avLst/>
          </a:prstGeom>
          <a:noFill/>
        </p:spPr>
        <p:txBody>
          <a:bodyPr wrap="square" rtlCol="0">
            <a:spAutoFit/>
          </a:bodyPr>
          <a:lstStyle/>
          <a:p>
            <a:r>
              <a:rPr lang="en-IN" sz="2800" b="1" dirty="0">
                <a:latin typeface="+mj-lt"/>
                <a:ea typeface="+mj-ea"/>
                <a:cs typeface="+mj-cs"/>
              </a:rPr>
              <a:t>Exploratory data analysis</a:t>
            </a:r>
          </a:p>
        </p:txBody>
      </p:sp>
      <p:sp>
        <p:nvSpPr>
          <p:cNvPr id="3" name="Rounded Rectangle 2"/>
          <p:cNvSpPr/>
          <p:nvPr/>
        </p:nvSpPr>
        <p:spPr>
          <a:xfrm>
            <a:off x="242453" y="281352"/>
            <a:ext cx="2923309" cy="3057593"/>
          </a:xfrm>
          <a:prstGeom prst="roundRect">
            <a:avLst/>
          </a:prstGeom>
          <a:solidFill>
            <a:schemeClr val="accent1">
              <a:lumMod val="40000"/>
              <a:lumOff val="6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EDA analysis of a range of combinations of given attributes have been carried out in order to find out the relevance and significance of different variables in the dataset along with their correlation</a:t>
            </a:r>
          </a:p>
        </p:txBody>
      </p:sp>
      <p:graphicFrame>
        <p:nvGraphicFramePr>
          <p:cNvPr id="5" name="Diagram 4"/>
          <p:cNvGraphicFramePr/>
          <p:nvPr>
            <p:extLst>
              <p:ext uri="{D42A27DB-BD31-4B8C-83A1-F6EECF244321}">
                <p14:modId xmlns:p14="http://schemas.microsoft.com/office/powerpoint/2010/main" val="4179771477"/>
              </p:ext>
            </p:extLst>
          </p:nvPr>
        </p:nvGraphicFramePr>
        <p:xfrm>
          <a:off x="3528291" y="629611"/>
          <a:ext cx="839277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3611418" y="4572000"/>
            <a:ext cx="8428181" cy="2092036"/>
          </a:xfrm>
          <a:prstGeom prst="roundRect">
            <a:avLst>
              <a:gd name="adj" fmla="val 10000"/>
            </a:avLst>
          </a:prstGeom>
          <a:solidFill>
            <a:srgbClr val="FFC000">
              <a:alpha val="34000"/>
            </a:srgbClr>
          </a:solidFill>
        </p:spPr>
        <p:style>
          <a:lnRef idx="1">
            <a:schemeClr val="accent6"/>
          </a:lnRef>
          <a:fillRef idx="2">
            <a:schemeClr val="accent6"/>
          </a:fillRef>
          <a:effectRef idx="1">
            <a:schemeClr val="accent6"/>
          </a:effectRef>
          <a:fontRef idx="minor">
            <a:schemeClr val="dk1">
              <a:hueOff val="0"/>
              <a:satOff val="0"/>
              <a:lumOff val="0"/>
              <a:alphaOff val="0"/>
            </a:schemeClr>
          </a:fontRef>
        </p:style>
      </p:sp>
      <p:sp>
        <p:nvSpPr>
          <p:cNvPr id="7" name="Rounded Rectangle 6"/>
          <p:cNvSpPr/>
          <p:nvPr/>
        </p:nvSpPr>
        <p:spPr>
          <a:xfrm>
            <a:off x="3708399" y="4723938"/>
            <a:ext cx="2532743" cy="1788160"/>
          </a:xfrm>
          <a:prstGeom prst="roundRect">
            <a:avLst>
              <a:gd name="adj" fmla="val 10000"/>
            </a:avLst>
          </a:prstGeom>
          <a:blipFill>
            <a:blip r:embed="rId7"/>
            <a:stretch>
              <a:fillRect/>
            </a:stretch>
          </a:bli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ounded Rectangle 7"/>
          <p:cNvSpPr/>
          <p:nvPr/>
        </p:nvSpPr>
        <p:spPr>
          <a:xfrm>
            <a:off x="6757391" y="4723938"/>
            <a:ext cx="2387600" cy="1788160"/>
          </a:xfrm>
          <a:prstGeom prst="roundRect">
            <a:avLst>
              <a:gd name="adj" fmla="val 10000"/>
            </a:avLst>
          </a:prstGeom>
          <a:blipFill>
            <a:blip r:embed="rId8"/>
            <a:stretch>
              <a:fillRect/>
            </a:stretch>
          </a:bli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ounded Rectangle 8"/>
          <p:cNvSpPr/>
          <p:nvPr/>
        </p:nvSpPr>
        <p:spPr>
          <a:xfrm>
            <a:off x="9622971" y="4723938"/>
            <a:ext cx="2264228" cy="1788160"/>
          </a:xfrm>
          <a:prstGeom prst="roundRect">
            <a:avLst>
              <a:gd name="adj" fmla="val 10000"/>
            </a:avLst>
          </a:prstGeom>
          <a:blipFill dpi="0" rotWithShape="1">
            <a:blip r:embed="rId9"/>
            <a:srcRect/>
            <a:stretch>
              <a:fillRect l="-4000" r="-15000"/>
            </a:stretch>
          </a:bli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ounded Rectangle 9"/>
          <p:cNvSpPr/>
          <p:nvPr/>
        </p:nvSpPr>
        <p:spPr>
          <a:xfrm>
            <a:off x="101600" y="3468914"/>
            <a:ext cx="3381829" cy="3389086"/>
          </a:xfrm>
          <a:prstGeom prst="round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latin typeface="Calibri" pitchFamily="34" charset="0"/>
                <a:cs typeface="Calibri" pitchFamily="34" charset="0"/>
              </a:rPr>
              <a:t>The other similar combinations that have been tried out and compared are as follows:</a:t>
            </a:r>
          </a:p>
          <a:p>
            <a:pPr marL="285750" indent="-285750">
              <a:buFont typeface="Arial" pitchFamily="34" charset="0"/>
              <a:buChar char="•"/>
            </a:pPr>
            <a:r>
              <a:rPr lang="en-US" sz="1400" b="1" dirty="0" err="1">
                <a:solidFill>
                  <a:schemeClr val="tx1"/>
                </a:solidFill>
                <a:latin typeface="Calibri" pitchFamily="34" charset="0"/>
                <a:cs typeface="Calibri" pitchFamily="34" charset="0"/>
              </a:rPr>
              <a:t>Diff_time_cust_id_next</a:t>
            </a:r>
            <a:r>
              <a:rPr lang="en-US" sz="1300" dirty="0">
                <a:solidFill>
                  <a:schemeClr val="tx1"/>
                </a:solidFill>
                <a:latin typeface="Calibri" pitchFamily="34" charset="0"/>
                <a:cs typeface="Calibri" pitchFamily="34" charset="0"/>
              </a:rPr>
              <a:t> - The time from the current impression time to the previous user action</a:t>
            </a:r>
          </a:p>
          <a:p>
            <a:pPr marL="285750" indent="-285750">
              <a:buFont typeface="Arial" pitchFamily="34" charset="0"/>
              <a:buChar char="•"/>
            </a:pPr>
            <a:r>
              <a:rPr lang="en-US" sz="1400" b="1" dirty="0">
                <a:solidFill>
                  <a:schemeClr val="tx1"/>
                </a:solidFill>
                <a:latin typeface="Calibri" pitchFamily="34" charset="0"/>
                <a:cs typeface="Calibri" pitchFamily="34" charset="0"/>
              </a:rPr>
              <a:t>diff time app code last</a:t>
            </a:r>
            <a:r>
              <a:rPr lang="en-US" sz="1300" dirty="0">
                <a:solidFill>
                  <a:schemeClr val="tx1"/>
                </a:solidFill>
                <a:latin typeface="Calibri" pitchFamily="34" charset="0"/>
                <a:cs typeface="Calibri" pitchFamily="34" charset="0"/>
              </a:rPr>
              <a:t>-The time from the current impression time to the previous and next app code action for each </a:t>
            </a:r>
            <a:r>
              <a:rPr lang="en-US" sz="1300" dirty="0" err="1">
                <a:solidFill>
                  <a:schemeClr val="tx1"/>
                </a:solidFill>
                <a:latin typeface="Calibri" pitchFamily="34" charset="0"/>
                <a:cs typeface="Calibri" pitchFamily="34" charset="0"/>
              </a:rPr>
              <a:t>app_code</a:t>
            </a:r>
            <a:r>
              <a:rPr lang="en-US" sz="1300" dirty="0">
                <a:solidFill>
                  <a:schemeClr val="tx1"/>
                </a:solidFill>
                <a:latin typeface="Calibri" pitchFamily="34" charset="0"/>
                <a:cs typeface="Calibri" pitchFamily="34" charset="0"/>
              </a:rPr>
              <a:t> and </a:t>
            </a:r>
            <a:r>
              <a:rPr lang="en-US" sz="1300" dirty="0" err="1">
                <a:solidFill>
                  <a:schemeClr val="tx1"/>
                </a:solidFill>
                <a:latin typeface="Calibri" pitchFamily="34" charset="0"/>
                <a:cs typeface="Calibri" pitchFamily="34" charset="0"/>
              </a:rPr>
              <a:t>impression_time</a:t>
            </a:r>
            <a:r>
              <a:rPr lang="en-US" sz="1300" dirty="0">
                <a:solidFill>
                  <a:schemeClr val="tx1"/>
                </a:solidFill>
                <a:latin typeface="Calibri" pitchFamily="34" charset="0"/>
                <a:cs typeface="Calibri" pitchFamily="34" charset="0"/>
              </a:rPr>
              <a:t> </a:t>
            </a:r>
          </a:p>
          <a:p>
            <a:pPr marL="285750" indent="-285750">
              <a:buFont typeface="Arial" pitchFamily="34" charset="0"/>
              <a:buChar char="•"/>
            </a:pPr>
            <a:r>
              <a:rPr lang="en-US" sz="1400" b="1" dirty="0">
                <a:solidFill>
                  <a:schemeClr val="tx1"/>
                </a:solidFill>
                <a:latin typeface="Calibri" pitchFamily="34" charset="0"/>
                <a:cs typeface="Calibri" pitchFamily="34" charset="0"/>
              </a:rPr>
              <a:t>’diff time app code nex</a:t>
            </a:r>
            <a:r>
              <a:rPr lang="en-US" sz="1300" dirty="0">
                <a:solidFill>
                  <a:schemeClr val="tx1"/>
                </a:solidFill>
                <a:latin typeface="Calibri" pitchFamily="34" charset="0"/>
                <a:cs typeface="Calibri" pitchFamily="34" charset="0"/>
              </a:rPr>
              <a:t>t-The time from the current impression time to the previous and next app code action for each </a:t>
            </a:r>
            <a:r>
              <a:rPr lang="en-US" sz="1300" dirty="0" err="1">
                <a:solidFill>
                  <a:schemeClr val="tx1"/>
                </a:solidFill>
                <a:latin typeface="Calibri" pitchFamily="34" charset="0"/>
                <a:cs typeface="Calibri" pitchFamily="34" charset="0"/>
              </a:rPr>
              <a:t>app_code</a:t>
            </a:r>
            <a:r>
              <a:rPr lang="en-US" sz="1300" dirty="0">
                <a:solidFill>
                  <a:schemeClr val="tx1"/>
                </a:solidFill>
                <a:latin typeface="Calibri" pitchFamily="34" charset="0"/>
                <a:cs typeface="Calibri" pitchFamily="34" charset="0"/>
              </a:rPr>
              <a:t> and </a:t>
            </a:r>
            <a:r>
              <a:rPr lang="en-US" sz="1300" dirty="0" err="1">
                <a:solidFill>
                  <a:schemeClr val="tx1"/>
                </a:solidFill>
                <a:latin typeface="Calibri" pitchFamily="34" charset="0"/>
                <a:cs typeface="Calibri" pitchFamily="34" charset="0"/>
              </a:rPr>
              <a:t>impression_time</a:t>
            </a:r>
            <a:endParaRPr lang="en-US" sz="1300" dirty="0">
              <a:solidFill>
                <a:schemeClr val="tx1"/>
              </a:solidFill>
              <a:latin typeface="Calibri" pitchFamily="34" charset="0"/>
              <a:cs typeface="Calibri" pitchFamily="34" charset="0"/>
            </a:endParaRPr>
          </a:p>
          <a:p>
            <a:pPr marL="285750" indent="-285750">
              <a:buFont typeface="Arial" pitchFamily="34" charset="0"/>
              <a:buChar char="•"/>
            </a:pPr>
            <a:endParaRPr lang="en-US" sz="1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94164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E64CC-0873-4527-82A4-7879ECCF82EA}"/>
              </a:ext>
            </a:extLst>
          </p:cNvPr>
          <p:cNvSpPr txBox="1"/>
          <p:nvPr/>
        </p:nvSpPr>
        <p:spPr>
          <a:xfrm>
            <a:off x="4248443" y="281352"/>
            <a:ext cx="5627077" cy="523220"/>
          </a:xfrm>
          <a:prstGeom prst="rect">
            <a:avLst/>
          </a:prstGeom>
          <a:noFill/>
        </p:spPr>
        <p:txBody>
          <a:bodyPr wrap="square" rtlCol="0">
            <a:spAutoFit/>
          </a:bodyPr>
          <a:lstStyle/>
          <a:p>
            <a:r>
              <a:rPr lang="en-IN" sz="2800" b="1" dirty="0">
                <a:latin typeface="+mj-lt"/>
                <a:ea typeface="+mj-ea"/>
                <a:cs typeface="+mj-cs"/>
              </a:rPr>
              <a:t>Exploratory data analysis</a:t>
            </a:r>
          </a:p>
        </p:txBody>
      </p:sp>
      <p:sp>
        <p:nvSpPr>
          <p:cNvPr id="12" name="Rounded Rectangle 11"/>
          <p:cNvSpPr/>
          <p:nvPr/>
        </p:nvSpPr>
        <p:spPr>
          <a:xfrm>
            <a:off x="373129" y="3483428"/>
            <a:ext cx="5917587" cy="1538514"/>
          </a:xfrm>
          <a:prstGeom prst="roundRect">
            <a:avLst/>
          </a:prstGeom>
          <a:solidFill>
            <a:srgbClr val="FF00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a:solidFill>
                  <a:schemeClr val="tx1"/>
                </a:solidFill>
                <a:cs typeface="Calibri" pitchFamily="34" charset="0"/>
              </a:rPr>
              <a:t>Cust_id</a:t>
            </a:r>
            <a:r>
              <a:rPr lang="en-US" sz="1400" dirty="0">
                <a:solidFill>
                  <a:schemeClr val="tx1"/>
                </a:solidFill>
                <a:cs typeface="Calibri" pitchFamily="34" charset="0"/>
              </a:rPr>
              <a:t> -calculated the number of unique values from the column ‘</a:t>
            </a:r>
            <a:r>
              <a:rPr lang="en-US" sz="1400" dirty="0" err="1">
                <a:solidFill>
                  <a:schemeClr val="tx1"/>
                </a:solidFill>
                <a:cs typeface="Calibri" pitchFamily="34" charset="0"/>
              </a:rPr>
              <a:t>app_code</a:t>
            </a:r>
            <a:r>
              <a:rPr lang="en-US" sz="1400" dirty="0">
                <a:solidFill>
                  <a:schemeClr val="tx1"/>
                </a:solidFill>
                <a:cs typeface="Calibri" pitchFamily="34" charset="0"/>
              </a:rPr>
              <a:t>’(‘</a:t>
            </a:r>
            <a:r>
              <a:rPr lang="en-US" sz="1400" dirty="0" err="1">
                <a:solidFill>
                  <a:schemeClr val="tx1"/>
                </a:solidFill>
                <a:cs typeface="Calibri" pitchFamily="34" charset="0"/>
              </a:rPr>
              <a:t>cnt</a:t>
            </a:r>
            <a:r>
              <a:rPr lang="en-US" sz="1400" dirty="0">
                <a:solidFill>
                  <a:schemeClr val="tx1"/>
                </a:solidFill>
                <a:cs typeface="Calibri" pitchFamily="34" charset="0"/>
              </a:rPr>
              <a:t> unique app’). Calculated the difference and ratio between number of unique values and the number of all values for the </a:t>
            </a:r>
            <a:r>
              <a:rPr lang="en-US" sz="1400" dirty="0" err="1">
                <a:solidFill>
                  <a:schemeClr val="tx1"/>
                </a:solidFill>
                <a:cs typeface="Calibri" pitchFamily="34" charset="0"/>
              </a:rPr>
              <a:t>user_id</a:t>
            </a:r>
            <a:r>
              <a:rPr lang="en-US" sz="1400" dirty="0">
                <a:solidFill>
                  <a:schemeClr val="tx1"/>
                </a:solidFill>
                <a:cs typeface="Calibri" pitchFamily="34" charset="0"/>
              </a:rPr>
              <a:t> (’</a:t>
            </a:r>
            <a:r>
              <a:rPr lang="en-US" sz="1400" dirty="0" err="1">
                <a:solidFill>
                  <a:schemeClr val="tx1"/>
                </a:solidFill>
                <a:cs typeface="Calibri" pitchFamily="34" charset="0"/>
              </a:rPr>
              <a:t>gg</a:t>
            </a:r>
            <a:r>
              <a:rPr lang="en-US" sz="1400" dirty="0">
                <a:solidFill>
                  <a:schemeClr val="tx1"/>
                </a:solidFill>
                <a:cs typeface="Calibri" pitchFamily="34" charset="0"/>
              </a:rPr>
              <a:t> 1 diff’, ’</a:t>
            </a:r>
            <a:r>
              <a:rPr lang="en-US" sz="1400" dirty="0" err="1">
                <a:solidFill>
                  <a:schemeClr val="tx1"/>
                </a:solidFill>
                <a:cs typeface="Calibri" pitchFamily="34" charset="0"/>
              </a:rPr>
              <a:t>gg</a:t>
            </a:r>
            <a:r>
              <a:rPr lang="en-US" sz="1400" dirty="0">
                <a:solidFill>
                  <a:schemeClr val="tx1"/>
                </a:solidFill>
                <a:cs typeface="Calibri" pitchFamily="34" charset="0"/>
              </a:rPr>
              <a:t> 1 ratio’)</a:t>
            </a:r>
          </a:p>
        </p:txBody>
      </p:sp>
      <p:sp>
        <p:nvSpPr>
          <p:cNvPr id="14" name="Rounded Rectangle 13"/>
          <p:cNvSpPr/>
          <p:nvPr/>
        </p:nvSpPr>
        <p:spPr>
          <a:xfrm>
            <a:off x="373128" y="5109040"/>
            <a:ext cx="5917587" cy="1509485"/>
          </a:xfrm>
          <a:prstGeom prst="roundRect">
            <a:avLst/>
          </a:prstGeom>
          <a:solidFill>
            <a:srgbClr val="92D050">
              <a:alpha val="51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400" dirty="0">
                <a:solidFill>
                  <a:schemeClr val="tx1"/>
                </a:solidFill>
              </a:rPr>
              <a:t>Number of activities in view log for previous time (’value </a:t>
            </a:r>
            <a:r>
              <a:rPr lang="en-US" sz="1400" dirty="0" err="1">
                <a:solidFill>
                  <a:schemeClr val="tx1"/>
                </a:solidFill>
              </a:rPr>
              <a:t>cnt</a:t>
            </a:r>
            <a:r>
              <a:rPr lang="en-US" sz="1400" dirty="0">
                <a:solidFill>
                  <a:schemeClr val="tx1"/>
                </a:solidFill>
              </a:rPr>
              <a:t> view user id’)</a:t>
            </a:r>
          </a:p>
          <a:p>
            <a:pPr marL="285750" indent="-285750">
              <a:buFont typeface="Arial" pitchFamily="34" charset="0"/>
              <a:buChar char="•"/>
            </a:pPr>
            <a:r>
              <a:rPr lang="en-US" sz="1400" dirty="0">
                <a:solidFill>
                  <a:schemeClr val="tx1"/>
                </a:solidFill>
              </a:rPr>
              <a:t>The mean, min, and max difference between two consecutive ‘server time’ in view log for previous time (’value diff time view user id ’value diff time view user id max’, ’value diff time view user id min’)</a:t>
            </a:r>
          </a:p>
          <a:p>
            <a:pPr marL="285750" indent="-285750">
              <a:buFont typeface="Arial" pitchFamily="34" charset="0"/>
              <a:buChar char="•"/>
            </a:pPr>
            <a:endParaRPr lang="en-US" sz="1400" dirty="0"/>
          </a:p>
        </p:txBody>
      </p:sp>
      <p:sp>
        <p:nvSpPr>
          <p:cNvPr id="15" name="Rounded Rectangle 14"/>
          <p:cNvSpPr/>
          <p:nvPr/>
        </p:nvSpPr>
        <p:spPr>
          <a:xfrm>
            <a:off x="3399358" y="1016001"/>
            <a:ext cx="2891358" cy="2351314"/>
          </a:xfrm>
          <a:prstGeom prst="roundRect">
            <a:avLst/>
          </a:prstGeom>
          <a:solidFill>
            <a:srgbClr val="FFFF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400" dirty="0">
                <a:solidFill>
                  <a:schemeClr val="tx1"/>
                </a:solidFill>
              </a:rPr>
              <a:t>encoded the string values of the ‘</a:t>
            </a:r>
            <a:r>
              <a:rPr lang="en-US" sz="1400" dirty="0" err="1">
                <a:solidFill>
                  <a:schemeClr val="tx1"/>
                </a:solidFill>
              </a:rPr>
              <a:t>os</a:t>
            </a:r>
            <a:r>
              <a:rPr lang="en-US" sz="1400" dirty="0">
                <a:solidFill>
                  <a:schemeClr val="tx1"/>
                </a:solidFill>
              </a:rPr>
              <a:t> version‘ columns to integer values (category number)</a:t>
            </a:r>
          </a:p>
          <a:p>
            <a:pPr marL="285750" indent="-285750">
              <a:buFont typeface="Arial" pitchFamily="34" charset="0"/>
              <a:buChar char="•"/>
            </a:pPr>
            <a:r>
              <a:rPr lang="en-US" sz="1400" dirty="0">
                <a:solidFill>
                  <a:schemeClr val="tx1"/>
                </a:solidFill>
              </a:rPr>
              <a:t>From the column ‘impression time’, made two new features – ‘hour’ and ‘minute’</a:t>
            </a:r>
          </a:p>
          <a:p>
            <a:pPr marL="285750" indent="-285750" algn="ctr">
              <a:buFont typeface="Arial" pitchFamily="34" charset="0"/>
              <a:buChar char="•"/>
            </a:pPr>
            <a:endParaRPr lang="en-US" sz="1400" dirty="0"/>
          </a:p>
        </p:txBody>
      </p:sp>
      <p:sp>
        <p:nvSpPr>
          <p:cNvPr id="16" name="Rounded Rectangle 15"/>
          <p:cNvSpPr/>
          <p:nvPr/>
        </p:nvSpPr>
        <p:spPr>
          <a:xfrm>
            <a:off x="373129" y="1016001"/>
            <a:ext cx="2936128" cy="2351314"/>
          </a:xfrm>
          <a:prstGeom prst="roundRect">
            <a:avLst/>
          </a:prstGeom>
          <a:solidFill>
            <a:srgbClr val="FFFF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a:solidFill>
                  <a:schemeClr val="tx1"/>
                </a:solidFill>
              </a:rPr>
              <a:t>app_code</a:t>
            </a:r>
            <a:r>
              <a:rPr lang="en-US" sz="1400" b="1" dirty="0">
                <a:solidFill>
                  <a:schemeClr val="tx1"/>
                </a:solidFill>
              </a:rPr>
              <a:t>:</a:t>
            </a:r>
            <a:r>
              <a:rPr lang="en-US" sz="1400" dirty="0">
                <a:solidFill>
                  <a:schemeClr val="tx1"/>
                </a:solidFill>
              </a:rPr>
              <a:t> calculated the number of unique values from the </a:t>
            </a:r>
            <a:r>
              <a:rPr lang="en-US" sz="1400" dirty="0" err="1">
                <a:solidFill>
                  <a:schemeClr val="tx1"/>
                </a:solidFill>
              </a:rPr>
              <a:t>user_id</a:t>
            </a:r>
            <a:r>
              <a:rPr lang="en-US" sz="1400" dirty="0">
                <a:solidFill>
                  <a:schemeClr val="tx1"/>
                </a:solidFill>
              </a:rPr>
              <a:t> column. Calculated the difference and ratio between the number of unique values and the number of all values for app code id (’</a:t>
            </a:r>
            <a:r>
              <a:rPr lang="en-US" sz="1400" dirty="0" err="1">
                <a:solidFill>
                  <a:schemeClr val="tx1"/>
                </a:solidFill>
              </a:rPr>
              <a:t>gg</a:t>
            </a:r>
            <a:r>
              <a:rPr lang="en-US" sz="1400" dirty="0">
                <a:solidFill>
                  <a:schemeClr val="tx1"/>
                </a:solidFill>
              </a:rPr>
              <a:t> 2 diff’, ’</a:t>
            </a:r>
            <a:r>
              <a:rPr lang="en-US" sz="1400" dirty="0" err="1">
                <a:solidFill>
                  <a:schemeClr val="tx1"/>
                </a:solidFill>
              </a:rPr>
              <a:t>gg</a:t>
            </a:r>
            <a:r>
              <a:rPr lang="en-US" sz="1400" dirty="0">
                <a:solidFill>
                  <a:schemeClr val="tx1"/>
                </a:solidFill>
              </a:rPr>
              <a:t> 2 ratio’)</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257" y="1016001"/>
            <a:ext cx="4114800" cy="274320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257" y="3875325"/>
            <a:ext cx="4114800" cy="2743200"/>
          </a:xfrm>
          <a:prstGeom prst="rect">
            <a:avLst/>
          </a:prstGeom>
        </p:spPr>
      </p:pic>
    </p:spTree>
    <p:extLst>
      <p:ext uri="{BB962C8B-B14F-4D97-AF65-F5344CB8AC3E}">
        <p14:creationId xmlns:p14="http://schemas.microsoft.com/office/powerpoint/2010/main" val="362488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5764-3121-4ACE-8703-FD7941D94E74}"/>
              </a:ext>
            </a:extLst>
          </p:cNvPr>
          <p:cNvSpPr txBox="1">
            <a:spLocks/>
          </p:cNvSpPr>
          <p:nvPr/>
        </p:nvSpPr>
        <p:spPr>
          <a:xfrm>
            <a:off x="595532" y="165294"/>
            <a:ext cx="11000935" cy="84757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Analysis and Approach</a:t>
            </a:r>
          </a:p>
        </p:txBody>
      </p:sp>
      <p:sp>
        <p:nvSpPr>
          <p:cNvPr id="7" name="TextBox 6"/>
          <p:cNvSpPr txBox="1"/>
          <p:nvPr/>
        </p:nvSpPr>
        <p:spPr>
          <a:xfrm>
            <a:off x="391886" y="1074428"/>
            <a:ext cx="11451771" cy="1600438"/>
          </a:xfrm>
          <a:prstGeom prst="rect">
            <a:avLst/>
          </a:prstGeom>
          <a:solidFill>
            <a:schemeClr val="accent3">
              <a:lumMod val="60000"/>
              <a:lumOff val="40000"/>
              <a:alpha val="62000"/>
            </a:schemeClr>
          </a:solidFill>
          <a:ln>
            <a:solidFill>
              <a:schemeClr val="accent3">
                <a:lumMod val="50000"/>
              </a:schemeClr>
            </a:solidFill>
          </a:ln>
        </p:spPr>
        <p:txBody>
          <a:bodyPr wrap="square" rtlCol="0" anchor="ctr">
            <a:spAutoFit/>
          </a:bodyPr>
          <a:lstStyle/>
          <a:p>
            <a:pPr lvl="0"/>
            <a:endParaRPr lang="en-US" sz="1400" dirty="0"/>
          </a:p>
          <a:p>
            <a:pPr lvl="0"/>
            <a:r>
              <a:rPr lang="en-US" sz="1400" b="1" dirty="0"/>
              <a:t>FEATURE GENERATION </a:t>
            </a:r>
            <a:r>
              <a:rPr lang="en-US" sz="1400" dirty="0"/>
              <a:t>– As per EDA, all the aforementioned combinations and expressions have been used as features: '</a:t>
            </a:r>
            <a:r>
              <a:rPr lang="en-US" sz="1400" dirty="0" err="1"/>
              <a:t>diff_time_mean</a:t>
            </a:r>
            <a:r>
              <a:rPr lang="en-US" sz="1400" dirty="0"/>
              <a:t>', '</a:t>
            </a:r>
            <a:r>
              <a:rPr lang="en-US" sz="1400" dirty="0" err="1"/>
              <a:t>diff_time_max</a:t>
            </a:r>
            <a:r>
              <a:rPr lang="en-US" sz="1400" dirty="0"/>
              <a:t>', '</a:t>
            </a:r>
            <a:r>
              <a:rPr lang="en-US" sz="1400" dirty="0" err="1"/>
              <a:t>diff_time_min</a:t>
            </a:r>
            <a:r>
              <a:rPr lang="en-US" sz="1400" dirty="0"/>
              <a:t>', '</a:t>
            </a:r>
            <a:r>
              <a:rPr lang="en-US" sz="1400" dirty="0" err="1"/>
              <a:t>cnt_unique_app</a:t>
            </a:r>
            <a:r>
              <a:rPr lang="en-US" sz="1400" dirty="0"/>
              <a:t>', 'hour', 'minute','</a:t>
            </a:r>
            <a:r>
              <a:rPr lang="en-US" sz="1400" dirty="0" err="1"/>
              <a:t>vc_app_code</a:t>
            </a:r>
            <a:r>
              <a:rPr lang="en-US" sz="1400" dirty="0"/>
              <a:t>', '</a:t>
            </a:r>
            <a:r>
              <a:rPr lang="en-US" sz="1400" dirty="0" err="1"/>
              <a:t>vc_cust_id</a:t>
            </a:r>
            <a:r>
              <a:rPr lang="en-US" sz="1400" dirty="0"/>
              <a:t>', '</a:t>
            </a:r>
            <a:r>
              <a:rPr lang="en-US" sz="1400" dirty="0" err="1"/>
              <a:t>app_code_cnt_unique_user</a:t>
            </a:r>
            <a:r>
              <a:rPr lang="en-US" sz="1400" dirty="0"/>
              <a:t>', '</a:t>
            </a:r>
            <a:r>
              <a:rPr lang="en-US" sz="1400" dirty="0" err="1"/>
              <a:t>value_mean_cust_id</a:t>
            </a:r>
            <a:r>
              <a:rPr lang="en-US" sz="1400" dirty="0"/>
              <a:t>', '</a:t>
            </a:r>
            <a:r>
              <a:rPr lang="en-US" sz="1400" dirty="0" err="1"/>
              <a:t>diff_time_cust_id_last</a:t>
            </a:r>
            <a:r>
              <a:rPr lang="en-US" sz="1400" dirty="0"/>
              <a:t>', '</a:t>
            </a:r>
            <a:r>
              <a:rPr lang="en-US" sz="1400" dirty="0" err="1"/>
              <a:t>value_mean_app_code</a:t>
            </a:r>
            <a:r>
              <a:rPr lang="en-US" sz="1400" dirty="0"/>
              <a:t>', '</a:t>
            </a:r>
            <a:r>
              <a:rPr lang="en-US" sz="1400" dirty="0" err="1"/>
              <a:t>diff_time_app_code_last</a:t>
            </a:r>
            <a:r>
              <a:rPr lang="en-US" sz="1400" dirty="0"/>
              <a:t>', '</a:t>
            </a:r>
            <a:r>
              <a:rPr lang="en-US" sz="1400" dirty="0" err="1"/>
              <a:t>diff_time_app_code_next</a:t>
            </a:r>
            <a:r>
              <a:rPr lang="en-US" sz="1400" dirty="0"/>
              <a:t>', '</a:t>
            </a:r>
            <a:r>
              <a:rPr lang="en-US" sz="1400" dirty="0" err="1"/>
              <a:t>diff_time_cust_id_next</a:t>
            </a:r>
            <a:r>
              <a:rPr lang="en-US" sz="1400" dirty="0"/>
              <a:t>', '</a:t>
            </a:r>
            <a:r>
              <a:rPr lang="en-US" sz="1400" dirty="0" err="1"/>
              <a:t>value_cnt_view_cust_id</a:t>
            </a:r>
            <a:r>
              <a:rPr lang="en-US" sz="1400" dirty="0"/>
              <a:t>', '</a:t>
            </a:r>
            <a:r>
              <a:rPr lang="en-US" sz="1400" dirty="0" err="1"/>
              <a:t>cust_id_unique_session_id</a:t>
            </a:r>
            <a:r>
              <a:rPr lang="en-US" sz="1400" dirty="0"/>
              <a:t>', '</a:t>
            </a:r>
            <a:r>
              <a:rPr lang="en-US" sz="1400" dirty="0" err="1"/>
              <a:t>cust_id_unique_item_id</a:t>
            </a:r>
            <a:r>
              <a:rPr lang="en-US" sz="1400" dirty="0"/>
              <a:t>', '</a:t>
            </a:r>
            <a:r>
              <a:rPr lang="en-US" sz="1400" dirty="0" err="1"/>
              <a:t>cust_id_unique_product_type</a:t>
            </a:r>
            <a:r>
              <a:rPr lang="en-US" sz="1400" dirty="0"/>
              <a:t>',  '</a:t>
            </a:r>
            <a:r>
              <a:rPr lang="en-US" sz="1400" dirty="0" err="1"/>
              <a:t>value_diff_time_view_cust_id_mean</a:t>
            </a:r>
            <a:r>
              <a:rPr lang="en-US" sz="1400" dirty="0"/>
              <a:t>', '</a:t>
            </a:r>
            <a:r>
              <a:rPr lang="en-US" sz="1400" dirty="0" err="1"/>
              <a:t>value_diff_time_view_cust_id_max</a:t>
            </a:r>
            <a:r>
              <a:rPr lang="en-US" sz="1400" dirty="0"/>
              <a:t>', '</a:t>
            </a:r>
            <a:r>
              <a:rPr lang="en-US" sz="1400" dirty="0" err="1"/>
              <a:t>value_diff_time_view_cust_id_min</a:t>
            </a:r>
            <a:r>
              <a:rPr lang="en-US" sz="1400" dirty="0"/>
              <a:t>', '</a:t>
            </a:r>
            <a:r>
              <a:rPr lang="en-US" sz="1400" dirty="0" err="1"/>
              <a:t>vc_cust_id_mode_item_id</a:t>
            </a:r>
            <a:r>
              <a:rPr lang="en-US" sz="1400" dirty="0"/>
              <a:t>', '</a:t>
            </a:r>
            <a:r>
              <a:rPr lang="en-US" sz="1400" dirty="0" err="1"/>
              <a:t>vc_cust_id_mode_product_type</a:t>
            </a:r>
            <a:r>
              <a:rPr lang="en-US" sz="1400" dirty="0"/>
              <a:t>', 'gg_1_diff', 'gg_1_ratio', 'gg_2_diff', 'gg_2_ratio‘</a:t>
            </a:r>
          </a:p>
          <a:p>
            <a:pPr lvl="0"/>
            <a:endParaRPr lang="en-US" sz="1400" dirty="0"/>
          </a:p>
        </p:txBody>
      </p:sp>
      <p:sp>
        <p:nvSpPr>
          <p:cNvPr id="8" name="TextBox 7"/>
          <p:cNvSpPr txBox="1"/>
          <p:nvPr/>
        </p:nvSpPr>
        <p:spPr>
          <a:xfrm>
            <a:off x="4869542" y="3699266"/>
            <a:ext cx="2496457" cy="2985433"/>
          </a:xfrm>
          <a:prstGeom prst="rect">
            <a:avLst/>
          </a:prstGeom>
          <a:solidFill>
            <a:srgbClr val="FF0000">
              <a:alpha val="14000"/>
            </a:srgbClr>
          </a:solidFill>
          <a:ln>
            <a:solidFill>
              <a:schemeClr val="accent3">
                <a:lumMod val="50000"/>
              </a:schemeClr>
            </a:solidFill>
          </a:ln>
        </p:spPr>
        <p:txBody>
          <a:bodyPr wrap="square" rtlCol="0" anchor="ctr">
            <a:spAutoFit/>
          </a:bodyPr>
          <a:lstStyle/>
          <a:p>
            <a:pPr lvl="0"/>
            <a:endParaRPr lang="en-US" sz="1400" dirty="0"/>
          </a:p>
          <a:p>
            <a:r>
              <a:rPr lang="en-US" sz="1600" b="1" dirty="0"/>
              <a:t>TUNING </a:t>
            </a:r>
            <a:r>
              <a:rPr lang="en-US" sz="1600" dirty="0"/>
              <a:t>– model was tuned with following parameters:</a:t>
            </a:r>
          </a:p>
          <a:p>
            <a:pPr marL="285750" indent="-285750">
              <a:buFont typeface="Arial" pitchFamily="34" charset="0"/>
              <a:buChar char="•"/>
            </a:pPr>
            <a:r>
              <a:rPr lang="en-US" sz="1600" dirty="0"/>
              <a:t>bagging fraction = 0.8</a:t>
            </a:r>
          </a:p>
          <a:p>
            <a:pPr marL="285750" indent="-285750">
              <a:buFont typeface="Arial" pitchFamily="34" charset="0"/>
              <a:buChar char="•"/>
            </a:pPr>
            <a:r>
              <a:rPr lang="en-US" sz="1600" dirty="0"/>
              <a:t>bagging </a:t>
            </a:r>
            <a:r>
              <a:rPr lang="en-US" sz="1600" dirty="0" err="1"/>
              <a:t>freq</a:t>
            </a:r>
            <a:r>
              <a:rPr lang="en-US" sz="1600" dirty="0"/>
              <a:t> = 1</a:t>
            </a:r>
          </a:p>
          <a:p>
            <a:pPr marL="285750" indent="-285750">
              <a:buFont typeface="Arial" pitchFamily="34" charset="0"/>
              <a:buChar char="•"/>
            </a:pPr>
            <a:r>
              <a:rPr lang="en-US" sz="1600" dirty="0"/>
              <a:t>boost = </a:t>
            </a:r>
            <a:r>
              <a:rPr lang="en-US" sz="1600" dirty="0" err="1"/>
              <a:t>gbdt</a:t>
            </a:r>
            <a:endParaRPr lang="en-US" sz="1600" dirty="0"/>
          </a:p>
          <a:p>
            <a:pPr marL="285750" indent="-285750">
              <a:buFont typeface="Arial" pitchFamily="34" charset="0"/>
              <a:buChar char="•"/>
            </a:pPr>
            <a:r>
              <a:rPr lang="en-US" sz="1600" dirty="0"/>
              <a:t>feature fraction = 0.8</a:t>
            </a:r>
          </a:p>
          <a:p>
            <a:pPr marL="285750" indent="-285750">
              <a:buFont typeface="Arial" pitchFamily="34" charset="0"/>
              <a:buChar char="•"/>
            </a:pPr>
            <a:r>
              <a:rPr lang="en-US" sz="1600" dirty="0"/>
              <a:t>learning rate = 0.01</a:t>
            </a:r>
          </a:p>
          <a:p>
            <a:pPr marL="285750" indent="-285750">
              <a:buFont typeface="Arial" pitchFamily="34" charset="0"/>
              <a:buChar char="•"/>
            </a:pPr>
            <a:r>
              <a:rPr lang="en-US" sz="1600" dirty="0"/>
              <a:t>metric = ‘AUC’</a:t>
            </a:r>
          </a:p>
          <a:p>
            <a:pPr marL="285750" indent="-285750">
              <a:buFont typeface="Arial" pitchFamily="34" charset="0"/>
              <a:buChar char="•"/>
            </a:pPr>
            <a:r>
              <a:rPr lang="en-US" sz="1600" dirty="0" err="1"/>
              <a:t>num</a:t>
            </a:r>
            <a:r>
              <a:rPr lang="en-US" sz="1600" dirty="0"/>
              <a:t> leaves = 31</a:t>
            </a:r>
          </a:p>
          <a:p>
            <a:pPr marL="285750" indent="-285750">
              <a:buFont typeface="Arial" pitchFamily="34" charset="0"/>
              <a:buChar char="•"/>
            </a:pPr>
            <a:r>
              <a:rPr lang="en-US" sz="1600" dirty="0"/>
              <a:t>objective = binary</a:t>
            </a:r>
          </a:p>
          <a:p>
            <a:pPr lvl="0"/>
            <a:endParaRPr lang="en-US" sz="1400" dirty="0"/>
          </a:p>
        </p:txBody>
      </p:sp>
      <p:sp>
        <p:nvSpPr>
          <p:cNvPr id="9" name="TextBox 8"/>
          <p:cNvSpPr txBox="1"/>
          <p:nvPr/>
        </p:nvSpPr>
        <p:spPr>
          <a:xfrm>
            <a:off x="8738046" y="3822376"/>
            <a:ext cx="3105611" cy="2523768"/>
          </a:xfrm>
          <a:prstGeom prst="rect">
            <a:avLst/>
          </a:prstGeom>
          <a:solidFill>
            <a:srgbClr val="FFFF00">
              <a:alpha val="46000"/>
            </a:srgbClr>
          </a:solidFill>
          <a:ln>
            <a:solidFill>
              <a:schemeClr val="accent5">
                <a:lumMod val="75000"/>
              </a:schemeClr>
            </a:solidFill>
          </a:ln>
        </p:spPr>
        <p:txBody>
          <a:bodyPr wrap="square" rtlCol="0">
            <a:spAutoFit/>
          </a:bodyPr>
          <a:lstStyle/>
          <a:p>
            <a:endParaRPr lang="en-US" sz="1400" dirty="0"/>
          </a:p>
          <a:p>
            <a:r>
              <a:rPr lang="en-US" sz="1600" b="1" dirty="0"/>
              <a:t>VALIDATION</a:t>
            </a:r>
            <a:r>
              <a:rPr lang="en-US" sz="1600" dirty="0"/>
              <a:t> - </a:t>
            </a:r>
            <a:r>
              <a:rPr lang="en-US" sz="1600" dirty="0" err="1"/>
              <a:t>StratifiedKFold</a:t>
            </a:r>
            <a:r>
              <a:rPr lang="en-US" sz="1600" dirty="0"/>
              <a:t> with 10 folds, hence, we got10 models that were </a:t>
            </a:r>
            <a:r>
              <a:rPr lang="en-US" sz="1600" dirty="0" err="1"/>
              <a:t>utilised</a:t>
            </a:r>
            <a:r>
              <a:rPr lang="en-US" sz="1600" dirty="0"/>
              <a:t> to make predictions on the test data.. On local validation, following average AUC value was obtained: 0.74670.</a:t>
            </a:r>
          </a:p>
          <a:p>
            <a:r>
              <a:rPr lang="en-US" sz="1600" dirty="0"/>
              <a:t>Rank averaging among these 10 predictions was used as the final prediction</a:t>
            </a:r>
          </a:p>
        </p:txBody>
      </p:sp>
      <p:sp>
        <p:nvSpPr>
          <p:cNvPr id="10" name="TextBox 9"/>
          <p:cNvSpPr txBox="1"/>
          <p:nvPr/>
        </p:nvSpPr>
        <p:spPr>
          <a:xfrm>
            <a:off x="391885" y="3822375"/>
            <a:ext cx="3105611" cy="2769989"/>
          </a:xfrm>
          <a:prstGeom prst="rect">
            <a:avLst/>
          </a:prstGeom>
          <a:solidFill>
            <a:schemeClr val="accent1">
              <a:lumMod val="75000"/>
              <a:alpha val="23000"/>
            </a:schemeClr>
          </a:solidFill>
          <a:ln>
            <a:solidFill>
              <a:schemeClr val="accent5">
                <a:lumMod val="75000"/>
              </a:schemeClr>
            </a:solidFill>
          </a:ln>
        </p:spPr>
        <p:txBody>
          <a:bodyPr wrap="square" rtlCol="0">
            <a:spAutoFit/>
          </a:bodyPr>
          <a:lstStyle/>
          <a:p>
            <a:endParaRPr lang="en-US" sz="1400" dirty="0"/>
          </a:p>
          <a:p>
            <a:r>
              <a:rPr lang="en-US" sz="1600" b="1" dirty="0"/>
              <a:t>MODEL FITTING</a:t>
            </a:r>
            <a:r>
              <a:rPr lang="en-US" sz="1600" dirty="0"/>
              <a:t> – We tried out two different tree based models:</a:t>
            </a:r>
          </a:p>
          <a:p>
            <a:pPr marL="285750" indent="-285750">
              <a:buFont typeface="Arial" pitchFamily="34" charset="0"/>
              <a:buChar char="•"/>
            </a:pPr>
            <a:r>
              <a:rPr lang="en-US" sz="1600" dirty="0" err="1"/>
              <a:t>RandomForest</a:t>
            </a:r>
            <a:endParaRPr lang="en-US" sz="1600" dirty="0"/>
          </a:p>
          <a:p>
            <a:pPr marL="285750" indent="-285750">
              <a:buFont typeface="Arial" pitchFamily="34" charset="0"/>
              <a:buChar char="•"/>
            </a:pPr>
            <a:r>
              <a:rPr lang="en-US" sz="1600" dirty="0"/>
              <a:t>Light Gradient Boosting Machine (LGBM)</a:t>
            </a:r>
          </a:p>
          <a:p>
            <a:pPr marL="285750" indent="-285750">
              <a:buFont typeface="Arial" pitchFamily="34" charset="0"/>
              <a:buChar char="•"/>
            </a:pPr>
            <a:endParaRPr lang="en-US" sz="1600" dirty="0"/>
          </a:p>
          <a:p>
            <a:r>
              <a:rPr lang="en-US" sz="1600" dirty="0"/>
              <a:t>But LGB resulted in better accuracy and hence been taken for our final consideration.</a:t>
            </a:r>
          </a:p>
          <a:p>
            <a:pPr marL="285750" indent="-285750">
              <a:buFont typeface="Arial" pitchFamily="34" charset="0"/>
              <a:buChar char="•"/>
            </a:pPr>
            <a:endParaRPr lang="en-US" sz="1600" dirty="0"/>
          </a:p>
        </p:txBody>
      </p:sp>
      <p:sp>
        <p:nvSpPr>
          <p:cNvPr id="11" name="Right Arrow 10"/>
          <p:cNvSpPr/>
          <p:nvPr/>
        </p:nvSpPr>
        <p:spPr>
          <a:xfrm>
            <a:off x="3817257" y="4862286"/>
            <a:ext cx="711200" cy="329695"/>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786915" y="4904636"/>
            <a:ext cx="711200" cy="329695"/>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704114" y="2830286"/>
            <a:ext cx="899886" cy="7112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26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7D31-062E-45F5-A135-D3080B845350}"/>
              </a:ext>
            </a:extLst>
          </p:cNvPr>
          <p:cNvSpPr txBox="1">
            <a:spLocks/>
          </p:cNvSpPr>
          <p:nvPr/>
        </p:nvSpPr>
        <p:spPr>
          <a:xfrm>
            <a:off x="595532" y="165294"/>
            <a:ext cx="11000935" cy="84757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Validation methodology </a:t>
            </a:r>
          </a:p>
        </p:txBody>
      </p:sp>
      <p:sp>
        <p:nvSpPr>
          <p:cNvPr id="3" name="Rounded Rectangle 2"/>
          <p:cNvSpPr/>
          <p:nvPr/>
        </p:nvSpPr>
        <p:spPr>
          <a:xfrm>
            <a:off x="738407" y="602153"/>
            <a:ext cx="4676556" cy="5655772"/>
          </a:xfrm>
          <a:prstGeom prst="round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itchFamily="34" charset="0"/>
              <a:buChar char="•"/>
            </a:pPr>
            <a:r>
              <a:rPr lang="en-US" dirty="0">
                <a:solidFill>
                  <a:schemeClr val="tx1"/>
                </a:solidFill>
              </a:rPr>
              <a:t>Validation Methodology used – 10-fold stratified validation</a:t>
            </a:r>
          </a:p>
          <a:p>
            <a:endParaRPr lang="en-US" dirty="0">
              <a:solidFill>
                <a:schemeClr val="tx1"/>
              </a:solidFill>
            </a:endParaRPr>
          </a:p>
          <a:p>
            <a:pPr marL="285750" indent="-285750">
              <a:buFont typeface="Arial" pitchFamily="34" charset="0"/>
              <a:buChar char="•"/>
            </a:pPr>
            <a:r>
              <a:rPr lang="en-US" dirty="0">
                <a:solidFill>
                  <a:schemeClr val="tx1"/>
                </a:solidFill>
              </a:rPr>
              <a:t>Stopping Criteria – AUC score (iteration goes on until validation score doesn’t improve for 500 rounds)</a:t>
            </a:r>
          </a:p>
          <a:p>
            <a:pPr marL="285750" indent="-285750">
              <a:buFont typeface="Arial" pitchFamily="34" charset="0"/>
              <a:buChar char="•"/>
            </a:pPr>
            <a:endParaRPr lang="en-US" dirty="0">
              <a:solidFill>
                <a:schemeClr val="tx1"/>
              </a:solidFill>
            </a:endParaRPr>
          </a:p>
          <a:p>
            <a:pPr marL="285750" indent="-285750">
              <a:buFont typeface="Arial" pitchFamily="34" charset="0"/>
              <a:buChar char="•"/>
            </a:pPr>
            <a:r>
              <a:rPr lang="en-US" dirty="0">
                <a:solidFill>
                  <a:schemeClr val="tx1"/>
                </a:solidFill>
              </a:rPr>
              <a:t>ROC-AUC curve as indicated on the right, depicts the variability in true positive rate vs false positive rate with change in threshold value.</a:t>
            </a:r>
          </a:p>
          <a:p>
            <a:pPr marL="285750" indent="-285750">
              <a:buFont typeface="Arial" pitchFamily="34" charset="0"/>
              <a:buChar char="•"/>
            </a:pPr>
            <a:endParaRPr lang="en-US" dirty="0">
              <a:solidFill>
                <a:schemeClr val="tx1"/>
              </a:solidFill>
            </a:endParaRPr>
          </a:p>
          <a:p>
            <a:pPr marL="285750" indent="-285750">
              <a:buFont typeface="Arial" pitchFamily="34" charset="0"/>
              <a:buChar char="•"/>
            </a:pPr>
            <a:r>
              <a:rPr lang="en-US" dirty="0">
                <a:solidFill>
                  <a:schemeClr val="tx1"/>
                </a:solidFill>
              </a:rPr>
              <a:t>As area under curve for train data is 0.84, it is expected that test data would follow the same trend given that 10-fold cross validation is performed (prevents over-fitting)</a:t>
            </a:r>
          </a:p>
          <a:p>
            <a:pPr algn="ctr"/>
            <a:endParaRPr lang="en-US" dirty="0"/>
          </a:p>
        </p:txBody>
      </p:sp>
      <p:pic>
        <p:nvPicPr>
          <p:cNvPr id="4" name="Picture 3">
            <a:extLst>
              <a:ext uri="{FF2B5EF4-FFF2-40B4-BE49-F238E27FC236}">
                <a16:creationId xmlns:a16="http://schemas.microsoft.com/office/drawing/2014/main" id="{5352BD0B-02B4-4B42-858C-C65C9E33F12F}"/>
              </a:ext>
            </a:extLst>
          </p:cNvPr>
          <p:cNvPicPr>
            <a:picLocks noChangeAspect="1"/>
          </p:cNvPicPr>
          <p:nvPr/>
        </p:nvPicPr>
        <p:blipFill>
          <a:blip r:embed="rId2"/>
          <a:stretch>
            <a:fillRect/>
          </a:stretch>
        </p:blipFill>
        <p:spPr>
          <a:xfrm>
            <a:off x="5915755" y="1600199"/>
            <a:ext cx="5852162" cy="3657601"/>
          </a:xfrm>
          <a:prstGeom prst="rect">
            <a:avLst/>
          </a:prstGeom>
        </p:spPr>
      </p:pic>
    </p:spTree>
    <p:extLst>
      <p:ext uri="{BB962C8B-B14F-4D97-AF65-F5344CB8AC3E}">
        <p14:creationId xmlns:p14="http://schemas.microsoft.com/office/powerpoint/2010/main" val="372390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4FF7-A753-40C5-9C26-6492FFF77776}"/>
              </a:ext>
            </a:extLst>
          </p:cNvPr>
          <p:cNvSpPr txBox="1">
            <a:spLocks/>
          </p:cNvSpPr>
          <p:nvPr/>
        </p:nvSpPr>
        <p:spPr>
          <a:xfrm>
            <a:off x="595532" y="165294"/>
            <a:ext cx="11000935" cy="84757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Results from Modelling</a:t>
            </a:r>
          </a:p>
        </p:txBody>
      </p:sp>
      <p:sp>
        <p:nvSpPr>
          <p:cNvPr id="6" name="Rounded Rectangle 5">
            <a:extLst>
              <a:ext uri="{FF2B5EF4-FFF2-40B4-BE49-F238E27FC236}">
                <a16:creationId xmlns:a16="http://schemas.microsoft.com/office/drawing/2014/main" id="{5A38E79C-A444-B54A-B655-9D21F10944E5}"/>
              </a:ext>
            </a:extLst>
          </p:cNvPr>
          <p:cNvSpPr/>
          <p:nvPr/>
        </p:nvSpPr>
        <p:spPr>
          <a:xfrm>
            <a:off x="1049654" y="828234"/>
            <a:ext cx="10092690" cy="6029766"/>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Results</a:t>
            </a:r>
          </a:p>
          <a:p>
            <a:pPr algn="ctr"/>
            <a:endParaRPr lang="en-US" dirty="0">
              <a:solidFill>
                <a:schemeClr val="tx1"/>
              </a:solidFill>
            </a:endParaRPr>
          </a:p>
          <a:p>
            <a:pPr algn="just"/>
            <a:r>
              <a:rPr lang="en-US" dirty="0">
                <a:solidFill>
                  <a:schemeClr val="tx1"/>
                </a:solidFill>
              </a:rPr>
              <a:t>Test AUC – 74.67% </a:t>
            </a:r>
          </a:p>
          <a:p>
            <a:pPr algn="just"/>
            <a:endParaRPr lang="en-US" dirty="0">
              <a:solidFill>
                <a:schemeClr val="tx1"/>
              </a:solidFill>
            </a:endParaRPr>
          </a:p>
          <a:p>
            <a:pPr algn="just"/>
            <a:r>
              <a:rPr lang="en-US" dirty="0">
                <a:solidFill>
                  <a:schemeClr val="tx1"/>
                </a:solidFill>
              </a:rPr>
              <a:t>Threshold modified to improve true positive prediction -0.10925</a:t>
            </a:r>
          </a:p>
          <a:p>
            <a:pPr algn="just"/>
            <a:endParaRPr lang="en-US" dirty="0">
              <a:solidFill>
                <a:schemeClr val="tx1"/>
              </a:solidFill>
            </a:endParaRPr>
          </a:p>
          <a:p>
            <a:pPr algn="just"/>
            <a:r>
              <a:rPr lang="en-US" dirty="0">
                <a:solidFill>
                  <a:schemeClr val="tx1"/>
                </a:solidFill>
              </a:rPr>
              <a:t>F1-Score – 0.3455, Given the fact that data is highly imbalanced (4.5%) it is very difficult to get good F1 score. However above mentioned improvisation in the threshold has assisted us in achieving the same  </a:t>
            </a:r>
          </a:p>
          <a:p>
            <a:pPr algn="just"/>
            <a:r>
              <a:rPr lang="en-US" dirty="0">
                <a:solidFill>
                  <a:schemeClr val="tx1"/>
                </a:solidFill>
              </a:rPr>
              <a:t>Train Accuracy – 93%</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ctr"/>
            <a:endParaRPr lang="en-US" dirty="0">
              <a:solidFill>
                <a:schemeClr val="tx1"/>
              </a:solidFill>
            </a:endParaRPr>
          </a:p>
          <a:p>
            <a:pPr algn="just"/>
            <a:endParaRPr lang="en-US" dirty="0">
              <a:solidFill>
                <a:schemeClr val="tx1"/>
              </a:solidFill>
            </a:endParaRPr>
          </a:p>
        </p:txBody>
      </p:sp>
      <p:pic>
        <p:nvPicPr>
          <p:cNvPr id="7" name="Picture 6">
            <a:extLst>
              <a:ext uri="{FF2B5EF4-FFF2-40B4-BE49-F238E27FC236}">
                <a16:creationId xmlns:a16="http://schemas.microsoft.com/office/drawing/2014/main" id="{0D4DD622-E7EF-714F-980B-384C4B6EA38B}"/>
              </a:ext>
            </a:extLst>
          </p:cNvPr>
          <p:cNvPicPr>
            <a:picLocks noChangeAspect="1"/>
          </p:cNvPicPr>
          <p:nvPr/>
        </p:nvPicPr>
        <p:blipFill>
          <a:blip r:embed="rId2"/>
          <a:stretch>
            <a:fillRect/>
          </a:stretch>
        </p:blipFill>
        <p:spPr>
          <a:xfrm>
            <a:off x="3652839" y="3989388"/>
            <a:ext cx="5144378" cy="1911350"/>
          </a:xfrm>
          <a:prstGeom prst="rect">
            <a:avLst/>
          </a:prstGeom>
        </p:spPr>
      </p:pic>
    </p:spTree>
    <p:extLst>
      <p:ext uri="{BB962C8B-B14F-4D97-AF65-F5344CB8AC3E}">
        <p14:creationId xmlns:p14="http://schemas.microsoft.com/office/powerpoint/2010/main" val="353906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802D-4418-4AAA-BC06-073E58476D95}"/>
              </a:ext>
            </a:extLst>
          </p:cNvPr>
          <p:cNvSpPr txBox="1">
            <a:spLocks/>
          </p:cNvSpPr>
          <p:nvPr/>
        </p:nvSpPr>
        <p:spPr>
          <a:xfrm>
            <a:off x="595532" y="165294"/>
            <a:ext cx="11000935" cy="84757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Insights &amp; Summary</a:t>
            </a:r>
          </a:p>
        </p:txBody>
      </p:sp>
      <p:graphicFrame>
        <p:nvGraphicFramePr>
          <p:cNvPr id="3" name="Table 2">
            <a:extLst>
              <a:ext uri="{FF2B5EF4-FFF2-40B4-BE49-F238E27FC236}">
                <a16:creationId xmlns:a16="http://schemas.microsoft.com/office/drawing/2014/main" id="{2EF5FF68-C34C-2347-8A6A-770EF50DD251}"/>
              </a:ext>
            </a:extLst>
          </p:cNvPr>
          <p:cNvGraphicFramePr>
            <a:graphicFrameLocks noGrp="1"/>
          </p:cNvGraphicFramePr>
          <p:nvPr>
            <p:extLst>
              <p:ext uri="{D42A27DB-BD31-4B8C-83A1-F6EECF244321}">
                <p14:modId xmlns:p14="http://schemas.microsoft.com/office/powerpoint/2010/main" val="3560369496"/>
              </p:ext>
            </p:extLst>
          </p:nvPr>
        </p:nvGraphicFramePr>
        <p:xfrm>
          <a:off x="138895" y="717631"/>
          <a:ext cx="8600071" cy="6039719"/>
        </p:xfrm>
        <a:graphic>
          <a:graphicData uri="http://schemas.openxmlformats.org/drawingml/2006/table">
            <a:tbl>
              <a:tblPr>
                <a:tableStyleId>{5C22544A-7EE6-4342-B048-85BDC9FD1C3A}</a:tableStyleId>
              </a:tblPr>
              <a:tblGrid>
                <a:gridCol w="570047">
                  <a:extLst>
                    <a:ext uri="{9D8B030D-6E8A-4147-A177-3AD203B41FA5}">
                      <a16:colId xmlns:a16="http://schemas.microsoft.com/office/drawing/2014/main" val="359510945"/>
                    </a:ext>
                  </a:extLst>
                </a:gridCol>
                <a:gridCol w="509238">
                  <a:extLst>
                    <a:ext uri="{9D8B030D-6E8A-4147-A177-3AD203B41FA5}">
                      <a16:colId xmlns:a16="http://schemas.microsoft.com/office/drawing/2014/main" val="1753686687"/>
                    </a:ext>
                  </a:extLst>
                </a:gridCol>
                <a:gridCol w="509238">
                  <a:extLst>
                    <a:ext uri="{9D8B030D-6E8A-4147-A177-3AD203B41FA5}">
                      <a16:colId xmlns:a16="http://schemas.microsoft.com/office/drawing/2014/main" val="2913158401"/>
                    </a:ext>
                  </a:extLst>
                </a:gridCol>
                <a:gridCol w="1238894">
                  <a:extLst>
                    <a:ext uri="{9D8B030D-6E8A-4147-A177-3AD203B41FA5}">
                      <a16:colId xmlns:a16="http://schemas.microsoft.com/office/drawing/2014/main" val="3506640862"/>
                    </a:ext>
                  </a:extLst>
                </a:gridCol>
                <a:gridCol w="976437">
                  <a:extLst>
                    <a:ext uri="{9D8B030D-6E8A-4147-A177-3AD203B41FA5}">
                      <a16:colId xmlns:a16="http://schemas.microsoft.com/office/drawing/2014/main" val="3402984927"/>
                    </a:ext>
                  </a:extLst>
                </a:gridCol>
                <a:gridCol w="1252439">
                  <a:extLst>
                    <a:ext uri="{9D8B030D-6E8A-4147-A177-3AD203B41FA5}">
                      <a16:colId xmlns:a16="http://schemas.microsoft.com/office/drawing/2014/main" val="206332121"/>
                    </a:ext>
                  </a:extLst>
                </a:gridCol>
                <a:gridCol w="615647">
                  <a:extLst>
                    <a:ext uri="{9D8B030D-6E8A-4147-A177-3AD203B41FA5}">
                      <a16:colId xmlns:a16="http://schemas.microsoft.com/office/drawing/2014/main" val="2206724474"/>
                    </a:ext>
                  </a:extLst>
                </a:gridCol>
                <a:gridCol w="657489">
                  <a:extLst>
                    <a:ext uri="{9D8B030D-6E8A-4147-A177-3AD203B41FA5}">
                      <a16:colId xmlns:a16="http://schemas.microsoft.com/office/drawing/2014/main" val="728654002"/>
                    </a:ext>
                  </a:extLst>
                </a:gridCol>
                <a:gridCol w="763821">
                  <a:extLst>
                    <a:ext uri="{9D8B030D-6E8A-4147-A177-3AD203B41FA5}">
                      <a16:colId xmlns:a16="http://schemas.microsoft.com/office/drawing/2014/main" val="1873405038"/>
                    </a:ext>
                  </a:extLst>
                </a:gridCol>
                <a:gridCol w="1506821">
                  <a:extLst>
                    <a:ext uri="{9D8B030D-6E8A-4147-A177-3AD203B41FA5}">
                      <a16:colId xmlns:a16="http://schemas.microsoft.com/office/drawing/2014/main" val="2443862273"/>
                    </a:ext>
                  </a:extLst>
                </a:gridCol>
              </a:tblGrid>
              <a:tr h="126456">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r>
                        <a:rPr lang="en-IN" sz="800" b="1" u="none" strike="noStrike" dirty="0">
                          <a:effectLst/>
                          <a:latin typeface="Arial" panose="020B0604020202020204" pitchFamily="34" charset="0"/>
                          <a:cs typeface="Arial" panose="020B0604020202020204" pitchFamily="34" charset="0"/>
                        </a:rPr>
                        <a:t>cost benefit Analysis</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T w="12700" cap="flat" cmpd="sng" algn="ctr">
                      <a:solidFill>
                        <a:schemeClr val="tx1"/>
                      </a:solidFill>
                      <a:prstDash val="solid"/>
                      <a:round/>
                      <a:headEnd type="none" w="med" len="med"/>
                      <a:tailEnd type="none" w="med" len="med"/>
                    </a:lnT>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1035979"/>
                  </a:ext>
                </a:extLst>
              </a:tr>
              <a:tr h="835280">
                <a:tc>
                  <a:txBody>
                    <a:bodyPr/>
                    <a:lstStyle/>
                    <a:p>
                      <a:pPr algn="l" fontAlgn="b"/>
                      <a:r>
                        <a:rPr lang="en-IN" sz="800" b="1" u="none" strike="noStrike" dirty="0">
                          <a:effectLst/>
                          <a:latin typeface="Arial" panose="020B0604020202020204" pitchFamily="34" charset="0"/>
                          <a:cs typeface="Arial" panose="020B0604020202020204" pitchFamily="34" charset="0"/>
                        </a:rPr>
                        <a:t>cost per click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b="1" u="none" strike="noStrike" dirty="0">
                          <a:effectLst/>
                          <a:latin typeface="Arial" panose="020B0604020202020204" pitchFamily="34" charset="0"/>
                          <a:cs typeface="Arial" panose="020B0604020202020204" pitchFamily="34" charset="0"/>
                        </a:rPr>
                        <a:t>total clicks</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conversion</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CAC</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LTV (3*CAC refer assumption)</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total value added by customers (LTV * total conversions)</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dirty="0">
                          <a:effectLst/>
                          <a:latin typeface="Arial" panose="020B0604020202020204" pitchFamily="34" charset="0"/>
                          <a:cs typeface="Arial" panose="020B0604020202020204" pitchFamily="34" charset="0"/>
                        </a:rPr>
                        <a:t> </a:t>
                      </a:r>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units</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6636020"/>
                  </a:ext>
                </a:extLst>
              </a:tr>
              <a:tr h="241496">
                <a:tc>
                  <a:txBody>
                    <a:bodyPr/>
                    <a:lstStyle/>
                    <a:p>
                      <a:pPr algn="r" fontAlgn="b"/>
                      <a:r>
                        <a:rPr lang="en-IN" sz="800" u="none" strike="noStrike">
                          <a:effectLst/>
                          <a:latin typeface="Arial" panose="020B0604020202020204" pitchFamily="34" charset="0"/>
                          <a:cs typeface="Arial" panose="020B0604020202020204" pitchFamily="34" charset="0"/>
                        </a:rPr>
                        <a:t>2000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r" fontAlgn="b"/>
                      <a:r>
                        <a:rPr lang="en-IN" sz="800" u="none" strike="noStrike">
                          <a:effectLst/>
                          <a:latin typeface="Arial" panose="020B0604020202020204" pitchFamily="34" charset="0"/>
                          <a:cs typeface="Arial" panose="020B0604020202020204" pitchFamily="34" charset="0"/>
                        </a:rPr>
                        <a:t>197093</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8969</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43949.82718</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131849.4815</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1182558000</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based on train data</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Rupees</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0050485"/>
                  </a:ext>
                </a:extLst>
              </a:tr>
              <a:tr h="122740">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CAC</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4656875"/>
                  </a:ext>
                </a:extLst>
              </a:tr>
              <a:tr h="241496">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cost of acquisition per customer</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8320116"/>
                  </a:ext>
                </a:extLst>
              </a:tr>
              <a:tr h="122740">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prediction</a:t>
                      </a:r>
                      <a:r>
                        <a:rPr lang="en-IN" sz="800" u="none" strike="noStrike" dirty="0">
                          <a:effectLst/>
                          <a:latin typeface="Arial" panose="020B0604020202020204" pitchFamily="34" charset="0"/>
                          <a:cs typeface="Arial" panose="020B0604020202020204" pitchFamily="34" charset="0"/>
                        </a:rPr>
                        <a:t>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2648031"/>
                  </a:ext>
                </a:extLst>
              </a:tr>
              <a:tr h="122740">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reference</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dirty="0">
                          <a:effectLst/>
                          <a:latin typeface="Arial" panose="020B0604020202020204" pitchFamily="34" charset="0"/>
                          <a:cs typeface="Arial" panose="020B0604020202020204" pitchFamily="34" charset="0"/>
                        </a:rPr>
                        <a:t>LTV</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8359957"/>
                  </a:ext>
                </a:extLst>
              </a:tr>
              <a:tr h="549093">
                <a:tc>
                  <a:txBody>
                    <a:bodyPr/>
                    <a:lstStyle/>
                    <a:p>
                      <a:pPr algn="l" fontAlgn="b"/>
                      <a:r>
                        <a:rPr lang="en-IN" sz="800" b="1" u="none" strike="noStrike" dirty="0">
                          <a:effectLst/>
                          <a:latin typeface="Arial" panose="020B0604020202020204" pitchFamily="34" charset="0"/>
                          <a:cs typeface="Arial" panose="020B0604020202020204" pitchFamily="34" charset="0"/>
                        </a:rPr>
                        <a:t>cost per click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b="1" u="none" strike="noStrike" dirty="0">
                          <a:effectLst/>
                          <a:latin typeface="Arial" panose="020B0604020202020204" pitchFamily="34" charset="0"/>
                          <a:cs typeface="Arial" panose="020B0604020202020204" pitchFamily="34" charset="0"/>
                        </a:rPr>
                        <a:t>total clicks</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conversion</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total cost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total value added by customer (LTV*conversion number)</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profit</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true </a:t>
                      </a:r>
                      <a:r>
                        <a:rPr lang="en-IN" sz="800" b="1" u="none" strike="noStrike" dirty="0" err="1">
                          <a:effectLst/>
                          <a:latin typeface="Arial" panose="020B0604020202020204" pitchFamily="34" charset="0"/>
                          <a:cs typeface="Arial" panose="020B0604020202020204" pitchFamily="34" charset="0"/>
                        </a:rPr>
                        <a:t>positve</a:t>
                      </a:r>
                      <a:r>
                        <a:rPr lang="en-IN" sz="800" b="1" u="none" strike="noStrike" dirty="0">
                          <a:effectLst/>
                          <a:latin typeface="Arial" panose="020B0604020202020204" pitchFamily="34" charset="0"/>
                          <a:cs typeface="Arial" panose="020B0604020202020204" pitchFamily="34" charset="0"/>
                        </a:rPr>
                        <a:t>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dirty="0">
                          <a:effectLst/>
                          <a:latin typeface="Arial" panose="020B0604020202020204" pitchFamily="34" charset="0"/>
                          <a:cs typeface="Arial" panose="020B0604020202020204" pitchFamily="34" charset="0"/>
                        </a:rPr>
                        <a:t> </a:t>
                      </a:r>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dirty="0">
                          <a:effectLst/>
                          <a:latin typeface="Arial" panose="020B0604020202020204" pitchFamily="34" charset="0"/>
                          <a:cs typeface="Arial" panose="020B0604020202020204" pitchFamily="34" charset="0"/>
                        </a:rPr>
                        <a:t>life time value of </a:t>
                      </a:r>
                      <a:r>
                        <a:rPr lang="en-IN" sz="800" u="none" strike="noStrike" dirty="0" err="1">
                          <a:effectLst/>
                          <a:latin typeface="Arial" panose="020B0604020202020204" pitchFamily="34" charset="0"/>
                          <a:cs typeface="Arial" panose="020B0604020202020204" pitchFamily="34" charset="0"/>
                        </a:rPr>
                        <a:t>cutomer</a:t>
                      </a:r>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31667930"/>
                  </a:ext>
                </a:extLst>
              </a:tr>
              <a:tr h="199157">
                <a:tc>
                  <a:txBody>
                    <a:bodyPr/>
                    <a:lstStyle/>
                    <a:p>
                      <a:pPr algn="r" fontAlgn="b"/>
                      <a:r>
                        <a:rPr lang="en-IN" sz="800" u="none" strike="noStrike">
                          <a:effectLst/>
                          <a:latin typeface="Arial" panose="020B0604020202020204" pitchFamily="34" charset="0"/>
                          <a:cs typeface="Arial" panose="020B0604020202020204" pitchFamily="34" charset="0"/>
                        </a:rPr>
                        <a:t>2000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r" fontAlgn="b"/>
                      <a:r>
                        <a:rPr lang="en-IN" sz="800" u="none" strike="noStrike">
                          <a:effectLst/>
                          <a:latin typeface="Arial" panose="020B0604020202020204" pitchFamily="34" charset="0"/>
                          <a:cs typeface="Arial" panose="020B0604020202020204" pitchFamily="34" charset="0"/>
                        </a:rPr>
                        <a:t>3685</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3685</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7370000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485865339.5</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478495339.5</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3685</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assumptions</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79857913"/>
                  </a:ext>
                </a:extLst>
              </a:tr>
              <a:tr h="122740">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21698096"/>
                  </a:ext>
                </a:extLst>
              </a:tr>
              <a:tr h="479010">
                <a:tc>
                  <a:txBody>
                    <a:bodyPr/>
                    <a:lstStyle/>
                    <a:p>
                      <a:pPr algn="l" fontAlgn="b"/>
                      <a:r>
                        <a:rPr lang="en-IN" sz="800" u="none" strike="noStrike">
                          <a:effectLst/>
                          <a:latin typeface="Arial" panose="020B0604020202020204" pitchFamily="34" charset="0"/>
                          <a:cs typeface="Arial" panose="020B0604020202020204" pitchFamily="34" charset="0"/>
                        </a:rPr>
                        <a:t>cost per click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u="none" strike="noStrike">
                          <a:effectLst/>
                          <a:latin typeface="Arial" panose="020B0604020202020204" pitchFamily="34" charset="0"/>
                          <a:cs typeface="Arial" panose="020B0604020202020204" pitchFamily="34" charset="0"/>
                        </a:rPr>
                        <a:t>total clicks</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conversion</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total cost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dirty="0">
                          <a:effectLst/>
                          <a:latin typeface="Arial" panose="020B0604020202020204" pitchFamily="34" charset="0"/>
                          <a:cs typeface="Arial" panose="020B0604020202020204" pitchFamily="34" charset="0"/>
                        </a:rPr>
                        <a:t>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false positive</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no cost incurred</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LTV is assumed to be 3 times of average customer </a:t>
                      </a:r>
                      <a:r>
                        <a:rPr lang="en-IN" sz="800" b="1" u="none" strike="noStrike" dirty="0" err="1">
                          <a:effectLst/>
                          <a:latin typeface="Arial" panose="020B0604020202020204" pitchFamily="34" charset="0"/>
                          <a:cs typeface="Arial" panose="020B0604020202020204" pitchFamily="34" charset="0"/>
                        </a:rPr>
                        <a:t>acquition</a:t>
                      </a:r>
                      <a:r>
                        <a:rPr lang="en-IN" sz="800" b="1" u="none" strike="noStrike" dirty="0">
                          <a:effectLst/>
                          <a:latin typeface="Arial" panose="020B0604020202020204" pitchFamily="34" charset="0"/>
                          <a:cs typeface="Arial" panose="020B0604020202020204" pitchFamily="34" charset="0"/>
                        </a:rPr>
                        <a:t> cost</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20606612"/>
                  </a:ext>
                </a:extLst>
              </a:tr>
              <a:tr h="122740">
                <a:tc>
                  <a:txBody>
                    <a:bodyPr/>
                    <a:lstStyle/>
                    <a:p>
                      <a:pPr algn="r" fontAlgn="b"/>
                      <a:r>
                        <a:rPr lang="en-IN" sz="800" u="none" strike="noStrike">
                          <a:effectLst/>
                          <a:latin typeface="Arial" panose="020B0604020202020204" pitchFamily="34" charset="0"/>
                          <a:cs typeface="Arial" panose="020B0604020202020204" pitchFamily="34" charset="0"/>
                        </a:rPr>
                        <a:t>2000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r" fontAlgn="b"/>
                      <a:r>
                        <a:rPr lang="en-IN" sz="800" u="none" strike="noStrike">
                          <a:effectLst/>
                          <a:latin typeface="Arial" panose="020B0604020202020204" pitchFamily="34" charset="0"/>
                          <a:cs typeface="Arial" panose="020B0604020202020204" pitchFamily="34" charset="0"/>
                        </a:rPr>
                        <a:t>5284</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01017304"/>
                  </a:ext>
                </a:extLst>
              </a:tr>
              <a:tr h="330919">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cost per click is assumed to be Rs 2000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6759645"/>
                  </a:ext>
                </a:extLst>
              </a:tr>
              <a:tr h="241496">
                <a:tc>
                  <a:txBody>
                    <a:bodyPr/>
                    <a:lstStyle/>
                    <a:p>
                      <a:pPr algn="l" fontAlgn="b"/>
                      <a:r>
                        <a:rPr lang="en-IN" sz="800" u="none" strike="noStrike">
                          <a:effectLst/>
                          <a:latin typeface="Arial" panose="020B0604020202020204" pitchFamily="34" charset="0"/>
                          <a:cs typeface="Arial" panose="020B0604020202020204" pitchFamily="34" charset="0"/>
                        </a:rPr>
                        <a:t>cost per click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u="none" strike="noStrike">
                          <a:effectLst/>
                          <a:latin typeface="Arial" panose="020B0604020202020204" pitchFamily="34" charset="0"/>
                          <a:cs typeface="Arial" panose="020B0604020202020204" pitchFamily="34" charset="0"/>
                        </a:rPr>
                        <a:t>total clicks</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conversion</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total cost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false negative</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no cost incurred</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8810603"/>
                  </a:ext>
                </a:extLst>
              </a:tr>
              <a:tr h="122740">
                <a:tc>
                  <a:txBody>
                    <a:bodyPr/>
                    <a:lstStyle/>
                    <a:p>
                      <a:pPr algn="r" fontAlgn="b"/>
                      <a:r>
                        <a:rPr lang="en-IN" sz="800" u="none" strike="noStrike">
                          <a:effectLst/>
                          <a:latin typeface="Arial" panose="020B0604020202020204" pitchFamily="34" charset="0"/>
                          <a:cs typeface="Arial" panose="020B0604020202020204" pitchFamily="34" charset="0"/>
                        </a:rPr>
                        <a:t>2000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r" fontAlgn="b"/>
                      <a:r>
                        <a:rPr lang="en-IN" sz="800" u="none" strike="noStrike">
                          <a:effectLst/>
                          <a:latin typeface="Arial" panose="020B0604020202020204" pitchFamily="34" charset="0"/>
                          <a:cs typeface="Arial" panose="020B0604020202020204" pitchFamily="34" charset="0"/>
                        </a:rPr>
                        <a:t>179449</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179449</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7032201"/>
                  </a:ext>
                </a:extLst>
              </a:tr>
              <a:tr h="122740">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9967167"/>
                  </a:ext>
                </a:extLst>
              </a:tr>
              <a:tr h="597767">
                <a:tc>
                  <a:txBody>
                    <a:bodyPr/>
                    <a:lstStyle/>
                    <a:p>
                      <a:pPr algn="l" fontAlgn="b"/>
                      <a:r>
                        <a:rPr lang="en-IN" sz="800" u="none" strike="noStrike">
                          <a:effectLst/>
                          <a:latin typeface="Arial" panose="020B0604020202020204" pitchFamily="34" charset="0"/>
                          <a:cs typeface="Arial" panose="020B0604020202020204" pitchFamily="34" charset="0"/>
                        </a:rPr>
                        <a:t>cost per click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r>
                        <a:rPr lang="en-IN" sz="800" u="none" strike="noStrike">
                          <a:effectLst/>
                          <a:latin typeface="Arial" panose="020B0604020202020204" pitchFamily="34" charset="0"/>
                          <a:cs typeface="Arial" panose="020B0604020202020204" pitchFamily="34" charset="0"/>
                        </a:rPr>
                        <a:t>total clicks</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conversion</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total cost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dirty="0">
                          <a:effectLst/>
                          <a:latin typeface="Arial" panose="020B0604020202020204" pitchFamily="34" charset="0"/>
                          <a:cs typeface="Arial" panose="020B0604020202020204" pitchFamily="34" charset="0"/>
                        </a:rPr>
                        <a:t> </a:t>
                      </a:r>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false negative</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cost incurred for wrongly predicted customers</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25686566"/>
                  </a:ext>
                </a:extLst>
              </a:tr>
              <a:tr h="188984">
                <a:tc>
                  <a:txBody>
                    <a:bodyPr/>
                    <a:lstStyle/>
                    <a:p>
                      <a:pPr algn="r" fontAlgn="b"/>
                      <a:r>
                        <a:rPr lang="en-IN" sz="800" u="none" strike="noStrike">
                          <a:effectLst/>
                          <a:latin typeface="Arial" panose="020B0604020202020204" pitchFamily="34" charset="0"/>
                          <a:cs typeface="Arial" panose="020B0604020202020204" pitchFamily="34" charset="0"/>
                        </a:rPr>
                        <a:t>2000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r" fontAlgn="b"/>
                      <a:r>
                        <a:rPr lang="en-IN" sz="800" u="none" strike="noStrike">
                          <a:effectLst/>
                          <a:latin typeface="Arial" panose="020B0604020202020204" pitchFamily="34" charset="0"/>
                          <a:cs typeface="Arial" panose="020B0604020202020204" pitchFamily="34" charset="0"/>
                        </a:rPr>
                        <a:t>8674</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8674</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17348000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0</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u="none" strike="noStrike">
                          <a:effectLst/>
                          <a:latin typeface="Arial" panose="020B0604020202020204" pitchFamily="34" charset="0"/>
                          <a:cs typeface="Arial" panose="020B0604020202020204" pitchFamily="34" charset="0"/>
                        </a:rPr>
                        <a:t>-17348000</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u="none" strike="noStrike">
                          <a:effectLst/>
                          <a:latin typeface="Arial" panose="020B0604020202020204" pitchFamily="34" charset="0"/>
                          <a:cs typeface="Arial" panose="020B0604020202020204" pitchFamily="34" charset="0"/>
                        </a:rPr>
                        <a:t> </a:t>
                      </a:r>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2049841"/>
                  </a:ext>
                </a:extLst>
              </a:tr>
              <a:tr h="122740">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9401873"/>
                  </a:ext>
                </a:extLst>
              </a:tr>
              <a:tr h="479010">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Value added by customers predicted using ML model</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r" fontAlgn="b"/>
                      <a:r>
                        <a:rPr lang="en-IN" sz="800" b="1" u="none" strike="noStrike" dirty="0">
                          <a:effectLst/>
                          <a:latin typeface="Arial" panose="020B0604020202020204" pitchFamily="34" charset="0"/>
                          <a:cs typeface="Arial" panose="020B0604020202020204" pitchFamily="34" charset="0"/>
                        </a:rPr>
                        <a:t>461147339.5</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61026889"/>
                  </a:ext>
                </a:extLst>
              </a:tr>
              <a:tr h="122740">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a:effectLst/>
                          <a:latin typeface="Arial" panose="020B0604020202020204" pitchFamily="34" charset="0"/>
                          <a:cs typeface="Arial" panose="020B0604020202020204" pitchFamily="34" charset="0"/>
                        </a:rPr>
                        <a:t> </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r>
                        <a:rPr lang="en-IN" sz="800" b="1" u="none" strike="noStrike" dirty="0">
                          <a:effectLst/>
                          <a:latin typeface="Arial" panose="020B0604020202020204" pitchFamily="34" charset="0"/>
                          <a:cs typeface="Arial" panose="020B0604020202020204" pitchFamily="34" charset="0"/>
                        </a:rPr>
                        <a:t> </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2169093"/>
                  </a:ext>
                </a:extLst>
              </a:tr>
              <a:tr h="360253">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l" fontAlgn="b"/>
                      <a:r>
                        <a:rPr lang="en-IN" sz="800" b="1" u="none" strike="noStrike">
                          <a:effectLst/>
                          <a:latin typeface="Arial" panose="020B0604020202020204" pitchFamily="34" charset="0"/>
                          <a:cs typeface="Arial" panose="020B0604020202020204" pitchFamily="34" charset="0"/>
                        </a:rPr>
                        <a:t>% of total customer value predicted by ML</a:t>
                      </a:r>
                      <a:endParaRPr lang="en-IN" sz="800" b="1"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r" fontAlgn="b"/>
                      <a:r>
                        <a:rPr lang="en-IN" sz="800" b="1" u="none" strike="noStrike" dirty="0">
                          <a:effectLst/>
                          <a:latin typeface="Arial" panose="020B0604020202020204" pitchFamily="34" charset="0"/>
                          <a:cs typeface="Arial" panose="020B0604020202020204" pitchFamily="34" charset="0"/>
                        </a:rPr>
                        <a:t>38.99574816</a:t>
                      </a:r>
                      <a:endParaRPr lang="en-IN" sz="800" b="1"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l" fontAlgn="b"/>
                      <a:endParaRPr lang="en-IN" sz="800" b="0" i="0" u="none" strike="noStrike">
                        <a:solidFill>
                          <a:srgbClr val="000000"/>
                        </a:solidFill>
                        <a:effectLst/>
                        <a:latin typeface="Arial" panose="020B0604020202020204" pitchFamily="34" charset="0"/>
                        <a:cs typeface="Arial" panose="020B0604020202020204" pitchFamily="34" charset="0"/>
                      </a:endParaRPr>
                    </a:p>
                  </a:txBody>
                  <a:tcPr marL="4089" marR="4089" marT="4089" marB="0" anchor="b">
                    <a:lnB w="12700" cap="flat" cmpd="sng" algn="ctr">
                      <a:solidFill>
                        <a:schemeClr val="tx1"/>
                      </a:solidFill>
                      <a:prstDash val="solid"/>
                      <a:round/>
                      <a:headEnd type="none" w="med" len="med"/>
                      <a:tailEnd type="none" w="med" len="med"/>
                    </a:lnB>
                  </a:tcPr>
                </a:tc>
                <a:tc>
                  <a:txBody>
                    <a:bodyPr/>
                    <a:lstStyle/>
                    <a:p>
                      <a:pPr algn="l" fontAlgn="b"/>
                      <a:endParaRPr lang="en-IN" sz="800" b="0" i="0" u="none" strike="noStrike" dirty="0">
                        <a:solidFill>
                          <a:srgbClr val="000000"/>
                        </a:solidFill>
                        <a:effectLst/>
                        <a:latin typeface="Arial" panose="020B0604020202020204" pitchFamily="34" charset="0"/>
                        <a:cs typeface="Arial" panose="020B0604020202020204" pitchFamily="34" charset="0"/>
                      </a:endParaRPr>
                    </a:p>
                  </a:txBody>
                  <a:tcPr marL="4089" marR="4089" marT="4089"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2716656"/>
                  </a:ext>
                </a:extLst>
              </a:tr>
            </a:tbl>
          </a:graphicData>
        </a:graphic>
      </p:graphicFrame>
      <p:sp>
        <p:nvSpPr>
          <p:cNvPr id="4" name="Rounded Rectangle 3">
            <a:extLst>
              <a:ext uri="{FF2B5EF4-FFF2-40B4-BE49-F238E27FC236}">
                <a16:creationId xmlns:a16="http://schemas.microsoft.com/office/drawing/2014/main" id="{C21BB212-687F-B843-B835-C056CBC0F853}"/>
              </a:ext>
            </a:extLst>
          </p:cNvPr>
          <p:cNvSpPr/>
          <p:nvPr/>
        </p:nvSpPr>
        <p:spPr>
          <a:xfrm>
            <a:off x="9029700" y="605844"/>
            <a:ext cx="2857500" cy="6084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t>Model is able to predict around 38% of total value generated on train data (Refer cost benefit analysis on the left)</a:t>
            </a:r>
          </a:p>
          <a:p>
            <a:pPr algn="just"/>
            <a:endParaRPr lang="en-US" dirty="0"/>
          </a:p>
          <a:p>
            <a:pPr algn="just"/>
            <a:r>
              <a:rPr lang="en-US" dirty="0"/>
              <a:t>Appropriate assumptions have been made with respect to the Cost of acquisition of customer and Life time value of customer. </a:t>
            </a:r>
          </a:p>
          <a:p>
            <a:pPr algn="just"/>
            <a:endParaRPr lang="en-US" dirty="0"/>
          </a:p>
          <a:p>
            <a:pPr algn="just"/>
            <a:r>
              <a:rPr lang="en-US" dirty="0"/>
              <a:t>The calculation is done on the train data however since the model is 10 fold cross validated it is unlikely that test data will show a huge variance from this value. </a:t>
            </a:r>
          </a:p>
        </p:txBody>
      </p:sp>
    </p:spTree>
    <p:extLst>
      <p:ext uri="{BB962C8B-B14F-4D97-AF65-F5344CB8AC3E}">
        <p14:creationId xmlns:p14="http://schemas.microsoft.com/office/powerpoint/2010/main" val="27080760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178</TotalTime>
  <Words>1323</Words>
  <Application>Microsoft Macintosh PowerPoint</Application>
  <PresentationFormat>Widescreen</PresentationFormat>
  <Paragraphs>197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 Black</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abhay prakash</dc:creator>
  <cp:lastModifiedBy>Microsoft Office User</cp:lastModifiedBy>
  <cp:revision>25</cp:revision>
  <dcterms:created xsi:type="dcterms:W3CDTF">2019-01-16T10:11:23Z</dcterms:created>
  <dcterms:modified xsi:type="dcterms:W3CDTF">2019-11-22T18:25:40Z</dcterms:modified>
</cp:coreProperties>
</file>