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44704F-9973-7C4F-82B6-C592355206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4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EC27-73A4-4C61-B901-6E2D1662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5128A-0407-4CE1-8E0B-FADCD1A71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427FE-F573-47C6-B4DC-E387B4C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A9C96-1E92-4A78-9A54-473BFCAF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C2D14-6F1E-4C27-A9BC-EB97921E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3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4FBD2-46FB-4BA0-AE81-B260B6EF4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40AE0-8EBA-4722-9FC5-727E8E139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C3ED-2C62-4D37-B114-D31003A3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C643-A87C-44C8-8FA5-5228F3B3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42B4-DA75-4207-83DE-04FAA3E8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2BC3-84A6-4E23-BCF5-6D69C97D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0959-340B-4D83-AB05-89D657039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0C763-E5CA-40F0-B693-CAB22157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586F2-41F3-4171-B7D6-74A732C1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C327-4F00-49C3-9264-B13BD0CD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6979-03E5-4CD2-9000-34522B5C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2C764-E1BE-4257-BB5D-5E3512931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1D0C-F6EF-4B35-83A8-855F915C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7F0A-45A0-47EE-BF28-83A26B1E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C42E-350E-462B-A7BA-74A0B851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78A0-A0AA-48DC-AA63-F39C679B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8A0AD-D041-46AB-9A67-7B95E43CE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A5EB5-ED39-402C-9EFF-DC7571EA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EDC6-877C-4544-8386-D8002BB7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8EFD6-286C-4DD0-B38B-B894AC0F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CB61-CAB9-4B41-A1CA-B3AEC876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B26A-887E-40DD-84E3-51EA6B42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1D8F1-630D-4CC1-8475-D3F1D494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8508F-84C9-41D3-9ED5-410A1A8D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667ED-C2FF-486B-8943-154BFCB6A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5C318-6E41-402B-9995-E2689DB86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56ECB-A473-40DB-95E3-4A98CAA4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1DE48-34C1-4039-9B2D-00D5FBED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3FEF6-1596-4D3E-B0C9-860C3C1E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1FFB-E1C3-4622-A090-CD47CB7D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B3561-0BC3-411A-B135-016A25D0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64783-254B-4707-A8AB-E3BB5CB1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A2EF-9FBE-4033-8C97-E72B96C4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A9034-48A8-4B7E-9793-148EA314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624A0-88F7-41FD-8AD8-6A792503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99AC4-D30F-4FAC-AC38-8B9D8C78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2D41-21C0-4049-8751-C81A00CB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1228-70A1-410C-A6E8-54B6CA64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2D54A-7708-449B-BE41-C6CB7C7CF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D463-83F0-4D3E-8ED3-B61C870F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2F8E-F2ED-46C2-9C31-39900756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831F7-2B7A-4A95-95DD-DA20AD09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9848-E78A-45E9-AA99-D225E93C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81E4F-8B4B-4FAB-88BE-A3596DAAE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78FA0-0656-4A5A-8D53-54F1C1615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AA538-E051-4F7B-A11B-C164D964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1D6E34-269E-4C01-8F65-2F5B5B790C6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7744A-4557-489F-AB8B-36D52FE0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5EE7-C0FD-472E-8056-7B721DC7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C1C221-4C78-4659-8FA3-508E865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244FAD-9FCB-DF4A-897C-496A8AFCA10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331BE2-1DF5-4DAF-8FB2-E188DD768F31}"/>
              </a:ext>
            </a:extLst>
          </p:cNvPr>
          <p:cNvSpPr txBox="1"/>
          <p:nvPr/>
        </p:nvSpPr>
        <p:spPr>
          <a:xfrm>
            <a:off x="7901126" y="4050145"/>
            <a:ext cx="37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Ola money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3B225-FB96-4C84-B93D-B5AE5C98D2D6}"/>
              </a:ext>
            </a:extLst>
          </p:cNvPr>
          <p:cNvSpPr txBox="1"/>
          <p:nvPr/>
        </p:nvSpPr>
        <p:spPr>
          <a:xfrm>
            <a:off x="2203938" y="3545597"/>
            <a:ext cx="345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Innovation Geeks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990886-1261-4FEA-B497-4CAFB751B8AB}"/>
              </a:ext>
            </a:extLst>
          </p:cNvPr>
          <p:cNvSpPr txBox="1"/>
          <p:nvPr/>
        </p:nvSpPr>
        <p:spPr>
          <a:xfrm>
            <a:off x="7901126" y="3545597"/>
            <a:ext cx="373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IIM Calcutta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F552E-C5DD-7E44-905C-0708ADF04D62}"/>
              </a:ext>
            </a:extLst>
          </p:cNvPr>
          <p:cNvSpPr txBox="1"/>
          <p:nvPr/>
        </p:nvSpPr>
        <p:spPr>
          <a:xfrm>
            <a:off x="2203938" y="4050145"/>
            <a:ext cx="3451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Girish Dev Kumar Chaurasiya </a:t>
            </a:r>
          </a:p>
          <a:p>
            <a:r>
              <a:rPr lang="en-US" dirty="0" err="1"/>
              <a:t>Sugandha</a:t>
            </a:r>
            <a:r>
              <a:rPr lang="en-US" dirty="0"/>
              <a:t> Ranjan </a:t>
            </a:r>
          </a:p>
          <a:p>
            <a:r>
              <a:rPr lang="en-US" dirty="0"/>
              <a:t>Suman Pal </a:t>
            </a:r>
          </a:p>
        </p:txBody>
      </p:sp>
    </p:spTree>
    <p:extLst>
      <p:ext uri="{BB962C8B-B14F-4D97-AF65-F5344CB8AC3E}">
        <p14:creationId xmlns:p14="http://schemas.microsoft.com/office/powerpoint/2010/main" val="417637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F56A75-27BA-8145-860C-57DF075E9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1966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FEA6E-0474-334B-BABB-43FEC626586A}"/>
              </a:ext>
            </a:extLst>
          </p:cNvPr>
          <p:cNvSpPr txBox="1"/>
          <p:nvPr/>
        </p:nvSpPr>
        <p:spPr>
          <a:xfrm>
            <a:off x="1861457" y="169947"/>
            <a:ext cx="8199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Adversities Faced By Credit Card Market And Proposed Solutions In Indian Context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52A4B5-A0F4-FB41-9EB0-38448789D713}"/>
              </a:ext>
            </a:extLst>
          </p:cNvPr>
          <p:cNvSpPr/>
          <p:nvPr/>
        </p:nvSpPr>
        <p:spPr>
          <a:xfrm>
            <a:off x="444031" y="3240608"/>
            <a:ext cx="10600267" cy="3480562"/>
          </a:xfrm>
          <a:prstGeom prst="round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34C0B-68B9-104C-B059-520A5667B385}"/>
              </a:ext>
            </a:extLst>
          </p:cNvPr>
          <p:cNvSpPr/>
          <p:nvPr/>
        </p:nvSpPr>
        <p:spPr>
          <a:xfrm>
            <a:off x="2348089" y="6705600"/>
            <a:ext cx="1083733" cy="15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4EE9D5-6EB3-B04A-B531-1F0BA280E6F9}"/>
              </a:ext>
            </a:extLst>
          </p:cNvPr>
          <p:cNvSpPr/>
          <p:nvPr/>
        </p:nvSpPr>
        <p:spPr>
          <a:xfrm>
            <a:off x="7930444" y="6705600"/>
            <a:ext cx="1083733" cy="15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nual Input 13">
            <a:extLst>
              <a:ext uri="{FF2B5EF4-FFF2-40B4-BE49-F238E27FC236}">
                <a16:creationId xmlns:a16="http://schemas.microsoft.com/office/drawing/2014/main" id="{7CD80F3E-8431-514E-9ECE-D28250A72B21}"/>
              </a:ext>
            </a:extLst>
          </p:cNvPr>
          <p:cNvSpPr/>
          <p:nvPr/>
        </p:nvSpPr>
        <p:spPr>
          <a:xfrm rot="5400000">
            <a:off x="6750596" y="-465407"/>
            <a:ext cx="2719254" cy="4690152"/>
          </a:xfrm>
          <a:prstGeom prst="flowChartManualInpu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anual Input 14">
            <a:extLst>
              <a:ext uri="{FF2B5EF4-FFF2-40B4-BE49-F238E27FC236}">
                <a16:creationId xmlns:a16="http://schemas.microsoft.com/office/drawing/2014/main" id="{BDF671B0-D2B9-6B44-855F-440878FA2053}"/>
              </a:ext>
            </a:extLst>
          </p:cNvPr>
          <p:cNvSpPr/>
          <p:nvPr/>
        </p:nvSpPr>
        <p:spPr>
          <a:xfrm rot="5400000" flipV="1">
            <a:off x="1963824" y="-560717"/>
            <a:ext cx="2719254" cy="4883399"/>
          </a:xfrm>
          <a:prstGeom prst="flowChartManualInpu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349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1A0E5-AA92-F24B-B030-C3E04087DFAE}"/>
              </a:ext>
            </a:extLst>
          </p:cNvPr>
          <p:cNvSpPr txBox="1"/>
          <p:nvPr/>
        </p:nvSpPr>
        <p:spPr>
          <a:xfrm>
            <a:off x="1691089" y="464594"/>
            <a:ext cx="415903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endParaRPr lang="en-US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CIBIL score 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10% of the total population is eligible for the credit cards as per the CIBIL score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Lack of proper consumer segmentation: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Unlike US and China, Indian market  lacks in terms of proper segments such as students, elderly, low income groups.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Lack of supply channels in Rural areas: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Rural areas in India lack in basic amenities such as banking facilities, Internet facilities.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Government policies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India has stringent policies that restrict entry of new players in the banking sector.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Fierce Competition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Banking sector in India is congested and is highly competitive which poses immense challenges in sustainability of new entrants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095C0-26F0-6A47-8004-B863818D6A9D}"/>
              </a:ext>
            </a:extLst>
          </p:cNvPr>
          <p:cNvSpPr txBox="1"/>
          <p:nvPr/>
        </p:nvSpPr>
        <p:spPr>
          <a:xfrm>
            <a:off x="5765147" y="167790"/>
            <a:ext cx="415903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Culture: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Credit (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udhaar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is looked down upon which makes consumers reluctant from purchasing credit cards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Lack of awareness: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Credit cards and their benefits are not widely publicized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High penal interest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penal interests are as high as 49% which instill apprehensions over the huge penalty that might be charged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Increased expenditure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The thought that credit cards might affect the lifestyle, making people spend more than their income levels, stops them from keeping one.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Fraud apprehension: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 existence of laws that holds all companies and institutions liable for security breaches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Credit card issuers not providing lucrative offers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Lack of targeted offerings and incentives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5E2517-A349-824E-A6FD-2F14BE41E6DF}"/>
              </a:ext>
            </a:extLst>
          </p:cNvPr>
          <p:cNvCxnSpPr>
            <a:cxnSpLocks/>
          </p:cNvCxnSpPr>
          <p:nvPr/>
        </p:nvCxnSpPr>
        <p:spPr>
          <a:xfrm>
            <a:off x="3723503" y="3791924"/>
            <a:ext cx="0" cy="2929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50BA6D-5787-C54F-990E-DE1DD62E973F}"/>
              </a:ext>
            </a:extLst>
          </p:cNvPr>
          <p:cNvCxnSpPr>
            <a:cxnSpLocks/>
          </p:cNvCxnSpPr>
          <p:nvPr/>
        </p:nvCxnSpPr>
        <p:spPr>
          <a:xfrm>
            <a:off x="7397011" y="3776353"/>
            <a:ext cx="0" cy="291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FFB646-B231-CE46-8CAE-73CD1A868683}"/>
              </a:ext>
            </a:extLst>
          </p:cNvPr>
          <p:cNvSpPr txBox="1"/>
          <p:nvPr/>
        </p:nvSpPr>
        <p:spPr>
          <a:xfrm>
            <a:off x="733186" y="3217525"/>
            <a:ext cx="31066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RURAL VS URBAN </a:t>
            </a:r>
          </a:p>
          <a:p>
            <a:pPr marL="342900" indent="-342900">
              <a:buAutoNum type="alphaLcParenBoth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GENDER </a:t>
            </a:r>
          </a:p>
          <a:p>
            <a:pPr marL="342900" indent="-342900">
              <a:buAutoNum type="alphaLcParenBoth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AGE GROUPS</a:t>
            </a:r>
          </a:p>
          <a:p>
            <a:pPr marL="342900" indent="-342900">
              <a:buAutoNum type="alphaLcParenBoth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INCOME GROUPS </a:t>
            </a:r>
          </a:p>
          <a:p>
            <a:pPr marL="342900" indent="-342900">
              <a:buAutoNum type="alphaLcParenBoth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arenBoth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GROUPS BASED ON FINANCIAL EDUCATION LEVEL</a:t>
            </a:r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C9176A-9E6B-F347-8F97-D8C74E473832}"/>
              </a:ext>
            </a:extLst>
          </p:cNvPr>
          <p:cNvSpPr txBox="1"/>
          <p:nvPr/>
        </p:nvSpPr>
        <p:spPr>
          <a:xfrm>
            <a:off x="7320583" y="2963609"/>
            <a:ext cx="372371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Positioning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Rural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collaborate with government in providing incentives, resolving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internet issues, helping rural business to start accepting credit cards, providing more banking locations in rural areas.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Housewives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:  special offers on grocery shopping and gender specific offers such as parlour, apparel shopping.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Financial education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In conjunction with Indian government, Ola credit card may come up with campaigns in order to instill confidence in people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Low income groups: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lower income groups can be provided with credit cards with lesser limits and suitable offerings based on their spending trends.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Older age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chatbot assistance; can have a dedicated card for this segment with rebate on penal interest rate.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Students: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UG/PG students shall be offered cards with limits as per their family income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F1ABB1-A0DA-214A-AB60-811510987625}"/>
              </a:ext>
            </a:extLst>
          </p:cNvPr>
          <p:cNvSpPr txBox="1"/>
          <p:nvPr/>
        </p:nvSpPr>
        <p:spPr>
          <a:xfrm>
            <a:off x="3723502" y="3225218"/>
            <a:ext cx="367350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Targeting</a:t>
            </a:r>
          </a:p>
          <a:p>
            <a:pPr algn="just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Rural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There is an inherent barrier in reaching out to rural population due to lack of proper distribution channel and facilities.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Housewives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: They tend to depend on their family income in order to carry out any financial activities which keeps them from obtaining a card.</a:t>
            </a:r>
          </a:p>
          <a:p>
            <a:pPr algn="just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Limited financial education 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Low financial education tends to make people apprehensive about credit card usage and applications</a:t>
            </a:r>
          </a:p>
          <a:p>
            <a:pPr algn="just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Low income groups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At present, targeted offerings to low income groups are close to non-existent</a:t>
            </a:r>
          </a:p>
          <a:p>
            <a:pPr algn="just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Older age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At older Age, people tend to have savings and are generally settled </a:t>
            </a:r>
          </a:p>
          <a:p>
            <a:pPr algn="just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 high potential  untapped segment, that requires some easy payment options for daily expenditure and  academic activities</a:t>
            </a:r>
          </a:p>
          <a:p>
            <a:pPr marL="342900" indent="-342900">
              <a:buAutoNum type="alphaLcParenBoth"/>
            </a:pPr>
            <a:endParaRPr lang="en-US" dirty="0"/>
          </a:p>
        </p:txBody>
      </p:sp>
      <p:sp>
        <p:nvSpPr>
          <p:cNvPr id="4" name="Round Same-side Corner of Rectangle 3">
            <a:extLst>
              <a:ext uri="{FF2B5EF4-FFF2-40B4-BE49-F238E27FC236}">
                <a16:creationId xmlns:a16="http://schemas.microsoft.com/office/drawing/2014/main" id="{08129FA5-20D0-7641-88A2-4F87DBF13B23}"/>
              </a:ext>
            </a:extLst>
          </p:cNvPr>
          <p:cNvSpPr/>
          <p:nvPr/>
        </p:nvSpPr>
        <p:spPr>
          <a:xfrm>
            <a:off x="0" y="2454867"/>
            <a:ext cx="960699" cy="508742"/>
          </a:xfrm>
          <a:prstGeom prst="round2Same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9000">
                <a:schemeClr val="accent3">
                  <a:lumMod val="89000"/>
                </a:schemeClr>
              </a:gs>
              <a:gs pos="12000">
                <a:schemeClr val="accent3">
                  <a:lumMod val="75000"/>
                </a:schemeClr>
              </a:gs>
              <a:gs pos="42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</a:p>
        </p:txBody>
      </p:sp>
      <p:sp>
        <p:nvSpPr>
          <p:cNvPr id="19" name="Round Same-side Corner of Rectangle 18">
            <a:extLst>
              <a:ext uri="{FF2B5EF4-FFF2-40B4-BE49-F238E27FC236}">
                <a16:creationId xmlns:a16="http://schemas.microsoft.com/office/drawing/2014/main" id="{E239DE17-B07D-CE4D-88A4-93D6608085E9}"/>
              </a:ext>
            </a:extLst>
          </p:cNvPr>
          <p:cNvSpPr/>
          <p:nvPr/>
        </p:nvSpPr>
        <p:spPr>
          <a:xfrm>
            <a:off x="10994088" y="3087631"/>
            <a:ext cx="899694" cy="555744"/>
          </a:xfrm>
          <a:prstGeom prst="round2Same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0">
                <a:schemeClr val="accent3">
                  <a:lumMod val="89000"/>
                </a:schemeClr>
              </a:gs>
              <a:gs pos="6000">
                <a:schemeClr val="accent3">
                  <a:lumMod val="75000"/>
                </a:schemeClr>
              </a:gs>
              <a:gs pos="5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16235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529</Words>
  <Application>Microsoft Macintosh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Loreum ipsum</dc:title>
  <dc:creator>Himanshu Sadhwani</dc:creator>
  <cp:lastModifiedBy>Microsoft Office User</cp:lastModifiedBy>
  <cp:revision>42</cp:revision>
  <dcterms:created xsi:type="dcterms:W3CDTF">2019-10-17T08:12:51Z</dcterms:created>
  <dcterms:modified xsi:type="dcterms:W3CDTF">2019-11-04T20:03:44Z</dcterms:modified>
</cp:coreProperties>
</file>