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909" r:id="rId2"/>
  </p:sldMasterIdLst>
  <p:notesMasterIdLst>
    <p:notesMasterId r:id="rId19"/>
  </p:notesMasterIdLst>
  <p:sldIdLst>
    <p:sldId id="279" r:id="rId3"/>
    <p:sldId id="280" r:id="rId4"/>
    <p:sldId id="259" r:id="rId5"/>
    <p:sldId id="260" r:id="rId6"/>
    <p:sldId id="261" r:id="rId7"/>
    <p:sldId id="264" r:id="rId8"/>
    <p:sldId id="265" r:id="rId9"/>
    <p:sldId id="273" r:id="rId10"/>
    <p:sldId id="275" r:id="rId11"/>
    <p:sldId id="266" r:id="rId12"/>
    <p:sldId id="270" r:id="rId13"/>
    <p:sldId id="277" r:id="rId14"/>
    <p:sldId id="276" r:id="rId15"/>
    <p:sldId id="262" r:id="rId16"/>
    <p:sldId id="278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C7FF"/>
    <a:srgbClr val="1E0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/>
    <p:restoredTop sz="94580"/>
  </p:normalViewPr>
  <p:slideViewPr>
    <p:cSldViewPr>
      <p:cViewPr>
        <p:scale>
          <a:sx n="101" d="100"/>
          <a:sy n="101" d="100"/>
        </p:scale>
        <p:origin x="1880" y="5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Hai\Downloads\GIM_Data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Hai\Downloads\GIM_Data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Hai\Downloads\GIM_Dataset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Hai\Downloads\GIM_Dataset.csv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Hai\Downloads\GIM_Dataset.csv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Hai\Downloads\GIM_Dataset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971573239242925E-2"/>
          <c:y val="0.13862290311537145"/>
          <c:w val="0.86095975503062117"/>
          <c:h val="0.92792792792792789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54-3344-A9DB-C858DEE1E8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54-3344-A9DB-C858DEE1E8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54-3344-A9DB-C858DEE1E8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A54-3344-A9DB-C858DEE1E8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Sheet1!$P$6:$P$9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Sheet1!$H$5:$H$8</c:f>
              <c:numCache>
                <c:formatCode>General</c:formatCode>
                <c:ptCount val="4"/>
                <c:pt idx="0">
                  <c:v>42120</c:v>
                </c:pt>
                <c:pt idx="1">
                  <c:v>6824</c:v>
                </c:pt>
                <c:pt idx="2">
                  <c:v>4354</c:v>
                </c:pt>
                <c:pt idx="3">
                  <c:v>2911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3-8E4F-983F-415430113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450854954282618"/>
          <c:y val="8.8846268510536161E-2"/>
          <c:w val="0.55971761236841766"/>
          <c:h val="0.82536138529144909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21-F84A-9992-8D85B13E5C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21-F84A-9992-8D85B13E5C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621-F84A-9992-8D85B13E5C6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621-F84A-9992-8D85B13E5C6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621-F84A-9992-8D85B13E5C6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B9B-8440-AB63-58ECB335A14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9B-8440-AB63-58ECB335A14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B9B-8440-AB63-58ECB335A14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9B-8440-AB63-58ECB335A14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B9B-8440-AB63-58ECB335A14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B9B-8440-AB63-58ECB335A14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B9B-8440-AB63-58ECB335A141}"/>
              </c:ext>
            </c:extLst>
          </c:dPt>
          <c:dLbls>
            <c:dLbl>
              <c:idx val="5"/>
              <c:layout>
                <c:manualLayout>
                  <c:x val="5.5555555555555558E-3"/>
                  <c:y val="-3.745318352059925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B9B-8440-AB63-58ECB335A14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9B-8440-AB63-58ECB335A14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B9B-8440-AB63-58ECB335A14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B9B-8440-AB63-58ECB335A141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B9B-8440-AB63-58ECB335A141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B9B-8440-AB63-58ECB335A141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B9B-8440-AB63-58ECB335A1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,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Sheet1!$G$5:$G$16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Sheet1!$H$5:$H$16</c:f>
              <c:numCache>
                <c:formatCode>General</c:formatCode>
                <c:ptCount val="12"/>
                <c:pt idx="0">
                  <c:v>42120</c:v>
                </c:pt>
                <c:pt idx="1">
                  <c:v>6824</c:v>
                </c:pt>
                <c:pt idx="2">
                  <c:v>4354</c:v>
                </c:pt>
                <c:pt idx="3">
                  <c:v>2911</c:v>
                </c:pt>
                <c:pt idx="4">
                  <c:v>1791</c:v>
                </c:pt>
                <c:pt idx="5">
                  <c:v>1061</c:v>
                </c:pt>
                <c:pt idx="6">
                  <c:v>510</c:v>
                </c:pt>
                <c:pt idx="7">
                  <c:v>263</c:v>
                </c:pt>
                <c:pt idx="8">
                  <c:v>113</c:v>
                </c:pt>
                <c:pt idx="9">
                  <c:v>45</c:v>
                </c:pt>
                <c:pt idx="10">
                  <c:v>7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B9B-8440-AB63-58ECB335A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020975503062122"/>
          <c:y val="1.1969597550306212E-2"/>
          <c:w val="7.5345800524934378E-2"/>
          <c:h val="0.988030402449693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0257226801635102E-2"/>
          <c:y val="0.37030715655519009"/>
          <c:w val="0.54301575300311788"/>
          <c:h val="0.55155790897480594"/>
        </c:manualLayout>
      </c:layout>
      <c:doughnutChart>
        <c:varyColors val="1"/>
        <c:ser>
          <c:idx val="0"/>
          <c:order val="0"/>
          <c:dLbls>
            <c:dLbl>
              <c:idx val="3"/>
              <c:layout>
                <c:manualLayout>
                  <c:x val="1.1111111111111112E-2"/>
                  <c:y val="-3.240740740740740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06B-0845-B08E-391B1BD3C8A9}"/>
                </c:ext>
              </c:extLst>
            </c:dLbl>
            <c:dLbl>
              <c:idx val="4"/>
              <c:layout>
                <c:manualLayout>
                  <c:x val="-2.7777777777777776E-2"/>
                  <c:y val="1.388888888888888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06B-0845-B08E-391B1BD3C8A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Sheet1!$E$5:$E$11</c:f>
              <c:strCache>
                <c:ptCount val="7"/>
                <c:pt idx="0">
                  <c:v>12TH</c:v>
                </c:pt>
                <c:pt idx="1">
                  <c:v>GRADUATE</c:v>
                </c:pt>
                <c:pt idx="2">
                  <c:v>OTHERS</c:v>
                </c:pt>
                <c:pt idx="3">
                  <c:v>POST-GRADUATE</c:v>
                </c:pt>
                <c:pt idx="4">
                  <c:v>PROFESSIONAL</c:v>
                </c:pt>
                <c:pt idx="5">
                  <c:v>SSC</c:v>
                </c:pt>
                <c:pt idx="6">
                  <c:v>UNDER GRADUATE</c:v>
                </c:pt>
              </c:strCache>
            </c:strRef>
          </c:cat>
          <c:val>
            <c:numRef>
              <c:f>Sheet1!$F$5:$F$11</c:f>
              <c:numCache>
                <c:formatCode>General</c:formatCode>
                <c:ptCount val="7"/>
                <c:pt idx="0">
                  <c:v>20169</c:v>
                </c:pt>
                <c:pt idx="1">
                  <c:v>14987</c:v>
                </c:pt>
                <c:pt idx="2">
                  <c:v>3739</c:v>
                </c:pt>
                <c:pt idx="3">
                  <c:v>1368</c:v>
                </c:pt>
                <c:pt idx="4">
                  <c:v>230</c:v>
                </c:pt>
                <c:pt idx="5">
                  <c:v>13319</c:v>
                </c:pt>
                <c:pt idx="6">
                  <c:v>6188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6B-0845-B08E-391B1BD3C8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65766015239042452"/>
          <c:y val="0.4148319899920368"/>
          <c:w val="0.31472080482325626"/>
          <c:h val="0.41346649795286639"/>
        </c:manualLayout>
      </c:layout>
      <c:overlay val="0"/>
      <c:txPr>
        <a:bodyPr/>
        <a:lstStyle/>
        <a:p>
          <a:pPr rtl="0">
            <a:defRPr sz="600"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[GIM_Dataset.csv]Sheet2!PivotTable2</c:name>
    <c:fmtId val="-1"/>
  </c:pivotSource>
  <c:chart>
    <c:autoTitleDeleted val="0"/>
    <c:pivotFmts>
      <c:pivotFmt>
        <c:idx val="0"/>
      </c:pivotFmt>
      <c:pivotFmt>
        <c:idx val="1"/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423840769903762"/>
          <c:y val="3.9370637180990674E-2"/>
          <c:w val="0.78561023622047244"/>
          <c:h val="0.598618975819511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Sheet2!$A$5:$A$12</c:f>
              <c:strCache>
                <c:ptCount val="7"/>
                <c:pt idx="0">
                  <c:v>12TH</c:v>
                </c:pt>
                <c:pt idx="1">
                  <c:v>GRADUATE</c:v>
                </c:pt>
                <c:pt idx="2">
                  <c:v>OTHERS</c:v>
                </c:pt>
                <c:pt idx="3">
                  <c:v>POST-GRADUATE</c:v>
                </c:pt>
                <c:pt idx="4">
                  <c:v>PROFESSIONAL</c:v>
                </c:pt>
                <c:pt idx="5">
                  <c:v>SSC</c:v>
                </c:pt>
                <c:pt idx="6">
                  <c:v>UNDER GRADUATE</c:v>
                </c:pt>
              </c:strCache>
            </c:strRef>
          </c:cat>
          <c:val>
            <c:numRef>
              <c:f>Sheet2!$B$5:$B$12</c:f>
              <c:numCache>
                <c:formatCode>General</c:formatCode>
                <c:ptCount val="7"/>
                <c:pt idx="0">
                  <c:v>15287</c:v>
                </c:pt>
                <c:pt idx="1">
                  <c:v>11539</c:v>
                </c:pt>
                <c:pt idx="2">
                  <c:v>3037</c:v>
                </c:pt>
                <c:pt idx="3">
                  <c:v>1083</c:v>
                </c:pt>
                <c:pt idx="4">
                  <c:v>194</c:v>
                </c:pt>
                <c:pt idx="5">
                  <c:v>9825</c:v>
                </c:pt>
                <c:pt idx="6">
                  <c:v>4797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22-3E42-BEAC-7ED7D6218BBD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Sheet2!$A$5:$A$12</c:f>
              <c:strCache>
                <c:ptCount val="7"/>
                <c:pt idx="0">
                  <c:v>12TH</c:v>
                </c:pt>
                <c:pt idx="1">
                  <c:v>GRADUATE</c:v>
                </c:pt>
                <c:pt idx="2">
                  <c:v>OTHERS</c:v>
                </c:pt>
                <c:pt idx="3">
                  <c:v>POST-GRADUATE</c:v>
                </c:pt>
                <c:pt idx="4">
                  <c:v>PROFESSIONAL</c:v>
                </c:pt>
                <c:pt idx="5">
                  <c:v>SSC</c:v>
                </c:pt>
                <c:pt idx="6">
                  <c:v>UNDER GRADUATE</c:v>
                </c:pt>
              </c:strCache>
            </c:strRef>
          </c:cat>
          <c:val>
            <c:numRef>
              <c:f>Sheet2!$C$5:$C$12</c:f>
              <c:numCache>
                <c:formatCode>General</c:formatCode>
                <c:ptCount val="7"/>
                <c:pt idx="0">
                  <c:v>4882</c:v>
                </c:pt>
                <c:pt idx="1">
                  <c:v>3448</c:v>
                </c:pt>
                <c:pt idx="2">
                  <c:v>702</c:v>
                </c:pt>
                <c:pt idx="3">
                  <c:v>285</c:v>
                </c:pt>
                <c:pt idx="4">
                  <c:v>36</c:v>
                </c:pt>
                <c:pt idx="5">
                  <c:v>3494</c:v>
                </c:pt>
                <c:pt idx="6">
                  <c:v>1391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22-3E42-BEAC-7ED7D6218B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axId val="371726976"/>
        <c:axId val="371736960"/>
      </c:barChart>
      <c:catAx>
        <c:axId val="37172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36960"/>
        <c:crosses val="autoZero"/>
        <c:auto val="1"/>
        <c:lblAlgn val="ctr"/>
        <c:lblOffset val="100"/>
        <c:noMultiLvlLbl val="0"/>
      </c:catAx>
      <c:valAx>
        <c:axId val="37173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2697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43130957314546"/>
          <c:y val="0.20263512199863906"/>
          <c:w val="0.67245234148363031"/>
          <c:h val="0.61194055604160591"/>
        </c:manualLayout>
      </c:layout>
      <c:barChart>
        <c:barDir val="col"/>
        <c:grouping val="clustered"/>
        <c:varyColors val="0"/>
        <c:ser>
          <c:idx val="0"/>
          <c:order val="0"/>
          <c:tx>
            <c:v>0</c:v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Sheet1!$A$5:$A$8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Sheet1!$F$5:$F$8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D1-4043-9959-7511CDCACBE7}"/>
            </c:ext>
          </c:extLst>
        </c:ser>
        <c:ser>
          <c:idx val="1"/>
          <c:order val="1"/>
          <c:tx>
            <c:v>0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Sheet1!$A$5:$A$8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Sheet1!$G$5:$G$8</c:f>
              <c:numCache>
                <c:formatCode>General</c:formatCode>
                <c:ptCount val="4"/>
                <c:pt idx="0">
                  <c:v>40454</c:v>
                </c:pt>
                <c:pt idx="1">
                  <c:v>3233</c:v>
                </c:pt>
                <c:pt idx="2">
                  <c:v>1493</c:v>
                </c:pt>
                <c:pt idx="3">
                  <c:v>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D1-4043-9959-7511CDCACBE7}"/>
            </c:ext>
          </c:extLst>
        </c:ser>
        <c:ser>
          <c:idx val="2"/>
          <c:order val="2"/>
          <c:tx>
            <c:v>1</c:v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Sheet1!$A$5:$A$8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Sheet1!$H$5:$H$8</c:f>
              <c:numCache>
                <c:formatCode>General</c:formatCode>
                <c:ptCount val="4"/>
                <c:pt idx="0">
                  <c:v>3274</c:v>
                </c:pt>
                <c:pt idx="1">
                  <c:v>3665</c:v>
                </c:pt>
                <c:pt idx="2">
                  <c:v>3434</c:v>
                </c:pt>
                <c:pt idx="3">
                  <c:v>3865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D1-4043-9959-7511CDCACB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371655808"/>
        <c:axId val="371657344"/>
      </c:barChart>
      <c:catAx>
        <c:axId val="371655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71657344"/>
        <c:crosses val="autoZero"/>
        <c:auto val="1"/>
        <c:lblAlgn val="ctr"/>
        <c:lblOffset val="100"/>
        <c:noMultiLvlLbl val="0"/>
      </c:catAx>
      <c:valAx>
        <c:axId val="37165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7165580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 dirty="0">
                <a:solidFill>
                  <a:schemeClr val="tx1"/>
                </a:solidFill>
              </a:rPr>
              <a:t>% Defaulters </a:t>
            </a:r>
            <a:r>
              <a:rPr lang="en-US" b="1" dirty="0" err="1">
                <a:solidFill>
                  <a:schemeClr val="tx1"/>
                </a:solidFill>
              </a:rPr>
              <a:t>w.r.t.</a:t>
            </a:r>
            <a:r>
              <a:rPr lang="en-US" b="1" dirty="0">
                <a:solidFill>
                  <a:schemeClr val="tx1"/>
                </a:solidFill>
              </a:rPr>
              <a:t> Total number of times the customer flowed so far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v>% Defaulters</c:v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Sheet3!$A$5:$A$16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Sheet3!$I$5:$I$16</c:f>
              <c:numCache>
                <c:formatCode>General</c:formatCode>
                <c:ptCount val="12"/>
                <c:pt idx="0">
                  <c:v>7.1415004748338085</c:v>
                </c:pt>
                <c:pt idx="1">
                  <c:v>46.395076201641267</c:v>
                </c:pt>
                <c:pt idx="2">
                  <c:v>64.285714285714292</c:v>
                </c:pt>
                <c:pt idx="3">
                  <c:v>64.376502919958781</c:v>
                </c:pt>
                <c:pt idx="4">
                  <c:v>84.254606365159134</c:v>
                </c:pt>
                <c:pt idx="5">
                  <c:v>91.328934967012259</c:v>
                </c:pt>
                <c:pt idx="6">
                  <c:v>95.882352941176464</c:v>
                </c:pt>
                <c:pt idx="7">
                  <c:v>98.479087452471489</c:v>
                </c:pt>
                <c:pt idx="8">
                  <c:v>99.115044247787608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1A-314A-803C-82A465E5B2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1682688"/>
        <c:axId val="371709056"/>
      </c:barChart>
      <c:catAx>
        <c:axId val="37168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71709056"/>
        <c:crosses val="autoZero"/>
        <c:auto val="1"/>
        <c:lblAlgn val="ctr"/>
        <c:lblOffset val="100"/>
        <c:noMultiLvlLbl val="0"/>
      </c:catAx>
      <c:valAx>
        <c:axId val="371709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7168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6C2DE-7363-C841-A91A-FF1D055962D2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59BBC208-59CD-9A4F-8D2E-CBC40C3E3C75}">
      <dgm:prSet phldrT="[Text]"/>
      <dgm:spPr/>
      <dgm:t>
        <a:bodyPr/>
        <a:lstStyle/>
        <a:p>
          <a:pPr>
            <a:buFont typeface="Arial" pitchFamily="34" charset="0"/>
            <a:buChar char="•"/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Exploratory</a:t>
          </a:r>
          <a:endParaRPr lang="en-GB" dirty="0"/>
        </a:p>
      </dgm:t>
    </dgm:pt>
    <dgm:pt modelId="{18CA5CEE-C378-BC4A-A096-8C0A2C0585AB}" type="parTrans" cxnId="{2FF2C6C8-F5FC-8F45-951F-9C896EE07EB8}">
      <dgm:prSet/>
      <dgm:spPr/>
      <dgm:t>
        <a:bodyPr/>
        <a:lstStyle/>
        <a:p>
          <a:endParaRPr lang="en-GB"/>
        </a:p>
      </dgm:t>
    </dgm:pt>
    <dgm:pt modelId="{85CE2C42-CBB0-4349-A1CB-3285CC8956F4}" type="sibTrans" cxnId="{2FF2C6C8-F5FC-8F45-951F-9C896EE07EB8}">
      <dgm:prSet/>
      <dgm:spPr/>
      <dgm:t>
        <a:bodyPr/>
        <a:lstStyle/>
        <a:p>
          <a:endParaRPr lang="en-GB"/>
        </a:p>
      </dgm:t>
    </dgm:pt>
    <dgm:pt modelId="{1490D8D9-AD2E-F740-A1CD-0CD37070E1DD}">
      <dgm:prSet phldrT="[Text]"/>
      <dgm:spPr/>
      <dgm:t>
        <a:bodyPr/>
        <a:lstStyle/>
        <a:p>
          <a:pPr>
            <a:buFont typeface="Arial" pitchFamily="34" charset="0"/>
            <a:buChar char="•"/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Descriptive</a:t>
          </a:r>
          <a:endParaRPr lang="en-GB" dirty="0"/>
        </a:p>
      </dgm:t>
    </dgm:pt>
    <dgm:pt modelId="{6AE1A9C4-2A47-2449-B6BA-C95274DBC0C6}" type="parTrans" cxnId="{BE691E52-8BCC-F140-BB1D-7441C42904DD}">
      <dgm:prSet/>
      <dgm:spPr/>
      <dgm:t>
        <a:bodyPr/>
        <a:lstStyle/>
        <a:p>
          <a:endParaRPr lang="en-GB"/>
        </a:p>
      </dgm:t>
    </dgm:pt>
    <dgm:pt modelId="{4BFAD80D-0527-E94D-AB63-150B3596AC9C}" type="sibTrans" cxnId="{BE691E52-8BCC-F140-BB1D-7441C42904DD}">
      <dgm:prSet/>
      <dgm:spPr/>
      <dgm:t>
        <a:bodyPr/>
        <a:lstStyle/>
        <a:p>
          <a:endParaRPr lang="en-GB"/>
        </a:p>
      </dgm:t>
    </dgm:pt>
    <dgm:pt modelId="{1FD33885-1DE9-0F44-ABEE-E07032F959C3}">
      <dgm:prSet phldrT="[Text]"/>
      <dgm:spPr/>
      <dgm:t>
        <a:bodyPr/>
        <a:lstStyle/>
        <a:p>
          <a:pPr>
            <a:buFont typeface="Arial" pitchFamily="34" charset="0"/>
            <a:buChar char="•"/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Predictive</a:t>
          </a:r>
          <a:endParaRPr lang="en-GB" dirty="0"/>
        </a:p>
      </dgm:t>
    </dgm:pt>
    <dgm:pt modelId="{D7938722-4D79-BC41-83C7-984156D7BC77}" type="parTrans" cxnId="{B453E6EA-6C0E-2B4B-B7E9-CBA35B8071C6}">
      <dgm:prSet/>
      <dgm:spPr/>
      <dgm:t>
        <a:bodyPr/>
        <a:lstStyle/>
        <a:p>
          <a:endParaRPr lang="en-GB"/>
        </a:p>
      </dgm:t>
    </dgm:pt>
    <dgm:pt modelId="{B4C9C2CB-EBF9-AE45-AED6-DA4E3864B0C5}" type="sibTrans" cxnId="{B453E6EA-6C0E-2B4B-B7E9-CBA35B8071C6}">
      <dgm:prSet/>
      <dgm:spPr/>
      <dgm:t>
        <a:bodyPr/>
        <a:lstStyle/>
        <a:p>
          <a:endParaRPr lang="en-GB"/>
        </a:p>
      </dgm:t>
    </dgm:pt>
    <dgm:pt modelId="{166E8E01-62CB-034E-9A49-66F8A106BE0E}">
      <dgm:prSet/>
      <dgm:spPr/>
      <dgm:t>
        <a:bodyPr/>
        <a:lstStyle/>
        <a:p>
          <a:pPr>
            <a:buFont typeface="Arial" pitchFamily="34" charset="0"/>
            <a:buChar char="•"/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Prescriptive</a:t>
          </a:r>
          <a:endParaRPr lang="en-GB" dirty="0"/>
        </a:p>
      </dgm:t>
    </dgm:pt>
    <dgm:pt modelId="{623990CE-8341-A941-AA44-2C90A40749FC}" type="parTrans" cxnId="{08871A55-BBB9-334B-B091-03B9BDD11343}">
      <dgm:prSet/>
      <dgm:spPr/>
      <dgm:t>
        <a:bodyPr/>
        <a:lstStyle/>
        <a:p>
          <a:endParaRPr lang="en-GB"/>
        </a:p>
      </dgm:t>
    </dgm:pt>
    <dgm:pt modelId="{48CA4977-CD47-B44F-A144-8DF73DF2F7BF}" type="sibTrans" cxnId="{08871A55-BBB9-334B-B091-03B9BDD11343}">
      <dgm:prSet/>
      <dgm:spPr/>
      <dgm:t>
        <a:bodyPr/>
        <a:lstStyle/>
        <a:p>
          <a:endParaRPr lang="en-GB"/>
        </a:p>
      </dgm:t>
    </dgm:pt>
    <dgm:pt modelId="{05335404-FE15-DA4F-9A86-9C08ECD1F640}" type="pres">
      <dgm:prSet presAssocID="{BC76C2DE-7363-C841-A91A-FF1D055962D2}" presName="Name0" presStyleCnt="0">
        <dgm:presLayoutVars>
          <dgm:dir/>
          <dgm:animLvl val="lvl"/>
          <dgm:resizeHandles val="exact"/>
        </dgm:presLayoutVars>
      </dgm:prSet>
      <dgm:spPr/>
    </dgm:pt>
    <dgm:pt modelId="{5BFDC37B-69A6-6941-BEF9-DEAA4EBCA15F}" type="pres">
      <dgm:prSet presAssocID="{59BBC208-59CD-9A4F-8D2E-CBC40C3E3C7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35876B3-C7BB-694D-A1C3-C5F979BA868F}" type="pres">
      <dgm:prSet presAssocID="{85CE2C42-CBB0-4349-A1CB-3285CC8956F4}" presName="parTxOnlySpace" presStyleCnt="0"/>
      <dgm:spPr/>
    </dgm:pt>
    <dgm:pt modelId="{ED64BF47-DFC6-DE40-805E-DD6E5E7EA406}" type="pres">
      <dgm:prSet presAssocID="{1490D8D9-AD2E-F740-A1CD-0CD37070E1D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D9B1FDA-7FC1-8844-9F37-C5BF590B4BBB}" type="pres">
      <dgm:prSet presAssocID="{4BFAD80D-0527-E94D-AB63-150B3596AC9C}" presName="parTxOnlySpace" presStyleCnt="0"/>
      <dgm:spPr/>
    </dgm:pt>
    <dgm:pt modelId="{58691B31-05FF-6143-8F87-C1595A2F001E}" type="pres">
      <dgm:prSet presAssocID="{1FD33885-1DE9-0F44-ABEE-E07032F959C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73C18F9-032A-CA41-93D3-9A2044333DF2}" type="pres">
      <dgm:prSet presAssocID="{B4C9C2CB-EBF9-AE45-AED6-DA4E3864B0C5}" presName="parTxOnlySpace" presStyleCnt="0"/>
      <dgm:spPr/>
    </dgm:pt>
    <dgm:pt modelId="{39611B74-3B15-F741-BFAC-CF8B2F8CB8B6}" type="pres">
      <dgm:prSet presAssocID="{166E8E01-62CB-034E-9A49-66F8A106BE0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E691E52-8BCC-F140-BB1D-7441C42904DD}" srcId="{BC76C2DE-7363-C841-A91A-FF1D055962D2}" destId="{1490D8D9-AD2E-F740-A1CD-0CD37070E1DD}" srcOrd="1" destOrd="0" parTransId="{6AE1A9C4-2A47-2449-B6BA-C95274DBC0C6}" sibTransId="{4BFAD80D-0527-E94D-AB63-150B3596AC9C}"/>
    <dgm:cxn modelId="{08871A55-BBB9-334B-B091-03B9BDD11343}" srcId="{BC76C2DE-7363-C841-A91A-FF1D055962D2}" destId="{166E8E01-62CB-034E-9A49-66F8A106BE0E}" srcOrd="3" destOrd="0" parTransId="{623990CE-8341-A941-AA44-2C90A40749FC}" sibTransId="{48CA4977-CD47-B44F-A144-8DF73DF2F7BF}"/>
    <dgm:cxn modelId="{A81FD259-5F3F-154C-9773-3E15B577AF68}" type="presOf" srcId="{166E8E01-62CB-034E-9A49-66F8A106BE0E}" destId="{39611B74-3B15-F741-BFAC-CF8B2F8CB8B6}" srcOrd="0" destOrd="0" presId="urn:microsoft.com/office/officeart/2005/8/layout/chevron1"/>
    <dgm:cxn modelId="{96730988-036F-E345-BBCF-3490CD7687E9}" type="presOf" srcId="{BC76C2DE-7363-C841-A91A-FF1D055962D2}" destId="{05335404-FE15-DA4F-9A86-9C08ECD1F640}" srcOrd="0" destOrd="0" presId="urn:microsoft.com/office/officeart/2005/8/layout/chevron1"/>
    <dgm:cxn modelId="{2FF2C6C8-F5FC-8F45-951F-9C896EE07EB8}" srcId="{BC76C2DE-7363-C841-A91A-FF1D055962D2}" destId="{59BBC208-59CD-9A4F-8D2E-CBC40C3E3C75}" srcOrd="0" destOrd="0" parTransId="{18CA5CEE-C378-BC4A-A096-8C0A2C0585AB}" sibTransId="{85CE2C42-CBB0-4349-A1CB-3285CC8956F4}"/>
    <dgm:cxn modelId="{DCEBBEDE-B7A2-E244-A222-9BE4B154591B}" type="presOf" srcId="{59BBC208-59CD-9A4F-8D2E-CBC40C3E3C75}" destId="{5BFDC37B-69A6-6941-BEF9-DEAA4EBCA15F}" srcOrd="0" destOrd="0" presId="urn:microsoft.com/office/officeart/2005/8/layout/chevron1"/>
    <dgm:cxn modelId="{B453E6EA-6C0E-2B4B-B7E9-CBA35B8071C6}" srcId="{BC76C2DE-7363-C841-A91A-FF1D055962D2}" destId="{1FD33885-1DE9-0F44-ABEE-E07032F959C3}" srcOrd="2" destOrd="0" parTransId="{D7938722-4D79-BC41-83C7-984156D7BC77}" sibTransId="{B4C9C2CB-EBF9-AE45-AED6-DA4E3864B0C5}"/>
    <dgm:cxn modelId="{05559BF0-BD08-9944-84A2-D80AB0C4FA76}" type="presOf" srcId="{1490D8D9-AD2E-F740-A1CD-0CD37070E1DD}" destId="{ED64BF47-DFC6-DE40-805E-DD6E5E7EA406}" srcOrd="0" destOrd="0" presId="urn:microsoft.com/office/officeart/2005/8/layout/chevron1"/>
    <dgm:cxn modelId="{E660FEFA-3FEC-104A-A726-F117D25DA11E}" type="presOf" srcId="{1FD33885-1DE9-0F44-ABEE-E07032F959C3}" destId="{58691B31-05FF-6143-8F87-C1595A2F001E}" srcOrd="0" destOrd="0" presId="urn:microsoft.com/office/officeart/2005/8/layout/chevron1"/>
    <dgm:cxn modelId="{2E8AFF81-6193-3E4B-A911-93091DBBFD54}" type="presParOf" srcId="{05335404-FE15-DA4F-9A86-9C08ECD1F640}" destId="{5BFDC37B-69A6-6941-BEF9-DEAA4EBCA15F}" srcOrd="0" destOrd="0" presId="urn:microsoft.com/office/officeart/2005/8/layout/chevron1"/>
    <dgm:cxn modelId="{7DDF4269-9A5B-EE4D-82F5-51F533E6208F}" type="presParOf" srcId="{05335404-FE15-DA4F-9A86-9C08ECD1F640}" destId="{F35876B3-C7BB-694D-A1C3-C5F979BA868F}" srcOrd="1" destOrd="0" presId="urn:microsoft.com/office/officeart/2005/8/layout/chevron1"/>
    <dgm:cxn modelId="{18FD0419-EF4B-414E-BEAC-0ED92CBE70B5}" type="presParOf" srcId="{05335404-FE15-DA4F-9A86-9C08ECD1F640}" destId="{ED64BF47-DFC6-DE40-805E-DD6E5E7EA406}" srcOrd="2" destOrd="0" presId="urn:microsoft.com/office/officeart/2005/8/layout/chevron1"/>
    <dgm:cxn modelId="{14C626E0-6886-E648-81C7-E69489A8739C}" type="presParOf" srcId="{05335404-FE15-DA4F-9A86-9C08ECD1F640}" destId="{2D9B1FDA-7FC1-8844-9F37-C5BF590B4BBB}" srcOrd="3" destOrd="0" presId="urn:microsoft.com/office/officeart/2005/8/layout/chevron1"/>
    <dgm:cxn modelId="{F90A5BE6-534D-854B-91AD-A747D0DC415D}" type="presParOf" srcId="{05335404-FE15-DA4F-9A86-9C08ECD1F640}" destId="{58691B31-05FF-6143-8F87-C1595A2F001E}" srcOrd="4" destOrd="0" presId="urn:microsoft.com/office/officeart/2005/8/layout/chevron1"/>
    <dgm:cxn modelId="{8AC34EA0-D410-DF4C-88E0-6146849C9006}" type="presParOf" srcId="{05335404-FE15-DA4F-9A86-9C08ECD1F640}" destId="{E73C18F9-032A-CA41-93D3-9A2044333DF2}" srcOrd="5" destOrd="0" presId="urn:microsoft.com/office/officeart/2005/8/layout/chevron1"/>
    <dgm:cxn modelId="{D6E18D8A-B6B8-AD4E-ABC4-35FEF117F791}" type="presParOf" srcId="{05335404-FE15-DA4F-9A86-9C08ECD1F640}" destId="{39611B74-3B15-F741-BFAC-CF8B2F8CB8B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DC37B-69A6-6941-BEF9-DEAA4EBCA15F}">
      <dsp:nvSpPr>
        <dsp:cNvPr id="0" name=""/>
        <dsp:cNvSpPr/>
      </dsp:nvSpPr>
      <dsp:spPr>
        <a:xfrm>
          <a:off x="3463" y="2009720"/>
          <a:ext cx="2016397" cy="8065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Exploratory</a:t>
          </a:r>
          <a:endParaRPr lang="en-GB" sz="1600" kern="1200" dirty="0"/>
        </a:p>
      </dsp:txBody>
      <dsp:txXfrm>
        <a:off x="406743" y="2009720"/>
        <a:ext cx="1209838" cy="806559"/>
      </dsp:txXfrm>
    </dsp:sp>
    <dsp:sp modelId="{ED64BF47-DFC6-DE40-805E-DD6E5E7EA406}">
      <dsp:nvSpPr>
        <dsp:cNvPr id="0" name=""/>
        <dsp:cNvSpPr/>
      </dsp:nvSpPr>
      <dsp:spPr>
        <a:xfrm>
          <a:off x="1818222" y="2009720"/>
          <a:ext cx="2016397" cy="8065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Descriptive</a:t>
          </a:r>
          <a:endParaRPr lang="en-GB" sz="1600" kern="1200" dirty="0"/>
        </a:p>
      </dsp:txBody>
      <dsp:txXfrm>
        <a:off x="2221502" y="2009720"/>
        <a:ext cx="1209838" cy="806559"/>
      </dsp:txXfrm>
    </dsp:sp>
    <dsp:sp modelId="{58691B31-05FF-6143-8F87-C1595A2F001E}">
      <dsp:nvSpPr>
        <dsp:cNvPr id="0" name=""/>
        <dsp:cNvSpPr/>
      </dsp:nvSpPr>
      <dsp:spPr>
        <a:xfrm>
          <a:off x="3632980" y="2009720"/>
          <a:ext cx="2016397" cy="8065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Predictive</a:t>
          </a:r>
          <a:endParaRPr lang="en-GB" sz="1600" kern="1200" dirty="0"/>
        </a:p>
      </dsp:txBody>
      <dsp:txXfrm>
        <a:off x="4036260" y="2009720"/>
        <a:ext cx="1209838" cy="806559"/>
      </dsp:txXfrm>
    </dsp:sp>
    <dsp:sp modelId="{39611B74-3B15-F741-BFAC-CF8B2F8CB8B6}">
      <dsp:nvSpPr>
        <dsp:cNvPr id="0" name=""/>
        <dsp:cNvSpPr/>
      </dsp:nvSpPr>
      <dsp:spPr>
        <a:xfrm>
          <a:off x="5447738" y="2009720"/>
          <a:ext cx="2016397" cy="8065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Prescriptive</a:t>
          </a:r>
          <a:endParaRPr lang="en-GB" sz="1600" kern="1200" dirty="0"/>
        </a:p>
      </dsp:txBody>
      <dsp:txXfrm>
        <a:off x="5851018" y="2009720"/>
        <a:ext cx="1209838" cy="806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0.15086</cdr:x>
      <cdr:y>0.89362</cdr:y>
    </cdr:from>
    <cdr:to>
      <cdr:x>0.80086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66750" y="2923779"/>
          <a:ext cx="2872740" cy="3480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100" b="1" dirty="0"/>
            <a:t>No. of Defaulters w.r.t. Qualification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0.02632</cdr:x>
      <cdr:y>0.05556</cdr:y>
    </cdr:from>
    <cdr:to>
      <cdr:x>0.96053</cdr:x>
      <cdr:y>0.16667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52400" y="228600"/>
          <a:ext cx="54102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latin typeface="Arial" pitchFamily="34" charset="0"/>
              <a:cs typeface="Arial" pitchFamily="34" charset="0"/>
            </a:rPr>
            <a:t>No. of customers defaulted w.r.t. no. of times customer flowed in the last 3 months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79A91-5D17-4825-8CC0-D948C18F611C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CBC3-8873-424A-86EC-1EB181878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6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ACBC3-8873-424A-86EC-1EB1818789E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47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CBC3-8873-424A-86EC-1EB1818789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7E46-1398-C243-9E9B-13184C97D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3D4D5-ADE1-0B4C-B7E1-7E1DCE41F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6C700-31E1-9A48-BE66-5323FA6E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35D5-0916-41B5-9E06-C0F61E259D7C}" type="datetime1">
              <a:rPr lang="en-IN" smtClean="0"/>
              <a:t>08/11/19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3CF57-65E2-2542-B946-65D2B4BE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B15F6-2049-2941-BEC4-1FCACC0B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3BDC-A0A1-7D4E-9640-BB2A3574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8CA16-04B5-6442-ABE1-E6B88B30F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8E7D-46F4-3C4B-9DA5-2D5E9862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DAEC-BC81-42BD-8859-172D5B27DFA4}" type="datetime1">
              <a:rPr lang="en-IN" smtClean="0"/>
              <a:t>08/11/19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20E6-F111-244D-BC17-98E99B96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9AEB0-BFFC-4349-8D80-CAC1A1B1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2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13F75-D02B-DA4D-8B0F-67B06D8AD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CE722-AC52-3944-B9AA-3BACDEFD7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D6C53-8C17-A245-960C-688370CB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F662-1D48-4807-99F2-8B401EE44A5B}" type="datetime1">
              <a:rPr lang="en-IN" smtClean="0"/>
              <a:t>08/11/19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1A50-486E-5146-9009-E75F8E26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CCAA-65B7-7349-8796-70604D14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8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146E807-7DD5-4D1D-9612-17F3BECE5ED3}" type="datetime1">
              <a:rPr lang="en-IN" smtClean="0"/>
              <a:t>08/11/19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CEB9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2654169-9F70-4D99-B8A1-E6F73DE0AF7F}" type="slidenum">
              <a:rPr lang="en-US" smtClean="0">
                <a:solidFill>
                  <a:srgbClr val="CEB966"/>
                </a:solidFill>
              </a:rPr>
              <a:pPr/>
              <a:t>‹#›</a:t>
            </a:fld>
            <a:endParaRPr lang="en-US">
              <a:solidFill>
                <a:srgbClr val="CEB966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296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A5D2-BCCE-417D-A5DE-4925532420DF}" type="datetime1">
              <a:rPr lang="en-IN" smtClean="0"/>
              <a:t>08/11/19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CEB9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25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9847-1EE7-4841-93D6-A71611ECA98E}" type="datetime1">
              <a:rPr lang="en-IN" smtClean="0"/>
              <a:t>08/11/19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CEB9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35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FF2D-8E81-40E8-BEDF-B1BE841B91C7}" type="datetime1">
              <a:rPr lang="en-IN" smtClean="0"/>
              <a:t>08/11/19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CEB9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4018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314D-BD9A-49A5-9ED9-81C823C87D68}" type="datetime1">
              <a:rPr lang="en-IN" smtClean="0"/>
              <a:t>08/11/19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CEB9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51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7620-66C5-45F0-B147-B603A93023D4}" type="datetime1">
              <a:rPr lang="en-IN" smtClean="0"/>
              <a:t>08/11/19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CEB9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2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6D35-ABD2-409A-9B4F-FFADBA703F00}" type="datetime1">
              <a:rPr lang="en-IN" smtClean="0"/>
              <a:t>08/11/19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CEB9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08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BBE9-FF81-413E-8DB9-C2AE8166C4DF}" type="datetime1">
              <a:rPr lang="en-IN" smtClean="0"/>
              <a:t>08/11/19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CEB9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037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E53D-4AAE-C24E-B381-754E62F6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2E66-6777-8949-B9F9-C24B73A0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0EF5C-207A-DB4C-983A-CE29ECAB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BE9B-D326-4426-A2B4-77BF7648B1CD}" type="datetime1">
              <a:rPr lang="en-IN" smtClean="0"/>
              <a:t>08/11/19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76A70-AD8B-AE47-A210-73762B8B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43AC-54E4-7643-9918-57327E52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98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94D2-F2F4-4E3E-8192-E752EC2266B4}" type="datetime1">
              <a:rPr lang="en-IN" smtClean="0"/>
              <a:t>08/11/19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CEB9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17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39F7-8FE1-4F8B-BE64-B9320B415226}" type="datetime1">
              <a:rPr lang="en-IN" smtClean="0"/>
              <a:t>08/11/19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CEB9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16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33D-01E3-4B9D-8319-52DDC9C82761}" type="datetime1">
              <a:rPr lang="en-IN" smtClean="0"/>
              <a:t>08/11/19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CEB9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EF51-7921-9B41-899A-309C20F3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D5B49-1120-4946-8AA9-BBDFA9874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02F8F-0C22-BA44-AD55-C368FA4F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44FD-D8C5-4DA3-8DF3-598C6A863689}" type="datetime1">
              <a:rPr lang="en-IN" smtClean="0"/>
              <a:t>08/11/19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755AA-7AB7-E34C-977D-70511AC8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F62A-7C4C-E04D-8537-103E8678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7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205A-E723-244F-A21F-09129161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0C5D-CEE7-8242-8FC8-C607B2BD0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92C82-3707-3E4A-9229-A98D16FB9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F620C-7C09-7F49-94EA-06363EB5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140E-6BA1-4228-9F22-02315138DCD0}" type="datetime1">
              <a:rPr lang="en-IN" smtClean="0"/>
              <a:t>08/11/19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087CE-C3BB-6A4F-8B4F-ED670A02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F370F-4CE6-C344-8092-94B301BB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1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938B-5251-9F41-9285-921D1277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02B53-1F61-C541-9BC8-A24FF4062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A3427-5540-6143-99FF-B3D8FC08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0BCA0-82E8-C247-AA27-4B50E90C4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6C7E7-EBDF-2D40-802C-7CE3DB7C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3B6D4-A588-E04D-A5F8-883B60E0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A0D8-2E28-4F3C-9816-23E10463F8DB}" type="datetime1">
              <a:rPr lang="en-IN" smtClean="0"/>
              <a:t>08/11/19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43226-463A-4041-9CC3-D45FA08C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EEA04-9366-6C42-B435-5ED87060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8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E88C-DE59-484A-9474-858C0643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E1352-1272-CB49-BC22-E728D604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BC6C-3003-4E04-BAE1-8F5AD78AEE9D}" type="datetime1">
              <a:rPr lang="en-IN" smtClean="0"/>
              <a:t>08/11/19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88B24-F0D0-2941-99D3-415F8A3E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13BE2-2E4D-404D-B2D3-958E4C36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9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F1F4C-AA8F-0C43-8474-D99994AC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AAF-B49F-4C03-B49F-D4CAE7DE5601}" type="datetime1">
              <a:rPr lang="en-IN" smtClean="0"/>
              <a:t>08/11/19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0C4C9-5F4F-4847-909C-DB679D25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19D90-524F-584B-A2EA-8634A078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2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9818-B9A8-1F44-837E-DCF0A4F7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25FBC-E3F8-A24D-9229-613DE742C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22711-C006-B341-B14C-1E3B5415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C30B6-9EA1-9E44-8762-381B67CE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1EC0-327F-4269-A175-EF44E0693CC5}" type="datetime1">
              <a:rPr lang="en-IN" smtClean="0"/>
              <a:t>08/11/19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77FE2-32D8-7642-92D2-BAECDA52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E2857-DD29-514C-B8D0-E826AA9A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5C53-DDB9-AA47-8D3D-DD2C354E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F94C2-8BCC-4B43-882F-D3A73BEE1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F98D8-8402-AB4C-A1C5-A8139E44F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B367B-7F8F-D84C-A3DD-CD140A4D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CA65-99F9-442C-9E85-88CFD315E937}" type="datetime1">
              <a:rPr lang="en-IN" smtClean="0"/>
              <a:t>08/11/19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F9E9D-4155-F34C-8454-804741E8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D705F-CF9F-8044-8AF8-39517F3E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EA942-6D93-7B4F-8EB0-37BD5E93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2CFF6-CE55-364B-A94A-B52D5C51A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3E3AF-559F-054A-AE81-C10F47346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A266F-F403-488C-8018-D6421DC68F4F}" type="datetime1">
              <a:rPr lang="en-IN" smtClean="0"/>
              <a:t>08/11/19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E05D-595C-6042-BE42-12C452E57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96C2D-0BF9-214F-B60C-DC8F2B5DA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5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2AB83E6-E026-4A76-B1DB-B72FBA9F2F8E}" type="datetime1">
              <a:rPr lang="en-IN" smtClean="0"/>
              <a:t>08/11/19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CEB9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2654169-9F70-4D99-B8A1-E6F73DE0A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5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124" y="0"/>
            <a:ext cx="1752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3600" y="838200"/>
            <a:ext cx="603883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300" dirty="0">
                <a:ln w="11430" cmpd="sng">
                  <a:solidFill>
                    <a:srgbClr val="CEB966">
                      <a:tint val="10000"/>
                    </a:srgb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glow rad="45500">
                    <a:srgbClr val="CEB966">
                      <a:satMod val="220000"/>
                      <a:alpha val="35000"/>
                    </a:srgbClr>
                  </a:glow>
                </a:effectLst>
              </a:rPr>
              <a:t>CRYPTO</a:t>
            </a:r>
            <a:r>
              <a:rPr lang="en-US" sz="4400" b="1" spc="300" dirty="0">
                <a:ln w="11430" cmpd="sng">
                  <a:solidFill>
                    <a:srgbClr val="CEB966">
                      <a:tint val="10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CEB966">
                        <a:tint val="83000"/>
                        <a:shade val="100000"/>
                        <a:satMod val="200000"/>
                      </a:srgbClr>
                    </a:gs>
                    <a:gs pos="75000">
                      <a:srgbClr val="CEB966">
                        <a:tint val="100000"/>
                        <a:shade val="50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45500">
                    <a:srgbClr val="CEB966">
                      <a:satMod val="220000"/>
                      <a:alpha val="35000"/>
                    </a:srgbClr>
                  </a:glow>
                </a:effectLst>
              </a:rPr>
              <a:t> DATATHON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573178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Team Name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198" y="374844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College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798" y="2482334"/>
            <a:ext cx="2528455" cy="489466"/>
          </a:xfrm>
          <a:prstGeom prst="rect">
            <a:avLst/>
          </a:prstGeom>
          <a:gradFill>
            <a:gsLst>
              <a:gs pos="23000">
                <a:schemeClr val="bg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Innovation Geeks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35727" y="4833610"/>
            <a:ext cx="2528455" cy="924580"/>
          </a:xfrm>
          <a:prstGeom prst="rect">
            <a:avLst/>
          </a:prstGeom>
          <a:gradFill>
            <a:gsLst>
              <a:gs pos="75000">
                <a:schemeClr val="bg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Girish Dev Kumar Chaurasiya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Sugandha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Ranjan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Suman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Pal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198" y="503429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Name of the Participants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28800" y="3657599"/>
            <a:ext cx="2528455" cy="489466"/>
          </a:xfrm>
          <a:prstGeom prst="rect">
            <a:avLst/>
          </a:prstGeom>
          <a:gradFill>
            <a:gsLst>
              <a:gs pos="23000">
                <a:schemeClr val="bg2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IIM Calcutta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56875" y="4648200"/>
            <a:ext cx="3487849" cy="1524000"/>
          </a:xfrm>
          <a:prstGeom prst="rect">
            <a:avLst/>
          </a:prstGeom>
          <a:gradFill>
            <a:gsLst>
              <a:gs pos="53000">
                <a:scrgbClr r="0" g="0" b="0"/>
              </a:gs>
              <a:gs pos="0">
                <a:schemeClr val="accent1">
                  <a:tint val="44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EB966">
                    <a:lumMod val="40000"/>
                    <a:lumOff val="60000"/>
                  </a:srgbClr>
                </a:solidFill>
              </a:rPr>
              <a:t>FINANCIAL</a:t>
            </a:r>
            <a:r>
              <a:rPr lang="en-US" sz="2400" b="1" dirty="0">
                <a:solidFill>
                  <a:srgbClr val="CEB966">
                    <a:lumMod val="60000"/>
                    <a:lumOff val="40000"/>
                  </a:srgbClr>
                </a:solidFill>
              </a:rPr>
              <a:t> </a:t>
            </a:r>
            <a:r>
              <a:rPr lang="en-US" sz="2400" b="1" dirty="0">
                <a:solidFill>
                  <a:srgbClr val="CEB966">
                    <a:lumMod val="75000"/>
                  </a:srgbClr>
                </a:solidFill>
              </a:rPr>
              <a:t>DELINQUENCY</a:t>
            </a:r>
            <a:r>
              <a:rPr lang="en-US" sz="2400" b="1" dirty="0">
                <a:solidFill>
                  <a:srgbClr val="CEB966">
                    <a:lumMod val="50000"/>
                  </a:srgbClr>
                </a:solidFill>
              </a:rPr>
              <a:t> </a:t>
            </a:r>
            <a:r>
              <a:rPr lang="en-US" sz="2400" b="1" dirty="0">
                <a:solidFill>
                  <a:srgbClr val="CEB966">
                    <a:lumMod val="75000"/>
                  </a:srgbClr>
                </a:solidFill>
              </a:rPr>
              <a:t>PREDICTIVE ANALYSIS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75" y="2203662"/>
            <a:ext cx="3487849" cy="2438400"/>
          </a:xfrm>
          <a:prstGeom prst="rect">
            <a:avLst/>
          </a:prstGeom>
          <a:noFill/>
          <a:ln w="19050">
            <a:solidFill>
              <a:schemeClr val="tx1">
                <a:alpha val="38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>
                <a:solidFill>
                  <a:srgbClr val="CEB966"/>
                </a:solidFill>
              </a:rPr>
              <a:pPr/>
              <a:t>1</a:t>
            </a:fld>
            <a:endParaRPr lang="en-US">
              <a:solidFill>
                <a:srgbClr val="CEB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756DD-3C70-894B-83AA-A080D4EE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z="1400" smtClean="0">
                <a:solidFill>
                  <a:schemeClr val="accent6">
                    <a:lumMod val="50000"/>
                  </a:schemeClr>
                </a:solidFill>
              </a:rPr>
              <a:t>10</a:t>
            </a:fld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6AC7F82-C101-014D-88E9-BE4359A80E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96234"/>
              </p:ext>
            </p:extLst>
          </p:nvPr>
        </p:nvGraphicFramePr>
        <p:xfrm>
          <a:off x="4507296" y="3429000"/>
          <a:ext cx="3901308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7321FB5-6376-6C4A-ADDE-1291E7325D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341499"/>
              </p:ext>
            </p:extLst>
          </p:nvPr>
        </p:nvGraphicFramePr>
        <p:xfrm>
          <a:off x="533400" y="3429000"/>
          <a:ext cx="3615556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E7DD6832-F366-604B-9085-BC88A77320BC}"/>
              </a:ext>
            </a:extLst>
          </p:cNvPr>
          <p:cNvSpPr/>
          <p:nvPr/>
        </p:nvSpPr>
        <p:spPr>
          <a:xfrm>
            <a:off x="400929" y="1371600"/>
            <a:ext cx="80276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Arial" pitchFamily="34" charset="0"/>
                <a:cs typeface="Arial" pitchFamily="34" charset="0"/>
              </a:rPr>
              <a:t>The adjacent two plots show the relation of the number and proportion of defaulters with respect to no. of times customer flowed in the last 3 months(V4) and total no. of times(V3). It can be seen that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for customers who do not default at all in the last 3 months or otherwise, the defaulter count/proportion is very low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As the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number of times of default in past increases, the chances of defaulting in the current month increases. 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3DB35B84-48D3-6140-8622-58644552241D}"/>
              </a:ext>
            </a:extLst>
          </p:cNvPr>
          <p:cNvSpPr txBox="1"/>
          <p:nvPr/>
        </p:nvSpPr>
        <p:spPr>
          <a:xfrm>
            <a:off x="4856075" y="5872004"/>
            <a:ext cx="3182648" cy="27093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>
                <a:latin typeface="+mn-lt"/>
                <a:ea typeface="+mn-ea"/>
                <a:cs typeface="+mn-cs"/>
              </a:rPr>
              <a:t>-Number of times the customer flowed in the last 3 months </a:t>
            </a:r>
            <a:r>
              <a:rPr lang="en-US" dirty="0">
                <a:latin typeface="+mn-lt"/>
                <a:ea typeface="+mn-ea"/>
                <a:cs typeface="+mn-cs"/>
              </a:rPr>
              <a:t>	</a:t>
            </a:r>
          </a:p>
          <a:p>
            <a:endParaRPr lang="en-US" sz="1100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CC894C23-6F75-BC4D-96DA-DEF85CCFC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-2"/>
            <a:ext cx="3505200" cy="60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24189" y="806273"/>
            <a:ext cx="3657600" cy="307777"/>
          </a:xfrm>
          <a:prstGeom prst="rect">
            <a:avLst/>
          </a:prstGeom>
          <a:gradFill>
            <a:gsLst>
              <a:gs pos="80000">
                <a:schemeClr val="bg2">
                  <a:shade val="94000"/>
                  <a:satMod val="114000"/>
                  <a:lumMod val="73000"/>
                  <a:lumOff val="27000"/>
                </a:schemeClr>
              </a:gs>
              <a:gs pos="99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5789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111CC-36CE-6046-9A20-6EA36D80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z="1400" smtClean="0">
                <a:solidFill>
                  <a:schemeClr val="accent6">
                    <a:lumMod val="50000"/>
                  </a:schemeClr>
                </a:solidFill>
              </a:rPr>
              <a:t>11</a:t>
            </a:fld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CBC0C-509F-1B43-AF3F-4E9FEB209815}"/>
              </a:ext>
            </a:extLst>
          </p:cNvPr>
          <p:cNvSpPr txBox="1"/>
          <p:nvPr/>
        </p:nvSpPr>
        <p:spPr>
          <a:xfrm>
            <a:off x="597675" y="853148"/>
            <a:ext cx="78605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FEATURE GENERATION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One hot encoding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one hot encoding with most of the categorical variables as we are using tree based model.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Extracting locations from Pin-code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We have extracted the regions of the customer to which they belong by categorizing their location based on the first two digits of the Pin code.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Logarithm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the EMI data has been taken to remove the skewness of the data.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3C656A-C6E9-E646-9E81-31B910E9C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733800"/>
            <a:ext cx="4005722" cy="2503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DEC095-6D12-0A42-A3FB-D416026A3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3800"/>
            <a:ext cx="3745824" cy="24709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CC894C23-6F75-BC4D-96DA-DEF85CCFC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-2"/>
            <a:ext cx="3505200" cy="60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924189" y="545371"/>
            <a:ext cx="3657600" cy="307777"/>
          </a:xfrm>
          <a:prstGeom prst="rect">
            <a:avLst/>
          </a:prstGeom>
          <a:gradFill>
            <a:gsLst>
              <a:gs pos="80000">
                <a:schemeClr val="bg2">
                  <a:shade val="94000"/>
                  <a:satMod val="114000"/>
                  <a:lumMod val="73000"/>
                  <a:lumOff val="27000"/>
                </a:schemeClr>
              </a:gs>
              <a:gs pos="99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PREDICTIVE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13737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D8ED0-AD75-B34F-96FB-E28CF2F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z="1400" smtClean="0">
                <a:solidFill>
                  <a:schemeClr val="accent6">
                    <a:lumMod val="50000"/>
                  </a:schemeClr>
                </a:solidFill>
              </a:rPr>
              <a:t>12</a:t>
            </a:fld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6FCFB4-4975-B245-8D35-8B29E20A4426}"/>
              </a:ext>
            </a:extLst>
          </p:cNvPr>
          <p:cNvSpPr/>
          <p:nvPr/>
        </p:nvSpPr>
        <p:spPr>
          <a:xfrm>
            <a:off x="733425" y="1143000"/>
            <a:ext cx="76771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Variables V25 and V26 indicate the fraction of time customers were assigned various agencies separately. We have clubbed them together to get the required information as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single feature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Variable V13 is Aadhar information whereas V23 is PAN Card/ Voter ID information both have been clubbed together as they indicate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identity of customers.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and Random forest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are two tree based model which have been used here to classify customers in two classes of N and N+1 buckets. In addition to this, method parameters are tuned to minimize error rates.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Confusion matrix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achieved using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is show below. </a:t>
            </a: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Error rate in this case is .14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which has been validated by </a:t>
            </a: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10-cross validation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AutoNum type="arabicPeriod" startAt="5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 startAt="5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588DBB-3B7B-E045-860E-B4ACB684A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257800"/>
            <a:ext cx="1893082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C894C23-6F75-BC4D-96DA-DEF85CCFC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-2"/>
            <a:ext cx="3505200" cy="60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24189" y="545371"/>
            <a:ext cx="3657600" cy="307777"/>
          </a:xfrm>
          <a:prstGeom prst="rect">
            <a:avLst/>
          </a:prstGeom>
          <a:gradFill>
            <a:gsLst>
              <a:gs pos="80000">
                <a:schemeClr val="bg2">
                  <a:shade val="94000"/>
                  <a:satMod val="114000"/>
                  <a:lumMod val="73000"/>
                  <a:lumOff val="27000"/>
                </a:schemeClr>
              </a:gs>
              <a:gs pos="99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PREDICTIVE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98120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61A06-7C29-6347-8262-CB808580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z="1400" smtClean="0">
                <a:solidFill>
                  <a:schemeClr val="accent6">
                    <a:lumMod val="50000"/>
                  </a:schemeClr>
                </a:solidFill>
              </a:rPr>
              <a:t>13</a:t>
            </a:fld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C7CC-7F94-5244-8F79-E5FD6FE2AF9F}"/>
              </a:ext>
            </a:extLst>
          </p:cNvPr>
          <p:cNvSpPr/>
          <p:nvPr/>
        </p:nvSpPr>
        <p:spPr>
          <a:xfrm>
            <a:off x="685799" y="1143000"/>
            <a:ext cx="74676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Using aforementioned models, important variables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as per splits of the variables which resulted in maximum increase in the accuracy of the model on an average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are recorded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a plot indicating the same is shown below.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Threshold had been reduced to accommodate for high AUC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value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88 %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improved the predictability of true positive rates without affecting true negative rates. 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6F8BE7-1792-1E48-803F-2E4323D07B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833" y="3232642"/>
            <a:ext cx="4185919" cy="3139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1E481F-9640-0041-9474-F282DCB1A8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3" y="3251691"/>
            <a:ext cx="4160520" cy="3120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C894C23-6F75-BC4D-96DA-DEF85CCFC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-2"/>
            <a:ext cx="3505200" cy="60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24189" y="545371"/>
            <a:ext cx="3657600" cy="307777"/>
          </a:xfrm>
          <a:prstGeom prst="rect">
            <a:avLst/>
          </a:prstGeom>
          <a:gradFill>
            <a:gsLst>
              <a:gs pos="80000">
                <a:schemeClr val="bg2">
                  <a:shade val="94000"/>
                  <a:satMod val="114000"/>
                  <a:lumMod val="73000"/>
                  <a:lumOff val="27000"/>
                </a:schemeClr>
              </a:gs>
              <a:gs pos="99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PREDICTIVE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5080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-1"/>
            <a:ext cx="3505200" cy="60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3511" y="763640"/>
            <a:ext cx="8001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Following are some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variables explaining the defaulting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costumers: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z="1400" smtClean="0">
                <a:solidFill>
                  <a:schemeClr val="accent6">
                    <a:lumMod val="50000"/>
                  </a:schemeClr>
                </a:solidFill>
              </a:rPr>
              <a:t>14</a:t>
            </a:fld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3B3D4E-D133-ED4F-9B52-C3D2AF89D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28274"/>
              </p:ext>
            </p:extLst>
          </p:nvPr>
        </p:nvGraphicFramePr>
        <p:xfrm>
          <a:off x="2051251" y="1751097"/>
          <a:ext cx="5340149" cy="45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50">
                  <a:extLst>
                    <a:ext uri="{9D8B030D-6E8A-4147-A177-3AD203B41FA5}">
                      <a16:colId xmlns:a16="http://schemas.microsoft.com/office/drawing/2014/main" val="2768153046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1165796782"/>
                    </a:ext>
                  </a:extLst>
                </a:gridCol>
              </a:tblGrid>
              <a:tr h="3570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549466"/>
                  </a:ext>
                </a:extLst>
              </a:tr>
              <a:tr h="437287">
                <a:tc>
                  <a:txBody>
                    <a:bodyPr/>
                    <a:lstStyle/>
                    <a:p>
                      <a:pPr marL="0" indent="0" algn="ctr" fontAlgn="b">
                        <a:buClr>
                          <a:srgbClr val="000000"/>
                        </a:buClr>
                        <a:buSzPts val="1200"/>
                        <a:buFont typeface="+mj-lt"/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Number of times the customer flowed in the last 3 months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25925"/>
                  </a:ext>
                </a:extLst>
              </a:tr>
              <a:tr h="262279">
                <a:tc>
                  <a:txBody>
                    <a:bodyPr/>
                    <a:lstStyle/>
                    <a:p>
                      <a:pPr marL="0" indent="0" algn="ctr" fontAlgn="b">
                        <a:buClr>
                          <a:srgbClr val="000000"/>
                        </a:buClr>
                        <a:buSzPts val="1200"/>
                        <a:buFont typeface="+mj-lt"/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EMI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253229"/>
                  </a:ext>
                </a:extLst>
              </a:tr>
              <a:tr h="737944">
                <a:tc>
                  <a:txBody>
                    <a:bodyPr/>
                    <a:lstStyle/>
                    <a:p>
                      <a:pPr marL="0" indent="0" algn="ctr" fontAlgn="b">
                        <a:buClr>
                          <a:srgbClr val="000000"/>
                        </a:buClr>
                        <a:buSzPts val="1200"/>
                        <a:buFont typeface="+mj-lt"/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Average delay in EMI payment (delay is the difference between the payment date and presentation date)</a:t>
                      </a:r>
                    </a:p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11378"/>
                  </a:ext>
                </a:extLst>
              </a:tr>
              <a:tr h="400248">
                <a:tc>
                  <a:txBody>
                    <a:bodyPr/>
                    <a:lstStyle/>
                    <a:p>
                      <a:pPr marL="0" indent="0" algn="ctr" fontAlgn="b">
                        <a:buClr>
                          <a:srgbClr val="000000"/>
                        </a:buClr>
                        <a:buSzPts val="1200"/>
                        <a:buFont typeface="+mj-lt"/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Total number of times the customer flowed so far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005116"/>
                  </a:ext>
                </a:extLst>
              </a:tr>
              <a:tr h="400248">
                <a:tc>
                  <a:txBody>
                    <a:bodyPr/>
                    <a:lstStyle/>
                    <a:p>
                      <a:pPr marL="0" indent="0" algn="ctr" fontAlgn="b">
                        <a:buClr>
                          <a:srgbClr val="000000"/>
                        </a:buClr>
                        <a:buSzPts val="1200"/>
                        <a:buFont typeface="+mj-lt"/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V25+V26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Fraction of times the customer was allocated to agency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081247"/>
                  </a:ext>
                </a:extLst>
              </a:tr>
              <a:tr h="262279">
                <a:tc>
                  <a:txBody>
                    <a:bodyPr/>
                    <a:lstStyle/>
                    <a:p>
                      <a:pPr marL="0" indent="0" algn="ctr" fontAlgn="b">
                        <a:buClr>
                          <a:srgbClr val="000000"/>
                        </a:buClr>
                        <a:buSzPts val="1200"/>
                        <a:buFont typeface="+mj-lt"/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Qualification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08915"/>
                  </a:ext>
                </a:extLst>
              </a:tr>
              <a:tr h="531388">
                <a:tc>
                  <a:txBody>
                    <a:bodyPr/>
                    <a:lstStyle/>
                    <a:p>
                      <a:pPr marL="0" indent="0" algn="ctr" fontAlgn="b">
                        <a:buClr>
                          <a:srgbClr val="000000"/>
                        </a:buClr>
                        <a:buSzPts val="1200"/>
                        <a:buFont typeface="+mj-lt"/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Indicates the maximum continuous mobs in which the customer flowed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86875"/>
                  </a:ext>
                </a:extLst>
              </a:tr>
              <a:tr h="262279">
                <a:tc>
                  <a:txBody>
                    <a:bodyPr/>
                    <a:lstStyle/>
                    <a:p>
                      <a:pPr marL="0" indent="0" algn="ctr" fontAlgn="b">
                        <a:buClr>
                          <a:srgbClr val="000000"/>
                        </a:buClr>
                        <a:buSzPts val="1200"/>
                        <a:buFont typeface="+mj-lt"/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920866"/>
                  </a:ext>
                </a:extLst>
              </a:tr>
              <a:tr h="400248">
                <a:tc>
                  <a:txBody>
                    <a:bodyPr/>
                    <a:lstStyle/>
                    <a:p>
                      <a:pPr marL="0" indent="0" algn="ctr" fontAlgn="b">
                        <a:buClr>
                          <a:srgbClr val="000000"/>
                        </a:buClr>
                        <a:buSzPts val="1200"/>
                        <a:buFont typeface="+mj-lt"/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enquiries made by the customer in the last 9 months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666135"/>
                  </a:ext>
                </a:extLst>
              </a:tr>
              <a:tr h="400248">
                <a:tc>
                  <a:txBody>
                    <a:bodyPr/>
                    <a:lstStyle/>
                    <a:p>
                      <a:pPr marL="0" indent="0" algn="ctr" fontAlgn="b">
                        <a:buClr>
                          <a:srgbClr val="000000"/>
                        </a:buClr>
                        <a:buSzPts val="1200"/>
                        <a:buFont typeface="+mj-lt"/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Number of times the customer flowed/MOB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4169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19400" y="600940"/>
            <a:ext cx="4114800" cy="369332"/>
          </a:xfrm>
          <a:prstGeom prst="rect">
            <a:avLst/>
          </a:prstGeom>
          <a:gradFill>
            <a:gsLst>
              <a:gs pos="80000">
                <a:schemeClr val="bg2">
                  <a:shade val="94000"/>
                  <a:satMod val="114000"/>
                  <a:lumMod val="73000"/>
                  <a:lumOff val="27000"/>
                </a:schemeClr>
              </a:gs>
              <a:gs pos="99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CONCLUSION &amp; DISCUSSION </a:t>
            </a:r>
          </a:p>
        </p:txBody>
      </p:sp>
    </p:spTree>
    <p:extLst>
      <p:ext uri="{BB962C8B-B14F-4D97-AF65-F5344CB8AC3E}">
        <p14:creationId xmlns:p14="http://schemas.microsoft.com/office/powerpoint/2010/main" val="3971328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73845-40D6-1C42-A66C-F9108529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z="1400" smtClean="0">
                <a:solidFill>
                  <a:schemeClr val="accent6">
                    <a:lumMod val="50000"/>
                  </a:schemeClr>
                </a:solidFill>
              </a:rPr>
              <a:t>15</a:t>
            </a:fld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45E80-8FD7-3240-8917-AC07C495447B}"/>
              </a:ext>
            </a:extLst>
          </p:cNvPr>
          <p:cNvSpPr txBox="1"/>
          <p:nvPr/>
        </p:nvSpPr>
        <p:spPr>
          <a:xfrm>
            <a:off x="838200" y="1295400"/>
            <a:ext cx="8001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can be fairly said that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times the customer flowed in the last 3 months, is the </a:t>
            </a:r>
            <a:r>
              <a:rPr lang="en-IN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important factor in predicting whether a customer is a potential defaulter.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V4 is followed by </a:t>
            </a:r>
            <a:r>
              <a:rPr lang="en-IN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(V16) EMI amount, and (V10) average delay in EMI payment</a:t>
            </a: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V3 which indicates </a:t>
            </a:r>
            <a:r>
              <a:rPr lang="en-IN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times the customer flowed</a:t>
            </a: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far also affects the chances of a customer defaulting </a:t>
            </a:r>
          </a:p>
          <a:p>
            <a:endParaRPr lang="en-IN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also of important to note that </a:t>
            </a:r>
            <a:r>
              <a:rPr lang="en-IN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surrogate, state (derived from PIN code) and resident type do not contribute much towards the assessment of customers defaulting on payments. 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600939"/>
            <a:ext cx="3505200" cy="369332"/>
          </a:xfrm>
          <a:prstGeom prst="rect">
            <a:avLst/>
          </a:prstGeom>
          <a:gradFill>
            <a:gsLst>
              <a:gs pos="80000">
                <a:schemeClr val="bg2">
                  <a:shade val="94000"/>
                  <a:satMod val="114000"/>
                  <a:lumMod val="73000"/>
                  <a:lumOff val="27000"/>
                </a:schemeClr>
              </a:gs>
              <a:gs pos="99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CONCLUSION &amp; DISCUSSION 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C894C23-6F75-BC4D-96DA-DEF85CCFC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-2"/>
            <a:ext cx="3505200" cy="60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12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0"/>
            <a:ext cx="3505200" cy="60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000" y="1030793"/>
            <a:ext cx="7010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Based on the variables following is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for TVS credit. It is observed that customers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defaulted for last 3 months are highly likely to default in current month as well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Hence, It is prudent for  TVS Credit to generate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mechanism which can identify such customers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store the information to improve their database. Such database might be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leveraged to estimate whether a customer is a prospective defaulter.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addition to the above, 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improve the predictability of ML model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developed,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further feature engineering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on the variables shall be performed and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model shall be retrained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Further, other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ML tools for classification might be performed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 the trained data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scope of improved in test accuracy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may be assessed. 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z="1400" smtClean="0">
                <a:solidFill>
                  <a:schemeClr val="accent6">
                    <a:lumMod val="50000"/>
                  </a:schemeClr>
                </a:solidFill>
              </a:rPr>
              <a:t>16</a:t>
            </a:fld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631201"/>
            <a:ext cx="6096000" cy="369332"/>
          </a:xfrm>
          <a:prstGeom prst="rect">
            <a:avLst/>
          </a:prstGeom>
          <a:gradFill>
            <a:gsLst>
              <a:gs pos="80000">
                <a:schemeClr val="bg2">
                  <a:shade val="94000"/>
                  <a:satMod val="114000"/>
                  <a:lumMod val="73000"/>
                  <a:lumOff val="27000"/>
                </a:schemeClr>
              </a:gs>
              <a:gs pos="99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FUTURE SCOPE AND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3C508-90D7-9D4F-9A7A-C1A3D636B7A7}"/>
              </a:ext>
            </a:extLst>
          </p:cNvPr>
          <p:cNvSpPr txBox="1"/>
          <p:nvPr/>
        </p:nvSpPr>
        <p:spPr>
          <a:xfrm>
            <a:off x="1143000" y="54102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</a:t>
            </a:r>
            <a:r>
              <a:rPr lang="en-US" dirty="0"/>
              <a:t>: All the relevant </a:t>
            </a:r>
            <a:r>
              <a:rPr lang="en-US" b="1" dirty="0"/>
              <a:t>R-Code of ML model and the dataset </a:t>
            </a:r>
            <a:r>
              <a:rPr lang="en-US" dirty="0"/>
              <a:t>are enclosed along with this </a:t>
            </a:r>
            <a:r>
              <a:rPr lang="en-US" b="1" dirty="0"/>
              <a:t>presentation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890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-1"/>
            <a:ext cx="3505200" cy="60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lowchart: Punched Tape 7"/>
          <p:cNvSpPr/>
          <p:nvPr/>
        </p:nvSpPr>
        <p:spPr>
          <a:xfrm>
            <a:off x="914400" y="685800"/>
            <a:ext cx="2667000" cy="762000"/>
          </a:xfrm>
          <a:prstGeom prst="flowChartPunchedTape">
            <a:avLst/>
          </a:prstGeom>
          <a:gradFill flip="none" rotWithShape="1">
            <a:gsLst>
              <a:gs pos="22000">
                <a:schemeClr val="bg2">
                  <a:lumMod val="40000"/>
                  <a:lumOff val="60000"/>
                </a:schemeClr>
              </a:gs>
              <a:gs pos="100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A379BB">
                    <a:lumMod val="50000"/>
                  </a:srgbClr>
                </a:solidFill>
              </a:rPr>
              <a:t>CONTENTS</a:t>
            </a:r>
          </a:p>
        </p:txBody>
      </p:sp>
      <p:sp>
        <p:nvSpPr>
          <p:cNvPr id="18" name="Horizontal Scroll 17"/>
          <p:cNvSpPr/>
          <p:nvPr/>
        </p:nvSpPr>
        <p:spPr>
          <a:xfrm>
            <a:off x="1899991" y="1597007"/>
            <a:ext cx="5237018" cy="561108"/>
          </a:xfrm>
          <a:prstGeom prst="horizontalScroll">
            <a:avLst/>
          </a:prstGeom>
          <a:gradFill>
            <a:gsLst>
              <a:gs pos="59000">
                <a:schemeClr val="bg2">
                  <a:lumMod val="40000"/>
                  <a:lumOff val="60000"/>
                </a:schemeClr>
              </a:gs>
              <a:gs pos="100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A379BB">
                    <a:lumMod val="50000"/>
                  </a:srgbClr>
                </a:solidFill>
              </a:rPr>
              <a:t>Introduction</a:t>
            </a:r>
          </a:p>
        </p:txBody>
      </p:sp>
      <p:sp>
        <p:nvSpPr>
          <p:cNvPr id="19" name="Horizontal Scroll 18"/>
          <p:cNvSpPr/>
          <p:nvPr/>
        </p:nvSpPr>
        <p:spPr>
          <a:xfrm>
            <a:off x="1927700" y="2384901"/>
            <a:ext cx="5209309" cy="523008"/>
          </a:xfrm>
          <a:prstGeom prst="horizontalScroll">
            <a:avLst/>
          </a:prstGeom>
          <a:gradFill>
            <a:gsLst>
              <a:gs pos="59000">
                <a:schemeClr val="bg2">
                  <a:lumMod val="40000"/>
                  <a:lumOff val="60000"/>
                </a:schemeClr>
              </a:gs>
              <a:gs pos="100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A379BB">
                    <a:lumMod val="50000"/>
                  </a:srgbClr>
                </a:solidFill>
              </a:rPr>
              <a:t>Problem Statement</a:t>
            </a:r>
          </a:p>
        </p:txBody>
      </p:sp>
      <p:sp>
        <p:nvSpPr>
          <p:cNvPr id="20" name="Horizontal Scroll 19"/>
          <p:cNvSpPr/>
          <p:nvPr/>
        </p:nvSpPr>
        <p:spPr>
          <a:xfrm>
            <a:off x="1889600" y="3151696"/>
            <a:ext cx="5257800" cy="533400"/>
          </a:xfrm>
          <a:prstGeom prst="horizontalScroll">
            <a:avLst/>
          </a:prstGeom>
          <a:gradFill>
            <a:gsLst>
              <a:gs pos="59000">
                <a:schemeClr val="bg2">
                  <a:lumMod val="40000"/>
                  <a:lumOff val="60000"/>
                </a:schemeClr>
              </a:gs>
              <a:gs pos="100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A379BB">
                    <a:lumMod val="50000"/>
                  </a:srgbClr>
                </a:solidFill>
              </a:rPr>
              <a:t>Analysis</a:t>
            </a:r>
          </a:p>
        </p:txBody>
      </p:sp>
      <p:sp>
        <p:nvSpPr>
          <p:cNvPr id="21" name="Horizontal Scroll 20"/>
          <p:cNvSpPr/>
          <p:nvPr/>
        </p:nvSpPr>
        <p:spPr>
          <a:xfrm>
            <a:off x="1963083" y="5074332"/>
            <a:ext cx="5261263" cy="457200"/>
          </a:xfrm>
          <a:prstGeom prst="horizontalScroll">
            <a:avLst/>
          </a:prstGeom>
          <a:gradFill>
            <a:gsLst>
              <a:gs pos="59000">
                <a:schemeClr val="bg2">
                  <a:lumMod val="40000"/>
                  <a:lumOff val="60000"/>
                </a:schemeClr>
              </a:gs>
              <a:gs pos="100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A379BB">
                    <a:lumMod val="50000"/>
                  </a:srgbClr>
                </a:solidFill>
              </a:rPr>
              <a:t>Conclusion and discussion</a:t>
            </a:r>
          </a:p>
        </p:txBody>
      </p:sp>
      <p:sp>
        <p:nvSpPr>
          <p:cNvPr id="22" name="Horizontal Scroll 21"/>
          <p:cNvSpPr/>
          <p:nvPr/>
        </p:nvSpPr>
        <p:spPr>
          <a:xfrm>
            <a:off x="1971077" y="5663418"/>
            <a:ext cx="5233554" cy="457200"/>
          </a:xfrm>
          <a:prstGeom prst="horizontalScroll">
            <a:avLst/>
          </a:prstGeom>
          <a:gradFill>
            <a:gsLst>
              <a:gs pos="59000">
                <a:schemeClr val="bg2">
                  <a:lumMod val="40000"/>
                  <a:lumOff val="60000"/>
                </a:schemeClr>
              </a:gs>
              <a:gs pos="100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A379BB">
                    <a:lumMod val="50000"/>
                  </a:srgbClr>
                </a:solidFill>
              </a:rPr>
              <a:t>Future</a:t>
            </a:r>
            <a:r>
              <a:rPr lang="en-US" sz="1600" b="1" dirty="0">
                <a:solidFill>
                  <a:srgbClr val="C9C2D1">
                    <a:lumMod val="50000"/>
                  </a:srgbClr>
                </a:solidFill>
              </a:rPr>
              <a:t> </a:t>
            </a:r>
            <a:r>
              <a:rPr lang="en-US" sz="1600" b="1" dirty="0">
                <a:solidFill>
                  <a:srgbClr val="A379BB">
                    <a:lumMod val="50000"/>
                  </a:srgbClr>
                </a:solidFill>
              </a:rPr>
              <a:t>Scope </a:t>
            </a:r>
            <a:r>
              <a:rPr lang="en-US" sz="1600" b="1">
                <a:solidFill>
                  <a:srgbClr val="A379BB">
                    <a:lumMod val="50000"/>
                  </a:srgbClr>
                </a:solidFill>
              </a:rPr>
              <a:t>and recommendations</a:t>
            </a:r>
            <a:endParaRPr lang="en-US" sz="1600" b="1" dirty="0">
              <a:solidFill>
                <a:srgbClr val="A379BB">
                  <a:lumMod val="50000"/>
                </a:srgbClr>
              </a:solidFill>
            </a:endParaRPr>
          </a:p>
        </p:txBody>
      </p:sp>
      <p:sp>
        <p:nvSpPr>
          <p:cNvPr id="24" name="Decagon 23"/>
          <p:cNvSpPr/>
          <p:nvPr/>
        </p:nvSpPr>
        <p:spPr>
          <a:xfrm>
            <a:off x="7567560" y="1659036"/>
            <a:ext cx="554182" cy="561108"/>
          </a:xfrm>
          <a:prstGeom prst="decagon">
            <a:avLst/>
          </a:prstGeom>
          <a:solidFill>
            <a:schemeClr val="bg2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5" name="Decagon 24"/>
          <p:cNvSpPr/>
          <p:nvPr/>
        </p:nvSpPr>
        <p:spPr>
          <a:xfrm>
            <a:off x="7599218" y="2384901"/>
            <a:ext cx="554182" cy="550811"/>
          </a:xfrm>
          <a:prstGeom prst="decagon">
            <a:avLst/>
          </a:prstGeom>
          <a:solidFill>
            <a:schemeClr val="bg2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6" name="Decagon 25"/>
          <p:cNvSpPr/>
          <p:nvPr/>
        </p:nvSpPr>
        <p:spPr>
          <a:xfrm>
            <a:off x="7599218" y="3151696"/>
            <a:ext cx="554182" cy="534546"/>
          </a:xfrm>
          <a:prstGeom prst="decagon">
            <a:avLst/>
          </a:prstGeom>
          <a:solidFill>
            <a:schemeClr val="bg2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7" name="Decagon 26"/>
          <p:cNvSpPr/>
          <p:nvPr/>
        </p:nvSpPr>
        <p:spPr>
          <a:xfrm>
            <a:off x="7620313" y="5049630"/>
            <a:ext cx="554181" cy="524689"/>
          </a:xfrm>
          <a:prstGeom prst="decagon">
            <a:avLst/>
          </a:prstGeom>
          <a:solidFill>
            <a:schemeClr val="bg2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28" name="Decagon 27"/>
          <p:cNvSpPr/>
          <p:nvPr/>
        </p:nvSpPr>
        <p:spPr>
          <a:xfrm>
            <a:off x="7620315" y="5663418"/>
            <a:ext cx="554181" cy="533400"/>
          </a:xfrm>
          <a:prstGeom prst="decagon">
            <a:avLst/>
          </a:prstGeom>
          <a:solidFill>
            <a:schemeClr val="bg2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16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" name="Horizontal Scroll 14"/>
          <p:cNvSpPr/>
          <p:nvPr/>
        </p:nvSpPr>
        <p:spPr>
          <a:xfrm>
            <a:off x="3467100" y="3902665"/>
            <a:ext cx="3695700" cy="409135"/>
          </a:xfrm>
          <a:prstGeom prst="horizontalScroll">
            <a:avLst/>
          </a:prstGeom>
          <a:gradFill>
            <a:gsLst>
              <a:gs pos="59000">
                <a:schemeClr val="bg2">
                  <a:lumMod val="40000"/>
                  <a:lumOff val="60000"/>
                </a:schemeClr>
              </a:gs>
              <a:gs pos="100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A379BB">
                    <a:lumMod val="50000"/>
                  </a:srgbClr>
                </a:solidFill>
              </a:rPr>
              <a:t>Exploratory Data Analysis</a:t>
            </a:r>
          </a:p>
        </p:txBody>
      </p:sp>
      <p:sp>
        <p:nvSpPr>
          <p:cNvPr id="16" name="Horizontal Scroll 15"/>
          <p:cNvSpPr/>
          <p:nvPr/>
        </p:nvSpPr>
        <p:spPr>
          <a:xfrm>
            <a:off x="3491346" y="4397271"/>
            <a:ext cx="3695700" cy="436844"/>
          </a:xfrm>
          <a:prstGeom prst="horizontalScroll">
            <a:avLst/>
          </a:prstGeom>
          <a:gradFill>
            <a:gsLst>
              <a:gs pos="59000">
                <a:schemeClr val="bg2">
                  <a:lumMod val="40000"/>
                  <a:lumOff val="60000"/>
                </a:schemeClr>
              </a:gs>
              <a:gs pos="100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A379BB">
                    <a:lumMod val="50000"/>
                  </a:srgbClr>
                </a:solidFill>
              </a:rPr>
              <a:t>Predictive Data Analysis</a:t>
            </a:r>
          </a:p>
        </p:txBody>
      </p:sp>
      <p:sp>
        <p:nvSpPr>
          <p:cNvPr id="29" name="Decagon 28"/>
          <p:cNvSpPr/>
          <p:nvPr/>
        </p:nvSpPr>
        <p:spPr>
          <a:xfrm>
            <a:off x="7696516" y="4435852"/>
            <a:ext cx="401781" cy="425653"/>
          </a:xfrm>
          <a:prstGeom prst="decagon">
            <a:avLst/>
          </a:prstGeom>
          <a:solidFill>
            <a:schemeClr val="bg2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30" name="Decagon 29"/>
          <p:cNvSpPr/>
          <p:nvPr/>
        </p:nvSpPr>
        <p:spPr>
          <a:xfrm>
            <a:off x="7696512" y="3975213"/>
            <a:ext cx="401785" cy="371809"/>
          </a:xfrm>
          <a:prstGeom prst="decagon">
            <a:avLst/>
          </a:prstGeom>
          <a:solidFill>
            <a:schemeClr val="bg2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8619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-2"/>
            <a:ext cx="3505200" cy="60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24200" y="631201"/>
            <a:ext cx="3048000" cy="369332"/>
          </a:xfrm>
          <a:prstGeom prst="rect">
            <a:avLst/>
          </a:prstGeom>
          <a:gradFill>
            <a:gsLst>
              <a:gs pos="80000">
                <a:schemeClr val="bg2">
                  <a:shade val="94000"/>
                  <a:satMod val="114000"/>
                  <a:lumMod val="73000"/>
                  <a:lumOff val="27000"/>
                </a:schemeClr>
              </a:gs>
              <a:gs pos="99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4102" y="1219200"/>
            <a:ext cx="6781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TVS is one of India's largest diversified industrial conglomerates with its principal headquarters located in Madurai and international headquarters in Chennai.</a:t>
            </a:r>
          </a:p>
          <a:p>
            <a:pPr algn="just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TVS credit, a financial services company under this group, operating across 21 states, aims to empower Indians from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various socioeconomic backgrounds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 financial products serving their needs.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Since its inception, TVS Credit Services Limited has been providing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auto financing services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such as finances for bike, car, and heavy vehicles.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addition to the existing services, in 2017, TVS Credit entered the consumer durable financing segment, thereby marking its first venture outside automobile finance.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new venture into consumer durables poses certain challenges for the company with respect to tracking of prospective loan defaulters.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z="1400" smtClean="0">
                <a:solidFill>
                  <a:schemeClr val="tx1"/>
                </a:solidFill>
              </a:rPr>
              <a:t>3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6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-2"/>
            <a:ext cx="3505200" cy="60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1131332"/>
            <a:ext cx="7467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a financial services firm, It is pertinent for the company to ensure payments of installment within stipulated time period. Hence, It is vital to track customers who don’t pay the debt/EMI in time even until the end of the month. Post default on payment, these customers are termed as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flow customers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After several attempts, customers who are not able to pay in that month are moved to N+1 from N existing payment defaults i.e. moved to the next bucket.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Objective of this exercise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predict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which customer is going to flow to N+1 bucket in coming month based 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their past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payment history, previous month collection, demographics, profile, external data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z="1400" smtClean="0">
                <a:solidFill>
                  <a:schemeClr val="accent6">
                    <a:lumMod val="50000"/>
                  </a:schemeClr>
                </a:solidFill>
              </a:rPr>
              <a:t>4</a:t>
            </a:fld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631201"/>
            <a:ext cx="3048000" cy="369332"/>
          </a:xfrm>
          <a:prstGeom prst="rect">
            <a:avLst/>
          </a:prstGeom>
          <a:gradFill>
            <a:gsLst>
              <a:gs pos="80000">
                <a:schemeClr val="bg2">
                  <a:shade val="94000"/>
                  <a:satMod val="114000"/>
                  <a:lumMod val="73000"/>
                  <a:lumOff val="27000"/>
                </a:schemeClr>
              </a:gs>
              <a:gs pos="99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79741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283" y="0"/>
            <a:ext cx="3505200" cy="60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1019349"/>
            <a:ext cx="746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 shall start with exploring the variables provided in the dataset and try to understand the information it contains regarding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their distribution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perform an elementary analysis on their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mutual correlation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Further, we will try to gauge and present some description pertaining to data and their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mutual relationships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Predictive analytics will be carried out in order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 estimate the potential defaulters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We will then present various variables helping in estimation.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Finally,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some assessments that might help TVS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future to better assess prospective defaulters and improve their performance and overall profitability.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4274" y="3690209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5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6F6C219-FE20-2D4B-9F89-3FB727C123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1497310"/>
              </p:ext>
            </p:extLst>
          </p:nvPr>
        </p:nvGraphicFramePr>
        <p:xfrm>
          <a:off x="990600" y="3124200"/>
          <a:ext cx="74676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24200" y="577334"/>
            <a:ext cx="3048000" cy="369332"/>
          </a:xfrm>
          <a:prstGeom prst="rect">
            <a:avLst/>
          </a:prstGeom>
          <a:gradFill>
            <a:gsLst>
              <a:gs pos="80000">
                <a:schemeClr val="bg2">
                  <a:shade val="94000"/>
                  <a:satMod val="114000"/>
                  <a:lumMod val="73000"/>
                  <a:lumOff val="27000"/>
                </a:schemeClr>
              </a:gs>
              <a:gs pos="99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15412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A35B7-8B18-B34D-B54C-7CE11D3B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z="1400" smtClean="0">
                <a:solidFill>
                  <a:schemeClr val="accent6">
                    <a:lumMod val="50000"/>
                  </a:schemeClr>
                </a:solidFill>
              </a:rPr>
              <a:t>6</a:t>
            </a:fld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Chart 5" title="Number of times the customer flowed in the last 3 months">
            <a:extLst>
              <a:ext uri="{FF2B5EF4-FFF2-40B4-BE49-F238E27FC236}">
                <a16:creationId xmlns:a16="http://schemas.microsoft.com/office/drawing/2014/main" id="{C0691E33-7959-684C-AB0F-D190DE3A92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125866"/>
              </p:ext>
            </p:extLst>
          </p:nvPr>
        </p:nvGraphicFramePr>
        <p:xfrm>
          <a:off x="609600" y="4419600"/>
          <a:ext cx="2758966" cy="1672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4">
            <a:extLst>
              <a:ext uri="{FF2B5EF4-FFF2-40B4-BE49-F238E27FC236}">
                <a16:creationId xmlns:a16="http://schemas.microsoft.com/office/drawing/2014/main" id="{D429844E-7D7F-B045-A480-FBE39FC6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-1"/>
            <a:ext cx="3505200" cy="60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0E71697-1BF0-654C-8306-4B1C6F8FF1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999089"/>
              </p:ext>
            </p:extLst>
          </p:nvPr>
        </p:nvGraphicFramePr>
        <p:xfrm>
          <a:off x="3581399" y="4419600"/>
          <a:ext cx="2740205" cy="1858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3468702-65B8-F14D-BCFC-999771CC0B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92122"/>
              </p:ext>
            </p:extLst>
          </p:nvPr>
        </p:nvGraphicFramePr>
        <p:xfrm>
          <a:off x="6321604" y="3535207"/>
          <a:ext cx="2758966" cy="2716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">
            <a:extLst>
              <a:ext uri="{FF2B5EF4-FFF2-40B4-BE49-F238E27FC236}">
                <a16:creationId xmlns:a16="http://schemas.microsoft.com/office/drawing/2014/main" id="{8FF81080-8373-C548-ADDC-0D101782D6E4}"/>
              </a:ext>
            </a:extLst>
          </p:cNvPr>
          <p:cNvSpPr txBox="1"/>
          <p:nvPr/>
        </p:nvSpPr>
        <p:spPr>
          <a:xfrm>
            <a:off x="631677" y="4032533"/>
            <a:ext cx="2621017" cy="181769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Number of times the customer flowed in the last 3 months </a:t>
            </a:r>
            <a:r>
              <a:rPr lang="en-US" dirty="0">
                <a:latin typeface="+mn-lt"/>
                <a:ea typeface="+mn-ea"/>
                <a:cs typeface="+mn-cs"/>
              </a:rPr>
              <a:t>	</a:t>
            </a:r>
          </a:p>
          <a:p>
            <a:endParaRPr lang="en-US" sz="1100" dirty="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4529548C-9E9A-FB4E-9ABF-735828CE794A}"/>
              </a:ext>
            </a:extLst>
          </p:cNvPr>
          <p:cNvSpPr txBox="1"/>
          <p:nvPr/>
        </p:nvSpPr>
        <p:spPr>
          <a:xfrm>
            <a:off x="3679747" y="4005507"/>
            <a:ext cx="2146485" cy="20879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itchFamily="34" charset="0"/>
                <a:cs typeface="Arial" pitchFamily="34" charset="0"/>
              </a:rPr>
              <a:t>Total number of times the customer flowed so far </a:t>
            </a: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</a:p>
          <a:p>
            <a:endParaRPr lang="en-US" sz="11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8788C556-E999-3A4B-B5A7-9BA9B7CDA1AD}"/>
              </a:ext>
            </a:extLst>
          </p:cNvPr>
          <p:cNvSpPr txBox="1"/>
          <p:nvPr/>
        </p:nvSpPr>
        <p:spPr>
          <a:xfrm>
            <a:off x="5992899" y="4099623"/>
            <a:ext cx="1977268" cy="317349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Qualification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BFCCE-557A-D245-BA43-6A81BF9DED18}"/>
              </a:ext>
            </a:extLst>
          </p:cNvPr>
          <p:cNvSpPr txBox="1"/>
          <p:nvPr/>
        </p:nvSpPr>
        <p:spPr>
          <a:xfrm>
            <a:off x="1044116" y="1139395"/>
            <a:ext cx="70557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Following are the visual representations of the data under column V4, V3 and V18 out of which V4 indicate that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most of the customers (75%) tend to pay their EMI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on time, however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around 25% of them have defaulted at least once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last 3 months. Variable V3 provides a further detailed information on a similar area. It is also pertinent to note that around 56% of the costumers have education levels of below 12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which might be a crucial information as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education levels might affect chances of defaulting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217863"/>
            <a:ext cx="2736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24189" y="652385"/>
            <a:ext cx="3657600" cy="307777"/>
          </a:xfrm>
          <a:prstGeom prst="rect">
            <a:avLst/>
          </a:prstGeom>
          <a:gradFill>
            <a:gsLst>
              <a:gs pos="80000">
                <a:schemeClr val="bg2">
                  <a:shade val="94000"/>
                  <a:satMod val="114000"/>
                  <a:lumMod val="73000"/>
                  <a:lumOff val="27000"/>
                </a:schemeClr>
              </a:gs>
              <a:gs pos="99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4899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69E73-7C70-6D43-B471-BC7450C9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z="1400" smtClean="0">
                <a:solidFill>
                  <a:schemeClr val="accent6">
                    <a:lumMod val="50000"/>
                  </a:schemeClr>
                </a:solidFill>
              </a:rPr>
              <a:t>7</a:t>
            </a:fld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D174B0-8C31-EF44-AF5D-F8CE78B91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421" y="1493348"/>
            <a:ext cx="3952022" cy="24700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A461E8-C66A-854E-A5E5-E0462B6F8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77" y="3963362"/>
            <a:ext cx="3952024" cy="24700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839EC90-8219-B048-9593-9BA349CE9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963362"/>
            <a:ext cx="3967788" cy="24700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72D1B4F6-E055-4841-BD79-5B03F7A60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15" y="-1"/>
            <a:ext cx="3505200" cy="60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C3D690B-23B4-8140-A839-F559042CACE6}"/>
              </a:ext>
            </a:extLst>
          </p:cNvPr>
          <p:cNvSpPr txBox="1"/>
          <p:nvPr/>
        </p:nvSpPr>
        <p:spPr>
          <a:xfrm>
            <a:off x="583192" y="916374"/>
            <a:ext cx="39520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 it is clear from the boxplot below,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Higher level of EMI is more likely to default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Average delay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case of defaulter shows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higher level of variance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Also it is apparent, that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defaulters tend to have comparatively a higher level of delay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One of the important variables to note is no. of times customer has flowed in past. We can interpret from the boxplot that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customer who flowed in part is highly likely to flow again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4189" y="535872"/>
            <a:ext cx="3657600" cy="307777"/>
          </a:xfrm>
          <a:prstGeom prst="rect">
            <a:avLst/>
          </a:prstGeom>
          <a:gradFill>
            <a:gsLst>
              <a:gs pos="80000">
                <a:schemeClr val="bg2">
                  <a:shade val="94000"/>
                  <a:satMod val="114000"/>
                  <a:lumMod val="73000"/>
                  <a:lumOff val="27000"/>
                </a:schemeClr>
              </a:gs>
              <a:gs pos="99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30794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18B95-E8AE-5246-A89E-40A95135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z="1400" smtClean="0">
                <a:solidFill>
                  <a:schemeClr val="accent6">
                    <a:lumMod val="50000"/>
                  </a:schemeClr>
                </a:solidFill>
              </a:rPr>
              <a:t>8</a:t>
            </a:fld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4C993-CFB5-9B49-A076-195DAC930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93926"/>
            <a:ext cx="3578663" cy="2321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2E10F-0941-3B43-92D3-5FDACEC1A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180" y="1031367"/>
            <a:ext cx="3603282" cy="2597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05F2C8-4D63-444F-9E43-78020FB3E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47" y="4193926"/>
            <a:ext cx="3603283" cy="2321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CC894C23-6F75-BC4D-96DA-DEF85CCFC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0"/>
            <a:ext cx="3505200" cy="60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A8841A-2556-114D-98AC-C0ADA66B7EEC}"/>
              </a:ext>
            </a:extLst>
          </p:cNvPr>
          <p:cNvSpPr txBox="1"/>
          <p:nvPr/>
        </p:nvSpPr>
        <p:spPr>
          <a:xfrm>
            <a:off x="641058" y="777606"/>
            <a:ext cx="4486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itchFamily="34" charset="0"/>
                <a:cs typeface="Arial" pitchFamily="34" charset="0"/>
              </a:rPr>
              <a:t>From the histogram plot of EMI(V16), it is evident that the customers with low EMI (between 0-2000) are more in no. and hence, </a:t>
            </a:r>
          </a:p>
          <a:p>
            <a:pPr algn="just"/>
            <a:r>
              <a:rPr lang="en-US" sz="1600" dirty="0">
                <a:latin typeface="Arial" pitchFamily="34" charset="0"/>
                <a:cs typeface="Arial" pitchFamily="34" charset="0"/>
              </a:rPr>
              <a:t>the graph is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positively skewed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The distribution of No. of times customer flowed/Month On Book (V20) shows that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most of the customers fall in the range of (0-20) and remaining values have significantly less no. of customers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Fraction of times the customer was allocated to a collection agency (V25) has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high no. of customers for values greater than .5 as well as for 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344608"/>
            <a:ext cx="3657600" cy="307777"/>
          </a:xfrm>
          <a:prstGeom prst="rect">
            <a:avLst/>
          </a:prstGeom>
          <a:gradFill>
            <a:gsLst>
              <a:gs pos="80000">
                <a:schemeClr val="bg2">
                  <a:shade val="94000"/>
                  <a:satMod val="114000"/>
                  <a:lumMod val="73000"/>
                  <a:lumOff val="27000"/>
                </a:schemeClr>
              </a:gs>
              <a:gs pos="99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0352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13105-B02E-804C-9F07-0DF1AE82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z="1400" smtClean="0">
                <a:solidFill>
                  <a:schemeClr val="accent6">
                    <a:lumMod val="50000"/>
                  </a:schemeClr>
                </a:solidFill>
              </a:rPr>
              <a:t>9</a:t>
            </a:fld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3865E71-6B7F-AE46-8671-C5B0582B0F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788333"/>
              </p:ext>
            </p:extLst>
          </p:nvPr>
        </p:nvGraphicFramePr>
        <p:xfrm>
          <a:off x="533400" y="2438400"/>
          <a:ext cx="8001000" cy="3904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6DBC95-2015-B14E-8352-BFAF8F192A35}"/>
              </a:ext>
            </a:extLst>
          </p:cNvPr>
          <p:cNvSpPr/>
          <p:nvPr/>
        </p:nvSpPr>
        <p:spPr>
          <a:xfrm>
            <a:off x="899307" y="1447800"/>
            <a:ext cx="7296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The frequency plot depicts the relationship between the defaulter count and Qualification. It can be inferred that although the proportions in all categories are comparable, it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still differs and decreases with increase in education levels.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24189" y="652385"/>
            <a:ext cx="3657600" cy="307777"/>
          </a:xfrm>
          <a:prstGeom prst="rect">
            <a:avLst/>
          </a:prstGeom>
          <a:gradFill>
            <a:gsLst>
              <a:gs pos="80000">
                <a:schemeClr val="bg2">
                  <a:shade val="94000"/>
                  <a:satMod val="114000"/>
                  <a:lumMod val="73000"/>
                  <a:lumOff val="27000"/>
                </a:schemeClr>
              </a:gs>
              <a:gs pos="99000">
                <a:schemeClr val="bg2">
                  <a:tint val="92000"/>
                  <a:shade val="66000"/>
                  <a:satMod val="110000"/>
                  <a:lumMod val="80000"/>
                </a:schemeClr>
              </a:gs>
              <a:gs pos="100000">
                <a:schemeClr val="bg2">
                  <a:tint val="89000"/>
                  <a:shade val="62000"/>
                  <a:satMod val="110000"/>
                  <a:lumMod val="72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EXPLORATORY DATA ANALYSIS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C894C23-6F75-BC4D-96DA-DEF85CCFC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0"/>
            <a:ext cx="3505200" cy="60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53636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usti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{6125FC15-1442-994F-BFD1-D938AF6A6819}tf16401378</Template>
  <TotalTime>1003</TotalTime>
  <Words>1625</Words>
  <Application>Microsoft Macintosh PowerPoint</Application>
  <PresentationFormat>On-screen Show (4:3)</PresentationFormat>
  <Paragraphs>160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Wingdings 2</vt:lpstr>
      <vt:lpstr>Office Theme</vt:lpstr>
      <vt:lpstr>Austin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</dc:creator>
  <cp:lastModifiedBy>Microsoft Office User</cp:lastModifiedBy>
  <cp:revision>87</cp:revision>
  <dcterms:created xsi:type="dcterms:W3CDTF">2019-11-07T13:08:45Z</dcterms:created>
  <dcterms:modified xsi:type="dcterms:W3CDTF">2019-11-08T06:21:18Z</dcterms:modified>
</cp:coreProperties>
</file>