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 id="2147483921" r:id="rId2"/>
  </p:sldMasterIdLst>
  <p:notesMasterIdLst>
    <p:notesMasterId r:id="rId19"/>
  </p:notesMasterIdLst>
  <p:sldIdLst>
    <p:sldId id="279" r:id="rId3"/>
    <p:sldId id="280" r:id="rId4"/>
    <p:sldId id="259" r:id="rId5"/>
    <p:sldId id="260" r:id="rId6"/>
    <p:sldId id="261" r:id="rId7"/>
    <p:sldId id="264" r:id="rId8"/>
    <p:sldId id="265" r:id="rId9"/>
    <p:sldId id="273" r:id="rId10"/>
    <p:sldId id="275" r:id="rId11"/>
    <p:sldId id="266" r:id="rId12"/>
    <p:sldId id="270" r:id="rId13"/>
    <p:sldId id="277" r:id="rId14"/>
    <p:sldId id="276" r:id="rId15"/>
    <p:sldId id="262" r:id="rId16"/>
    <p:sldId id="278"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C7FF"/>
    <a:srgbClr val="437ADC"/>
    <a:srgbClr val="3A69BD"/>
    <a:srgbClr val="E691B9"/>
    <a:srgbClr val="1E03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3"/>
    <p:restoredTop sz="94527"/>
  </p:normalViewPr>
  <p:slideViewPr>
    <p:cSldViewPr>
      <p:cViewPr>
        <p:scale>
          <a:sx n="93" d="100"/>
          <a:sy n="93" d="100"/>
        </p:scale>
        <p:origin x="1352" y="5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Hai\Downloads\GIM_Dataset.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openxmlformats.org/officeDocument/2006/relationships/oleObject" Target="file:////C:\Users\Hai\Downloads\GIM_Dataset%20(1).csv"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ai\Downloads\GIM_Dataset.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71573239242925E-2"/>
          <c:y val="0.13862290311537145"/>
          <c:w val="0.86095975503062117"/>
          <c:h val="0.92792792792792789"/>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54-3344-A9DB-C858DEE1E8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54-3344-A9DB-C858DEE1E8F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54-3344-A9DB-C858DEE1E8F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54-3344-A9DB-C858DEE1E8F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Sheet1!$P$6:$P$9</c:f>
              <c:numCache>
                <c:formatCode>General</c:formatCode>
                <c:ptCount val="4"/>
                <c:pt idx="0">
                  <c:v>0</c:v>
                </c:pt>
                <c:pt idx="1">
                  <c:v>1</c:v>
                </c:pt>
                <c:pt idx="2">
                  <c:v>2</c:v>
                </c:pt>
                <c:pt idx="3">
                  <c:v>3</c:v>
                </c:pt>
              </c:numCache>
            </c:numRef>
          </c:cat>
          <c:val>
            <c:numRef>
              <c:f>Sheet1!$H$5:$H$8</c:f>
              <c:numCache>
                <c:formatCode>General</c:formatCode>
                <c:ptCount val="4"/>
                <c:pt idx="0">
                  <c:v>42120</c:v>
                </c:pt>
                <c:pt idx="1">
                  <c:v>6824</c:v>
                </c:pt>
                <c:pt idx="2">
                  <c:v>4354</c:v>
                </c:pt>
                <c:pt idx="3">
                  <c:v>2911</c:v>
                </c:pt>
              </c:numCache>
            </c:numRef>
          </c:val>
          <c:extLst>
            <c:ext xmlns:c16="http://schemas.microsoft.com/office/drawing/2014/chart" uri="{C3380CC4-5D6E-409C-BE32-E72D297353CC}">
              <c16:uniqueId val="{00000000-DFB3-8E4F-983F-4154301138A2}"/>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50854954282618"/>
          <c:y val="8.8846268510536161E-2"/>
          <c:w val="0.55971761236841766"/>
          <c:h val="0.82536138529144909"/>
        </c:manualLayout>
      </c:layout>
      <c:doughnutChart>
        <c:varyColors val="1"/>
        <c:ser>
          <c:idx val="0"/>
          <c:order val="0"/>
          <c:dPt>
            <c:idx val="0"/>
            <c:bubble3D val="0"/>
            <c:spPr>
              <a:solidFill>
                <a:schemeClr val="accent1"/>
              </a:solidFill>
              <a:ln>
                <a:noFill/>
              </a:ln>
              <a:effectLst/>
            </c:spPr>
            <c:extLst>
              <c:ext xmlns:c16="http://schemas.microsoft.com/office/drawing/2014/chart" uri="{C3380CC4-5D6E-409C-BE32-E72D297353CC}">
                <c16:uniqueId val="{00000001-C621-F84A-9992-8D85B13E5C65}"/>
              </c:ext>
            </c:extLst>
          </c:dPt>
          <c:dPt>
            <c:idx val="1"/>
            <c:bubble3D val="0"/>
            <c:spPr>
              <a:solidFill>
                <a:schemeClr val="accent2"/>
              </a:solidFill>
              <a:ln>
                <a:noFill/>
              </a:ln>
              <a:effectLst/>
            </c:spPr>
            <c:extLst>
              <c:ext xmlns:c16="http://schemas.microsoft.com/office/drawing/2014/chart" uri="{C3380CC4-5D6E-409C-BE32-E72D297353CC}">
                <c16:uniqueId val="{00000003-C621-F84A-9992-8D85B13E5C65}"/>
              </c:ext>
            </c:extLst>
          </c:dPt>
          <c:dPt>
            <c:idx val="2"/>
            <c:bubble3D val="0"/>
            <c:spPr>
              <a:solidFill>
                <a:schemeClr val="accent3"/>
              </a:solidFill>
              <a:ln>
                <a:noFill/>
              </a:ln>
              <a:effectLst/>
            </c:spPr>
            <c:extLst>
              <c:ext xmlns:c16="http://schemas.microsoft.com/office/drawing/2014/chart" uri="{C3380CC4-5D6E-409C-BE32-E72D297353CC}">
                <c16:uniqueId val="{00000005-C621-F84A-9992-8D85B13E5C65}"/>
              </c:ext>
            </c:extLst>
          </c:dPt>
          <c:dPt>
            <c:idx val="3"/>
            <c:bubble3D val="0"/>
            <c:spPr>
              <a:solidFill>
                <a:schemeClr val="accent4"/>
              </a:solidFill>
              <a:ln>
                <a:noFill/>
              </a:ln>
              <a:effectLst/>
            </c:spPr>
            <c:extLst>
              <c:ext xmlns:c16="http://schemas.microsoft.com/office/drawing/2014/chart" uri="{C3380CC4-5D6E-409C-BE32-E72D297353CC}">
                <c16:uniqueId val="{00000007-C621-F84A-9992-8D85B13E5C65}"/>
              </c:ext>
            </c:extLst>
          </c:dPt>
          <c:dPt>
            <c:idx val="4"/>
            <c:bubble3D val="0"/>
            <c:spPr>
              <a:solidFill>
                <a:schemeClr val="accent5"/>
              </a:solidFill>
              <a:ln>
                <a:noFill/>
              </a:ln>
              <a:effectLst/>
            </c:spPr>
            <c:extLst>
              <c:ext xmlns:c16="http://schemas.microsoft.com/office/drawing/2014/chart" uri="{C3380CC4-5D6E-409C-BE32-E72D297353CC}">
                <c16:uniqueId val="{00000009-C621-F84A-9992-8D85B13E5C65}"/>
              </c:ext>
            </c:extLst>
          </c:dPt>
          <c:dPt>
            <c:idx val="5"/>
            <c:bubble3D val="0"/>
            <c:spPr>
              <a:solidFill>
                <a:schemeClr val="accent6"/>
              </a:solidFill>
              <a:ln>
                <a:noFill/>
              </a:ln>
              <a:effectLst/>
            </c:spPr>
            <c:extLst>
              <c:ext xmlns:c16="http://schemas.microsoft.com/office/drawing/2014/chart" uri="{C3380CC4-5D6E-409C-BE32-E72D297353CC}">
                <c16:uniqueId val="{00000000-6B9B-8440-AB63-58ECB335A14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1-6B9B-8440-AB63-58ECB335A14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2-6B9B-8440-AB63-58ECB335A14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03-6B9B-8440-AB63-58ECB335A14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04-6B9B-8440-AB63-58ECB335A141}"/>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05-6B9B-8440-AB63-58ECB335A141}"/>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06-6B9B-8440-AB63-58ECB335A141}"/>
              </c:ext>
            </c:extLst>
          </c:dPt>
          <c:dLbls>
            <c:dLbl>
              <c:idx val="5"/>
              <c:layout>
                <c:manualLayout>
                  <c:x val="5.5555555555555558E-3"/>
                  <c:y val="-3.7453183520599252E-2"/>
                </c:manualLayout>
              </c:layout>
              <c:showLegendKey val="0"/>
              <c:showVal val="0"/>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6B9B-8440-AB63-58ECB335A141}"/>
                </c:ext>
              </c:extLst>
            </c:dLbl>
            <c:dLbl>
              <c:idx val="6"/>
              <c:delete val="1"/>
              <c:extLst>
                <c:ext xmlns:c15="http://schemas.microsoft.com/office/drawing/2012/chart" uri="{CE6537A1-D6FC-4f65-9D91-7224C49458BB}"/>
                <c:ext xmlns:c16="http://schemas.microsoft.com/office/drawing/2014/chart" uri="{C3380CC4-5D6E-409C-BE32-E72D297353CC}">
                  <c16:uniqueId val="{00000001-6B9B-8440-AB63-58ECB335A141}"/>
                </c:ext>
              </c:extLst>
            </c:dLbl>
            <c:dLbl>
              <c:idx val="7"/>
              <c:delete val="1"/>
              <c:extLst>
                <c:ext xmlns:c15="http://schemas.microsoft.com/office/drawing/2012/chart" uri="{CE6537A1-D6FC-4f65-9D91-7224C49458BB}"/>
                <c:ext xmlns:c16="http://schemas.microsoft.com/office/drawing/2014/chart" uri="{C3380CC4-5D6E-409C-BE32-E72D297353CC}">
                  <c16:uniqueId val="{00000002-6B9B-8440-AB63-58ECB335A141}"/>
                </c:ext>
              </c:extLst>
            </c:dLbl>
            <c:dLbl>
              <c:idx val="8"/>
              <c:delete val="1"/>
              <c:extLst>
                <c:ext xmlns:c15="http://schemas.microsoft.com/office/drawing/2012/chart" uri="{CE6537A1-D6FC-4f65-9D91-7224C49458BB}"/>
                <c:ext xmlns:c16="http://schemas.microsoft.com/office/drawing/2014/chart" uri="{C3380CC4-5D6E-409C-BE32-E72D297353CC}">
                  <c16:uniqueId val="{00000003-6B9B-8440-AB63-58ECB335A141}"/>
                </c:ext>
              </c:extLst>
            </c:dLbl>
            <c:dLbl>
              <c:idx val="9"/>
              <c:delete val="1"/>
              <c:extLst>
                <c:ext xmlns:c15="http://schemas.microsoft.com/office/drawing/2012/chart" uri="{CE6537A1-D6FC-4f65-9D91-7224C49458BB}"/>
                <c:ext xmlns:c16="http://schemas.microsoft.com/office/drawing/2014/chart" uri="{C3380CC4-5D6E-409C-BE32-E72D297353CC}">
                  <c16:uniqueId val="{00000004-6B9B-8440-AB63-58ECB335A141}"/>
                </c:ext>
              </c:extLst>
            </c:dLbl>
            <c:dLbl>
              <c:idx val="10"/>
              <c:delete val="1"/>
              <c:extLst>
                <c:ext xmlns:c15="http://schemas.microsoft.com/office/drawing/2012/chart" uri="{CE6537A1-D6FC-4f65-9D91-7224C49458BB}"/>
                <c:ext xmlns:c16="http://schemas.microsoft.com/office/drawing/2014/chart" uri="{C3380CC4-5D6E-409C-BE32-E72D297353CC}">
                  <c16:uniqueId val="{00000005-6B9B-8440-AB63-58ECB335A141}"/>
                </c:ext>
              </c:extLst>
            </c:dLbl>
            <c:dLbl>
              <c:idx val="11"/>
              <c:delete val="1"/>
              <c:extLst>
                <c:ext xmlns:c15="http://schemas.microsoft.com/office/drawing/2012/chart" uri="{CE6537A1-D6FC-4f65-9D91-7224C49458BB}"/>
                <c:ext xmlns:c16="http://schemas.microsoft.com/office/drawing/2014/chart" uri="{C3380CC4-5D6E-409C-BE32-E72D297353CC}">
                  <c16:uniqueId val="{00000006-6B9B-8440-AB63-58ECB335A141}"/>
                </c:ext>
              </c:extLst>
            </c:dLbl>
            <c:spPr>
              <a:noFill/>
              <a:ln>
                <a:noFill/>
              </a:ln>
              <a:effectLst/>
            </c:spPr>
            <c:txPr>
              <a:bodyPr rot="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numRef>
              <c:f>Sheet1!$G$5:$G$16</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cat>
          <c:val>
            <c:numRef>
              <c:f>Sheet1!$H$5:$H$16</c:f>
              <c:numCache>
                <c:formatCode>General</c:formatCode>
                <c:ptCount val="12"/>
                <c:pt idx="0">
                  <c:v>42120</c:v>
                </c:pt>
                <c:pt idx="1">
                  <c:v>6824</c:v>
                </c:pt>
                <c:pt idx="2">
                  <c:v>4354</c:v>
                </c:pt>
                <c:pt idx="3">
                  <c:v>2911</c:v>
                </c:pt>
                <c:pt idx="4">
                  <c:v>1791</c:v>
                </c:pt>
                <c:pt idx="5">
                  <c:v>1061</c:v>
                </c:pt>
                <c:pt idx="6">
                  <c:v>510</c:v>
                </c:pt>
                <c:pt idx="7">
                  <c:v>263</c:v>
                </c:pt>
                <c:pt idx="8">
                  <c:v>113</c:v>
                </c:pt>
                <c:pt idx="9">
                  <c:v>45</c:v>
                </c:pt>
                <c:pt idx="10">
                  <c:v>7</c:v>
                </c:pt>
                <c:pt idx="11">
                  <c:v>1</c:v>
                </c:pt>
              </c:numCache>
            </c:numRef>
          </c:val>
          <c:extLst>
            <c:ext xmlns:c16="http://schemas.microsoft.com/office/drawing/2014/chart" uri="{C3380CC4-5D6E-409C-BE32-E72D297353CC}">
              <c16:uniqueId val="{00000007-6B9B-8440-AB63-58ECB335A14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7722386739701016"/>
          <c:y val="0.10910155801863346"/>
          <c:w val="0.21665011982197876"/>
          <c:h val="0.78865409812639242"/>
        </c:manualLayout>
      </c:layout>
      <c:overlay val="0"/>
      <c:spPr>
        <a:noFill/>
        <a:ln>
          <a:noFill/>
        </a:ln>
        <a:effectLst/>
      </c:spPr>
      <c:txPr>
        <a:bodyPr rot="0" spcFirstLastPara="1" vertOverflow="ellipsis" vert="horz" wrap="square" anchor="ctr" anchorCtr="1"/>
        <a:lstStyle/>
        <a:p>
          <a:pPr rtl="0">
            <a:defRPr sz="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4766246399661E-2"/>
          <c:y val="0.19419822580963994"/>
          <c:w val="0.65872209658547864"/>
          <c:h val="0.77637807774113055"/>
        </c:manualLayout>
      </c:layout>
      <c:doughnutChart>
        <c:varyColors val="1"/>
        <c:ser>
          <c:idx val="0"/>
          <c:order val="0"/>
          <c:dLbls>
            <c:dLbl>
              <c:idx val="3"/>
              <c:layout>
                <c:manualLayout>
                  <c:x val="1.1111111111111112E-2"/>
                  <c:y val="-3.240740740740740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406B-0845-B08E-391B1BD3C8A9}"/>
                </c:ext>
              </c:extLst>
            </c:dLbl>
            <c:dLbl>
              <c:idx val="4"/>
              <c:layout>
                <c:manualLayout>
                  <c:x val="-2.7777777777777776E-2"/>
                  <c:y val="1.388888888888888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06B-0845-B08E-391B1BD3C8A9}"/>
                </c:ext>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Sheet1!$E$5:$E$11</c:f>
              <c:strCache>
                <c:ptCount val="7"/>
                <c:pt idx="0">
                  <c:v>12TH</c:v>
                </c:pt>
                <c:pt idx="1">
                  <c:v>GRADUATE</c:v>
                </c:pt>
                <c:pt idx="2">
                  <c:v>OTHERS</c:v>
                </c:pt>
                <c:pt idx="3">
                  <c:v>POST-GRADUATE</c:v>
                </c:pt>
                <c:pt idx="4">
                  <c:v>PROFESSIONAL</c:v>
                </c:pt>
                <c:pt idx="5">
                  <c:v>SSC</c:v>
                </c:pt>
                <c:pt idx="6">
                  <c:v>UNDER GRADUATE</c:v>
                </c:pt>
              </c:strCache>
            </c:strRef>
          </c:cat>
          <c:val>
            <c:numRef>
              <c:f>Sheet1!$F$5:$F$11</c:f>
              <c:numCache>
                <c:formatCode>General</c:formatCode>
                <c:ptCount val="7"/>
                <c:pt idx="0">
                  <c:v>20169</c:v>
                </c:pt>
                <c:pt idx="1">
                  <c:v>14987</c:v>
                </c:pt>
                <c:pt idx="2">
                  <c:v>3739</c:v>
                </c:pt>
                <c:pt idx="3">
                  <c:v>1368</c:v>
                </c:pt>
                <c:pt idx="4">
                  <c:v>230</c:v>
                </c:pt>
                <c:pt idx="5">
                  <c:v>13319</c:v>
                </c:pt>
                <c:pt idx="6">
                  <c:v>6188</c:v>
                </c:pt>
              </c:numCache>
            </c:numRef>
          </c:val>
          <c:extLst>
            <c:ext xmlns:c16="http://schemas.microsoft.com/office/drawing/2014/chart" uri="{C3380CC4-5D6E-409C-BE32-E72D297353CC}">
              <c16:uniqueId val="{00000002-406B-0845-B08E-391B1BD3C8A9}"/>
            </c:ext>
          </c:extLst>
        </c:ser>
        <c:dLbls>
          <c:showLegendKey val="0"/>
          <c:showVal val="0"/>
          <c:showCatName val="0"/>
          <c:showSerName val="0"/>
          <c:showPercent val="0"/>
          <c:showBubbleSize val="0"/>
          <c:showLeaderLines val="1"/>
        </c:dLbls>
        <c:firstSliceAng val="0"/>
        <c:holeSize val="50"/>
      </c:doughnutChart>
    </c:plotArea>
    <c:legend>
      <c:legendPos val="r"/>
      <c:layout>
        <c:manualLayout>
          <c:xMode val="edge"/>
          <c:yMode val="edge"/>
          <c:x val="0.69581016340898394"/>
          <c:y val="0.26869893788740529"/>
          <c:w val="0.27657091961924141"/>
          <c:h val="0.61955161671304193"/>
        </c:manualLayout>
      </c:layout>
      <c:overlay val="0"/>
      <c:txPr>
        <a:bodyPr/>
        <a:lstStyle/>
        <a:p>
          <a:pPr rtl="0">
            <a:defRPr sz="600">
              <a:latin typeface="Arial" panose="020B0604020202020204" pitchFamily="34" charset="0"/>
              <a:cs typeface="Arial" panose="020B0604020202020204" pitchFamily="34" charset="0"/>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[GIM_Dataset.csv]Sheet2!PivotTable2</c:name>
    <c:fmtId val="-1"/>
  </c:pivotSource>
  <c:chart>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0"/>
    </c:view3D>
    <c:floor>
      <c:thickness val="0"/>
      <c:spPr>
        <a:pattFill prst="ltDnDiag">
          <a:fgClr>
            <a:schemeClr val="dk1">
              <a:lumMod val="15000"/>
              <a:lumOff val="85000"/>
            </a:schemeClr>
          </a:fgClr>
          <a:bgClr>
            <a:schemeClr val="lt1"/>
          </a:bgClr>
        </a:pattFill>
        <a:ln>
          <a:noFill/>
        </a:ln>
        <a:effectLst/>
        <a:sp3d/>
      </c:spPr>
    </c:floor>
    <c:sideWall>
      <c:thickness val="0"/>
      <c:spPr>
        <a:pattFill prst="ltDnDiag">
          <a:fgClr>
            <a:schemeClr val="dk1">
              <a:lumMod val="15000"/>
              <a:lumOff val="85000"/>
            </a:schemeClr>
          </a:fgClr>
          <a:bgClr>
            <a:schemeClr val="lt1"/>
          </a:bgClr>
        </a:pattFill>
        <a:ln>
          <a:noFill/>
        </a:ln>
        <a:effectLst/>
        <a:sp3d/>
      </c:spPr>
    </c:sideWall>
    <c:backWall>
      <c:thickness val="0"/>
      <c:spPr>
        <a:pattFill prst="ltDnDiag">
          <a:fgClr>
            <a:schemeClr val="dk1">
              <a:lumMod val="15000"/>
              <a:lumOff val="85000"/>
            </a:schemeClr>
          </a:fgClr>
          <a:bgClr>
            <a:schemeClr val="lt1"/>
          </a:bgClr>
        </a:pattFill>
        <a:ln>
          <a:noFill/>
        </a:ln>
        <a:effectLst/>
        <a:sp3d/>
      </c:spPr>
    </c:backWall>
    <c:plotArea>
      <c:layout>
        <c:manualLayout>
          <c:layoutTarget val="inner"/>
          <c:xMode val="edge"/>
          <c:yMode val="edge"/>
          <c:x val="0.11423840769903762"/>
          <c:y val="3.9370637180990674E-2"/>
          <c:w val="0.78561023622047244"/>
          <c:h val="0.59861897581951196"/>
        </c:manualLayout>
      </c:layout>
      <c:bar3DChart>
        <c:barDir val="col"/>
        <c:grouping val="standard"/>
        <c:varyColors val="0"/>
        <c:ser>
          <c:idx val="0"/>
          <c:order val="0"/>
          <c:tx>
            <c:strRef>
              <c:f>Sheet2!$B$3:$B$4</c:f>
              <c:strCache>
                <c:ptCount val="1"/>
                <c:pt idx="0">
                  <c:v>0</c:v>
                </c:pt>
              </c:strCache>
            </c:strRef>
          </c:tx>
          <c:spPr>
            <a:solidFill>
              <a:schemeClr val="accent1"/>
            </a:solidFill>
            <a:ln>
              <a:noFill/>
            </a:ln>
            <a:effectLst/>
            <a:sp3d/>
          </c:spPr>
          <c:invertIfNegative val="0"/>
          <c:cat>
            <c:strRef>
              <c:f>Sheet2!$A$5:$A$12</c:f>
              <c:strCache>
                <c:ptCount val="7"/>
                <c:pt idx="0">
                  <c:v>12TH</c:v>
                </c:pt>
                <c:pt idx="1">
                  <c:v>GRADUATE</c:v>
                </c:pt>
                <c:pt idx="2">
                  <c:v>OTHERS</c:v>
                </c:pt>
                <c:pt idx="3">
                  <c:v>POST-GRADUATE</c:v>
                </c:pt>
                <c:pt idx="4">
                  <c:v>PROFESSIONAL</c:v>
                </c:pt>
                <c:pt idx="5">
                  <c:v>SSC</c:v>
                </c:pt>
                <c:pt idx="6">
                  <c:v>UNDER GRADUATE</c:v>
                </c:pt>
              </c:strCache>
            </c:strRef>
          </c:cat>
          <c:val>
            <c:numRef>
              <c:f>Sheet2!$B$5:$B$12</c:f>
              <c:numCache>
                <c:formatCode>General</c:formatCode>
                <c:ptCount val="7"/>
                <c:pt idx="0">
                  <c:v>15287</c:v>
                </c:pt>
                <c:pt idx="1">
                  <c:v>11539</c:v>
                </c:pt>
                <c:pt idx="2">
                  <c:v>3037</c:v>
                </c:pt>
                <c:pt idx="3">
                  <c:v>1083</c:v>
                </c:pt>
                <c:pt idx="4">
                  <c:v>194</c:v>
                </c:pt>
                <c:pt idx="5">
                  <c:v>9825</c:v>
                </c:pt>
                <c:pt idx="6">
                  <c:v>4797</c:v>
                </c:pt>
              </c:numCache>
            </c:numRef>
          </c:val>
          <c:extLst>
            <c:ext xmlns:c16="http://schemas.microsoft.com/office/drawing/2014/chart" uri="{C3380CC4-5D6E-409C-BE32-E72D297353CC}">
              <c16:uniqueId val="{00000000-BF22-3E42-BEAC-7ED7D6218BBD}"/>
            </c:ext>
          </c:extLst>
        </c:ser>
        <c:ser>
          <c:idx val="1"/>
          <c:order val="1"/>
          <c:tx>
            <c:strRef>
              <c:f>Sheet2!$C$3:$C$4</c:f>
              <c:strCache>
                <c:ptCount val="1"/>
                <c:pt idx="0">
                  <c:v>1</c:v>
                </c:pt>
              </c:strCache>
            </c:strRef>
          </c:tx>
          <c:spPr>
            <a:solidFill>
              <a:schemeClr val="accent2"/>
            </a:solidFill>
            <a:ln>
              <a:noFill/>
            </a:ln>
            <a:effectLst/>
            <a:sp3d/>
          </c:spPr>
          <c:invertIfNegative val="0"/>
          <c:cat>
            <c:strRef>
              <c:f>Sheet2!$A$5:$A$12</c:f>
              <c:strCache>
                <c:ptCount val="7"/>
                <c:pt idx="0">
                  <c:v>12TH</c:v>
                </c:pt>
                <c:pt idx="1">
                  <c:v>GRADUATE</c:v>
                </c:pt>
                <c:pt idx="2">
                  <c:v>OTHERS</c:v>
                </c:pt>
                <c:pt idx="3">
                  <c:v>POST-GRADUATE</c:v>
                </c:pt>
                <c:pt idx="4">
                  <c:v>PROFESSIONAL</c:v>
                </c:pt>
                <c:pt idx="5">
                  <c:v>SSC</c:v>
                </c:pt>
                <c:pt idx="6">
                  <c:v>UNDER GRADUATE</c:v>
                </c:pt>
              </c:strCache>
            </c:strRef>
          </c:cat>
          <c:val>
            <c:numRef>
              <c:f>Sheet2!$C$5:$C$12</c:f>
              <c:numCache>
                <c:formatCode>General</c:formatCode>
                <c:ptCount val="7"/>
                <c:pt idx="0">
                  <c:v>4882</c:v>
                </c:pt>
                <c:pt idx="1">
                  <c:v>3448</c:v>
                </c:pt>
                <c:pt idx="2">
                  <c:v>702</c:v>
                </c:pt>
                <c:pt idx="3">
                  <c:v>285</c:v>
                </c:pt>
                <c:pt idx="4">
                  <c:v>36</c:v>
                </c:pt>
                <c:pt idx="5">
                  <c:v>3494</c:v>
                </c:pt>
                <c:pt idx="6">
                  <c:v>1391</c:v>
                </c:pt>
              </c:numCache>
            </c:numRef>
          </c:val>
          <c:extLst>
            <c:ext xmlns:c16="http://schemas.microsoft.com/office/drawing/2014/chart" uri="{C3380CC4-5D6E-409C-BE32-E72D297353CC}">
              <c16:uniqueId val="{00000001-BF22-3E42-BEAC-7ED7D6218BBD}"/>
            </c:ext>
          </c:extLst>
        </c:ser>
        <c:dLbls>
          <c:showLegendKey val="0"/>
          <c:showVal val="0"/>
          <c:showCatName val="0"/>
          <c:showSerName val="0"/>
          <c:showPercent val="0"/>
          <c:showBubbleSize val="0"/>
        </c:dLbls>
        <c:gapWidth val="267"/>
        <c:shape val="box"/>
        <c:axId val="371726976"/>
        <c:axId val="371736960"/>
        <c:axId val="14001088"/>
      </c:bar3DChart>
      <c:catAx>
        <c:axId val="3717269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371736960"/>
        <c:crosses val="autoZero"/>
        <c:auto val="1"/>
        <c:lblAlgn val="ctr"/>
        <c:lblOffset val="100"/>
        <c:noMultiLvlLbl val="0"/>
      </c:catAx>
      <c:valAx>
        <c:axId val="37173696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71726976"/>
        <c:crosses val="autoZero"/>
        <c:crossBetween val="between"/>
      </c:valAx>
      <c:serAx>
        <c:axId val="1400108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71736960"/>
      </c:serAx>
      <c:spPr>
        <a:solidFill>
          <a:schemeClr val="lt1"/>
        </a:soli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[GIM_Dataset (1).csv]Sheet1!PivotTable4</c:name>
    <c:fmtId val="-1"/>
  </c:pivotSource>
  <c:chart>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0"/>
    </c:view3D>
    <c:floor>
      <c:thickness val="0"/>
    </c:floor>
    <c:sideWall>
      <c:thickness val="0"/>
    </c:sideWall>
    <c:backWall>
      <c:thickness val="0"/>
    </c:backWall>
    <c:plotArea>
      <c:layout>
        <c:manualLayout>
          <c:layoutTarget val="inner"/>
          <c:xMode val="edge"/>
          <c:yMode val="edge"/>
          <c:x val="0.20605643044619423"/>
          <c:y val="5.6030183727034118E-2"/>
          <c:w val="0.75874212598425195"/>
          <c:h val="0.8326195683872849"/>
        </c:manualLayout>
      </c:layout>
      <c:bar3DChart>
        <c:barDir val="col"/>
        <c:grouping val="standard"/>
        <c:varyColors val="0"/>
        <c:ser>
          <c:idx val="0"/>
          <c:order val="0"/>
          <c:tx>
            <c:strRef>
              <c:f>Sheet1!$B$3:$B$4</c:f>
              <c:strCache>
                <c:ptCount val="1"/>
                <c:pt idx="0">
                  <c:v>0</c:v>
                </c:pt>
              </c:strCache>
            </c:strRef>
          </c:tx>
          <c:invertIfNegative val="0"/>
          <c:cat>
            <c:strRef>
              <c:f>Sheet1!$A$5:$A$7</c:f>
              <c:strCache>
                <c:ptCount val="2"/>
                <c:pt idx="0">
                  <c:v>NonTechnical</c:v>
                </c:pt>
                <c:pt idx="1">
                  <c:v>Technical</c:v>
                </c:pt>
              </c:strCache>
            </c:strRef>
          </c:cat>
          <c:val>
            <c:numRef>
              <c:f>Sheet1!$B$5:$B$7</c:f>
              <c:numCache>
                <c:formatCode>General</c:formatCode>
                <c:ptCount val="2"/>
                <c:pt idx="0">
                  <c:v>30676</c:v>
                </c:pt>
                <c:pt idx="1">
                  <c:v>15086</c:v>
                </c:pt>
              </c:numCache>
            </c:numRef>
          </c:val>
          <c:extLst>
            <c:ext xmlns:c16="http://schemas.microsoft.com/office/drawing/2014/chart" uri="{C3380CC4-5D6E-409C-BE32-E72D297353CC}">
              <c16:uniqueId val="{00000000-BA1E-3948-B5D3-74AE31DF2DD5}"/>
            </c:ext>
          </c:extLst>
        </c:ser>
        <c:ser>
          <c:idx val="1"/>
          <c:order val="1"/>
          <c:tx>
            <c:strRef>
              <c:f>Sheet1!$C$3:$C$4</c:f>
              <c:strCache>
                <c:ptCount val="1"/>
                <c:pt idx="0">
                  <c:v>1</c:v>
                </c:pt>
              </c:strCache>
            </c:strRef>
          </c:tx>
          <c:invertIfNegative val="0"/>
          <c:cat>
            <c:strRef>
              <c:f>Sheet1!$A$5:$A$7</c:f>
              <c:strCache>
                <c:ptCount val="2"/>
                <c:pt idx="0">
                  <c:v>NonTechnical</c:v>
                </c:pt>
                <c:pt idx="1">
                  <c:v>Technical</c:v>
                </c:pt>
              </c:strCache>
            </c:strRef>
          </c:cat>
          <c:val>
            <c:numRef>
              <c:f>Sheet1!$C$5:$C$7</c:f>
              <c:numCache>
                <c:formatCode>General</c:formatCode>
                <c:ptCount val="2"/>
                <c:pt idx="0">
                  <c:v>11858</c:v>
                </c:pt>
                <c:pt idx="1">
                  <c:v>2380</c:v>
                </c:pt>
              </c:numCache>
            </c:numRef>
          </c:val>
          <c:extLst>
            <c:ext xmlns:c16="http://schemas.microsoft.com/office/drawing/2014/chart" uri="{C3380CC4-5D6E-409C-BE32-E72D297353CC}">
              <c16:uniqueId val="{00000001-BA1E-3948-B5D3-74AE31DF2DD5}"/>
            </c:ext>
          </c:extLst>
        </c:ser>
        <c:dLbls>
          <c:showLegendKey val="0"/>
          <c:showVal val="0"/>
          <c:showCatName val="0"/>
          <c:showSerName val="0"/>
          <c:showPercent val="0"/>
          <c:showBubbleSize val="0"/>
        </c:dLbls>
        <c:gapWidth val="150"/>
        <c:shape val="box"/>
        <c:axId val="155225088"/>
        <c:axId val="155232512"/>
        <c:axId val="147932928"/>
      </c:bar3DChart>
      <c:catAx>
        <c:axId val="155225088"/>
        <c:scaling>
          <c:orientation val="minMax"/>
        </c:scaling>
        <c:delete val="0"/>
        <c:axPos val="b"/>
        <c:numFmt formatCode="General" sourceLinked="0"/>
        <c:majorTickMark val="out"/>
        <c:minorTickMark val="none"/>
        <c:tickLblPos val="nextTo"/>
        <c:crossAx val="155232512"/>
        <c:crosses val="autoZero"/>
        <c:auto val="1"/>
        <c:lblAlgn val="ctr"/>
        <c:lblOffset val="100"/>
        <c:noMultiLvlLbl val="0"/>
      </c:catAx>
      <c:valAx>
        <c:axId val="155232512"/>
        <c:scaling>
          <c:orientation val="minMax"/>
        </c:scaling>
        <c:delete val="0"/>
        <c:axPos val="l"/>
        <c:majorGridlines/>
        <c:numFmt formatCode="General" sourceLinked="1"/>
        <c:majorTickMark val="out"/>
        <c:minorTickMark val="none"/>
        <c:tickLblPos val="nextTo"/>
        <c:crossAx val="155225088"/>
        <c:crosses val="autoZero"/>
        <c:crossBetween val="between"/>
      </c:valAx>
      <c:serAx>
        <c:axId val="147932928"/>
        <c:scaling>
          <c:orientation val="minMax"/>
        </c:scaling>
        <c:delete val="0"/>
        <c:axPos val="b"/>
        <c:majorTickMark val="out"/>
        <c:minorTickMark val="none"/>
        <c:tickLblPos val="nextTo"/>
        <c:crossAx val="155232512"/>
        <c:crosses val="autoZero"/>
      </c:ser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view3D>
      <c:rotX val="15"/>
      <c:rotY val="20"/>
      <c:rAngAx val="0"/>
    </c:view3D>
    <c:floor>
      <c:thickness val="0"/>
      <c:spPr>
        <a:pattFill prst="ltDnDiag">
          <a:fgClr>
            <a:schemeClr val="dk1">
              <a:lumMod val="15000"/>
              <a:lumOff val="85000"/>
            </a:schemeClr>
          </a:fgClr>
          <a:bgClr>
            <a:schemeClr val="lt1"/>
          </a:bgClr>
        </a:pattFill>
        <a:ln>
          <a:noFill/>
        </a:ln>
        <a:effectLst/>
        <a:sp3d/>
      </c:spPr>
    </c:floor>
    <c:sideWall>
      <c:thickness val="0"/>
      <c:spPr>
        <a:pattFill prst="ltDnDiag">
          <a:fgClr>
            <a:schemeClr val="dk1">
              <a:lumMod val="15000"/>
              <a:lumOff val="85000"/>
            </a:schemeClr>
          </a:fgClr>
          <a:bgClr>
            <a:schemeClr val="lt1"/>
          </a:bgClr>
        </a:pattFill>
        <a:ln>
          <a:noFill/>
        </a:ln>
        <a:effectLst/>
        <a:sp3d/>
      </c:spPr>
    </c:sideWall>
    <c:backWall>
      <c:thickness val="0"/>
      <c:spPr>
        <a:pattFill prst="ltDnDiag">
          <a:fgClr>
            <a:schemeClr val="dk1">
              <a:lumMod val="15000"/>
              <a:lumOff val="85000"/>
            </a:schemeClr>
          </a:fgClr>
          <a:bgClr>
            <a:schemeClr val="lt1"/>
          </a:bgClr>
        </a:pattFill>
        <a:ln>
          <a:noFill/>
        </a:ln>
        <a:effectLst/>
        <a:sp3d/>
      </c:spPr>
    </c:backWall>
    <c:plotArea>
      <c:layout>
        <c:manualLayout>
          <c:layoutTarget val="inner"/>
          <c:xMode val="edge"/>
          <c:yMode val="edge"/>
          <c:x val="0.11643130957314546"/>
          <c:y val="0.20263512199863906"/>
          <c:w val="0.67245234148363031"/>
          <c:h val="0.61194055604160591"/>
        </c:manualLayout>
      </c:layout>
      <c:bar3DChart>
        <c:barDir val="col"/>
        <c:grouping val="clustered"/>
        <c:varyColors val="0"/>
        <c:ser>
          <c:idx val="0"/>
          <c:order val="0"/>
          <c:tx>
            <c:v>0</c:v>
          </c:tx>
          <c:spPr>
            <a:solidFill>
              <a:schemeClr val="accent1">
                <a:shade val="65000"/>
              </a:schemeClr>
            </a:solidFill>
            <a:ln>
              <a:noFill/>
            </a:ln>
            <a:effectLst/>
            <a:sp3d/>
          </c:spPr>
          <c:invertIfNegative val="0"/>
          <c:cat>
            <c:numRef>
              <c:f>Sheet1!$A$5:$A$8</c:f>
              <c:numCache>
                <c:formatCode>General</c:formatCode>
                <c:ptCount val="4"/>
                <c:pt idx="0">
                  <c:v>0</c:v>
                </c:pt>
                <c:pt idx="1">
                  <c:v>1</c:v>
                </c:pt>
                <c:pt idx="2">
                  <c:v>2</c:v>
                </c:pt>
                <c:pt idx="3">
                  <c:v>3</c:v>
                </c:pt>
              </c:numCache>
            </c:numRef>
          </c:cat>
          <c:val>
            <c:numRef>
              <c:f>Sheet1!$F$5:$F$8</c:f>
              <c:numCache>
                <c:formatCode>General</c:formatCode>
                <c:ptCount val="4"/>
                <c:pt idx="0">
                  <c:v>0</c:v>
                </c:pt>
                <c:pt idx="1">
                  <c:v>1</c:v>
                </c:pt>
                <c:pt idx="2">
                  <c:v>2</c:v>
                </c:pt>
                <c:pt idx="3">
                  <c:v>3</c:v>
                </c:pt>
              </c:numCache>
            </c:numRef>
          </c:val>
          <c:extLst>
            <c:ext xmlns:c16="http://schemas.microsoft.com/office/drawing/2014/chart" uri="{C3380CC4-5D6E-409C-BE32-E72D297353CC}">
              <c16:uniqueId val="{00000000-3AD1-4043-9959-7511CDCACBE7}"/>
            </c:ext>
          </c:extLst>
        </c:ser>
        <c:ser>
          <c:idx val="1"/>
          <c:order val="1"/>
          <c:tx>
            <c:v>0</c:v>
          </c:tx>
          <c:spPr>
            <a:solidFill>
              <a:schemeClr val="accent1"/>
            </a:solidFill>
            <a:ln>
              <a:noFill/>
            </a:ln>
            <a:effectLst/>
            <a:sp3d/>
          </c:spPr>
          <c:invertIfNegative val="0"/>
          <c:cat>
            <c:numRef>
              <c:f>Sheet1!$A$5:$A$8</c:f>
              <c:numCache>
                <c:formatCode>General</c:formatCode>
                <c:ptCount val="4"/>
                <c:pt idx="0">
                  <c:v>0</c:v>
                </c:pt>
                <c:pt idx="1">
                  <c:v>1</c:v>
                </c:pt>
                <c:pt idx="2">
                  <c:v>2</c:v>
                </c:pt>
                <c:pt idx="3">
                  <c:v>3</c:v>
                </c:pt>
              </c:numCache>
            </c:numRef>
          </c:cat>
          <c:val>
            <c:numRef>
              <c:f>Sheet1!$G$5:$G$8</c:f>
              <c:numCache>
                <c:formatCode>General</c:formatCode>
                <c:ptCount val="4"/>
                <c:pt idx="0">
                  <c:v>40454</c:v>
                </c:pt>
                <c:pt idx="1">
                  <c:v>3233</c:v>
                </c:pt>
                <c:pt idx="2">
                  <c:v>1493</c:v>
                </c:pt>
                <c:pt idx="3">
                  <c:v>582</c:v>
                </c:pt>
              </c:numCache>
            </c:numRef>
          </c:val>
          <c:extLst>
            <c:ext xmlns:c16="http://schemas.microsoft.com/office/drawing/2014/chart" uri="{C3380CC4-5D6E-409C-BE32-E72D297353CC}">
              <c16:uniqueId val="{00000001-3AD1-4043-9959-7511CDCACBE7}"/>
            </c:ext>
          </c:extLst>
        </c:ser>
        <c:ser>
          <c:idx val="2"/>
          <c:order val="2"/>
          <c:tx>
            <c:v>1</c:v>
          </c:tx>
          <c:spPr>
            <a:solidFill>
              <a:schemeClr val="accent1">
                <a:tint val="65000"/>
              </a:schemeClr>
            </a:solidFill>
            <a:ln>
              <a:noFill/>
            </a:ln>
            <a:effectLst/>
            <a:sp3d/>
          </c:spPr>
          <c:invertIfNegative val="0"/>
          <c:cat>
            <c:numRef>
              <c:f>Sheet1!$A$5:$A$8</c:f>
              <c:numCache>
                <c:formatCode>General</c:formatCode>
                <c:ptCount val="4"/>
                <c:pt idx="0">
                  <c:v>0</c:v>
                </c:pt>
                <c:pt idx="1">
                  <c:v>1</c:v>
                </c:pt>
                <c:pt idx="2">
                  <c:v>2</c:v>
                </c:pt>
                <c:pt idx="3">
                  <c:v>3</c:v>
                </c:pt>
              </c:numCache>
            </c:numRef>
          </c:cat>
          <c:val>
            <c:numRef>
              <c:f>Sheet1!$H$5:$H$8</c:f>
              <c:numCache>
                <c:formatCode>General</c:formatCode>
                <c:ptCount val="4"/>
                <c:pt idx="0">
                  <c:v>3274</c:v>
                </c:pt>
                <c:pt idx="1">
                  <c:v>3665</c:v>
                </c:pt>
                <c:pt idx="2">
                  <c:v>3434</c:v>
                </c:pt>
                <c:pt idx="3">
                  <c:v>3865</c:v>
                </c:pt>
              </c:numCache>
            </c:numRef>
          </c:val>
          <c:extLst>
            <c:ext xmlns:c16="http://schemas.microsoft.com/office/drawing/2014/chart" uri="{C3380CC4-5D6E-409C-BE32-E72D297353CC}">
              <c16:uniqueId val="{00000002-3AD1-4043-9959-7511CDCACBE7}"/>
            </c:ext>
          </c:extLst>
        </c:ser>
        <c:dLbls>
          <c:showLegendKey val="0"/>
          <c:showVal val="0"/>
          <c:showCatName val="0"/>
          <c:showSerName val="0"/>
          <c:showPercent val="0"/>
          <c:showBubbleSize val="0"/>
        </c:dLbls>
        <c:gapWidth val="267"/>
        <c:shape val="box"/>
        <c:axId val="371655808"/>
        <c:axId val="371657344"/>
        <c:axId val="0"/>
      </c:bar3DChart>
      <c:catAx>
        <c:axId val="37165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crossAx val="371657344"/>
        <c:crosses val="autoZero"/>
        <c:auto val="1"/>
        <c:lblAlgn val="ctr"/>
        <c:lblOffset val="100"/>
        <c:noMultiLvlLbl val="0"/>
      </c:catAx>
      <c:valAx>
        <c:axId val="3716573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crossAx val="371655808"/>
        <c:crosses val="autoZero"/>
        <c:crossBetween val="between"/>
      </c:valAx>
      <c:spPr>
        <a:solidFill>
          <a:schemeClr val="lt1"/>
        </a:solid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0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w="9525" cap="flat" cmpd="sng" algn="ctr">
      <a:noFill/>
      <a:round/>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dirty="0">
                <a:solidFill>
                  <a:schemeClr val="tx1"/>
                </a:solidFill>
              </a:rPr>
              <a:t>% Defaulters </a:t>
            </a:r>
            <a:r>
              <a:rPr lang="en-US" b="1" dirty="0" err="1">
                <a:solidFill>
                  <a:schemeClr val="tx1"/>
                </a:solidFill>
              </a:rPr>
              <a:t>w.r.t.</a:t>
            </a:r>
            <a:r>
              <a:rPr lang="en-US" b="1" dirty="0">
                <a:solidFill>
                  <a:schemeClr val="tx1"/>
                </a:solidFill>
              </a:rPr>
              <a:t> Total number of times the customer flowed so far </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2"/>
          <c:order val="0"/>
          <c:tx>
            <c:v>% Defaulters</c:v>
          </c:tx>
          <c:spPr>
            <a:solidFill>
              <a:schemeClr val="accent1">
                <a:tint val="65000"/>
              </a:schemeClr>
            </a:solidFill>
            <a:ln>
              <a:noFill/>
            </a:ln>
            <a:effectLst/>
            <a:sp3d/>
          </c:spPr>
          <c:invertIfNegative val="0"/>
          <c:cat>
            <c:numRef>
              <c:f>Sheet3!$A$5:$A$16</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cat>
          <c:val>
            <c:numRef>
              <c:f>Sheet3!$I$5:$I$16</c:f>
              <c:numCache>
                <c:formatCode>General</c:formatCode>
                <c:ptCount val="12"/>
                <c:pt idx="0">
                  <c:v>7.1415004748338085</c:v>
                </c:pt>
                <c:pt idx="1">
                  <c:v>46.395076201641267</c:v>
                </c:pt>
                <c:pt idx="2">
                  <c:v>64.285714285714292</c:v>
                </c:pt>
                <c:pt idx="3">
                  <c:v>64.376502919958781</c:v>
                </c:pt>
                <c:pt idx="4">
                  <c:v>84.254606365159134</c:v>
                </c:pt>
                <c:pt idx="5">
                  <c:v>91.328934967012259</c:v>
                </c:pt>
                <c:pt idx="6">
                  <c:v>95.882352941176464</c:v>
                </c:pt>
                <c:pt idx="7">
                  <c:v>98.479087452471489</c:v>
                </c:pt>
                <c:pt idx="8">
                  <c:v>99.115044247787608</c:v>
                </c:pt>
                <c:pt idx="9">
                  <c:v>100</c:v>
                </c:pt>
                <c:pt idx="10">
                  <c:v>100</c:v>
                </c:pt>
                <c:pt idx="11">
                  <c:v>100</c:v>
                </c:pt>
              </c:numCache>
            </c:numRef>
          </c:val>
          <c:extLst>
            <c:ext xmlns:c16="http://schemas.microsoft.com/office/drawing/2014/chart" uri="{C3380CC4-5D6E-409C-BE32-E72D297353CC}">
              <c16:uniqueId val="{00000000-DB1A-314A-803C-82A465E5B2FD}"/>
            </c:ext>
          </c:extLst>
        </c:ser>
        <c:dLbls>
          <c:showLegendKey val="0"/>
          <c:showVal val="0"/>
          <c:showCatName val="0"/>
          <c:showSerName val="0"/>
          <c:showPercent val="0"/>
          <c:showBubbleSize val="0"/>
        </c:dLbls>
        <c:gapWidth val="182"/>
        <c:shape val="box"/>
        <c:axId val="371682688"/>
        <c:axId val="371709056"/>
        <c:axId val="16102256"/>
      </c:bar3DChart>
      <c:catAx>
        <c:axId val="371682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71709056"/>
        <c:crosses val="autoZero"/>
        <c:auto val="1"/>
        <c:lblAlgn val="ctr"/>
        <c:lblOffset val="100"/>
        <c:noMultiLvlLbl val="0"/>
      </c:catAx>
      <c:valAx>
        <c:axId val="37170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71682688"/>
        <c:crosses val="autoZero"/>
        <c:crossBetween val="between"/>
      </c:valAx>
      <c:serAx>
        <c:axId val="16102256"/>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71709056"/>
      </c:ser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6C2DE-7363-C841-A91A-FF1D055962D2}" type="doc">
      <dgm:prSet loTypeId="urn:microsoft.com/office/officeart/2005/8/layout/chevron2" loCatId="" qsTypeId="urn:microsoft.com/office/officeart/2005/8/quickstyle/simple1" qsCatId="simple" csTypeId="urn:microsoft.com/office/officeart/2005/8/colors/accent1_2" csCatId="accent1" phldr="1"/>
      <dgm:spPr/>
    </dgm:pt>
    <dgm:pt modelId="{1490D8D9-AD2E-F740-A1CD-0CD37070E1DD}">
      <dgm:prSet phldrT="[Text]" custT="1"/>
      <dgm:spPr>
        <a:solidFill>
          <a:schemeClr val="accent1">
            <a:lumMod val="40000"/>
            <a:lumOff val="60000"/>
          </a:schemeClr>
        </a:solidFill>
      </dgm:spPr>
      <dgm:t>
        <a:bodyPr/>
        <a:lstStyle/>
        <a:p>
          <a:pPr>
            <a:buFont typeface="Arial" pitchFamily="34" charset="0"/>
            <a:buChar char="•"/>
          </a:pPr>
          <a:r>
            <a:rPr lang="en-US" sz="1500" kern="1200" dirty="0">
              <a:solidFill>
                <a:prstClr val="black"/>
              </a:solidFill>
              <a:latin typeface="Arial" panose="020B0604020202020204" pitchFamily="34" charset="0"/>
              <a:ea typeface="+mn-ea"/>
              <a:cs typeface="Arial" panose="020B0604020202020204" pitchFamily="34" charset="0"/>
            </a:rPr>
            <a:t>Diagnostic </a:t>
          </a:r>
          <a:endParaRPr lang="en-GB" sz="1500" kern="1200" dirty="0">
            <a:solidFill>
              <a:prstClr val="black"/>
            </a:solidFill>
            <a:latin typeface="Arial" panose="020B0604020202020204" pitchFamily="34" charset="0"/>
            <a:ea typeface="+mn-ea"/>
            <a:cs typeface="Arial" panose="020B0604020202020204" pitchFamily="34" charset="0"/>
          </a:endParaRPr>
        </a:p>
      </dgm:t>
    </dgm:pt>
    <dgm:pt modelId="{6AE1A9C4-2A47-2449-B6BA-C95274DBC0C6}" type="parTrans" cxnId="{BE691E52-8BCC-F140-BB1D-7441C42904DD}">
      <dgm:prSet/>
      <dgm:spPr/>
      <dgm:t>
        <a:bodyPr/>
        <a:lstStyle/>
        <a:p>
          <a:endParaRPr lang="en-GB"/>
        </a:p>
      </dgm:t>
    </dgm:pt>
    <dgm:pt modelId="{4BFAD80D-0527-E94D-AB63-150B3596AC9C}" type="sibTrans" cxnId="{BE691E52-8BCC-F140-BB1D-7441C42904DD}">
      <dgm:prSet/>
      <dgm:spPr/>
      <dgm:t>
        <a:bodyPr/>
        <a:lstStyle/>
        <a:p>
          <a:endParaRPr lang="en-GB"/>
        </a:p>
      </dgm:t>
    </dgm:pt>
    <dgm:pt modelId="{1FD33885-1DE9-0F44-ABEE-E07032F959C3}">
      <dgm:prSet phldrT="[Text]" custT="1"/>
      <dgm:spPr>
        <a:solidFill>
          <a:schemeClr val="accent1">
            <a:lumMod val="60000"/>
            <a:lumOff val="40000"/>
          </a:schemeClr>
        </a:solidFill>
      </dgm:spPr>
      <dgm:t>
        <a:bodyPr/>
        <a:lstStyle/>
        <a:p>
          <a:pPr>
            <a:buFont typeface="Arial" pitchFamily="34" charset="0"/>
            <a:buChar char="•"/>
          </a:pPr>
          <a:r>
            <a:rPr lang="en-US" sz="1500" kern="1200" dirty="0">
              <a:solidFill>
                <a:prstClr val="black"/>
              </a:solidFill>
              <a:latin typeface="Arial" panose="020B0604020202020204" pitchFamily="34" charset="0"/>
              <a:ea typeface="+mn-ea"/>
              <a:cs typeface="Arial" panose="020B0604020202020204" pitchFamily="34" charset="0"/>
            </a:rPr>
            <a:t>Predictive</a:t>
          </a:r>
          <a:endParaRPr lang="en-GB" sz="1500" kern="1200" dirty="0">
            <a:solidFill>
              <a:prstClr val="black"/>
            </a:solidFill>
            <a:latin typeface="Arial" panose="020B0604020202020204" pitchFamily="34" charset="0"/>
            <a:ea typeface="+mn-ea"/>
            <a:cs typeface="Arial" panose="020B0604020202020204" pitchFamily="34" charset="0"/>
          </a:endParaRPr>
        </a:p>
      </dgm:t>
    </dgm:pt>
    <dgm:pt modelId="{D7938722-4D79-BC41-83C7-984156D7BC77}" type="parTrans" cxnId="{B453E6EA-6C0E-2B4B-B7E9-CBA35B8071C6}">
      <dgm:prSet/>
      <dgm:spPr/>
      <dgm:t>
        <a:bodyPr/>
        <a:lstStyle/>
        <a:p>
          <a:endParaRPr lang="en-GB"/>
        </a:p>
      </dgm:t>
    </dgm:pt>
    <dgm:pt modelId="{B4C9C2CB-EBF9-AE45-AED6-DA4E3864B0C5}" type="sibTrans" cxnId="{B453E6EA-6C0E-2B4B-B7E9-CBA35B8071C6}">
      <dgm:prSet/>
      <dgm:spPr/>
      <dgm:t>
        <a:bodyPr/>
        <a:lstStyle/>
        <a:p>
          <a:endParaRPr lang="en-GB"/>
        </a:p>
      </dgm:t>
    </dgm:pt>
    <dgm:pt modelId="{166E8E01-62CB-034E-9A49-66F8A106BE0E}">
      <dgm:prSet custT="1"/>
      <dgm:spPr>
        <a:solidFill>
          <a:schemeClr val="accent1">
            <a:lumMod val="60000"/>
            <a:lumOff val="40000"/>
          </a:schemeClr>
        </a:solidFill>
      </dgm:spPr>
      <dgm:t>
        <a:bodyPr/>
        <a:lstStyle/>
        <a:p>
          <a:pPr>
            <a:buFont typeface="Arial" pitchFamily="34" charset="0"/>
            <a:buChar char="•"/>
          </a:pPr>
          <a:r>
            <a:rPr lang="en-US" sz="1500" kern="1200" dirty="0">
              <a:solidFill>
                <a:prstClr val="black"/>
              </a:solidFill>
              <a:latin typeface="Arial" panose="020B0604020202020204" pitchFamily="34" charset="0"/>
              <a:ea typeface="+mn-ea"/>
              <a:cs typeface="Arial" panose="020B0604020202020204" pitchFamily="34" charset="0"/>
            </a:rPr>
            <a:t>Prescriptive</a:t>
          </a:r>
          <a:endParaRPr lang="en-GB" sz="1500" kern="1200" dirty="0">
            <a:solidFill>
              <a:prstClr val="black"/>
            </a:solidFill>
            <a:latin typeface="Arial" panose="020B0604020202020204" pitchFamily="34" charset="0"/>
            <a:ea typeface="+mn-ea"/>
            <a:cs typeface="Arial" panose="020B0604020202020204" pitchFamily="34" charset="0"/>
          </a:endParaRPr>
        </a:p>
      </dgm:t>
    </dgm:pt>
    <dgm:pt modelId="{623990CE-8341-A941-AA44-2C90A40749FC}" type="parTrans" cxnId="{08871A55-BBB9-334B-B091-03B9BDD11343}">
      <dgm:prSet/>
      <dgm:spPr/>
      <dgm:t>
        <a:bodyPr/>
        <a:lstStyle/>
        <a:p>
          <a:endParaRPr lang="en-GB"/>
        </a:p>
      </dgm:t>
    </dgm:pt>
    <dgm:pt modelId="{48CA4977-CD47-B44F-A144-8DF73DF2F7BF}" type="sibTrans" cxnId="{08871A55-BBB9-334B-B091-03B9BDD11343}">
      <dgm:prSet/>
      <dgm:spPr/>
      <dgm:t>
        <a:bodyPr/>
        <a:lstStyle/>
        <a:p>
          <a:endParaRPr lang="en-GB"/>
        </a:p>
      </dgm:t>
    </dgm:pt>
    <dgm:pt modelId="{E68E6C99-6F23-814C-8BD0-67727F52EE72}">
      <dgm:prSet/>
      <dgm:spPr>
        <a:solidFill>
          <a:schemeClr val="accent1">
            <a:lumMod val="20000"/>
            <a:lumOff val="80000"/>
            <a:alpha val="90000"/>
          </a:schemeClr>
        </a:solidFill>
        <a:ln>
          <a:solidFill>
            <a:schemeClr val="accent1">
              <a:lumMod val="60000"/>
              <a:lumOff val="40000"/>
            </a:schemeClr>
          </a:solidFill>
        </a:ln>
      </dgm:spPr>
      <dgm: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We shall start with exploring the variables provided in the dataset and try to understand the information it contains regarding</a:t>
          </a:r>
          <a:r>
            <a:rPr lang="en-US" b="1" dirty="0">
              <a:latin typeface="Arial" panose="020B0604020202020204" pitchFamily="34" charset="0"/>
              <a:cs typeface="Arial" panose="020B0604020202020204" pitchFamily="34" charset="0"/>
            </a:rPr>
            <a:t> their distribution. </a:t>
          </a:r>
          <a:r>
            <a:rPr lang="en-US" b="0" dirty="0">
              <a:latin typeface="Arial" panose="020B0604020202020204" pitchFamily="34" charset="0"/>
              <a:cs typeface="Arial" panose="020B0604020202020204" pitchFamily="34" charset="0"/>
            </a:rPr>
            <a:t>Further, we shall perform an elementary analysis on their </a:t>
          </a:r>
          <a:r>
            <a:rPr lang="en-US" b="1" dirty="0">
              <a:latin typeface="Arial" panose="020B0604020202020204" pitchFamily="34" charset="0"/>
              <a:cs typeface="Arial" panose="020B0604020202020204" pitchFamily="34" charset="0"/>
            </a:rPr>
            <a:t>mutual correlation.</a:t>
          </a:r>
          <a:endParaRPr lang="en-GB" b="1" dirty="0"/>
        </a:p>
      </dgm:t>
    </dgm:pt>
    <dgm:pt modelId="{CFB7AEAC-B04A-8B49-AC75-FFDDC91FA73C}" type="parTrans" cxnId="{A108C1B3-A8E8-0F4E-AB30-324442CE8590}">
      <dgm:prSet/>
      <dgm:spPr/>
      <dgm:t>
        <a:bodyPr/>
        <a:lstStyle/>
        <a:p>
          <a:endParaRPr lang="en-GB"/>
        </a:p>
      </dgm:t>
    </dgm:pt>
    <dgm:pt modelId="{9782CC2C-4CB6-104F-B54A-7BE7DA101EF6}" type="sibTrans" cxnId="{A108C1B3-A8E8-0F4E-AB30-324442CE8590}">
      <dgm:prSet/>
      <dgm:spPr/>
      <dgm:t>
        <a:bodyPr/>
        <a:lstStyle/>
        <a:p>
          <a:endParaRPr lang="en-GB"/>
        </a:p>
      </dgm:t>
    </dgm:pt>
    <dgm:pt modelId="{9F705C52-9920-2C4A-95BC-AAEE2236A3C3}">
      <dgm:prSet/>
      <dgm:spPr>
        <a:solidFill>
          <a:schemeClr val="accent1">
            <a:lumMod val="60000"/>
            <a:lumOff val="40000"/>
            <a:alpha val="90000"/>
          </a:schemeClr>
        </a:solidFill>
      </dgm:spPr>
      <dgm: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Predictive analytics will be carried out in order </a:t>
          </a:r>
          <a:r>
            <a:rPr lang="en-US" b="1" dirty="0">
              <a:latin typeface="Arial" panose="020B0604020202020204" pitchFamily="34" charset="0"/>
              <a:cs typeface="Arial" panose="020B0604020202020204" pitchFamily="34" charset="0"/>
            </a:rPr>
            <a:t>to estimate the potential defaulters</a:t>
          </a:r>
          <a:r>
            <a:rPr lang="en-US" dirty="0">
              <a:latin typeface="Arial" panose="020B0604020202020204" pitchFamily="34" charset="0"/>
              <a:cs typeface="Arial" panose="020B0604020202020204" pitchFamily="34" charset="0"/>
            </a:rPr>
            <a:t>. As a part of this exercise, we will also try to figure out various important variables helping in estimation prospective defaulters.</a:t>
          </a:r>
          <a:endParaRPr lang="en-GB" dirty="0"/>
        </a:p>
      </dgm:t>
    </dgm:pt>
    <dgm:pt modelId="{DBDB7BD7-BFF6-5941-BEC1-843F34EAFAC2}" type="parTrans" cxnId="{727B6C99-BE40-F845-9E30-AAC56AF43F0C}">
      <dgm:prSet/>
      <dgm:spPr/>
      <dgm:t>
        <a:bodyPr/>
        <a:lstStyle/>
        <a:p>
          <a:endParaRPr lang="en-GB"/>
        </a:p>
      </dgm:t>
    </dgm:pt>
    <dgm:pt modelId="{C41CD74B-A0D6-204A-9589-19EEEA6F7A48}" type="sibTrans" cxnId="{727B6C99-BE40-F845-9E30-AAC56AF43F0C}">
      <dgm:prSet/>
      <dgm:spPr/>
      <dgm:t>
        <a:bodyPr/>
        <a:lstStyle/>
        <a:p>
          <a:endParaRPr lang="en-GB"/>
        </a:p>
      </dgm:t>
    </dgm:pt>
    <dgm:pt modelId="{C7E0286B-BAE9-9248-BC2D-DB900CBC41B2}">
      <dgm:prSet/>
      <dgm:spPr>
        <a:solidFill>
          <a:schemeClr val="accent1">
            <a:lumMod val="40000"/>
            <a:lumOff val="60000"/>
            <a:alpha val="90000"/>
          </a:schemeClr>
        </a:solidFill>
      </dgm:spPr>
      <dgm: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We will try to gauge and present some insights on the reasoning pertaining to data and their </a:t>
          </a:r>
          <a:r>
            <a:rPr lang="en-US" b="1" dirty="0">
              <a:latin typeface="Arial" panose="020B0604020202020204" pitchFamily="34" charset="0"/>
              <a:cs typeface="Arial" panose="020B0604020202020204" pitchFamily="34" charset="0"/>
            </a:rPr>
            <a:t>mutual relationships.</a:t>
          </a:r>
          <a:endParaRPr lang="en-GB" dirty="0"/>
        </a:p>
      </dgm:t>
    </dgm:pt>
    <dgm:pt modelId="{8A7BF3D5-BC69-C047-8680-8D2B56C96308}" type="parTrans" cxnId="{D2D88E3D-AF79-E047-8735-7047F31B2E6B}">
      <dgm:prSet/>
      <dgm:spPr/>
      <dgm:t>
        <a:bodyPr/>
        <a:lstStyle/>
        <a:p>
          <a:endParaRPr lang="en-GB"/>
        </a:p>
      </dgm:t>
    </dgm:pt>
    <dgm:pt modelId="{ABA82D84-8745-7546-B97C-C640C770F7F0}" type="sibTrans" cxnId="{D2D88E3D-AF79-E047-8735-7047F31B2E6B}">
      <dgm:prSet/>
      <dgm:spPr/>
      <dgm:t>
        <a:bodyPr/>
        <a:lstStyle/>
        <a:p>
          <a:endParaRPr lang="en-GB"/>
        </a:p>
      </dgm:t>
    </dgm:pt>
    <dgm:pt modelId="{372D8E5A-E449-B745-A08C-52C722CB7A47}">
      <dgm:prSet/>
      <dgm:spPr>
        <a:solidFill>
          <a:schemeClr val="accent1">
            <a:lumMod val="60000"/>
            <a:lumOff val="40000"/>
            <a:alpha val="89804"/>
          </a:schemeClr>
        </a:solidFill>
      </dgm:spPr>
      <dgm: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Finally, </a:t>
          </a:r>
          <a:r>
            <a:rPr lang="en-US" b="1" dirty="0">
              <a:latin typeface="Arial" panose="020B0604020202020204" pitchFamily="34" charset="0"/>
              <a:cs typeface="Arial" panose="020B0604020202020204" pitchFamily="34" charset="0"/>
            </a:rPr>
            <a:t>some assessments that might help TVS</a:t>
          </a:r>
          <a:r>
            <a:rPr lang="en-US" dirty="0">
              <a:latin typeface="Arial" panose="020B0604020202020204" pitchFamily="34" charset="0"/>
              <a:cs typeface="Arial" panose="020B0604020202020204" pitchFamily="34" charset="0"/>
            </a:rPr>
            <a:t> in future to better assess prospective defaulters and improve their performance and overall profitability.</a:t>
          </a:r>
          <a:endParaRPr lang="en-GB" dirty="0"/>
        </a:p>
      </dgm:t>
    </dgm:pt>
    <dgm:pt modelId="{4699DAB6-646F-3A4C-A083-F9AED653CB54}" type="parTrans" cxnId="{234BFFE4-7481-A449-9DC0-A52783745582}">
      <dgm:prSet/>
      <dgm:spPr/>
      <dgm:t>
        <a:bodyPr/>
        <a:lstStyle/>
        <a:p>
          <a:endParaRPr lang="en-GB"/>
        </a:p>
      </dgm:t>
    </dgm:pt>
    <dgm:pt modelId="{60FF9889-FB82-2446-9DB0-1880B496C005}" type="sibTrans" cxnId="{234BFFE4-7481-A449-9DC0-A52783745582}">
      <dgm:prSet/>
      <dgm:spPr/>
      <dgm:t>
        <a:bodyPr/>
        <a:lstStyle/>
        <a:p>
          <a:endParaRPr lang="en-GB"/>
        </a:p>
      </dgm:t>
    </dgm:pt>
    <dgm:pt modelId="{59BBC208-59CD-9A4F-8D2E-CBC40C3E3C75}">
      <dgm:prSet phldrT="[Text]"/>
      <dgm:spPr>
        <a:solidFill>
          <a:schemeClr val="accent1">
            <a:lumMod val="20000"/>
            <a:lumOff val="80000"/>
          </a:schemeClr>
        </a:solidFill>
      </dgm:spPr>
      <dgm:t>
        <a:bodyPr/>
        <a:lstStyle/>
        <a:p>
          <a:pPr>
            <a:buFont typeface="Arial" pitchFamily="34" charset="0"/>
            <a:buChar char="•"/>
          </a:pPr>
          <a:r>
            <a:rPr lang="en-US" dirty="0">
              <a:solidFill>
                <a:prstClr val="black"/>
              </a:solidFill>
              <a:latin typeface="Arial" panose="020B0604020202020204" pitchFamily="34" charset="0"/>
              <a:ea typeface="+mn-ea"/>
              <a:cs typeface="Arial" panose="020B0604020202020204" pitchFamily="34" charset="0"/>
            </a:rPr>
            <a:t>Descriptive</a:t>
          </a:r>
          <a:endParaRPr lang="en-GB" dirty="0">
            <a:solidFill>
              <a:schemeClr val="tx1"/>
            </a:solidFill>
          </a:endParaRPr>
        </a:p>
      </dgm:t>
    </dgm:pt>
    <dgm:pt modelId="{85CE2C42-CBB0-4349-A1CB-3285CC8956F4}" type="sibTrans" cxnId="{2FF2C6C8-F5FC-8F45-951F-9C896EE07EB8}">
      <dgm:prSet/>
      <dgm:spPr/>
      <dgm:t>
        <a:bodyPr/>
        <a:lstStyle/>
        <a:p>
          <a:endParaRPr lang="en-GB"/>
        </a:p>
      </dgm:t>
    </dgm:pt>
    <dgm:pt modelId="{18CA5CEE-C378-BC4A-A096-8C0A2C0585AB}" type="parTrans" cxnId="{2FF2C6C8-F5FC-8F45-951F-9C896EE07EB8}">
      <dgm:prSet/>
      <dgm:spPr/>
      <dgm:t>
        <a:bodyPr/>
        <a:lstStyle/>
        <a:p>
          <a:endParaRPr lang="en-GB"/>
        </a:p>
      </dgm:t>
    </dgm:pt>
    <dgm:pt modelId="{218979DF-ECC2-2B42-83DE-79AE5ED87DD6}" type="pres">
      <dgm:prSet presAssocID="{BC76C2DE-7363-C841-A91A-FF1D055962D2}" presName="linearFlow" presStyleCnt="0">
        <dgm:presLayoutVars>
          <dgm:dir/>
          <dgm:animLvl val="lvl"/>
          <dgm:resizeHandles val="exact"/>
        </dgm:presLayoutVars>
      </dgm:prSet>
      <dgm:spPr/>
    </dgm:pt>
    <dgm:pt modelId="{3197417B-D179-B145-B1F4-E14611AA94E7}" type="pres">
      <dgm:prSet presAssocID="{59BBC208-59CD-9A4F-8D2E-CBC40C3E3C75}" presName="composite" presStyleCnt="0"/>
      <dgm:spPr/>
    </dgm:pt>
    <dgm:pt modelId="{3BE37FE2-966E-4D41-92FD-652375AD58D9}" type="pres">
      <dgm:prSet presAssocID="{59BBC208-59CD-9A4F-8D2E-CBC40C3E3C75}" presName="parentText" presStyleLbl="alignNode1" presStyleIdx="0" presStyleCnt="4">
        <dgm:presLayoutVars>
          <dgm:chMax val="1"/>
          <dgm:bulletEnabled val="1"/>
        </dgm:presLayoutVars>
      </dgm:prSet>
      <dgm:spPr/>
    </dgm:pt>
    <dgm:pt modelId="{7A4BE981-8D62-CA48-883A-7CEE78E68F30}" type="pres">
      <dgm:prSet presAssocID="{59BBC208-59CD-9A4F-8D2E-CBC40C3E3C75}" presName="descendantText" presStyleLbl="alignAcc1" presStyleIdx="0" presStyleCnt="4">
        <dgm:presLayoutVars>
          <dgm:bulletEnabled val="1"/>
        </dgm:presLayoutVars>
      </dgm:prSet>
      <dgm:spPr/>
    </dgm:pt>
    <dgm:pt modelId="{F48C510A-81D8-6B41-9C31-77F9AF35208D}" type="pres">
      <dgm:prSet presAssocID="{85CE2C42-CBB0-4349-A1CB-3285CC8956F4}" presName="sp" presStyleCnt="0"/>
      <dgm:spPr/>
    </dgm:pt>
    <dgm:pt modelId="{1C465D70-B626-BE41-A3B6-4516A862E1BA}" type="pres">
      <dgm:prSet presAssocID="{1490D8D9-AD2E-F740-A1CD-0CD37070E1DD}" presName="composite" presStyleCnt="0"/>
      <dgm:spPr/>
    </dgm:pt>
    <dgm:pt modelId="{16A3B22D-9952-DB4D-B5CA-567AE9163E8B}" type="pres">
      <dgm:prSet presAssocID="{1490D8D9-AD2E-F740-A1CD-0CD37070E1DD}" presName="parentText" presStyleLbl="alignNode1" presStyleIdx="1" presStyleCnt="4">
        <dgm:presLayoutVars>
          <dgm:chMax val="1"/>
          <dgm:bulletEnabled val="1"/>
        </dgm:presLayoutVars>
      </dgm:prSet>
      <dgm:spPr/>
    </dgm:pt>
    <dgm:pt modelId="{1065AEA8-4430-A148-8A43-F3A84B51894C}" type="pres">
      <dgm:prSet presAssocID="{1490D8D9-AD2E-F740-A1CD-0CD37070E1DD}" presName="descendantText" presStyleLbl="alignAcc1" presStyleIdx="1" presStyleCnt="4" custLinFactNeighborX="-100" custLinFactNeighborY="1540">
        <dgm:presLayoutVars>
          <dgm:bulletEnabled val="1"/>
        </dgm:presLayoutVars>
      </dgm:prSet>
      <dgm:spPr/>
    </dgm:pt>
    <dgm:pt modelId="{EC99B65F-25A5-334C-8C94-3C7EB434A8B1}" type="pres">
      <dgm:prSet presAssocID="{4BFAD80D-0527-E94D-AB63-150B3596AC9C}" presName="sp" presStyleCnt="0"/>
      <dgm:spPr/>
    </dgm:pt>
    <dgm:pt modelId="{09F3B1DF-B98C-704A-82E2-09A5739BCE44}" type="pres">
      <dgm:prSet presAssocID="{1FD33885-1DE9-0F44-ABEE-E07032F959C3}" presName="composite" presStyleCnt="0"/>
      <dgm:spPr/>
    </dgm:pt>
    <dgm:pt modelId="{98BAE467-3355-7341-BE9F-B02E33D270D4}" type="pres">
      <dgm:prSet presAssocID="{1FD33885-1DE9-0F44-ABEE-E07032F959C3}" presName="parentText" presStyleLbl="alignNode1" presStyleIdx="2" presStyleCnt="4">
        <dgm:presLayoutVars>
          <dgm:chMax val="1"/>
          <dgm:bulletEnabled val="1"/>
        </dgm:presLayoutVars>
      </dgm:prSet>
      <dgm:spPr/>
    </dgm:pt>
    <dgm:pt modelId="{21FE8339-C08F-D94F-8FAC-5AE50DC7A440}" type="pres">
      <dgm:prSet presAssocID="{1FD33885-1DE9-0F44-ABEE-E07032F959C3}" presName="descendantText" presStyleLbl="alignAcc1" presStyleIdx="2" presStyleCnt="4">
        <dgm:presLayoutVars>
          <dgm:bulletEnabled val="1"/>
        </dgm:presLayoutVars>
      </dgm:prSet>
      <dgm:spPr/>
    </dgm:pt>
    <dgm:pt modelId="{F73E6858-88B7-4640-8326-8412349FE946}" type="pres">
      <dgm:prSet presAssocID="{B4C9C2CB-EBF9-AE45-AED6-DA4E3864B0C5}" presName="sp" presStyleCnt="0"/>
      <dgm:spPr/>
    </dgm:pt>
    <dgm:pt modelId="{2EFBD0A9-859E-C54D-BA7B-20DEA7142203}" type="pres">
      <dgm:prSet presAssocID="{166E8E01-62CB-034E-9A49-66F8A106BE0E}" presName="composite" presStyleCnt="0"/>
      <dgm:spPr/>
    </dgm:pt>
    <dgm:pt modelId="{E3A05F3F-5D24-E241-B6BA-26D535102BE7}" type="pres">
      <dgm:prSet presAssocID="{166E8E01-62CB-034E-9A49-66F8A106BE0E}" presName="parentText" presStyleLbl="alignNode1" presStyleIdx="3" presStyleCnt="4">
        <dgm:presLayoutVars>
          <dgm:chMax val="1"/>
          <dgm:bulletEnabled val="1"/>
        </dgm:presLayoutVars>
      </dgm:prSet>
      <dgm:spPr/>
    </dgm:pt>
    <dgm:pt modelId="{12E21C32-B2D3-3742-BEE6-04723051C6F0}" type="pres">
      <dgm:prSet presAssocID="{166E8E01-62CB-034E-9A49-66F8A106BE0E}" presName="descendantText" presStyleLbl="alignAcc1" presStyleIdx="3" presStyleCnt="4">
        <dgm:presLayoutVars>
          <dgm:bulletEnabled val="1"/>
        </dgm:presLayoutVars>
      </dgm:prSet>
      <dgm:spPr/>
    </dgm:pt>
  </dgm:ptLst>
  <dgm:cxnLst>
    <dgm:cxn modelId="{AEE72D20-B5FA-864C-B60D-631611F7BE65}" type="presOf" srcId="{166E8E01-62CB-034E-9A49-66F8A106BE0E}" destId="{E3A05F3F-5D24-E241-B6BA-26D535102BE7}" srcOrd="0" destOrd="0" presId="urn:microsoft.com/office/officeart/2005/8/layout/chevron2"/>
    <dgm:cxn modelId="{D2D88E3D-AF79-E047-8735-7047F31B2E6B}" srcId="{1490D8D9-AD2E-F740-A1CD-0CD37070E1DD}" destId="{C7E0286B-BAE9-9248-BC2D-DB900CBC41B2}" srcOrd="0" destOrd="0" parTransId="{8A7BF3D5-BC69-C047-8680-8D2B56C96308}" sibTransId="{ABA82D84-8745-7546-B97C-C640C770F7F0}"/>
    <dgm:cxn modelId="{BE691E52-8BCC-F140-BB1D-7441C42904DD}" srcId="{BC76C2DE-7363-C841-A91A-FF1D055962D2}" destId="{1490D8D9-AD2E-F740-A1CD-0CD37070E1DD}" srcOrd="1" destOrd="0" parTransId="{6AE1A9C4-2A47-2449-B6BA-C95274DBC0C6}" sibTransId="{4BFAD80D-0527-E94D-AB63-150B3596AC9C}"/>
    <dgm:cxn modelId="{08871A55-BBB9-334B-B091-03B9BDD11343}" srcId="{BC76C2DE-7363-C841-A91A-FF1D055962D2}" destId="{166E8E01-62CB-034E-9A49-66F8A106BE0E}" srcOrd="3" destOrd="0" parTransId="{623990CE-8341-A941-AA44-2C90A40749FC}" sibTransId="{48CA4977-CD47-B44F-A144-8DF73DF2F7BF}"/>
    <dgm:cxn modelId="{8BF4196C-7CE1-4549-B78B-6423D5BFFCF8}" type="presOf" srcId="{1FD33885-1DE9-0F44-ABEE-E07032F959C3}" destId="{98BAE467-3355-7341-BE9F-B02E33D270D4}" srcOrd="0" destOrd="0" presId="urn:microsoft.com/office/officeart/2005/8/layout/chevron2"/>
    <dgm:cxn modelId="{23535273-415A-7C4A-9D05-50BEBF1A5918}" type="presOf" srcId="{9F705C52-9920-2C4A-95BC-AAEE2236A3C3}" destId="{21FE8339-C08F-D94F-8FAC-5AE50DC7A440}" srcOrd="0" destOrd="0" presId="urn:microsoft.com/office/officeart/2005/8/layout/chevron2"/>
    <dgm:cxn modelId="{6AEB8191-8DBC-DF45-9CBA-FC8AFE2AF728}" type="presOf" srcId="{C7E0286B-BAE9-9248-BC2D-DB900CBC41B2}" destId="{1065AEA8-4430-A148-8A43-F3A84B51894C}" srcOrd="0" destOrd="0" presId="urn:microsoft.com/office/officeart/2005/8/layout/chevron2"/>
    <dgm:cxn modelId="{727B6C99-BE40-F845-9E30-AAC56AF43F0C}" srcId="{1FD33885-1DE9-0F44-ABEE-E07032F959C3}" destId="{9F705C52-9920-2C4A-95BC-AAEE2236A3C3}" srcOrd="0" destOrd="0" parTransId="{DBDB7BD7-BFF6-5941-BEC1-843F34EAFAC2}" sibTransId="{C41CD74B-A0D6-204A-9589-19EEEA6F7A48}"/>
    <dgm:cxn modelId="{A6BB249B-44CD-DD4D-A1F9-75783B66FA35}" type="presOf" srcId="{BC76C2DE-7363-C841-A91A-FF1D055962D2}" destId="{218979DF-ECC2-2B42-83DE-79AE5ED87DD6}" srcOrd="0" destOrd="0" presId="urn:microsoft.com/office/officeart/2005/8/layout/chevron2"/>
    <dgm:cxn modelId="{A108C1B3-A8E8-0F4E-AB30-324442CE8590}" srcId="{59BBC208-59CD-9A4F-8D2E-CBC40C3E3C75}" destId="{E68E6C99-6F23-814C-8BD0-67727F52EE72}" srcOrd="0" destOrd="0" parTransId="{CFB7AEAC-B04A-8B49-AC75-FFDDC91FA73C}" sibTransId="{9782CC2C-4CB6-104F-B54A-7BE7DA101EF6}"/>
    <dgm:cxn modelId="{E83780B4-6911-6943-B076-F7C3BE088D6A}" type="presOf" srcId="{1490D8D9-AD2E-F740-A1CD-0CD37070E1DD}" destId="{16A3B22D-9952-DB4D-B5CA-567AE9163E8B}" srcOrd="0" destOrd="0" presId="urn:microsoft.com/office/officeart/2005/8/layout/chevron2"/>
    <dgm:cxn modelId="{2FF2C6C8-F5FC-8F45-951F-9C896EE07EB8}" srcId="{BC76C2DE-7363-C841-A91A-FF1D055962D2}" destId="{59BBC208-59CD-9A4F-8D2E-CBC40C3E3C75}" srcOrd="0" destOrd="0" parTransId="{18CA5CEE-C378-BC4A-A096-8C0A2C0585AB}" sibTransId="{85CE2C42-CBB0-4349-A1CB-3285CC8956F4}"/>
    <dgm:cxn modelId="{796BC4CA-B91D-6C48-B227-DF8FA89F7854}" type="presOf" srcId="{59BBC208-59CD-9A4F-8D2E-CBC40C3E3C75}" destId="{3BE37FE2-966E-4D41-92FD-652375AD58D9}" srcOrd="0" destOrd="0" presId="urn:microsoft.com/office/officeart/2005/8/layout/chevron2"/>
    <dgm:cxn modelId="{8E13BCCE-6197-194F-8FA9-6290B23EB5E5}" type="presOf" srcId="{372D8E5A-E449-B745-A08C-52C722CB7A47}" destId="{12E21C32-B2D3-3742-BEE6-04723051C6F0}" srcOrd="0" destOrd="0" presId="urn:microsoft.com/office/officeart/2005/8/layout/chevron2"/>
    <dgm:cxn modelId="{234BFFE4-7481-A449-9DC0-A52783745582}" srcId="{166E8E01-62CB-034E-9A49-66F8A106BE0E}" destId="{372D8E5A-E449-B745-A08C-52C722CB7A47}" srcOrd="0" destOrd="0" parTransId="{4699DAB6-646F-3A4C-A083-F9AED653CB54}" sibTransId="{60FF9889-FB82-2446-9DB0-1880B496C005}"/>
    <dgm:cxn modelId="{B453E6EA-6C0E-2B4B-B7E9-CBA35B8071C6}" srcId="{BC76C2DE-7363-C841-A91A-FF1D055962D2}" destId="{1FD33885-1DE9-0F44-ABEE-E07032F959C3}" srcOrd="2" destOrd="0" parTransId="{D7938722-4D79-BC41-83C7-984156D7BC77}" sibTransId="{B4C9C2CB-EBF9-AE45-AED6-DA4E3864B0C5}"/>
    <dgm:cxn modelId="{E23E34F6-D167-3E49-B680-E82D152C78DA}" type="presOf" srcId="{E68E6C99-6F23-814C-8BD0-67727F52EE72}" destId="{7A4BE981-8D62-CA48-883A-7CEE78E68F30}" srcOrd="0" destOrd="0" presId="urn:microsoft.com/office/officeart/2005/8/layout/chevron2"/>
    <dgm:cxn modelId="{E298CB53-9546-0944-B010-716DD3B53661}" type="presParOf" srcId="{218979DF-ECC2-2B42-83DE-79AE5ED87DD6}" destId="{3197417B-D179-B145-B1F4-E14611AA94E7}" srcOrd="0" destOrd="0" presId="urn:microsoft.com/office/officeart/2005/8/layout/chevron2"/>
    <dgm:cxn modelId="{672EDDF6-F27E-3743-B58F-991174011137}" type="presParOf" srcId="{3197417B-D179-B145-B1F4-E14611AA94E7}" destId="{3BE37FE2-966E-4D41-92FD-652375AD58D9}" srcOrd="0" destOrd="0" presId="urn:microsoft.com/office/officeart/2005/8/layout/chevron2"/>
    <dgm:cxn modelId="{107AF704-3676-F246-B592-335C2C2067E0}" type="presParOf" srcId="{3197417B-D179-B145-B1F4-E14611AA94E7}" destId="{7A4BE981-8D62-CA48-883A-7CEE78E68F30}" srcOrd="1" destOrd="0" presId="urn:microsoft.com/office/officeart/2005/8/layout/chevron2"/>
    <dgm:cxn modelId="{C4B1AC77-D1B5-0344-BAF8-98E74E46201D}" type="presParOf" srcId="{218979DF-ECC2-2B42-83DE-79AE5ED87DD6}" destId="{F48C510A-81D8-6B41-9C31-77F9AF35208D}" srcOrd="1" destOrd="0" presId="urn:microsoft.com/office/officeart/2005/8/layout/chevron2"/>
    <dgm:cxn modelId="{F84E814A-F360-704E-A3AD-F9ABD421323D}" type="presParOf" srcId="{218979DF-ECC2-2B42-83DE-79AE5ED87DD6}" destId="{1C465D70-B626-BE41-A3B6-4516A862E1BA}" srcOrd="2" destOrd="0" presId="urn:microsoft.com/office/officeart/2005/8/layout/chevron2"/>
    <dgm:cxn modelId="{19E5C878-3719-6347-BD35-D1B104359297}" type="presParOf" srcId="{1C465D70-B626-BE41-A3B6-4516A862E1BA}" destId="{16A3B22D-9952-DB4D-B5CA-567AE9163E8B}" srcOrd="0" destOrd="0" presId="urn:microsoft.com/office/officeart/2005/8/layout/chevron2"/>
    <dgm:cxn modelId="{9A23157A-CF7C-1446-98CD-334ACECE53F7}" type="presParOf" srcId="{1C465D70-B626-BE41-A3B6-4516A862E1BA}" destId="{1065AEA8-4430-A148-8A43-F3A84B51894C}" srcOrd="1" destOrd="0" presId="urn:microsoft.com/office/officeart/2005/8/layout/chevron2"/>
    <dgm:cxn modelId="{4043F86E-B050-304D-A095-DA71945E4DBB}" type="presParOf" srcId="{218979DF-ECC2-2B42-83DE-79AE5ED87DD6}" destId="{EC99B65F-25A5-334C-8C94-3C7EB434A8B1}" srcOrd="3" destOrd="0" presId="urn:microsoft.com/office/officeart/2005/8/layout/chevron2"/>
    <dgm:cxn modelId="{3B6E1DD8-80D1-6347-9C06-5D853C53DDA6}" type="presParOf" srcId="{218979DF-ECC2-2B42-83DE-79AE5ED87DD6}" destId="{09F3B1DF-B98C-704A-82E2-09A5739BCE44}" srcOrd="4" destOrd="0" presId="urn:microsoft.com/office/officeart/2005/8/layout/chevron2"/>
    <dgm:cxn modelId="{E0B25E4A-60CB-A541-9D65-BBEA635B43B9}" type="presParOf" srcId="{09F3B1DF-B98C-704A-82E2-09A5739BCE44}" destId="{98BAE467-3355-7341-BE9F-B02E33D270D4}" srcOrd="0" destOrd="0" presId="urn:microsoft.com/office/officeart/2005/8/layout/chevron2"/>
    <dgm:cxn modelId="{55901562-F5ED-2146-99C6-B350F75316E6}" type="presParOf" srcId="{09F3B1DF-B98C-704A-82E2-09A5739BCE44}" destId="{21FE8339-C08F-D94F-8FAC-5AE50DC7A440}" srcOrd="1" destOrd="0" presId="urn:microsoft.com/office/officeart/2005/8/layout/chevron2"/>
    <dgm:cxn modelId="{EB6A1F47-07E9-5240-BD77-C4C631B9E0A6}" type="presParOf" srcId="{218979DF-ECC2-2B42-83DE-79AE5ED87DD6}" destId="{F73E6858-88B7-4640-8326-8412349FE946}" srcOrd="5" destOrd="0" presId="urn:microsoft.com/office/officeart/2005/8/layout/chevron2"/>
    <dgm:cxn modelId="{C40E31F1-DE37-1D49-B57E-E31A5A152838}" type="presParOf" srcId="{218979DF-ECC2-2B42-83DE-79AE5ED87DD6}" destId="{2EFBD0A9-859E-C54D-BA7B-20DEA7142203}" srcOrd="6" destOrd="0" presId="urn:microsoft.com/office/officeart/2005/8/layout/chevron2"/>
    <dgm:cxn modelId="{9988496C-EA9D-0647-89E5-DD5AF54A17F9}" type="presParOf" srcId="{2EFBD0A9-859E-C54D-BA7B-20DEA7142203}" destId="{E3A05F3F-5D24-E241-B6BA-26D535102BE7}" srcOrd="0" destOrd="0" presId="urn:microsoft.com/office/officeart/2005/8/layout/chevron2"/>
    <dgm:cxn modelId="{3A1B3CD9-E821-DB4C-BAC8-E63E11107A65}" type="presParOf" srcId="{2EFBD0A9-859E-C54D-BA7B-20DEA7142203}" destId="{12E21C32-B2D3-3742-BEE6-04723051C6F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65B980-A4B0-0840-8F78-2AF905A1D232}" type="doc">
      <dgm:prSet loTypeId="urn:microsoft.com/office/officeart/2005/8/layout/matrix1" loCatId="" qsTypeId="urn:microsoft.com/office/officeart/2005/8/quickstyle/simple1" qsCatId="simple" csTypeId="urn:microsoft.com/office/officeart/2005/8/colors/accent1_2" csCatId="accent1" phldr="1"/>
      <dgm:spPr/>
      <dgm:t>
        <a:bodyPr/>
        <a:lstStyle/>
        <a:p>
          <a:endParaRPr lang="en-GB"/>
        </a:p>
      </dgm:t>
    </dgm:pt>
    <dgm:pt modelId="{11B19FF6-ACAC-9A48-8353-BF5E26C93D43}">
      <dgm:prSet phldrT="[Text]" custT="1"/>
      <dgm:spPr>
        <a:solidFill>
          <a:schemeClr val="accent1">
            <a:lumMod val="75000"/>
          </a:schemeClr>
        </a:solidFill>
      </dgm:spPr>
      <dgm:t>
        <a:bodyPr/>
        <a:lstStyle/>
        <a:p>
          <a:r>
            <a:rPr lang="en-GB" sz="2400" b="1" dirty="0">
              <a:solidFill>
                <a:schemeClr val="accent1">
                  <a:lumMod val="60000"/>
                  <a:lumOff val="40000"/>
                </a:schemeClr>
              </a:solidFill>
            </a:rPr>
            <a:t>Conclusion and Discussions</a:t>
          </a:r>
        </a:p>
      </dgm:t>
    </dgm:pt>
    <dgm:pt modelId="{CBEFCEB2-CF0E-2D4B-A5E6-92389A4ECA0B}" type="parTrans" cxnId="{07C43ADC-836A-4E45-A257-E2EE5623D245}">
      <dgm:prSet/>
      <dgm:spPr/>
      <dgm:t>
        <a:bodyPr/>
        <a:lstStyle/>
        <a:p>
          <a:endParaRPr lang="en-GB"/>
        </a:p>
      </dgm:t>
    </dgm:pt>
    <dgm:pt modelId="{AC60E06E-7987-344A-B358-A452F1619EB3}" type="sibTrans" cxnId="{07C43ADC-836A-4E45-A257-E2EE5623D245}">
      <dgm:prSet/>
      <dgm:spPr/>
      <dgm:t>
        <a:bodyPr/>
        <a:lstStyle/>
        <a:p>
          <a:endParaRPr lang="en-GB"/>
        </a:p>
      </dgm:t>
    </dgm:pt>
    <dgm:pt modelId="{6D7F2744-6CF8-C14D-9CA0-3DC10E8FADDA}">
      <dgm:prSet phldrT="[Text]" custT="1"/>
      <dgm:spPr>
        <a:solidFill>
          <a:schemeClr val="accent1">
            <a:lumMod val="40000"/>
            <a:lumOff val="60000"/>
          </a:schemeClr>
        </a:solidFill>
      </dgm:spPr>
      <dgm:t>
        <a:bodyPr/>
        <a:lstStyle/>
        <a:p>
          <a:pPr>
            <a:buFont typeface="Arial" pitchFamily="34" charset="0"/>
            <a:buChar char="•"/>
          </a:pPr>
          <a:r>
            <a:rPr lang="en-US" sz="1600" dirty="0">
              <a:solidFill>
                <a:schemeClr val="tx1"/>
              </a:solidFill>
              <a:latin typeface="Arial" panose="020B0604020202020204" pitchFamily="34" charset="0"/>
              <a:cs typeface="Arial" panose="020B0604020202020204" pitchFamily="34" charset="0"/>
            </a:rPr>
            <a:t>It can be fairly said that </a:t>
          </a:r>
          <a:r>
            <a:rPr lang="en-US" sz="1600" b="1" dirty="0">
              <a:solidFill>
                <a:schemeClr val="tx1"/>
              </a:solidFill>
              <a:latin typeface="Arial" panose="020B0604020202020204" pitchFamily="34" charset="0"/>
              <a:cs typeface="Arial" panose="020B0604020202020204" pitchFamily="34" charset="0"/>
            </a:rPr>
            <a:t>V4</a:t>
          </a:r>
          <a:r>
            <a:rPr lang="en-US" sz="1600" dirty="0">
              <a:solidFill>
                <a:schemeClr val="tx1"/>
              </a:solidFill>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Number of times the customer flowed in the last 3 months, is the </a:t>
          </a:r>
          <a:r>
            <a:rPr lang="en-IN" sz="1600" b="1" dirty="0">
              <a:solidFill>
                <a:schemeClr val="tx1"/>
              </a:solidFill>
              <a:latin typeface="Arial" panose="020B0604020202020204" pitchFamily="34" charset="0"/>
              <a:cs typeface="Arial" panose="020B0604020202020204" pitchFamily="34" charset="0"/>
            </a:rPr>
            <a:t>most important factor in predicting whether a customer is a potential defaulter. </a:t>
          </a:r>
          <a:endParaRPr lang="en-GB" sz="1600" dirty="0">
            <a:solidFill>
              <a:schemeClr val="tx1"/>
            </a:solidFill>
          </a:endParaRPr>
        </a:p>
      </dgm:t>
    </dgm:pt>
    <dgm:pt modelId="{B1718812-AB89-1D48-8CF5-453705BE8582}" type="parTrans" cxnId="{6AE53DFF-7120-AA4C-BEFD-D10B3279DCB3}">
      <dgm:prSet/>
      <dgm:spPr/>
      <dgm:t>
        <a:bodyPr/>
        <a:lstStyle/>
        <a:p>
          <a:endParaRPr lang="en-GB"/>
        </a:p>
      </dgm:t>
    </dgm:pt>
    <dgm:pt modelId="{6DD323EE-9CA4-1847-9833-3C2617BE9383}" type="sibTrans" cxnId="{6AE53DFF-7120-AA4C-BEFD-D10B3279DCB3}">
      <dgm:prSet/>
      <dgm:spPr/>
      <dgm:t>
        <a:bodyPr/>
        <a:lstStyle/>
        <a:p>
          <a:endParaRPr lang="en-GB"/>
        </a:p>
      </dgm:t>
    </dgm:pt>
    <dgm:pt modelId="{7D19C70C-D2A4-9641-8C14-54A5CB870E71}">
      <dgm:prSet phldrT="[Text]" custT="1"/>
      <dgm:spPr>
        <a:solidFill>
          <a:schemeClr val="accent1">
            <a:lumMod val="60000"/>
            <a:lumOff val="40000"/>
          </a:schemeClr>
        </a:solidFill>
      </dgm:spPr>
      <dgm:t>
        <a:bodyPr/>
        <a:lstStyle/>
        <a:p>
          <a:pPr>
            <a:buFont typeface="Arial" pitchFamily="34" charset="0"/>
            <a:buChar char="•"/>
          </a:pPr>
          <a:r>
            <a:rPr lang="en-IN" sz="1600" dirty="0">
              <a:solidFill>
                <a:schemeClr val="tx1"/>
              </a:solidFill>
              <a:latin typeface="Arial" panose="020B0604020202020204" pitchFamily="34" charset="0"/>
              <a:cs typeface="Arial" panose="020B0604020202020204" pitchFamily="34" charset="0"/>
            </a:rPr>
            <a:t>It is also of importance to note that </a:t>
          </a:r>
          <a:r>
            <a:rPr lang="en-IN" sz="1600" b="1" dirty="0">
              <a:solidFill>
                <a:schemeClr val="tx1"/>
              </a:solidFill>
              <a:latin typeface="Arial" panose="020B0604020202020204" pitchFamily="34" charset="0"/>
              <a:cs typeface="Arial" panose="020B0604020202020204" pitchFamily="34" charset="0"/>
            </a:rPr>
            <a:t>surrogate, state (derived from PIN code) and resident type do not contribute much towards the assessment of customers defaulting on payments. </a:t>
          </a:r>
          <a:endParaRPr lang="en-GB" sz="1600" dirty="0">
            <a:solidFill>
              <a:schemeClr val="tx1"/>
            </a:solidFill>
          </a:endParaRPr>
        </a:p>
      </dgm:t>
    </dgm:pt>
    <dgm:pt modelId="{7449FA05-9CDB-1845-B415-C905B36C679F}" type="parTrans" cxnId="{67F9E6BD-6DC0-2940-9E5C-F876DA8372D6}">
      <dgm:prSet/>
      <dgm:spPr/>
      <dgm:t>
        <a:bodyPr/>
        <a:lstStyle/>
        <a:p>
          <a:endParaRPr lang="en-GB"/>
        </a:p>
      </dgm:t>
    </dgm:pt>
    <dgm:pt modelId="{19D1567B-7192-2748-BC3B-BC8EF898D927}" type="sibTrans" cxnId="{67F9E6BD-6DC0-2940-9E5C-F876DA8372D6}">
      <dgm:prSet/>
      <dgm:spPr/>
      <dgm:t>
        <a:bodyPr/>
        <a:lstStyle/>
        <a:p>
          <a:endParaRPr lang="en-GB"/>
        </a:p>
      </dgm:t>
    </dgm:pt>
    <dgm:pt modelId="{F75EDCE5-E8FA-4C4F-891A-6E9D3B7B9F76}">
      <dgm:prSet phldrT="[Text]" phldr="1"/>
      <dgm:spPr/>
      <dgm:t>
        <a:bodyPr/>
        <a:lstStyle/>
        <a:p>
          <a:endParaRPr lang="en-GB"/>
        </a:p>
      </dgm:t>
    </dgm:pt>
    <dgm:pt modelId="{9BC668CF-5385-1A49-A5EA-59A19A261027}" type="parTrans" cxnId="{FB3F6217-7A7A-9F4A-BB08-AA82C41C2487}">
      <dgm:prSet/>
      <dgm:spPr/>
      <dgm:t>
        <a:bodyPr/>
        <a:lstStyle/>
        <a:p>
          <a:endParaRPr lang="en-GB"/>
        </a:p>
      </dgm:t>
    </dgm:pt>
    <dgm:pt modelId="{1E639CB7-A05A-B14D-9632-851A494961CD}" type="sibTrans" cxnId="{FB3F6217-7A7A-9F4A-BB08-AA82C41C2487}">
      <dgm:prSet/>
      <dgm:spPr/>
      <dgm:t>
        <a:bodyPr/>
        <a:lstStyle/>
        <a:p>
          <a:endParaRPr lang="en-GB"/>
        </a:p>
      </dgm:t>
    </dgm:pt>
    <dgm:pt modelId="{4C0A21A6-BFBF-5947-8CA9-7C95FF2FB2EC}">
      <dgm:prSet phldrT="[Text]" phldr="1"/>
      <dgm:spPr/>
      <dgm:t>
        <a:bodyPr/>
        <a:lstStyle/>
        <a:p>
          <a:endParaRPr lang="en-GB"/>
        </a:p>
      </dgm:t>
    </dgm:pt>
    <dgm:pt modelId="{7DE20F8B-837F-FA4E-8F1B-195FBCEEEBFB}" type="parTrans" cxnId="{D26EB573-BF23-394D-B23C-8A1F5ACDB8F3}">
      <dgm:prSet/>
      <dgm:spPr/>
      <dgm:t>
        <a:bodyPr/>
        <a:lstStyle/>
        <a:p>
          <a:endParaRPr lang="en-GB"/>
        </a:p>
      </dgm:t>
    </dgm:pt>
    <dgm:pt modelId="{6E55AACA-F40F-9B43-8A12-30DECC3EA123}" type="sibTrans" cxnId="{D26EB573-BF23-394D-B23C-8A1F5ACDB8F3}">
      <dgm:prSet/>
      <dgm:spPr/>
      <dgm:t>
        <a:bodyPr/>
        <a:lstStyle/>
        <a:p>
          <a:endParaRPr lang="en-GB"/>
        </a:p>
      </dgm:t>
    </dgm:pt>
    <dgm:pt modelId="{199BF47C-83D4-B44B-B277-33BA074F4DD9}">
      <dgm:prSet custT="1"/>
      <dgm:spPr>
        <a:solidFill>
          <a:schemeClr val="accent1">
            <a:lumMod val="40000"/>
            <a:lumOff val="60000"/>
          </a:schemeClr>
        </a:solidFill>
      </dgm:spPr>
      <dgm:t>
        <a:bodyPr/>
        <a:lstStyle/>
        <a:p>
          <a:r>
            <a:rPr lang="en-IN" sz="1600" dirty="0">
              <a:solidFill>
                <a:schemeClr val="tx1"/>
              </a:solidFill>
              <a:latin typeface="Arial" panose="020B0604020202020204" pitchFamily="34" charset="0"/>
              <a:cs typeface="Arial" panose="020B0604020202020204" pitchFamily="34" charset="0"/>
            </a:rPr>
            <a:t>Variable V3 which indicates </a:t>
          </a:r>
          <a:r>
            <a:rPr lang="en-IN" sz="1600" b="1" dirty="0">
              <a:solidFill>
                <a:schemeClr val="tx1"/>
              </a:solidFill>
              <a:latin typeface="Arial" panose="020B0604020202020204" pitchFamily="34" charset="0"/>
              <a:cs typeface="Arial" panose="020B0604020202020204" pitchFamily="34" charset="0"/>
            </a:rPr>
            <a:t>total number of times the customer flowed</a:t>
          </a:r>
          <a:r>
            <a:rPr lang="en-IN" sz="1600" dirty="0">
              <a:solidFill>
                <a:schemeClr val="tx1"/>
              </a:solidFill>
              <a:latin typeface="Arial" panose="020B0604020202020204" pitchFamily="34" charset="0"/>
              <a:cs typeface="Arial" panose="020B0604020202020204" pitchFamily="34" charset="0"/>
            </a:rPr>
            <a:t> so far also affects the chances of a customer defaulting on EMI payment</a:t>
          </a:r>
        </a:p>
      </dgm:t>
    </dgm:pt>
    <dgm:pt modelId="{02F199B4-E9D5-2E4C-956A-6098DA9FCBCD}" type="parTrans" cxnId="{97B04E51-144A-9C40-9988-37B23F27DCB4}">
      <dgm:prSet/>
      <dgm:spPr/>
      <dgm:t>
        <a:bodyPr/>
        <a:lstStyle/>
        <a:p>
          <a:endParaRPr lang="en-GB"/>
        </a:p>
      </dgm:t>
    </dgm:pt>
    <dgm:pt modelId="{93AC7BFC-5901-0C46-AEBB-B5939D1702EE}" type="sibTrans" cxnId="{97B04E51-144A-9C40-9988-37B23F27DCB4}">
      <dgm:prSet/>
      <dgm:spPr/>
      <dgm:t>
        <a:bodyPr/>
        <a:lstStyle/>
        <a:p>
          <a:endParaRPr lang="en-GB"/>
        </a:p>
      </dgm:t>
    </dgm:pt>
    <dgm:pt modelId="{4B0265D7-56AC-0D4B-96E4-B45B5EBB0B9B}">
      <dgm:prSet custT="1"/>
      <dgm:spPr>
        <a:solidFill>
          <a:schemeClr val="accent1">
            <a:lumMod val="60000"/>
            <a:lumOff val="40000"/>
          </a:schemeClr>
        </a:solidFill>
      </dgm:spPr>
      <dgm:t>
        <a:bodyPr/>
        <a:lstStyle/>
        <a:p>
          <a:r>
            <a:rPr lang="en-IN" sz="1600" dirty="0">
              <a:solidFill>
                <a:schemeClr val="tx1"/>
              </a:solidFill>
              <a:latin typeface="Arial" panose="020B0604020202020204" pitchFamily="34" charset="0"/>
              <a:cs typeface="Arial" panose="020B0604020202020204" pitchFamily="34" charset="0"/>
            </a:rPr>
            <a:t>Variable V4 is followed by </a:t>
          </a:r>
          <a:r>
            <a:rPr lang="en-IN" sz="1600" b="1" dirty="0">
              <a:solidFill>
                <a:schemeClr val="tx1"/>
              </a:solidFill>
              <a:latin typeface="Arial" panose="020B0604020202020204" pitchFamily="34" charset="0"/>
              <a:cs typeface="Arial" panose="020B0604020202020204" pitchFamily="34" charset="0"/>
            </a:rPr>
            <a:t>(V16) EMI amount, and (V10) average delay in EMI payment</a:t>
          </a:r>
          <a:r>
            <a:rPr lang="en-IN" sz="1600" dirty="0">
              <a:solidFill>
                <a:schemeClr val="tx1"/>
              </a:solidFill>
              <a:latin typeface="Arial" panose="020B0604020202020204" pitchFamily="34" charset="0"/>
              <a:cs typeface="Arial" panose="020B0604020202020204" pitchFamily="34" charset="0"/>
            </a:rPr>
            <a:t>.</a:t>
          </a:r>
        </a:p>
      </dgm:t>
    </dgm:pt>
    <dgm:pt modelId="{65B0E299-CC4D-BD44-911F-478D6772F672}" type="parTrans" cxnId="{D250611C-1F4B-A741-B84B-93087F05D217}">
      <dgm:prSet/>
      <dgm:spPr/>
      <dgm:t>
        <a:bodyPr/>
        <a:lstStyle/>
        <a:p>
          <a:endParaRPr lang="en-GB"/>
        </a:p>
      </dgm:t>
    </dgm:pt>
    <dgm:pt modelId="{BB5588AA-3AB7-5840-8C04-99ACCBA7FDA0}" type="sibTrans" cxnId="{D250611C-1F4B-A741-B84B-93087F05D217}">
      <dgm:prSet/>
      <dgm:spPr/>
      <dgm:t>
        <a:bodyPr/>
        <a:lstStyle/>
        <a:p>
          <a:endParaRPr lang="en-GB"/>
        </a:p>
      </dgm:t>
    </dgm:pt>
    <dgm:pt modelId="{B568AF93-2728-A145-8EB7-7121015DDC28}" type="pres">
      <dgm:prSet presAssocID="{0865B980-A4B0-0840-8F78-2AF905A1D232}" presName="diagram" presStyleCnt="0">
        <dgm:presLayoutVars>
          <dgm:chMax val="1"/>
          <dgm:dir/>
          <dgm:animLvl val="ctr"/>
          <dgm:resizeHandles val="exact"/>
        </dgm:presLayoutVars>
      </dgm:prSet>
      <dgm:spPr/>
    </dgm:pt>
    <dgm:pt modelId="{4DF04E87-F16C-6D46-8A90-418295050F1A}" type="pres">
      <dgm:prSet presAssocID="{0865B980-A4B0-0840-8F78-2AF905A1D232}" presName="matrix" presStyleCnt="0"/>
      <dgm:spPr/>
    </dgm:pt>
    <dgm:pt modelId="{E176B8BA-04F8-944B-B44E-29F0FDA354E4}" type="pres">
      <dgm:prSet presAssocID="{0865B980-A4B0-0840-8F78-2AF905A1D232}" presName="tile1" presStyleLbl="node1" presStyleIdx="0" presStyleCnt="4"/>
      <dgm:spPr/>
    </dgm:pt>
    <dgm:pt modelId="{A2FE2CED-CA27-6840-B678-123754AEA925}" type="pres">
      <dgm:prSet presAssocID="{0865B980-A4B0-0840-8F78-2AF905A1D232}" presName="tile1text" presStyleLbl="node1" presStyleIdx="0" presStyleCnt="4">
        <dgm:presLayoutVars>
          <dgm:chMax val="0"/>
          <dgm:chPref val="0"/>
          <dgm:bulletEnabled val="1"/>
        </dgm:presLayoutVars>
      </dgm:prSet>
      <dgm:spPr/>
    </dgm:pt>
    <dgm:pt modelId="{21D31EDE-5E44-594F-91A4-9F4FAD3627E0}" type="pres">
      <dgm:prSet presAssocID="{0865B980-A4B0-0840-8F78-2AF905A1D232}" presName="tile2" presStyleLbl="node1" presStyleIdx="1" presStyleCnt="4"/>
      <dgm:spPr/>
    </dgm:pt>
    <dgm:pt modelId="{45735C8F-4C6C-9644-87B6-7A95323651A4}" type="pres">
      <dgm:prSet presAssocID="{0865B980-A4B0-0840-8F78-2AF905A1D232}" presName="tile2text" presStyleLbl="node1" presStyleIdx="1" presStyleCnt="4">
        <dgm:presLayoutVars>
          <dgm:chMax val="0"/>
          <dgm:chPref val="0"/>
          <dgm:bulletEnabled val="1"/>
        </dgm:presLayoutVars>
      </dgm:prSet>
      <dgm:spPr/>
    </dgm:pt>
    <dgm:pt modelId="{4359B0C9-80B6-9343-8437-E9E1D9DEFE85}" type="pres">
      <dgm:prSet presAssocID="{0865B980-A4B0-0840-8F78-2AF905A1D232}" presName="tile3" presStyleLbl="node1" presStyleIdx="2" presStyleCnt="4"/>
      <dgm:spPr/>
    </dgm:pt>
    <dgm:pt modelId="{1F9DA922-C98D-8142-8F46-9219A1BF7E30}" type="pres">
      <dgm:prSet presAssocID="{0865B980-A4B0-0840-8F78-2AF905A1D232}" presName="tile3text" presStyleLbl="node1" presStyleIdx="2" presStyleCnt="4">
        <dgm:presLayoutVars>
          <dgm:chMax val="0"/>
          <dgm:chPref val="0"/>
          <dgm:bulletEnabled val="1"/>
        </dgm:presLayoutVars>
      </dgm:prSet>
      <dgm:spPr/>
    </dgm:pt>
    <dgm:pt modelId="{14DC88C5-5CF0-5548-A62E-0DA942FBFF18}" type="pres">
      <dgm:prSet presAssocID="{0865B980-A4B0-0840-8F78-2AF905A1D232}" presName="tile4" presStyleLbl="node1" presStyleIdx="3" presStyleCnt="4"/>
      <dgm:spPr/>
    </dgm:pt>
    <dgm:pt modelId="{BB5E2237-9011-9449-A797-548F53B51122}" type="pres">
      <dgm:prSet presAssocID="{0865B980-A4B0-0840-8F78-2AF905A1D232}" presName="tile4text" presStyleLbl="node1" presStyleIdx="3" presStyleCnt="4">
        <dgm:presLayoutVars>
          <dgm:chMax val="0"/>
          <dgm:chPref val="0"/>
          <dgm:bulletEnabled val="1"/>
        </dgm:presLayoutVars>
      </dgm:prSet>
      <dgm:spPr/>
    </dgm:pt>
    <dgm:pt modelId="{00BC3D97-1A24-F942-8607-0CB8FEFDCCD0}" type="pres">
      <dgm:prSet presAssocID="{0865B980-A4B0-0840-8F78-2AF905A1D232}" presName="centerTile" presStyleLbl="fgShp" presStyleIdx="0" presStyleCnt="1">
        <dgm:presLayoutVars>
          <dgm:chMax val="0"/>
          <dgm:chPref val="0"/>
        </dgm:presLayoutVars>
      </dgm:prSet>
      <dgm:spPr/>
    </dgm:pt>
  </dgm:ptLst>
  <dgm:cxnLst>
    <dgm:cxn modelId="{FB3F6217-7A7A-9F4A-BB08-AA82C41C2487}" srcId="{11B19FF6-ACAC-9A48-8353-BF5E26C93D43}" destId="{F75EDCE5-E8FA-4C4F-891A-6E9D3B7B9F76}" srcOrd="4" destOrd="0" parTransId="{9BC668CF-5385-1A49-A5EA-59A19A261027}" sibTransId="{1E639CB7-A05A-B14D-9632-851A494961CD}"/>
    <dgm:cxn modelId="{D250611C-1F4B-A741-B84B-93087F05D217}" srcId="{11B19FF6-ACAC-9A48-8353-BF5E26C93D43}" destId="{4B0265D7-56AC-0D4B-96E4-B45B5EBB0B9B}" srcOrd="2" destOrd="0" parTransId="{65B0E299-CC4D-BD44-911F-478D6772F672}" sibTransId="{BB5588AA-3AB7-5840-8C04-99ACCBA7FDA0}"/>
    <dgm:cxn modelId="{D0A33D34-C2A3-1945-BE07-B7B625A57072}" type="presOf" srcId="{4B0265D7-56AC-0D4B-96E4-B45B5EBB0B9B}" destId="{4359B0C9-80B6-9343-8437-E9E1D9DEFE85}" srcOrd="0" destOrd="0" presId="urn:microsoft.com/office/officeart/2005/8/layout/matrix1"/>
    <dgm:cxn modelId="{B91D384F-2089-BC4A-8D86-1A631DF23AEC}" type="presOf" srcId="{0865B980-A4B0-0840-8F78-2AF905A1D232}" destId="{B568AF93-2728-A145-8EB7-7121015DDC28}" srcOrd="0" destOrd="0" presId="urn:microsoft.com/office/officeart/2005/8/layout/matrix1"/>
    <dgm:cxn modelId="{97B04E51-144A-9C40-9988-37B23F27DCB4}" srcId="{11B19FF6-ACAC-9A48-8353-BF5E26C93D43}" destId="{199BF47C-83D4-B44B-B277-33BA074F4DD9}" srcOrd="3" destOrd="0" parTransId="{02F199B4-E9D5-2E4C-956A-6098DA9FCBCD}" sibTransId="{93AC7BFC-5901-0C46-AEBB-B5939D1702EE}"/>
    <dgm:cxn modelId="{3304715E-D95F-B84F-96E9-A795C4E87222}" type="presOf" srcId="{199BF47C-83D4-B44B-B277-33BA074F4DD9}" destId="{BB5E2237-9011-9449-A797-548F53B51122}" srcOrd="1" destOrd="0" presId="urn:microsoft.com/office/officeart/2005/8/layout/matrix1"/>
    <dgm:cxn modelId="{4EB92C61-A22B-D944-8B90-B1548732544D}" type="presOf" srcId="{6D7F2744-6CF8-C14D-9CA0-3DC10E8FADDA}" destId="{A2FE2CED-CA27-6840-B678-123754AEA925}" srcOrd="1" destOrd="0" presId="urn:microsoft.com/office/officeart/2005/8/layout/matrix1"/>
    <dgm:cxn modelId="{4854C770-CD08-1142-9208-9CBB6878199D}" type="presOf" srcId="{199BF47C-83D4-B44B-B277-33BA074F4DD9}" destId="{14DC88C5-5CF0-5548-A62E-0DA942FBFF18}" srcOrd="0" destOrd="0" presId="urn:microsoft.com/office/officeart/2005/8/layout/matrix1"/>
    <dgm:cxn modelId="{D26EB573-BF23-394D-B23C-8A1F5ACDB8F3}" srcId="{11B19FF6-ACAC-9A48-8353-BF5E26C93D43}" destId="{4C0A21A6-BFBF-5947-8CA9-7C95FF2FB2EC}" srcOrd="5" destOrd="0" parTransId="{7DE20F8B-837F-FA4E-8F1B-195FBCEEEBFB}" sibTransId="{6E55AACA-F40F-9B43-8A12-30DECC3EA123}"/>
    <dgm:cxn modelId="{C8047976-2479-324A-B883-D6F5AA4794C1}" type="presOf" srcId="{11B19FF6-ACAC-9A48-8353-BF5E26C93D43}" destId="{00BC3D97-1A24-F942-8607-0CB8FEFDCCD0}" srcOrd="0" destOrd="0" presId="urn:microsoft.com/office/officeart/2005/8/layout/matrix1"/>
    <dgm:cxn modelId="{DBE79676-40DD-DA47-B6F1-65D6539A4B27}" type="presOf" srcId="{6D7F2744-6CF8-C14D-9CA0-3DC10E8FADDA}" destId="{E176B8BA-04F8-944B-B44E-29F0FDA354E4}" srcOrd="0" destOrd="0" presId="urn:microsoft.com/office/officeart/2005/8/layout/matrix1"/>
    <dgm:cxn modelId="{67F9E6BD-6DC0-2940-9E5C-F876DA8372D6}" srcId="{11B19FF6-ACAC-9A48-8353-BF5E26C93D43}" destId="{7D19C70C-D2A4-9641-8C14-54A5CB870E71}" srcOrd="1" destOrd="0" parTransId="{7449FA05-9CDB-1845-B415-C905B36C679F}" sibTransId="{19D1567B-7192-2748-BC3B-BC8EF898D927}"/>
    <dgm:cxn modelId="{3959E5D7-A3B8-B04F-9583-CABA560A77C0}" type="presOf" srcId="{7D19C70C-D2A4-9641-8C14-54A5CB870E71}" destId="{21D31EDE-5E44-594F-91A4-9F4FAD3627E0}" srcOrd="0" destOrd="0" presId="urn:microsoft.com/office/officeart/2005/8/layout/matrix1"/>
    <dgm:cxn modelId="{871446DB-CDBE-7342-A039-3EE003328527}" type="presOf" srcId="{7D19C70C-D2A4-9641-8C14-54A5CB870E71}" destId="{45735C8F-4C6C-9644-87B6-7A95323651A4}" srcOrd="1" destOrd="0" presId="urn:microsoft.com/office/officeart/2005/8/layout/matrix1"/>
    <dgm:cxn modelId="{07C43ADC-836A-4E45-A257-E2EE5623D245}" srcId="{0865B980-A4B0-0840-8F78-2AF905A1D232}" destId="{11B19FF6-ACAC-9A48-8353-BF5E26C93D43}" srcOrd="0" destOrd="0" parTransId="{CBEFCEB2-CF0E-2D4B-A5E6-92389A4ECA0B}" sibTransId="{AC60E06E-7987-344A-B358-A452F1619EB3}"/>
    <dgm:cxn modelId="{4A2F95F8-5A50-9147-9277-94E084832100}" type="presOf" srcId="{4B0265D7-56AC-0D4B-96E4-B45B5EBB0B9B}" destId="{1F9DA922-C98D-8142-8F46-9219A1BF7E30}" srcOrd="1" destOrd="0" presId="urn:microsoft.com/office/officeart/2005/8/layout/matrix1"/>
    <dgm:cxn modelId="{6AE53DFF-7120-AA4C-BEFD-D10B3279DCB3}" srcId="{11B19FF6-ACAC-9A48-8353-BF5E26C93D43}" destId="{6D7F2744-6CF8-C14D-9CA0-3DC10E8FADDA}" srcOrd="0" destOrd="0" parTransId="{B1718812-AB89-1D48-8CF5-453705BE8582}" sibTransId="{6DD323EE-9CA4-1847-9833-3C2617BE9383}"/>
    <dgm:cxn modelId="{33F2E272-444F-C049-B69F-7738644DD408}" type="presParOf" srcId="{B568AF93-2728-A145-8EB7-7121015DDC28}" destId="{4DF04E87-F16C-6D46-8A90-418295050F1A}" srcOrd="0" destOrd="0" presId="urn:microsoft.com/office/officeart/2005/8/layout/matrix1"/>
    <dgm:cxn modelId="{051ADC27-D6CC-5B49-BD09-50FE084DFB27}" type="presParOf" srcId="{4DF04E87-F16C-6D46-8A90-418295050F1A}" destId="{E176B8BA-04F8-944B-B44E-29F0FDA354E4}" srcOrd="0" destOrd="0" presId="urn:microsoft.com/office/officeart/2005/8/layout/matrix1"/>
    <dgm:cxn modelId="{FC8A265A-AB35-4E40-88C6-8783647BD2DA}" type="presParOf" srcId="{4DF04E87-F16C-6D46-8A90-418295050F1A}" destId="{A2FE2CED-CA27-6840-B678-123754AEA925}" srcOrd="1" destOrd="0" presId="urn:microsoft.com/office/officeart/2005/8/layout/matrix1"/>
    <dgm:cxn modelId="{1616248A-F1AF-934D-9DE1-58FB598B687F}" type="presParOf" srcId="{4DF04E87-F16C-6D46-8A90-418295050F1A}" destId="{21D31EDE-5E44-594F-91A4-9F4FAD3627E0}" srcOrd="2" destOrd="0" presId="urn:microsoft.com/office/officeart/2005/8/layout/matrix1"/>
    <dgm:cxn modelId="{55D79DE2-056A-724C-8AE5-F1F568CEBA6E}" type="presParOf" srcId="{4DF04E87-F16C-6D46-8A90-418295050F1A}" destId="{45735C8F-4C6C-9644-87B6-7A95323651A4}" srcOrd="3" destOrd="0" presId="urn:microsoft.com/office/officeart/2005/8/layout/matrix1"/>
    <dgm:cxn modelId="{CF48979C-5A49-2443-A8CD-3893405846B5}" type="presParOf" srcId="{4DF04E87-F16C-6D46-8A90-418295050F1A}" destId="{4359B0C9-80B6-9343-8437-E9E1D9DEFE85}" srcOrd="4" destOrd="0" presId="urn:microsoft.com/office/officeart/2005/8/layout/matrix1"/>
    <dgm:cxn modelId="{877129CE-3104-9A42-A196-DACC833D0F9B}" type="presParOf" srcId="{4DF04E87-F16C-6D46-8A90-418295050F1A}" destId="{1F9DA922-C98D-8142-8F46-9219A1BF7E30}" srcOrd="5" destOrd="0" presId="urn:microsoft.com/office/officeart/2005/8/layout/matrix1"/>
    <dgm:cxn modelId="{29BD26AD-A0FC-2A4C-8BF2-F11C09981172}" type="presParOf" srcId="{4DF04E87-F16C-6D46-8A90-418295050F1A}" destId="{14DC88C5-5CF0-5548-A62E-0DA942FBFF18}" srcOrd="6" destOrd="0" presId="urn:microsoft.com/office/officeart/2005/8/layout/matrix1"/>
    <dgm:cxn modelId="{9A46A5CB-7388-E94B-9354-4760C9F0C8B8}" type="presParOf" srcId="{4DF04E87-F16C-6D46-8A90-418295050F1A}" destId="{BB5E2237-9011-9449-A797-548F53B51122}" srcOrd="7" destOrd="0" presId="urn:microsoft.com/office/officeart/2005/8/layout/matrix1"/>
    <dgm:cxn modelId="{CB722D71-2FA2-3C45-A3F5-6B340B128E91}" type="presParOf" srcId="{B568AF93-2728-A145-8EB7-7121015DDC28}" destId="{00BC3D97-1A24-F942-8607-0CB8FEFDCCD0}"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EA400-E4F9-FF4E-B8A9-09CE8B66BAF1}"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BECE2033-4908-C14B-BBD2-920A367A1B4C}">
      <dgm:prSet phldrT="[Text]"/>
      <dgm:spPr>
        <a:solidFill>
          <a:schemeClr val="accent1">
            <a:lumMod val="20000"/>
            <a:lumOff val="80000"/>
          </a:schemeClr>
        </a:solidFill>
      </dgm:spPr>
      <dgm:t>
        <a:bodyPr/>
        <a:lstStyle/>
        <a:p>
          <a:pPr>
            <a:buFont typeface="Arial" pitchFamily="34" charset="0"/>
            <a:buChar char="•"/>
          </a:pPr>
          <a:r>
            <a:rPr lang="en-US" dirty="0">
              <a:solidFill>
                <a:schemeClr val="tx1"/>
              </a:solidFill>
              <a:latin typeface="Arial" panose="020B0604020202020204" pitchFamily="34" charset="0"/>
              <a:cs typeface="Arial" panose="020B0604020202020204" pitchFamily="34" charset="0"/>
            </a:rPr>
            <a:t>Based on the variables following is </a:t>
          </a:r>
          <a:r>
            <a:rPr lang="en-US" b="1" dirty="0">
              <a:solidFill>
                <a:schemeClr val="tx1"/>
              </a:solidFill>
              <a:latin typeface="Arial" panose="020B0604020202020204" pitchFamily="34" charset="0"/>
              <a:cs typeface="Arial" panose="020B0604020202020204" pitchFamily="34" charset="0"/>
            </a:rPr>
            <a:t>recommended</a:t>
          </a:r>
          <a:r>
            <a:rPr lang="en-US" dirty="0">
              <a:solidFill>
                <a:schemeClr val="tx1"/>
              </a:solidFill>
              <a:latin typeface="Arial" panose="020B0604020202020204" pitchFamily="34" charset="0"/>
              <a:cs typeface="Arial" panose="020B0604020202020204" pitchFamily="34" charset="0"/>
            </a:rPr>
            <a:t> for TVS credit. It is observed that customers </a:t>
          </a:r>
          <a:r>
            <a:rPr lang="en-US" b="1" dirty="0">
              <a:solidFill>
                <a:schemeClr val="tx1"/>
              </a:solidFill>
              <a:latin typeface="Arial" panose="020B0604020202020204" pitchFamily="34" charset="0"/>
              <a:cs typeface="Arial" panose="020B0604020202020204" pitchFamily="34" charset="0"/>
            </a:rPr>
            <a:t>defaulted for last 3 months are highly likely to default in current month as well </a:t>
          </a:r>
          <a:r>
            <a:rPr lang="en-US" dirty="0">
              <a:solidFill>
                <a:schemeClr val="tx1"/>
              </a:solidFill>
              <a:latin typeface="Arial" panose="020B0604020202020204" pitchFamily="34" charset="0"/>
              <a:cs typeface="Arial" panose="020B0604020202020204" pitchFamily="34" charset="0"/>
            </a:rPr>
            <a:t>. Hence, It is prudent for  TVS Credit to generate a </a:t>
          </a:r>
          <a:r>
            <a:rPr lang="en-US" b="1" dirty="0">
              <a:solidFill>
                <a:schemeClr val="tx1"/>
              </a:solidFill>
              <a:latin typeface="Arial" panose="020B0604020202020204" pitchFamily="34" charset="0"/>
              <a:cs typeface="Arial" panose="020B0604020202020204" pitchFamily="34" charset="0"/>
            </a:rPr>
            <a:t>mechanism which can identify such customers </a:t>
          </a:r>
          <a:r>
            <a:rPr lang="en-US" dirty="0">
              <a:solidFill>
                <a:schemeClr val="tx1"/>
              </a:solidFill>
              <a:latin typeface="Arial" panose="020B0604020202020204" pitchFamily="34" charset="0"/>
              <a:cs typeface="Arial" panose="020B0604020202020204" pitchFamily="34" charset="0"/>
            </a:rPr>
            <a:t>and store the information to improve their database. Such database might be </a:t>
          </a:r>
          <a:r>
            <a:rPr lang="en-US" b="1" dirty="0">
              <a:solidFill>
                <a:schemeClr val="tx1"/>
              </a:solidFill>
              <a:latin typeface="Arial" panose="020B0604020202020204" pitchFamily="34" charset="0"/>
              <a:cs typeface="Arial" panose="020B0604020202020204" pitchFamily="34" charset="0"/>
            </a:rPr>
            <a:t>leveraged to estimate whether a customer is a prospective defaulter. </a:t>
          </a:r>
          <a:endParaRPr lang="en-GB" dirty="0">
            <a:solidFill>
              <a:schemeClr val="tx1"/>
            </a:solidFill>
          </a:endParaRPr>
        </a:p>
      </dgm:t>
    </dgm:pt>
    <dgm:pt modelId="{C7198009-0B62-6F42-B026-46E811A1BC6C}" type="parTrans" cxnId="{7B8F597E-19FB-EE4C-8911-7F9B7FA54D8D}">
      <dgm:prSet/>
      <dgm:spPr/>
      <dgm:t>
        <a:bodyPr/>
        <a:lstStyle/>
        <a:p>
          <a:endParaRPr lang="en-GB"/>
        </a:p>
      </dgm:t>
    </dgm:pt>
    <dgm:pt modelId="{1200BD18-35B8-C348-BCCB-63AA6BBE4496}" type="sibTrans" cxnId="{7B8F597E-19FB-EE4C-8911-7F9B7FA54D8D}">
      <dgm:prSet/>
      <dgm:spPr/>
      <dgm:t>
        <a:bodyPr/>
        <a:lstStyle/>
        <a:p>
          <a:endParaRPr lang="en-GB"/>
        </a:p>
      </dgm:t>
    </dgm:pt>
    <dgm:pt modelId="{48BFD52F-FC9B-0C4C-BA3F-C6368EB7A65A}">
      <dgm:prSet phldrT="[Text]"/>
      <dgm:spPr>
        <a:solidFill>
          <a:schemeClr val="accent1">
            <a:lumMod val="60000"/>
            <a:lumOff val="40000"/>
          </a:schemeClr>
        </a:solidFill>
      </dgm:spPr>
      <dgm:t>
        <a:bodyPr/>
        <a:lstStyle/>
        <a:p>
          <a:r>
            <a:rPr lang="en-US" dirty="0">
              <a:solidFill>
                <a:schemeClr val="tx1"/>
              </a:solidFill>
              <a:latin typeface="Arial" panose="020B0604020202020204" pitchFamily="34" charset="0"/>
              <a:cs typeface="Arial" panose="020B0604020202020204" pitchFamily="34" charset="0"/>
            </a:rPr>
            <a:t>Further, other </a:t>
          </a:r>
          <a:r>
            <a:rPr lang="en-US" b="1" dirty="0">
              <a:solidFill>
                <a:schemeClr val="tx1"/>
              </a:solidFill>
              <a:latin typeface="Arial" panose="020B0604020202020204" pitchFamily="34" charset="0"/>
              <a:cs typeface="Arial" panose="020B0604020202020204" pitchFamily="34" charset="0"/>
            </a:rPr>
            <a:t>ML tools for classification might be performed </a:t>
          </a:r>
          <a:r>
            <a:rPr lang="en-US" dirty="0">
              <a:solidFill>
                <a:schemeClr val="tx1"/>
              </a:solidFill>
              <a:latin typeface="Arial" panose="020B0604020202020204" pitchFamily="34" charset="0"/>
              <a:cs typeface="Arial" panose="020B0604020202020204" pitchFamily="34" charset="0"/>
            </a:rPr>
            <a:t>on the trained data and </a:t>
          </a:r>
          <a:r>
            <a:rPr lang="en-US" b="1" dirty="0">
              <a:solidFill>
                <a:schemeClr val="tx1"/>
              </a:solidFill>
              <a:latin typeface="Arial" panose="020B0604020202020204" pitchFamily="34" charset="0"/>
              <a:cs typeface="Arial" panose="020B0604020202020204" pitchFamily="34" charset="0"/>
            </a:rPr>
            <a:t>scope of improvement in test accuracy </a:t>
          </a:r>
          <a:r>
            <a:rPr lang="en-US" dirty="0">
              <a:solidFill>
                <a:schemeClr val="tx1"/>
              </a:solidFill>
              <a:latin typeface="Arial" panose="020B0604020202020204" pitchFamily="34" charset="0"/>
              <a:cs typeface="Arial" panose="020B0604020202020204" pitchFamily="34" charset="0"/>
            </a:rPr>
            <a:t>may be assessed.</a:t>
          </a:r>
          <a:endParaRPr lang="en-GB" dirty="0">
            <a:solidFill>
              <a:schemeClr val="tx1"/>
            </a:solidFill>
          </a:endParaRPr>
        </a:p>
      </dgm:t>
    </dgm:pt>
    <dgm:pt modelId="{CF827906-B573-3C40-B801-2AD2EA002445}" type="parTrans" cxnId="{52F7172E-94AF-1C4A-B7C7-0C090EABD7A7}">
      <dgm:prSet/>
      <dgm:spPr/>
      <dgm:t>
        <a:bodyPr/>
        <a:lstStyle/>
        <a:p>
          <a:endParaRPr lang="en-GB"/>
        </a:p>
      </dgm:t>
    </dgm:pt>
    <dgm:pt modelId="{A0BD02C9-AA77-7646-A9B3-7274C17E957F}" type="sibTrans" cxnId="{52F7172E-94AF-1C4A-B7C7-0C090EABD7A7}">
      <dgm:prSet/>
      <dgm:spPr/>
      <dgm:t>
        <a:bodyPr/>
        <a:lstStyle/>
        <a:p>
          <a:endParaRPr lang="en-GB"/>
        </a:p>
      </dgm:t>
    </dgm:pt>
    <dgm:pt modelId="{1851D084-C964-894C-A676-CA4D01DAA148}">
      <dgm:prSet/>
      <dgm:spPr>
        <a:solidFill>
          <a:schemeClr val="accent1">
            <a:lumMod val="40000"/>
            <a:lumOff val="60000"/>
          </a:schemeClr>
        </a:solidFill>
      </dgm:spPr>
      <dgm:t>
        <a:bodyPr/>
        <a:lstStyle/>
        <a:p>
          <a:pPr>
            <a:buFont typeface="Arial" pitchFamily="34" charset="0"/>
            <a:buChar char="•"/>
          </a:pPr>
          <a:r>
            <a:rPr lang="en-US" dirty="0">
              <a:solidFill>
                <a:schemeClr val="tx1"/>
              </a:solidFill>
              <a:latin typeface="Arial" panose="020B0604020202020204" pitchFamily="34" charset="0"/>
              <a:cs typeface="Arial" panose="020B0604020202020204" pitchFamily="34" charset="0"/>
            </a:rPr>
            <a:t>In addition to the above, to </a:t>
          </a:r>
          <a:r>
            <a:rPr lang="en-US" b="1" dirty="0">
              <a:solidFill>
                <a:schemeClr val="tx1"/>
              </a:solidFill>
              <a:latin typeface="Arial" panose="020B0604020202020204" pitchFamily="34" charset="0"/>
              <a:cs typeface="Arial" panose="020B0604020202020204" pitchFamily="34" charset="0"/>
            </a:rPr>
            <a:t>improve the predictability of ML model </a:t>
          </a:r>
          <a:r>
            <a:rPr lang="en-US" dirty="0">
              <a:solidFill>
                <a:schemeClr val="tx1"/>
              </a:solidFill>
              <a:latin typeface="Arial" panose="020B0604020202020204" pitchFamily="34" charset="0"/>
              <a:cs typeface="Arial" panose="020B0604020202020204" pitchFamily="34" charset="0"/>
            </a:rPr>
            <a:t>developed, </a:t>
          </a:r>
          <a:r>
            <a:rPr lang="en-US" b="1" dirty="0">
              <a:solidFill>
                <a:schemeClr val="tx1"/>
              </a:solidFill>
              <a:latin typeface="Arial" panose="020B0604020202020204" pitchFamily="34" charset="0"/>
              <a:cs typeface="Arial" panose="020B0604020202020204" pitchFamily="34" charset="0"/>
            </a:rPr>
            <a:t>further feature engineering</a:t>
          </a:r>
          <a:r>
            <a:rPr lang="en-US" dirty="0">
              <a:solidFill>
                <a:schemeClr val="tx1"/>
              </a:solidFill>
              <a:latin typeface="Arial" panose="020B0604020202020204" pitchFamily="34" charset="0"/>
              <a:cs typeface="Arial" panose="020B0604020202020204" pitchFamily="34" charset="0"/>
            </a:rPr>
            <a:t> on the variables shall be performed and the </a:t>
          </a:r>
          <a:r>
            <a:rPr lang="en-US" b="1" dirty="0">
              <a:solidFill>
                <a:schemeClr val="tx1"/>
              </a:solidFill>
              <a:latin typeface="Arial" panose="020B0604020202020204" pitchFamily="34" charset="0"/>
              <a:cs typeface="Arial" panose="020B0604020202020204" pitchFamily="34" charset="0"/>
            </a:rPr>
            <a:t>model shall be retrained</a:t>
          </a:r>
          <a:r>
            <a:rPr lang="en-US"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dgm:t>
    </dgm:pt>
    <dgm:pt modelId="{AE5AF843-E731-7D46-A843-58B937836F35}" type="parTrans" cxnId="{A8261C6A-DA21-D54C-A8F7-8AD23E56A98F}">
      <dgm:prSet/>
      <dgm:spPr/>
      <dgm:t>
        <a:bodyPr/>
        <a:lstStyle/>
        <a:p>
          <a:endParaRPr lang="en-GB"/>
        </a:p>
      </dgm:t>
    </dgm:pt>
    <dgm:pt modelId="{F4BE44B0-FC77-4E40-9CCB-34B6A8AA4BB5}" type="sibTrans" cxnId="{A8261C6A-DA21-D54C-A8F7-8AD23E56A98F}">
      <dgm:prSet/>
      <dgm:spPr/>
      <dgm:t>
        <a:bodyPr/>
        <a:lstStyle/>
        <a:p>
          <a:endParaRPr lang="en-GB"/>
        </a:p>
      </dgm:t>
    </dgm:pt>
    <dgm:pt modelId="{2324A5FD-EA45-0D4B-894F-12B90209C9D3}" type="pres">
      <dgm:prSet presAssocID="{278EA400-E4F9-FF4E-B8A9-09CE8B66BAF1}" presName="Name0" presStyleCnt="0">
        <dgm:presLayoutVars>
          <dgm:chMax val="7"/>
          <dgm:chPref val="7"/>
          <dgm:dir/>
        </dgm:presLayoutVars>
      </dgm:prSet>
      <dgm:spPr/>
    </dgm:pt>
    <dgm:pt modelId="{4ED409CB-1250-9D45-9C93-E63298F41C0A}" type="pres">
      <dgm:prSet presAssocID="{278EA400-E4F9-FF4E-B8A9-09CE8B66BAF1}" presName="Name1" presStyleCnt="0"/>
      <dgm:spPr/>
    </dgm:pt>
    <dgm:pt modelId="{187C5969-5AC7-944C-B6B2-1552AD1CF721}" type="pres">
      <dgm:prSet presAssocID="{278EA400-E4F9-FF4E-B8A9-09CE8B66BAF1}" presName="cycle" presStyleCnt="0"/>
      <dgm:spPr/>
    </dgm:pt>
    <dgm:pt modelId="{191514F8-218B-DB40-8590-A886F81E7C69}" type="pres">
      <dgm:prSet presAssocID="{278EA400-E4F9-FF4E-B8A9-09CE8B66BAF1}" presName="srcNode" presStyleLbl="node1" presStyleIdx="0" presStyleCnt="3"/>
      <dgm:spPr/>
    </dgm:pt>
    <dgm:pt modelId="{609AB0D7-3849-3D4B-8539-D5EF0615DC38}" type="pres">
      <dgm:prSet presAssocID="{278EA400-E4F9-FF4E-B8A9-09CE8B66BAF1}" presName="conn" presStyleLbl="parChTrans1D2" presStyleIdx="0" presStyleCnt="1"/>
      <dgm:spPr/>
    </dgm:pt>
    <dgm:pt modelId="{9068D973-E95A-BA41-ACD2-58C7262A0238}" type="pres">
      <dgm:prSet presAssocID="{278EA400-E4F9-FF4E-B8A9-09CE8B66BAF1}" presName="extraNode" presStyleLbl="node1" presStyleIdx="0" presStyleCnt="3"/>
      <dgm:spPr/>
    </dgm:pt>
    <dgm:pt modelId="{06D7A330-A0A7-AD48-9B5F-83281F2F931E}" type="pres">
      <dgm:prSet presAssocID="{278EA400-E4F9-FF4E-B8A9-09CE8B66BAF1}" presName="dstNode" presStyleLbl="node1" presStyleIdx="0" presStyleCnt="3"/>
      <dgm:spPr/>
    </dgm:pt>
    <dgm:pt modelId="{567A6480-16FF-0642-8209-282EA0CF982A}" type="pres">
      <dgm:prSet presAssocID="{BECE2033-4908-C14B-BBD2-920A367A1B4C}" presName="text_1" presStyleLbl="node1" presStyleIdx="0" presStyleCnt="3">
        <dgm:presLayoutVars>
          <dgm:bulletEnabled val="1"/>
        </dgm:presLayoutVars>
      </dgm:prSet>
      <dgm:spPr/>
    </dgm:pt>
    <dgm:pt modelId="{3854E763-D4AC-9C4A-9D01-EB5073732A6B}" type="pres">
      <dgm:prSet presAssocID="{BECE2033-4908-C14B-BBD2-920A367A1B4C}" presName="accent_1" presStyleCnt="0"/>
      <dgm:spPr/>
    </dgm:pt>
    <dgm:pt modelId="{D97DAD4C-810A-CA49-9374-A75C6C77274D}" type="pres">
      <dgm:prSet presAssocID="{BECE2033-4908-C14B-BBD2-920A367A1B4C}" presName="accentRepeatNode" presStyleLbl="solidFgAcc1" presStyleIdx="0" presStyleCnt="3" custScaleX="70237" custScaleY="76029"/>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pt>
    <dgm:pt modelId="{78D8C8CD-D7E5-864F-BC65-64122DF05CE0}" type="pres">
      <dgm:prSet presAssocID="{1851D084-C964-894C-A676-CA4D01DAA148}" presName="text_2" presStyleLbl="node1" presStyleIdx="1" presStyleCnt="3">
        <dgm:presLayoutVars>
          <dgm:bulletEnabled val="1"/>
        </dgm:presLayoutVars>
      </dgm:prSet>
      <dgm:spPr/>
    </dgm:pt>
    <dgm:pt modelId="{99D7D2F2-F9E2-7345-AEC6-8B2AC841FAD1}" type="pres">
      <dgm:prSet presAssocID="{1851D084-C964-894C-A676-CA4D01DAA148}" presName="accent_2" presStyleCnt="0"/>
      <dgm:spPr/>
    </dgm:pt>
    <dgm:pt modelId="{CB8A4EE3-25D9-9745-A8DF-88F585F779C0}" type="pres">
      <dgm:prSet presAssocID="{1851D084-C964-894C-A676-CA4D01DAA148}" presName="accentRepeatNode" presStyleLbl="solidFgAcc1" presStyleIdx="1" presStyleCnt="3" custScaleX="76884" custScaleY="73333"/>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pt>
    <dgm:pt modelId="{BEF3720F-F747-2947-A151-A271E127F9C3}" type="pres">
      <dgm:prSet presAssocID="{48BFD52F-FC9B-0C4C-BA3F-C6368EB7A65A}" presName="text_3" presStyleLbl="node1" presStyleIdx="2" presStyleCnt="3">
        <dgm:presLayoutVars>
          <dgm:bulletEnabled val="1"/>
        </dgm:presLayoutVars>
      </dgm:prSet>
      <dgm:spPr/>
    </dgm:pt>
    <dgm:pt modelId="{C79A554C-E7B5-7D4C-B662-60042FA617F2}" type="pres">
      <dgm:prSet presAssocID="{48BFD52F-FC9B-0C4C-BA3F-C6368EB7A65A}" presName="accent_3" presStyleCnt="0"/>
      <dgm:spPr/>
    </dgm:pt>
    <dgm:pt modelId="{D107D577-88B0-8045-A189-1B51FC04D100}" type="pres">
      <dgm:prSet presAssocID="{48BFD52F-FC9B-0C4C-BA3F-C6368EB7A65A}" presName="accentRepeatNode" presStyleLbl="solidFgAcc1" presStyleIdx="2" presStyleCnt="3" custScaleX="70237" custScaleY="75117"/>
      <dgm:spPr>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dgm:spPr>
    </dgm:pt>
  </dgm:ptLst>
  <dgm:cxnLst>
    <dgm:cxn modelId="{1287C101-8AF8-2E42-A3E3-AA06DEF074C9}" type="presOf" srcId="{278EA400-E4F9-FF4E-B8A9-09CE8B66BAF1}" destId="{2324A5FD-EA45-0D4B-894F-12B90209C9D3}" srcOrd="0" destOrd="0" presId="urn:microsoft.com/office/officeart/2008/layout/VerticalCurvedList"/>
    <dgm:cxn modelId="{52F7172E-94AF-1C4A-B7C7-0C090EABD7A7}" srcId="{278EA400-E4F9-FF4E-B8A9-09CE8B66BAF1}" destId="{48BFD52F-FC9B-0C4C-BA3F-C6368EB7A65A}" srcOrd="2" destOrd="0" parTransId="{CF827906-B573-3C40-B801-2AD2EA002445}" sibTransId="{A0BD02C9-AA77-7646-A9B3-7274C17E957F}"/>
    <dgm:cxn modelId="{ABB2CB2E-95AF-DD4A-AEDD-4349C080229B}" type="presOf" srcId="{48BFD52F-FC9B-0C4C-BA3F-C6368EB7A65A}" destId="{BEF3720F-F747-2947-A151-A271E127F9C3}" srcOrd="0" destOrd="0" presId="urn:microsoft.com/office/officeart/2008/layout/VerticalCurvedList"/>
    <dgm:cxn modelId="{A8261C6A-DA21-D54C-A8F7-8AD23E56A98F}" srcId="{278EA400-E4F9-FF4E-B8A9-09CE8B66BAF1}" destId="{1851D084-C964-894C-A676-CA4D01DAA148}" srcOrd="1" destOrd="0" parTransId="{AE5AF843-E731-7D46-A843-58B937836F35}" sibTransId="{F4BE44B0-FC77-4E40-9CCB-34B6A8AA4BB5}"/>
    <dgm:cxn modelId="{179EED70-A286-894A-A618-64A34371FE9D}" type="presOf" srcId="{1851D084-C964-894C-A676-CA4D01DAA148}" destId="{78D8C8CD-D7E5-864F-BC65-64122DF05CE0}" srcOrd="0" destOrd="0" presId="urn:microsoft.com/office/officeart/2008/layout/VerticalCurvedList"/>
    <dgm:cxn modelId="{7B8F597E-19FB-EE4C-8911-7F9B7FA54D8D}" srcId="{278EA400-E4F9-FF4E-B8A9-09CE8B66BAF1}" destId="{BECE2033-4908-C14B-BBD2-920A367A1B4C}" srcOrd="0" destOrd="0" parTransId="{C7198009-0B62-6F42-B026-46E811A1BC6C}" sibTransId="{1200BD18-35B8-C348-BCCB-63AA6BBE4496}"/>
    <dgm:cxn modelId="{8CFA3AAE-D963-D944-B965-7FE02DF3CE1E}" type="presOf" srcId="{1200BD18-35B8-C348-BCCB-63AA6BBE4496}" destId="{609AB0D7-3849-3D4B-8539-D5EF0615DC38}" srcOrd="0" destOrd="0" presId="urn:microsoft.com/office/officeart/2008/layout/VerticalCurvedList"/>
    <dgm:cxn modelId="{BC12A4D8-4864-1D4F-B061-7907BC68CB85}" type="presOf" srcId="{BECE2033-4908-C14B-BBD2-920A367A1B4C}" destId="{567A6480-16FF-0642-8209-282EA0CF982A}" srcOrd="0" destOrd="0" presId="urn:microsoft.com/office/officeart/2008/layout/VerticalCurvedList"/>
    <dgm:cxn modelId="{732E4052-69A7-0B44-B5D1-189546CEC056}" type="presParOf" srcId="{2324A5FD-EA45-0D4B-894F-12B90209C9D3}" destId="{4ED409CB-1250-9D45-9C93-E63298F41C0A}" srcOrd="0" destOrd="0" presId="urn:microsoft.com/office/officeart/2008/layout/VerticalCurvedList"/>
    <dgm:cxn modelId="{2E83D987-05AB-E941-8106-6EF7E9EBC859}" type="presParOf" srcId="{4ED409CB-1250-9D45-9C93-E63298F41C0A}" destId="{187C5969-5AC7-944C-B6B2-1552AD1CF721}" srcOrd="0" destOrd="0" presId="urn:microsoft.com/office/officeart/2008/layout/VerticalCurvedList"/>
    <dgm:cxn modelId="{74242DA1-E392-EA43-84B8-384B8009E920}" type="presParOf" srcId="{187C5969-5AC7-944C-B6B2-1552AD1CF721}" destId="{191514F8-218B-DB40-8590-A886F81E7C69}" srcOrd="0" destOrd="0" presId="urn:microsoft.com/office/officeart/2008/layout/VerticalCurvedList"/>
    <dgm:cxn modelId="{DD245CDF-87C9-2E4B-BDA9-DFBF6E773DE7}" type="presParOf" srcId="{187C5969-5AC7-944C-B6B2-1552AD1CF721}" destId="{609AB0D7-3849-3D4B-8539-D5EF0615DC38}" srcOrd="1" destOrd="0" presId="urn:microsoft.com/office/officeart/2008/layout/VerticalCurvedList"/>
    <dgm:cxn modelId="{33182B9D-662A-C844-8E15-7D068B743FDD}" type="presParOf" srcId="{187C5969-5AC7-944C-B6B2-1552AD1CF721}" destId="{9068D973-E95A-BA41-ACD2-58C7262A0238}" srcOrd="2" destOrd="0" presId="urn:microsoft.com/office/officeart/2008/layout/VerticalCurvedList"/>
    <dgm:cxn modelId="{0F50967F-8567-5243-B587-27811704CE2F}" type="presParOf" srcId="{187C5969-5AC7-944C-B6B2-1552AD1CF721}" destId="{06D7A330-A0A7-AD48-9B5F-83281F2F931E}" srcOrd="3" destOrd="0" presId="urn:microsoft.com/office/officeart/2008/layout/VerticalCurvedList"/>
    <dgm:cxn modelId="{1DB8F3BF-3373-6442-BE18-9CDE968BD90E}" type="presParOf" srcId="{4ED409CB-1250-9D45-9C93-E63298F41C0A}" destId="{567A6480-16FF-0642-8209-282EA0CF982A}" srcOrd="1" destOrd="0" presId="urn:microsoft.com/office/officeart/2008/layout/VerticalCurvedList"/>
    <dgm:cxn modelId="{3418C6E9-CEC7-8843-A3DF-FDB01467D49B}" type="presParOf" srcId="{4ED409CB-1250-9D45-9C93-E63298F41C0A}" destId="{3854E763-D4AC-9C4A-9D01-EB5073732A6B}" srcOrd="2" destOrd="0" presId="urn:microsoft.com/office/officeart/2008/layout/VerticalCurvedList"/>
    <dgm:cxn modelId="{1BDDE14D-9A67-7346-93D5-7E36DDE7CFD6}" type="presParOf" srcId="{3854E763-D4AC-9C4A-9D01-EB5073732A6B}" destId="{D97DAD4C-810A-CA49-9374-A75C6C77274D}" srcOrd="0" destOrd="0" presId="urn:microsoft.com/office/officeart/2008/layout/VerticalCurvedList"/>
    <dgm:cxn modelId="{79FDA8C6-6701-644E-B7F5-5DE2DF87C3F8}" type="presParOf" srcId="{4ED409CB-1250-9D45-9C93-E63298F41C0A}" destId="{78D8C8CD-D7E5-864F-BC65-64122DF05CE0}" srcOrd="3" destOrd="0" presId="urn:microsoft.com/office/officeart/2008/layout/VerticalCurvedList"/>
    <dgm:cxn modelId="{C0DB8748-B813-7547-A365-E781913A1F21}" type="presParOf" srcId="{4ED409CB-1250-9D45-9C93-E63298F41C0A}" destId="{99D7D2F2-F9E2-7345-AEC6-8B2AC841FAD1}" srcOrd="4" destOrd="0" presId="urn:microsoft.com/office/officeart/2008/layout/VerticalCurvedList"/>
    <dgm:cxn modelId="{FD476E9B-D3DD-D34B-BDE6-1870A6AF5669}" type="presParOf" srcId="{99D7D2F2-F9E2-7345-AEC6-8B2AC841FAD1}" destId="{CB8A4EE3-25D9-9745-A8DF-88F585F779C0}" srcOrd="0" destOrd="0" presId="urn:microsoft.com/office/officeart/2008/layout/VerticalCurvedList"/>
    <dgm:cxn modelId="{D1370FF9-EB2A-484D-BE91-1FCF49C3AF4F}" type="presParOf" srcId="{4ED409CB-1250-9D45-9C93-E63298F41C0A}" destId="{BEF3720F-F747-2947-A151-A271E127F9C3}" srcOrd="5" destOrd="0" presId="urn:microsoft.com/office/officeart/2008/layout/VerticalCurvedList"/>
    <dgm:cxn modelId="{C334A77F-41BD-7642-AC18-529A844C1823}" type="presParOf" srcId="{4ED409CB-1250-9D45-9C93-E63298F41C0A}" destId="{C79A554C-E7B5-7D4C-B662-60042FA617F2}" srcOrd="6" destOrd="0" presId="urn:microsoft.com/office/officeart/2008/layout/VerticalCurvedList"/>
    <dgm:cxn modelId="{FF3722BA-8E28-6048-86EB-6418F16E3BCC}" type="presParOf" srcId="{C79A554C-E7B5-7D4C-B662-60042FA617F2}" destId="{D107D577-88B0-8045-A189-1B51FC04D1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7FE2-966E-4D41-92FD-652375AD58D9}">
      <dsp:nvSpPr>
        <dsp:cNvPr id="0" name=""/>
        <dsp:cNvSpPr/>
      </dsp:nvSpPr>
      <dsp:spPr>
        <a:xfrm rot="5400000">
          <a:off x="-219749" y="224004"/>
          <a:ext cx="1464993" cy="1025495"/>
        </a:xfrm>
        <a:prstGeom prst="chevron">
          <a:avLst/>
        </a:prstGeom>
        <a:solidFill>
          <a:schemeClr val="accent1">
            <a:lumMod val="20000"/>
            <a:lumOff val="8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Arial" pitchFamily="34" charset="0"/>
            <a:buNone/>
          </a:pPr>
          <a:r>
            <a:rPr lang="en-US" sz="1600" kern="1200" dirty="0">
              <a:solidFill>
                <a:prstClr val="black"/>
              </a:solidFill>
              <a:latin typeface="Arial" panose="020B0604020202020204" pitchFamily="34" charset="0"/>
              <a:ea typeface="+mn-ea"/>
              <a:cs typeface="Arial" panose="020B0604020202020204" pitchFamily="34" charset="0"/>
            </a:rPr>
            <a:t>Descriptive</a:t>
          </a:r>
          <a:endParaRPr lang="en-GB" sz="1600" kern="1200" dirty="0">
            <a:solidFill>
              <a:schemeClr val="tx1"/>
            </a:solidFill>
          </a:endParaRPr>
        </a:p>
      </dsp:txBody>
      <dsp:txXfrm rot="-5400000">
        <a:off x="1" y="517003"/>
        <a:ext cx="1025495" cy="439498"/>
      </dsp:txXfrm>
    </dsp:sp>
    <dsp:sp modelId="{7A4BE981-8D62-CA48-883A-7CEE78E68F30}">
      <dsp:nvSpPr>
        <dsp:cNvPr id="0" name=""/>
        <dsp:cNvSpPr/>
      </dsp:nvSpPr>
      <dsp:spPr>
        <a:xfrm rot="5400000">
          <a:off x="2551225" y="-1521473"/>
          <a:ext cx="952245" cy="4003705"/>
        </a:xfrm>
        <a:prstGeom prst="round2SameRect">
          <a:avLst/>
        </a:prstGeom>
        <a:solidFill>
          <a:schemeClr val="accent1">
            <a:lumMod val="20000"/>
            <a:lumOff val="80000"/>
            <a:alpha val="90000"/>
          </a:schemeClr>
        </a:solidFill>
        <a:ln w="12700" cap="flat" cmpd="sng" algn="ctr">
          <a:solidFill>
            <a:schemeClr val="accent1">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latin typeface="Arial" panose="020B0604020202020204" pitchFamily="34" charset="0"/>
              <a:cs typeface="Arial" panose="020B0604020202020204" pitchFamily="34" charset="0"/>
            </a:rPr>
            <a:t>We shall start with exploring the variables provided in the dataset and try to understand the information it contains regarding</a:t>
          </a:r>
          <a:r>
            <a:rPr lang="en-US" sz="1200" b="1" kern="1200" dirty="0">
              <a:latin typeface="Arial" panose="020B0604020202020204" pitchFamily="34" charset="0"/>
              <a:cs typeface="Arial" panose="020B0604020202020204" pitchFamily="34" charset="0"/>
            </a:rPr>
            <a:t> their distribution. </a:t>
          </a:r>
          <a:r>
            <a:rPr lang="en-US" sz="1200" b="0" kern="1200" dirty="0">
              <a:latin typeface="Arial" panose="020B0604020202020204" pitchFamily="34" charset="0"/>
              <a:cs typeface="Arial" panose="020B0604020202020204" pitchFamily="34" charset="0"/>
            </a:rPr>
            <a:t>Further, we shall perform an elementary analysis on their </a:t>
          </a:r>
          <a:r>
            <a:rPr lang="en-US" sz="1200" b="1" kern="1200" dirty="0">
              <a:latin typeface="Arial" panose="020B0604020202020204" pitchFamily="34" charset="0"/>
              <a:cs typeface="Arial" panose="020B0604020202020204" pitchFamily="34" charset="0"/>
            </a:rPr>
            <a:t>mutual correlation.</a:t>
          </a:r>
          <a:endParaRPr lang="en-GB" sz="1200" b="1" kern="1200" dirty="0"/>
        </a:p>
      </dsp:txBody>
      <dsp:txXfrm rot="-5400000">
        <a:off x="1025496" y="50741"/>
        <a:ext cx="3957220" cy="859275"/>
      </dsp:txXfrm>
    </dsp:sp>
    <dsp:sp modelId="{16A3B22D-9952-DB4D-B5CA-567AE9163E8B}">
      <dsp:nvSpPr>
        <dsp:cNvPr id="0" name=""/>
        <dsp:cNvSpPr/>
      </dsp:nvSpPr>
      <dsp:spPr>
        <a:xfrm rot="5400000">
          <a:off x="-219749" y="1544616"/>
          <a:ext cx="1464993" cy="1025495"/>
        </a:xfrm>
        <a:prstGeom prst="chevron">
          <a:avLst/>
        </a:prstGeom>
        <a:solidFill>
          <a:schemeClr val="accent1">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itchFamily="34" charset="0"/>
            <a:buNone/>
          </a:pPr>
          <a:r>
            <a:rPr lang="en-US" sz="1500" kern="1200" dirty="0">
              <a:solidFill>
                <a:prstClr val="black"/>
              </a:solidFill>
              <a:latin typeface="Arial" panose="020B0604020202020204" pitchFamily="34" charset="0"/>
              <a:ea typeface="+mn-ea"/>
              <a:cs typeface="Arial" panose="020B0604020202020204" pitchFamily="34" charset="0"/>
            </a:rPr>
            <a:t>Diagnostic </a:t>
          </a:r>
          <a:endParaRPr lang="en-GB" sz="1500" kern="1200" dirty="0">
            <a:solidFill>
              <a:prstClr val="black"/>
            </a:solidFill>
            <a:latin typeface="Arial" panose="020B0604020202020204" pitchFamily="34" charset="0"/>
            <a:ea typeface="+mn-ea"/>
            <a:cs typeface="Arial" panose="020B0604020202020204" pitchFamily="34" charset="0"/>
          </a:endParaRPr>
        </a:p>
      </dsp:txBody>
      <dsp:txXfrm rot="-5400000">
        <a:off x="1" y="1837615"/>
        <a:ext cx="1025495" cy="439498"/>
      </dsp:txXfrm>
    </dsp:sp>
    <dsp:sp modelId="{1065AEA8-4430-A148-8A43-F3A84B51894C}">
      <dsp:nvSpPr>
        <dsp:cNvPr id="0" name=""/>
        <dsp:cNvSpPr/>
      </dsp:nvSpPr>
      <dsp:spPr>
        <a:xfrm rot="5400000">
          <a:off x="2547221" y="-186198"/>
          <a:ext cx="952245" cy="4003705"/>
        </a:xfrm>
        <a:prstGeom prst="round2SameRect">
          <a:avLst/>
        </a:prstGeom>
        <a:solidFill>
          <a:schemeClr val="accent1">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latin typeface="Arial" panose="020B0604020202020204" pitchFamily="34" charset="0"/>
              <a:cs typeface="Arial" panose="020B0604020202020204" pitchFamily="34" charset="0"/>
            </a:rPr>
            <a:t>We will try to gauge and present some insights on the reasoning pertaining to data and their </a:t>
          </a:r>
          <a:r>
            <a:rPr lang="en-US" sz="1200" b="1" kern="1200" dirty="0">
              <a:latin typeface="Arial" panose="020B0604020202020204" pitchFamily="34" charset="0"/>
              <a:cs typeface="Arial" panose="020B0604020202020204" pitchFamily="34" charset="0"/>
            </a:rPr>
            <a:t>mutual relationships.</a:t>
          </a:r>
          <a:endParaRPr lang="en-GB" sz="1200" kern="1200" dirty="0"/>
        </a:p>
      </dsp:txBody>
      <dsp:txXfrm rot="-5400000">
        <a:off x="1021492" y="1386016"/>
        <a:ext cx="3957220" cy="859275"/>
      </dsp:txXfrm>
    </dsp:sp>
    <dsp:sp modelId="{98BAE467-3355-7341-BE9F-B02E33D270D4}">
      <dsp:nvSpPr>
        <dsp:cNvPr id="0" name=""/>
        <dsp:cNvSpPr/>
      </dsp:nvSpPr>
      <dsp:spPr>
        <a:xfrm rot="5400000">
          <a:off x="-219749" y="2865227"/>
          <a:ext cx="1464993" cy="1025495"/>
        </a:xfrm>
        <a:prstGeom prst="chevron">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itchFamily="34" charset="0"/>
            <a:buNone/>
          </a:pPr>
          <a:r>
            <a:rPr lang="en-US" sz="1500" kern="1200" dirty="0">
              <a:solidFill>
                <a:prstClr val="black"/>
              </a:solidFill>
              <a:latin typeface="Arial" panose="020B0604020202020204" pitchFamily="34" charset="0"/>
              <a:ea typeface="+mn-ea"/>
              <a:cs typeface="Arial" panose="020B0604020202020204" pitchFamily="34" charset="0"/>
            </a:rPr>
            <a:t>Predictive</a:t>
          </a:r>
          <a:endParaRPr lang="en-GB" sz="1500" kern="1200" dirty="0">
            <a:solidFill>
              <a:prstClr val="black"/>
            </a:solidFill>
            <a:latin typeface="Arial" panose="020B0604020202020204" pitchFamily="34" charset="0"/>
            <a:ea typeface="+mn-ea"/>
            <a:cs typeface="Arial" panose="020B0604020202020204" pitchFamily="34" charset="0"/>
          </a:endParaRPr>
        </a:p>
      </dsp:txBody>
      <dsp:txXfrm rot="-5400000">
        <a:off x="1" y="3158226"/>
        <a:ext cx="1025495" cy="439498"/>
      </dsp:txXfrm>
    </dsp:sp>
    <dsp:sp modelId="{21FE8339-C08F-D94F-8FAC-5AE50DC7A440}">
      <dsp:nvSpPr>
        <dsp:cNvPr id="0" name=""/>
        <dsp:cNvSpPr/>
      </dsp:nvSpPr>
      <dsp:spPr>
        <a:xfrm rot="5400000">
          <a:off x="2551225" y="1119748"/>
          <a:ext cx="952245" cy="4003705"/>
        </a:xfrm>
        <a:prstGeom prst="round2SameRect">
          <a:avLst/>
        </a:prstGeom>
        <a:solidFill>
          <a:schemeClr val="accent1">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latin typeface="Arial" panose="020B0604020202020204" pitchFamily="34" charset="0"/>
              <a:cs typeface="Arial" panose="020B0604020202020204" pitchFamily="34" charset="0"/>
            </a:rPr>
            <a:t>Predictive analytics will be carried out in order </a:t>
          </a:r>
          <a:r>
            <a:rPr lang="en-US" sz="1200" b="1" kern="1200" dirty="0">
              <a:latin typeface="Arial" panose="020B0604020202020204" pitchFamily="34" charset="0"/>
              <a:cs typeface="Arial" panose="020B0604020202020204" pitchFamily="34" charset="0"/>
            </a:rPr>
            <a:t>to estimate the potential defaulters</a:t>
          </a:r>
          <a:r>
            <a:rPr lang="en-US" sz="1200" kern="1200" dirty="0">
              <a:latin typeface="Arial" panose="020B0604020202020204" pitchFamily="34" charset="0"/>
              <a:cs typeface="Arial" panose="020B0604020202020204" pitchFamily="34" charset="0"/>
            </a:rPr>
            <a:t>. As a part of this exercise, we will also try to figure out various important variables helping in estimation prospective defaulters.</a:t>
          </a:r>
          <a:endParaRPr lang="en-GB" sz="1200" kern="1200" dirty="0"/>
        </a:p>
      </dsp:txBody>
      <dsp:txXfrm rot="-5400000">
        <a:off x="1025496" y="2691963"/>
        <a:ext cx="3957220" cy="859275"/>
      </dsp:txXfrm>
    </dsp:sp>
    <dsp:sp modelId="{E3A05F3F-5D24-E241-B6BA-26D535102BE7}">
      <dsp:nvSpPr>
        <dsp:cNvPr id="0" name=""/>
        <dsp:cNvSpPr/>
      </dsp:nvSpPr>
      <dsp:spPr>
        <a:xfrm rot="5400000">
          <a:off x="-219749" y="4185838"/>
          <a:ext cx="1464993" cy="1025495"/>
        </a:xfrm>
        <a:prstGeom prst="chevron">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Font typeface="Arial" pitchFamily="34" charset="0"/>
            <a:buNone/>
          </a:pPr>
          <a:r>
            <a:rPr lang="en-US" sz="1500" kern="1200" dirty="0">
              <a:solidFill>
                <a:prstClr val="black"/>
              </a:solidFill>
              <a:latin typeface="Arial" panose="020B0604020202020204" pitchFamily="34" charset="0"/>
              <a:ea typeface="+mn-ea"/>
              <a:cs typeface="Arial" panose="020B0604020202020204" pitchFamily="34" charset="0"/>
            </a:rPr>
            <a:t>Prescriptive</a:t>
          </a:r>
          <a:endParaRPr lang="en-GB" sz="1500" kern="1200" dirty="0">
            <a:solidFill>
              <a:prstClr val="black"/>
            </a:solidFill>
            <a:latin typeface="Arial" panose="020B0604020202020204" pitchFamily="34" charset="0"/>
            <a:ea typeface="+mn-ea"/>
            <a:cs typeface="Arial" panose="020B0604020202020204" pitchFamily="34" charset="0"/>
          </a:endParaRPr>
        </a:p>
      </dsp:txBody>
      <dsp:txXfrm rot="-5400000">
        <a:off x="1" y="4478837"/>
        <a:ext cx="1025495" cy="439498"/>
      </dsp:txXfrm>
    </dsp:sp>
    <dsp:sp modelId="{12E21C32-B2D3-3742-BEE6-04723051C6F0}">
      <dsp:nvSpPr>
        <dsp:cNvPr id="0" name=""/>
        <dsp:cNvSpPr/>
      </dsp:nvSpPr>
      <dsp:spPr>
        <a:xfrm rot="5400000">
          <a:off x="2551225" y="2440359"/>
          <a:ext cx="952245" cy="4003705"/>
        </a:xfrm>
        <a:prstGeom prst="round2SameRect">
          <a:avLst/>
        </a:prstGeom>
        <a:solidFill>
          <a:schemeClr val="accent1">
            <a:lumMod val="60000"/>
            <a:lumOff val="40000"/>
            <a:alpha val="89804"/>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latin typeface="Arial" panose="020B0604020202020204" pitchFamily="34" charset="0"/>
              <a:cs typeface="Arial" panose="020B0604020202020204" pitchFamily="34" charset="0"/>
            </a:rPr>
            <a:t>Finally, </a:t>
          </a:r>
          <a:r>
            <a:rPr lang="en-US" sz="1200" b="1" kern="1200" dirty="0">
              <a:latin typeface="Arial" panose="020B0604020202020204" pitchFamily="34" charset="0"/>
              <a:cs typeface="Arial" panose="020B0604020202020204" pitchFamily="34" charset="0"/>
            </a:rPr>
            <a:t>some assessments that might help TVS</a:t>
          </a:r>
          <a:r>
            <a:rPr lang="en-US" sz="1200" kern="1200" dirty="0">
              <a:latin typeface="Arial" panose="020B0604020202020204" pitchFamily="34" charset="0"/>
              <a:cs typeface="Arial" panose="020B0604020202020204" pitchFamily="34" charset="0"/>
            </a:rPr>
            <a:t> in future to better assess prospective defaulters and improve their performance and overall profitability.</a:t>
          </a:r>
          <a:endParaRPr lang="en-GB" sz="1200" kern="1200" dirty="0"/>
        </a:p>
      </dsp:txBody>
      <dsp:txXfrm rot="-5400000">
        <a:off x="1025496" y="4012574"/>
        <a:ext cx="3957220" cy="859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6B8BA-04F8-944B-B44E-29F0FDA354E4}">
      <dsp:nvSpPr>
        <dsp:cNvPr id="0" name=""/>
        <dsp:cNvSpPr/>
      </dsp:nvSpPr>
      <dsp:spPr>
        <a:xfrm rot="16200000">
          <a:off x="1312284" y="-1312284"/>
          <a:ext cx="2595130" cy="5219700"/>
        </a:xfrm>
        <a:prstGeom prst="round1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Font typeface="Arial" pitchFamily="34" charset="0"/>
            <a:buNone/>
          </a:pPr>
          <a:r>
            <a:rPr lang="en-US" sz="1600" kern="1200" dirty="0">
              <a:solidFill>
                <a:schemeClr val="tx1"/>
              </a:solidFill>
              <a:latin typeface="Arial" panose="020B0604020202020204" pitchFamily="34" charset="0"/>
              <a:cs typeface="Arial" panose="020B0604020202020204" pitchFamily="34" charset="0"/>
            </a:rPr>
            <a:t>It can be fairly said that </a:t>
          </a:r>
          <a:r>
            <a:rPr lang="en-US" sz="1600" b="1" kern="1200" dirty="0">
              <a:solidFill>
                <a:schemeClr val="tx1"/>
              </a:solidFill>
              <a:latin typeface="Arial" panose="020B0604020202020204" pitchFamily="34" charset="0"/>
              <a:cs typeface="Arial" panose="020B0604020202020204" pitchFamily="34" charset="0"/>
            </a:rPr>
            <a:t>V4</a:t>
          </a:r>
          <a:r>
            <a:rPr lang="en-US" sz="1600" kern="1200" dirty="0">
              <a:solidFill>
                <a:schemeClr val="tx1"/>
              </a:solidFill>
              <a:latin typeface="Arial" panose="020B0604020202020204" pitchFamily="34" charset="0"/>
              <a:cs typeface="Arial" panose="020B0604020202020204" pitchFamily="34" charset="0"/>
            </a:rPr>
            <a:t>, </a:t>
          </a:r>
          <a:r>
            <a:rPr lang="en-IN" sz="1600" kern="1200" dirty="0">
              <a:solidFill>
                <a:schemeClr val="tx1"/>
              </a:solidFill>
              <a:latin typeface="Arial" panose="020B0604020202020204" pitchFamily="34" charset="0"/>
              <a:cs typeface="Arial" panose="020B0604020202020204" pitchFamily="34" charset="0"/>
            </a:rPr>
            <a:t>Number of times the customer flowed in the last 3 months, is the </a:t>
          </a:r>
          <a:r>
            <a:rPr lang="en-IN" sz="1600" b="1" kern="1200" dirty="0">
              <a:solidFill>
                <a:schemeClr val="tx1"/>
              </a:solidFill>
              <a:latin typeface="Arial" panose="020B0604020202020204" pitchFamily="34" charset="0"/>
              <a:cs typeface="Arial" panose="020B0604020202020204" pitchFamily="34" charset="0"/>
            </a:rPr>
            <a:t>most important factor in predicting whether a customer is a potential defaulter. </a:t>
          </a:r>
          <a:endParaRPr lang="en-GB" sz="1600" kern="1200" dirty="0">
            <a:solidFill>
              <a:schemeClr val="tx1"/>
            </a:solidFill>
          </a:endParaRPr>
        </a:p>
      </dsp:txBody>
      <dsp:txXfrm rot="5400000">
        <a:off x="0" y="0"/>
        <a:ext cx="5219700" cy="1946347"/>
      </dsp:txXfrm>
    </dsp:sp>
    <dsp:sp modelId="{21D31EDE-5E44-594F-91A4-9F4FAD3627E0}">
      <dsp:nvSpPr>
        <dsp:cNvPr id="0" name=""/>
        <dsp:cNvSpPr/>
      </dsp:nvSpPr>
      <dsp:spPr>
        <a:xfrm>
          <a:off x="5219700" y="0"/>
          <a:ext cx="5219700" cy="2595130"/>
        </a:xfrm>
        <a:prstGeom prst="round1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Font typeface="Arial" pitchFamily="34" charset="0"/>
            <a:buNone/>
          </a:pPr>
          <a:r>
            <a:rPr lang="en-IN" sz="1600" kern="1200" dirty="0">
              <a:solidFill>
                <a:schemeClr val="tx1"/>
              </a:solidFill>
              <a:latin typeface="Arial" panose="020B0604020202020204" pitchFamily="34" charset="0"/>
              <a:cs typeface="Arial" panose="020B0604020202020204" pitchFamily="34" charset="0"/>
            </a:rPr>
            <a:t>It is also of importance to note that </a:t>
          </a:r>
          <a:r>
            <a:rPr lang="en-IN" sz="1600" b="1" kern="1200" dirty="0">
              <a:solidFill>
                <a:schemeClr val="tx1"/>
              </a:solidFill>
              <a:latin typeface="Arial" panose="020B0604020202020204" pitchFamily="34" charset="0"/>
              <a:cs typeface="Arial" panose="020B0604020202020204" pitchFamily="34" charset="0"/>
            </a:rPr>
            <a:t>surrogate, state (derived from PIN code) and resident type do not contribute much towards the assessment of customers defaulting on payments. </a:t>
          </a:r>
          <a:endParaRPr lang="en-GB" sz="1600" kern="1200" dirty="0">
            <a:solidFill>
              <a:schemeClr val="tx1"/>
            </a:solidFill>
          </a:endParaRPr>
        </a:p>
      </dsp:txBody>
      <dsp:txXfrm>
        <a:off x="5219700" y="0"/>
        <a:ext cx="5219700" cy="1946347"/>
      </dsp:txXfrm>
    </dsp:sp>
    <dsp:sp modelId="{4359B0C9-80B6-9343-8437-E9E1D9DEFE85}">
      <dsp:nvSpPr>
        <dsp:cNvPr id="0" name=""/>
        <dsp:cNvSpPr/>
      </dsp:nvSpPr>
      <dsp:spPr>
        <a:xfrm rot="10800000">
          <a:off x="0" y="2595130"/>
          <a:ext cx="5219700" cy="2595130"/>
        </a:xfrm>
        <a:prstGeom prst="round1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rial" panose="020B0604020202020204" pitchFamily="34" charset="0"/>
              <a:cs typeface="Arial" panose="020B0604020202020204" pitchFamily="34" charset="0"/>
            </a:rPr>
            <a:t>Variable V4 is followed by </a:t>
          </a:r>
          <a:r>
            <a:rPr lang="en-IN" sz="1600" b="1" kern="1200" dirty="0">
              <a:solidFill>
                <a:schemeClr val="tx1"/>
              </a:solidFill>
              <a:latin typeface="Arial" panose="020B0604020202020204" pitchFamily="34" charset="0"/>
              <a:cs typeface="Arial" panose="020B0604020202020204" pitchFamily="34" charset="0"/>
            </a:rPr>
            <a:t>(V16) EMI amount, and (V10) average delay in EMI payment</a:t>
          </a:r>
          <a:r>
            <a:rPr lang="en-IN" sz="1600" kern="1200" dirty="0">
              <a:solidFill>
                <a:schemeClr val="tx1"/>
              </a:solidFill>
              <a:latin typeface="Arial" panose="020B0604020202020204" pitchFamily="34" charset="0"/>
              <a:cs typeface="Arial" panose="020B0604020202020204" pitchFamily="34" charset="0"/>
            </a:rPr>
            <a:t>.</a:t>
          </a:r>
        </a:p>
      </dsp:txBody>
      <dsp:txXfrm rot="10800000">
        <a:off x="0" y="3243913"/>
        <a:ext cx="5219700" cy="1946347"/>
      </dsp:txXfrm>
    </dsp:sp>
    <dsp:sp modelId="{14DC88C5-5CF0-5548-A62E-0DA942FBFF18}">
      <dsp:nvSpPr>
        <dsp:cNvPr id="0" name=""/>
        <dsp:cNvSpPr/>
      </dsp:nvSpPr>
      <dsp:spPr>
        <a:xfrm rot="5400000">
          <a:off x="6531984" y="1282845"/>
          <a:ext cx="2595130" cy="5219700"/>
        </a:xfrm>
        <a:prstGeom prst="round1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Arial" panose="020B0604020202020204" pitchFamily="34" charset="0"/>
              <a:cs typeface="Arial" panose="020B0604020202020204" pitchFamily="34" charset="0"/>
            </a:rPr>
            <a:t>Variable V3 which indicates </a:t>
          </a:r>
          <a:r>
            <a:rPr lang="en-IN" sz="1600" b="1" kern="1200" dirty="0">
              <a:solidFill>
                <a:schemeClr val="tx1"/>
              </a:solidFill>
              <a:latin typeface="Arial" panose="020B0604020202020204" pitchFamily="34" charset="0"/>
              <a:cs typeface="Arial" panose="020B0604020202020204" pitchFamily="34" charset="0"/>
            </a:rPr>
            <a:t>total number of times the customer flowed</a:t>
          </a:r>
          <a:r>
            <a:rPr lang="en-IN" sz="1600" kern="1200" dirty="0">
              <a:solidFill>
                <a:schemeClr val="tx1"/>
              </a:solidFill>
              <a:latin typeface="Arial" panose="020B0604020202020204" pitchFamily="34" charset="0"/>
              <a:cs typeface="Arial" panose="020B0604020202020204" pitchFamily="34" charset="0"/>
            </a:rPr>
            <a:t> so far also affects the chances of a customer defaulting on EMI payment</a:t>
          </a:r>
        </a:p>
      </dsp:txBody>
      <dsp:txXfrm rot="-5400000">
        <a:off x="5219700" y="3243913"/>
        <a:ext cx="5219700" cy="1946347"/>
      </dsp:txXfrm>
    </dsp:sp>
    <dsp:sp modelId="{00BC3D97-1A24-F942-8607-0CB8FEFDCCD0}">
      <dsp:nvSpPr>
        <dsp:cNvPr id="0" name=""/>
        <dsp:cNvSpPr/>
      </dsp:nvSpPr>
      <dsp:spPr>
        <a:xfrm>
          <a:off x="3653790" y="1946347"/>
          <a:ext cx="3131820" cy="1297565"/>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kern="1200" dirty="0">
              <a:solidFill>
                <a:schemeClr val="accent1">
                  <a:lumMod val="60000"/>
                  <a:lumOff val="40000"/>
                </a:schemeClr>
              </a:solidFill>
            </a:rPr>
            <a:t>Conclusion and Discussions</a:t>
          </a:r>
        </a:p>
      </dsp:txBody>
      <dsp:txXfrm>
        <a:off x="3717132" y="2009689"/>
        <a:ext cx="3005136" cy="11708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AB0D7-3849-3D4B-8539-D5EF0615DC38}">
      <dsp:nvSpPr>
        <dsp:cNvPr id="0" name=""/>
        <dsp:cNvSpPr/>
      </dsp:nvSpPr>
      <dsp:spPr>
        <a:xfrm>
          <a:off x="-5322887" y="-815167"/>
          <a:ext cx="6338283" cy="6338283"/>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A6480-16FF-0642-8209-282EA0CF982A}">
      <dsp:nvSpPr>
        <dsp:cNvPr id="0" name=""/>
        <dsp:cNvSpPr/>
      </dsp:nvSpPr>
      <dsp:spPr>
        <a:xfrm>
          <a:off x="653075" y="470794"/>
          <a:ext cx="9873366" cy="941589"/>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7387" tIns="35560" rIns="35560" bIns="35560" numCol="1" spcCol="1270" anchor="ctr" anchorCtr="0">
          <a:noAutofit/>
        </a:bodyPr>
        <a:lstStyle/>
        <a:p>
          <a:pPr marL="0" lvl="0" indent="0" algn="l" defTabSz="622300">
            <a:lnSpc>
              <a:spcPct val="90000"/>
            </a:lnSpc>
            <a:spcBef>
              <a:spcPct val="0"/>
            </a:spcBef>
            <a:spcAft>
              <a:spcPct val="35000"/>
            </a:spcAft>
            <a:buFont typeface="Arial" pitchFamily="34" charset="0"/>
            <a:buNone/>
          </a:pPr>
          <a:r>
            <a:rPr lang="en-US" sz="1400" kern="1200" dirty="0">
              <a:solidFill>
                <a:schemeClr val="tx1"/>
              </a:solidFill>
              <a:latin typeface="Arial" panose="020B0604020202020204" pitchFamily="34" charset="0"/>
              <a:cs typeface="Arial" panose="020B0604020202020204" pitchFamily="34" charset="0"/>
            </a:rPr>
            <a:t>Based on the variables following is </a:t>
          </a:r>
          <a:r>
            <a:rPr lang="en-US" sz="1400" b="1" kern="1200" dirty="0">
              <a:solidFill>
                <a:schemeClr val="tx1"/>
              </a:solidFill>
              <a:latin typeface="Arial" panose="020B0604020202020204" pitchFamily="34" charset="0"/>
              <a:cs typeface="Arial" panose="020B0604020202020204" pitchFamily="34" charset="0"/>
            </a:rPr>
            <a:t>recommended</a:t>
          </a:r>
          <a:r>
            <a:rPr lang="en-US" sz="1400" kern="1200" dirty="0">
              <a:solidFill>
                <a:schemeClr val="tx1"/>
              </a:solidFill>
              <a:latin typeface="Arial" panose="020B0604020202020204" pitchFamily="34" charset="0"/>
              <a:cs typeface="Arial" panose="020B0604020202020204" pitchFamily="34" charset="0"/>
            </a:rPr>
            <a:t> for TVS credit. It is observed that customers </a:t>
          </a:r>
          <a:r>
            <a:rPr lang="en-US" sz="1400" b="1" kern="1200" dirty="0">
              <a:solidFill>
                <a:schemeClr val="tx1"/>
              </a:solidFill>
              <a:latin typeface="Arial" panose="020B0604020202020204" pitchFamily="34" charset="0"/>
              <a:cs typeface="Arial" panose="020B0604020202020204" pitchFamily="34" charset="0"/>
            </a:rPr>
            <a:t>defaulted for last 3 months are highly likely to default in current month as well </a:t>
          </a:r>
          <a:r>
            <a:rPr lang="en-US" sz="1400" kern="1200" dirty="0">
              <a:solidFill>
                <a:schemeClr val="tx1"/>
              </a:solidFill>
              <a:latin typeface="Arial" panose="020B0604020202020204" pitchFamily="34" charset="0"/>
              <a:cs typeface="Arial" panose="020B0604020202020204" pitchFamily="34" charset="0"/>
            </a:rPr>
            <a:t>. Hence, It is prudent for  TVS Credit to generate a </a:t>
          </a:r>
          <a:r>
            <a:rPr lang="en-US" sz="1400" b="1" kern="1200" dirty="0">
              <a:solidFill>
                <a:schemeClr val="tx1"/>
              </a:solidFill>
              <a:latin typeface="Arial" panose="020B0604020202020204" pitchFamily="34" charset="0"/>
              <a:cs typeface="Arial" panose="020B0604020202020204" pitchFamily="34" charset="0"/>
            </a:rPr>
            <a:t>mechanism which can identify such customers </a:t>
          </a:r>
          <a:r>
            <a:rPr lang="en-US" sz="1400" kern="1200" dirty="0">
              <a:solidFill>
                <a:schemeClr val="tx1"/>
              </a:solidFill>
              <a:latin typeface="Arial" panose="020B0604020202020204" pitchFamily="34" charset="0"/>
              <a:cs typeface="Arial" panose="020B0604020202020204" pitchFamily="34" charset="0"/>
            </a:rPr>
            <a:t>and store the information to improve their database. Such database might be </a:t>
          </a:r>
          <a:r>
            <a:rPr lang="en-US" sz="1400" b="1" kern="1200" dirty="0">
              <a:solidFill>
                <a:schemeClr val="tx1"/>
              </a:solidFill>
              <a:latin typeface="Arial" panose="020B0604020202020204" pitchFamily="34" charset="0"/>
              <a:cs typeface="Arial" panose="020B0604020202020204" pitchFamily="34" charset="0"/>
            </a:rPr>
            <a:t>leveraged to estimate whether a customer is a prospective defaulter. </a:t>
          </a:r>
          <a:endParaRPr lang="en-GB" sz="1400" kern="1200" dirty="0">
            <a:solidFill>
              <a:schemeClr val="tx1"/>
            </a:solidFill>
          </a:endParaRPr>
        </a:p>
      </dsp:txBody>
      <dsp:txXfrm>
        <a:off x="653075" y="470794"/>
        <a:ext cx="9873366" cy="941589"/>
      </dsp:txXfrm>
    </dsp:sp>
    <dsp:sp modelId="{D97DAD4C-810A-CA49-9374-A75C6C77274D}">
      <dsp:nvSpPr>
        <dsp:cNvPr id="0" name=""/>
        <dsp:cNvSpPr/>
      </dsp:nvSpPr>
      <dsp:spPr>
        <a:xfrm>
          <a:off x="239735" y="494163"/>
          <a:ext cx="826680" cy="894851"/>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2700" cap="flat" cmpd="sng" algn="ctr">
          <a:gradFill>
            <a:gsLst>
              <a:gs pos="0">
                <a:schemeClr val="accent1">
                  <a:lumMod val="5000"/>
                  <a:lumOff val="95000"/>
                </a:schemeClr>
              </a:gs>
              <a:gs pos="4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miter lim="800000"/>
        </a:ln>
        <a:effectLst/>
      </dsp:spPr>
      <dsp:style>
        <a:lnRef idx="2">
          <a:scrgbClr r="0" g="0" b="0"/>
        </a:lnRef>
        <a:fillRef idx="1">
          <a:scrgbClr r="0" g="0" b="0"/>
        </a:fillRef>
        <a:effectRef idx="0">
          <a:scrgbClr r="0" g="0" b="0"/>
        </a:effectRef>
        <a:fontRef idx="minor"/>
      </dsp:style>
    </dsp:sp>
    <dsp:sp modelId="{78D8C8CD-D7E5-864F-BC65-64122DF05CE0}">
      <dsp:nvSpPr>
        <dsp:cNvPr id="0" name=""/>
        <dsp:cNvSpPr/>
      </dsp:nvSpPr>
      <dsp:spPr>
        <a:xfrm>
          <a:off x="995343" y="1883179"/>
          <a:ext cx="9531099" cy="94158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7387" tIns="35560" rIns="35560" bIns="35560" numCol="1" spcCol="1270" anchor="ctr" anchorCtr="0">
          <a:noAutofit/>
        </a:bodyPr>
        <a:lstStyle/>
        <a:p>
          <a:pPr marL="0" lvl="0" indent="0" algn="l" defTabSz="622300">
            <a:lnSpc>
              <a:spcPct val="90000"/>
            </a:lnSpc>
            <a:spcBef>
              <a:spcPct val="0"/>
            </a:spcBef>
            <a:spcAft>
              <a:spcPct val="35000"/>
            </a:spcAft>
            <a:buFont typeface="Arial" pitchFamily="34" charset="0"/>
            <a:buNone/>
          </a:pPr>
          <a:r>
            <a:rPr lang="en-US" sz="1400" kern="1200" dirty="0">
              <a:solidFill>
                <a:schemeClr val="tx1"/>
              </a:solidFill>
              <a:latin typeface="Arial" panose="020B0604020202020204" pitchFamily="34" charset="0"/>
              <a:cs typeface="Arial" panose="020B0604020202020204" pitchFamily="34" charset="0"/>
            </a:rPr>
            <a:t>In addition to the above, to </a:t>
          </a:r>
          <a:r>
            <a:rPr lang="en-US" sz="1400" b="1" kern="1200" dirty="0">
              <a:solidFill>
                <a:schemeClr val="tx1"/>
              </a:solidFill>
              <a:latin typeface="Arial" panose="020B0604020202020204" pitchFamily="34" charset="0"/>
              <a:cs typeface="Arial" panose="020B0604020202020204" pitchFamily="34" charset="0"/>
            </a:rPr>
            <a:t>improve the predictability of ML model </a:t>
          </a:r>
          <a:r>
            <a:rPr lang="en-US" sz="1400" kern="1200" dirty="0">
              <a:solidFill>
                <a:schemeClr val="tx1"/>
              </a:solidFill>
              <a:latin typeface="Arial" panose="020B0604020202020204" pitchFamily="34" charset="0"/>
              <a:cs typeface="Arial" panose="020B0604020202020204" pitchFamily="34" charset="0"/>
            </a:rPr>
            <a:t>developed, </a:t>
          </a:r>
          <a:r>
            <a:rPr lang="en-US" sz="1400" b="1" kern="1200" dirty="0">
              <a:solidFill>
                <a:schemeClr val="tx1"/>
              </a:solidFill>
              <a:latin typeface="Arial" panose="020B0604020202020204" pitchFamily="34" charset="0"/>
              <a:cs typeface="Arial" panose="020B0604020202020204" pitchFamily="34" charset="0"/>
            </a:rPr>
            <a:t>further feature engineering</a:t>
          </a:r>
          <a:r>
            <a:rPr lang="en-US" sz="1400" kern="1200" dirty="0">
              <a:solidFill>
                <a:schemeClr val="tx1"/>
              </a:solidFill>
              <a:latin typeface="Arial" panose="020B0604020202020204" pitchFamily="34" charset="0"/>
              <a:cs typeface="Arial" panose="020B0604020202020204" pitchFamily="34" charset="0"/>
            </a:rPr>
            <a:t> on the variables shall be performed and the </a:t>
          </a:r>
          <a:r>
            <a:rPr lang="en-US" sz="1400" b="1" kern="1200" dirty="0">
              <a:solidFill>
                <a:schemeClr val="tx1"/>
              </a:solidFill>
              <a:latin typeface="Arial" panose="020B0604020202020204" pitchFamily="34" charset="0"/>
              <a:cs typeface="Arial" panose="020B0604020202020204" pitchFamily="34" charset="0"/>
            </a:rPr>
            <a:t>model shall be retrained</a:t>
          </a:r>
          <a:r>
            <a:rPr lang="en-US" sz="1400" kern="1200" dirty="0">
              <a:latin typeface="Arial" panose="020B0604020202020204" pitchFamily="34" charset="0"/>
              <a:cs typeface="Arial" panose="020B0604020202020204" pitchFamily="34" charset="0"/>
            </a:rPr>
            <a:t>. </a:t>
          </a:r>
          <a:endParaRPr lang="en-US" sz="1400" b="1" kern="1200" dirty="0">
            <a:latin typeface="Arial" panose="020B0604020202020204" pitchFamily="34" charset="0"/>
            <a:cs typeface="Arial" panose="020B0604020202020204" pitchFamily="34" charset="0"/>
          </a:endParaRPr>
        </a:p>
      </dsp:txBody>
      <dsp:txXfrm>
        <a:off x="995343" y="1883179"/>
        <a:ext cx="9531099" cy="941589"/>
      </dsp:txXfrm>
    </dsp:sp>
    <dsp:sp modelId="{CB8A4EE3-25D9-9745-A8DF-88F585F779C0}">
      <dsp:nvSpPr>
        <dsp:cNvPr id="0" name=""/>
        <dsp:cNvSpPr/>
      </dsp:nvSpPr>
      <dsp:spPr>
        <a:xfrm>
          <a:off x="542886" y="1922414"/>
          <a:ext cx="904914" cy="863120"/>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F3720F-F747-2947-A151-A271E127F9C3}">
      <dsp:nvSpPr>
        <dsp:cNvPr id="0" name=""/>
        <dsp:cNvSpPr/>
      </dsp:nvSpPr>
      <dsp:spPr>
        <a:xfrm>
          <a:off x="653075" y="3295564"/>
          <a:ext cx="9873366" cy="941589"/>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7387"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Arial" panose="020B0604020202020204" pitchFamily="34" charset="0"/>
              <a:cs typeface="Arial" panose="020B0604020202020204" pitchFamily="34" charset="0"/>
            </a:rPr>
            <a:t>Further, other </a:t>
          </a:r>
          <a:r>
            <a:rPr lang="en-US" sz="1400" b="1" kern="1200" dirty="0">
              <a:solidFill>
                <a:schemeClr val="tx1"/>
              </a:solidFill>
              <a:latin typeface="Arial" panose="020B0604020202020204" pitchFamily="34" charset="0"/>
              <a:cs typeface="Arial" panose="020B0604020202020204" pitchFamily="34" charset="0"/>
            </a:rPr>
            <a:t>ML tools for classification might be performed </a:t>
          </a:r>
          <a:r>
            <a:rPr lang="en-US" sz="1400" kern="1200" dirty="0">
              <a:solidFill>
                <a:schemeClr val="tx1"/>
              </a:solidFill>
              <a:latin typeface="Arial" panose="020B0604020202020204" pitchFamily="34" charset="0"/>
              <a:cs typeface="Arial" panose="020B0604020202020204" pitchFamily="34" charset="0"/>
            </a:rPr>
            <a:t>on the trained data and </a:t>
          </a:r>
          <a:r>
            <a:rPr lang="en-US" sz="1400" b="1" kern="1200" dirty="0">
              <a:solidFill>
                <a:schemeClr val="tx1"/>
              </a:solidFill>
              <a:latin typeface="Arial" panose="020B0604020202020204" pitchFamily="34" charset="0"/>
              <a:cs typeface="Arial" panose="020B0604020202020204" pitchFamily="34" charset="0"/>
            </a:rPr>
            <a:t>scope of improvement in test accuracy </a:t>
          </a:r>
          <a:r>
            <a:rPr lang="en-US" sz="1400" kern="1200" dirty="0">
              <a:solidFill>
                <a:schemeClr val="tx1"/>
              </a:solidFill>
              <a:latin typeface="Arial" panose="020B0604020202020204" pitchFamily="34" charset="0"/>
              <a:cs typeface="Arial" panose="020B0604020202020204" pitchFamily="34" charset="0"/>
            </a:rPr>
            <a:t>may be assessed.</a:t>
          </a:r>
          <a:endParaRPr lang="en-GB" sz="1400" kern="1200" dirty="0">
            <a:solidFill>
              <a:schemeClr val="tx1"/>
            </a:solidFill>
          </a:endParaRPr>
        </a:p>
      </dsp:txBody>
      <dsp:txXfrm>
        <a:off x="653075" y="3295564"/>
        <a:ext cx="9873366" cy="941589"/>
      </dsp:txXfrm>
    </dsp:sp>
    <dsp:sp modelId="{D107D577-88B0-8045-A189-1B51FC04D100}">
      <dsp:nvSpPr>
        <dsp:cNvPr id="0" name=""/>
        <dsp:cNvSpPr/>
      </dsp:nvSpPr>
      <dsp:spPr>
        <a:xfrm>
          <a:off x="239735" y="3324300"/>
          <a:ext cx="826680" cy="884117"/>
        </a:xfrm>
        <a:prstGeom prst="ellipse">
          <a:avLst/>
        </a:prstGeom>
        <a:gradFill rotWithShape="0">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0.35</cdr:x>
      <cdr:y>0</cdr:y>
    </cdr:from>
    <cdr:to>
      <cdr:x>1</cdr:x>
      <cdr:y>0.10638</cdr:y>
    </cdr:to>
    <cdr:sp macro="" textlink="">
      <cdr:nvSpPr>
        <cdr:cNvPr id="3" name="TextBox 2"/>
        <cdr:cNvSpPr txBox="1"/>
      </cdr:nvSpPr>
      <cdr:spPr>
        <a:xfrm xmlns:a="http://schemas.openxmlformats.org/drawingml/2006/main">
          <a:off x="2533650" y="-1148787"/>
          <a:ext cx="4705350" cy="389095"/>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1100" b="1" dirty="0"/>
            <a:t>No. of Defaulters </a:t>
          </a:r>
          <a:r>
            <a:rPr lang="en-US" b="1" dirty="0"/>
            <a:t>Vs</a:t>
          </a:r>
          <a:r>
            <a:rPr lang="en-US" sz="1100" b="1" dirty="0"/>
            <a:t> Qualification</a:t>
          </a:r>
        </a:p>
      </cdr:txBody>
    </cdr:sp>
  </cdr:relSizeAnchor>
</c:userShapes>
</file>

<file path=ppt/drawings/drawing2.xml><?xml version="1.0" encoding="utf-8"?>
<c:userShapes xmlns:c="http://schemas.openxmlformats.org/drawingml/2006/chart">
  <cdr:relSizeAnchor xmlns:cdr="http://schemas.openxmlformats.org/drawingml/2006/chartDrawing">
    <cdr:from>
      <cdr:x>0.02632</cdr:x>
      <cdr:y>0.05556</cdr:y>
    </cdr:from>
    <cdr:to>
      <cdr:x>0.96053</cdr:x>
      <cdr:y>0.16667</cdr:y>
    </cdr:to>
    <cdr:sp macro="" textlink="">
      <cdr:nvSpPr>
        <cdr:cNvPr id="3" name="TextBox 2"/>
        <cdr:cNvSpPr txBox="1"/>
      </cdr:nvSpPr>
      <cdr:spPr>
        <a:xfrm xmlns:a="http://schemas.openxmlformats.org/drawingml/2006/main">
          <a:off x="152400" y="228600"/>
          <a:ext cx="54102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dirty="0">
              <a:latin typeface="Arial" pitchFamily="34" charset="0"/>
              <a:cs typeface="Arial" pitchFamily="34" charset="0"/>
            </a:rPr>
            <a:t>No. of customers defaulted w.r.t. no. of times customer flowed in the last 3 months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79A91-5D17-4825-8CC0-D948C18F611C}" type="datetimeFigureOut">
              <a:rPr lang="en-US" smtClean="0"/>
              <a:t>11/11/19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4ACBC3-8873-424A-86EC-1EB1818789EA}" type="slidenum">
              <a:rPr lang="en-US" smtClean="0"/>
              <a:t>‹#›</a:t>
            </a:fld>
            <a:endParaRPr lang="en-US"/>
          </a:p>
        </p:txBody>
      </p:sp>
    </p:spTree>
    <p:extLst>
      <p:ext uri="{BB962C8B-B14F-4D97-AF65-F5344CB8AC3E}">
        <p14:creationId xmlns:p14="http://schemas.microsoft.com/office/powerpoint/2010/main" val="325926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4ACBC3-8873-424A-86EC-1EB1818789E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21447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4ACBC3-8873-424A-86EC-1EB1818789EA}" type="slidenum">
              <a:rPr lang="en-US" smtClean="0"/>
              <a:t>3</a:t>
            </a:fld>
            <a:endParaRPr lang="en-US"/>
          </a:p>
        </p:txBody>
      </p:sp>
    </p:spTree>
    <p:extLst>
      <p:ext uri="{BB962C8B-B14F-4D97-AF65-F5344CB8AC3E}">
        <p14:creationId xmlns:p14="http://schemas.microsoft.com/office/powerpoint/2010/main" val="199232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0146E807-7DD5-4D1D-9612-17F3BECE5ED3}" type="datetime1">
              <a:rPr lang="en-IN" smtClean="0"/>
              <a:t>11/11/19</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solidFill>
                <a:srgbClr val="CEB966"/>
              </a:solidFill>
            </a:endParaRPr>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E2654169-9F70-4D99-B8A1-E6F73DE0AF7F}" type="slidenum">
              <a:rPr lang="en-US" smtClean="0">
                <a:solidFill>
                  <a:srgbClr val="CEB966"/>
                </a:solidFill>
              </a:rPr>
              <a:pPr/>
              <a:t>‹#›</a:t>
            </a:fld>
            <a:endParaRPr lang="en-US">
              <a:solidFill>
                <a:srgbClr val="CEB966"/>
              </a:solidFill>
            </a:endParaRPr>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267729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C239F7-8FE1-4F8B-BE64-B9320B415226}" type="datetime1">
              <a:rPr lang="en-IN" smtClean="0"/>
              <a:t>11/11/19</a:t>
            </a:fld>
            <a:endParaRPr lang="en-US"/>
          </a:p>
        </p:txBody>
      </p:sp>
      <p:sp>
        <p:nvSpPr>
          <p:cNvPr id="5" name="Footer Placeholder 4"/>
          <p:cNvSpPr>
            <a:spLocks noGrp="1"/>
          </p:cNvSpPr>
          <p:nvPr>
            <p:ph type="ftr" sz="quarter" idx="11"/>
          </p:nvPr>
        </p:nvSpPr>
        <p:spPr/>
        <p:txBody>
          <a:bodyPr/>
          <a:lstStyle/>
          <a:p>
            <a:endParaRPr lang="en-US">
              <a:solidFill>
                <a:srgbClr val="CEB966"/>
              </a:solidFill>
            </a:endParaRPr>
          </a:p>
        </p:txBody>
      </p:sp>
      <p:sp>
        <p:nvSpPr>
          <p:cNvPr id="6" name="Slide Number Placeholder 5"/>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342931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94933D-01E3-4B9D-8319-52DDC9C82761}" type="datetime1">
              <a:rPr lang="en-IN" smtClean="0"/>
              <a:t>11/11/19</a:t>
            </a:fld>
            <a:endParaRPr lang="en-US"/>
          </a:p>
        </p:txBody>
      </p:sp>
      <p:sp>
        <p:nvSpPr>
          <p:cNvPr id="5" name="Footer Placeholder 4"/>
          <p:cNvSpPr>
            <a:spLocks noGrp="1"/>
          </p:cNvSpPr>
          <p:nvPr>
            <p:ph type="ftr" sz="quarter" idx="11"/>
          </p:nvPr>
        </p:nvSpPr>
        <p:spPr/>
        <p:txBody>
          <a:bodyPr/>
          <a:lstStyle/>
          <a:p>
            <a:endParaRPr lang="en-US">
              <a:solidFill>
                <a:srgbClr val="CEB966"/>
              </a:solidFill>
            </a:endParaRPr>
          </a:p>
        </p:txBody>
      </p:sp>
      <p:sp>
        <p:nvSpPr>
          <p:cNvPr id="6" name="Slide Number Placeholder 5"/>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216846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F7935D5-0916-41B5-9E06-C0F61E259D7C}" type="datetime1">
              <a:rPr lang="en-IN"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57786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40BE9B-D326-4426-A2B4-77BF7648B1CD}" type="datetime1">
              <a:rPr lang="en-IN"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101092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1F44FD-D8C5-4DA3-8DF3-598C6A863689}" type="datetime1">
              <a:rPr lang="en-IN"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168285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7FB140E-6BA1-4228-9F22-02315138DCD0}" type="datetime1">
              <a:rPr lang="en-IN"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3709538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4D8A0D8-2E28-4F3C-9816-23E10463F8DB}" type="datetime1">
              <a:rPr lang="en-IN" smtClean="0"/>
              <a:t>11/11/19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499483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BFBC6C-3003-4E04-BAE1-8F5AD78AEE9D}" type="datetime1">
              <a:rPr lang="en-IN" smtClean="0"/>
              <a:t>11/11/19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497006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9FAAF-B49F-4C03-B49F-D4CAE7DE5601}" type="datetime1">
              <a:rPr lang="en-IN" smtClean="0"/>
              <a:t>11/11/19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632796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9F41EC0-327F-4269-A175-EF44E0693CC5}" type="datetime1">
              <a:rPr lang="en-IN"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57344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7A5D2-BCCE-417D-A5DE-4925532420DF}" type="datetime1">
              <a:rPr lang="en-IN" smtClean="0"/>
              <a:t>11/11/19</a:t>
            </a:fld>
            <a:endParaRPr lang="en-US"/>
          </a:p>
        </p:txBody>
      </p:sp>
      <p:sp>
        <p:nvSpPr>
          <p:cNvPr id="5" name="Footer Placeholder 4"/>
          <p:cNvSpPr>
            <a:spLocks noGrp="1"/>
          </p:cNvSpPr>
          <p:nvPr>
            <p:ph type="ftr" sz="quarter" idx="11"/>
          </p:nvPr>
        </p:nvSpPr>
        <p:spPr/>
        <p:txBody>
          <a:bodyPr/>
          <a:lstStyle/>
          <a:p>
            <a:endParaRPr lang="en-US">
              <a:solidFill>
                <a:srgbClr val="CEB966"/>
              </a:solidFill>
            </a:endParaRPr>
          </a:p>
        </p:txBody>
      </p:sp>
      <p:sp>
        <p:nvSpPr>
          <p:cNvPr id="6" name="Slide Number Placeholder 5"/>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27693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56FCA65-99F9-442C-9E85-88CFD315E937}" type="datetime1">
              <a:rPr lang="en-IN" smtClean="0"/>
              <a:t>11/11/19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4220421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F71DAEC-BC81-42BD-8859-172D5B27DFA4}" type="datetime1">
              <a:rPr lang="en-IN"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1770999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9DF662-1D48-4807-99F2-8B401EE44A5B}" type="datetime1">
              <a:rPr lang="en-IN" smtClean="0"/>
              <a:t>11/11/19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54169-9F70-4D99-B8A1-E6F73DE0AF7F}" type="slidenum">
              <a:rPr lang="en-US" smtClean="0"/>
              <a:t>‹#›</a:t>
            </a:fld>
            <a:endParaRPr lang="en-US"/>
          </a:p>
        </p:txBody>
      </p:sp>
    </p:spTree>
    <p:extLst>
      <p:ext uri="{BB962C8B-B14F-4D97-AF65-F5344CB8AC3E}">
        <p14:creationId xmlns:p14="http://schemas.microsoft.com/office/powerpoint/2010/main" val="223261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D9847-1EE7-4841-93D6-A71611ECA98E}" type="datetime1">
              <a:rPr lang="en-IN" smtClean="0"/>
              <a:t>11/11/19</a:t>
            </a:fld>
            <a:endParaRPr lang="en-US"/>
          </a:p>
        </p:txBody>
      </p:sp>
      <p:sp>
        <p:nvSpPr>
          <p:cNvPr id="5" name="Footer Placeholder 4"/>
          <p:cNvSpPr>
            <a:spLocks noGrp="1"/>
          </p:cNvSpPr>
          <p:nvPr>
            <p:ph type="ftr" sz="quarter" idx="11"/>
          </p:nvPr>
        </p:nvSpPr>
        <p:spPr/>
        <p:txBody>
          <a:bodyPr/>
          <a:lstStyle/>
          <a:p>
            <a:endParaRPr lang="en-US">
              <a:solidFill>
                <a:srgbClr val="CEB966"/>
              </a:solidFill>
            </a:endParaRPr>
          </a:p>
        </p:txBody>
      </p:sp>
      <p:sp>
        <p:nvSpPr>
          <p:cNvPr id="6" name="Slide Number Placeholder 5"/>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90243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3E3FF2D-8E81-40E8-BEDF-B1BE841B91C7}" type="datetime1">
              <a:rPr lang="en-IN" smtClean="0"/>
              <a:t>11/11/19</a:t>
            </a:fld>
            <a:endParaRPr lang="en-US"/>
          </a:p>
        </p:txBody>
      </p:sp>
      <p:sp>
        <p:nvSpPr>
          <p:cNvPr id="6" name="Footer Placeholder 5"/>
          <p:cNvSpPr>
            <a:spLocks noGrp="1"/>
          </p:cNvSpPr>
          <p:nvPr>
            <p:ph type="ftr" sz="quarter" idx="11"/>
          </p:nvPr>
        </p:nvSpPr>
        <p:spPr/>
        <p:txBody>
          <a:bodyPr/>
          <a:lstStyle/>
          <a:p>
            <a:endParaRPr lang="en-US">
              <a:solidFill>
                <a:srgbClr val="CEB966"/>
              </a:solidFill>
            </a:endParaRPr>
          </a:p>
        </p:txBody>
      </p:sp>
      <p:sp>
        <p:nvSpPr>
          <p:cNvPr id="7" name="Slide Number Placeholder 6"/>
          <p:cNvSpPr>
            <a:spLocks noGrp="1"/>
          </p:cNvSpPr>
          <p:nvPr>
            <p:ph type="sldNum" sz="quarter" idx="12"/>
          </p:nvPr>
        </p:nvSpPr>
        <p:spPr/>
        <p:txBody>
          <a:bodyPr/>
          <a:lstStyle/>
          <a:p>
            <a:fld id="{E2654169-9F70-4D99-B8A1-E6F73DE0AF7F}" type="slidenum">
              <a:rPr lang="en-US" smtClean="0"/>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401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87314D-BD9A-49A5-9ED9-81C823C87D68}" type="datetime1">
              <a:rPr lang="en-IN" smtClean="0"/>
              <a:t>11/11/19</a:t>
            </a:fld>
            <a:endParaRPr lang="en-US"/>
          </a:p>
        </p:txBody>
      </p:sp>
      <p:sp>
        <p:nvSpPr>
          <p:cNvPr id="8" name="Footer Placeholder 7"/>
          <p:cNvSpPr>
            <a:spLocks noGrp="1"/>
          </p:cNvSpPr>
          <p:nvPr>
            <p:ph type="ftr" sz="quarter" idx="11"/>
          </p:nvPr>
        </p:nvSpPr>
        <p:spPr/>
        <p:txBody>
          <a:bodyPr/>
          <a:lstStyle/>
          <a:p>
            <a:endParaRPr lang="en-US">
              <a:solidFill>
                <a:srgbClr val="CEB966"/>
              </a:solidFill>
            </a:endParaRPr>
          </a:p>
        </p:txBody>
      </p:sp>
      <p:sp>
        <p:nvSpPr>
          <p:cNvPr id="9" name="Slide Number Placeholder 8"/>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341955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477620-66C5-45F0-B147-B603A93023D4}" type="datetime1">
              <a:rPr lang="en-IN" smtClean="0"/>
              <a:t>11/11/19</a:t>
            </a:fld>
            <a:endParaRPr lang="en-US"/>
          </a:p>
        </p:txBody>
      </p:sp>
      <p:sp>
        <p:nvSpPr>
          <p:cNvPr id="4" name="Footer Placeholder 3"/>
          <p:cNvSpPr>
            <a:spLocks noGrp="1"/>
          </p:cNvSpPr>
          <p:nvPr>
            <p:ph type="ftr" sz="quarter" idx="11"/>
          </p:nvPr>
        </p:nvSpPr>
        <p:spPr/>
        <p:txBody>
          <a:bodyPr/>
          <a:lstStyle/>
          <a:p>
            <a:endParaRPr lang="en-US">
              <a:solidFill>
                <a:srgbClr val="CEB966"/>
              </a:solidFill>
            </a:endParaRPr>
          </a:p>
        </p:txBody>
      </p:sp>
      <p:sp>
        <p:nvSpPr>
          <p:cNvPr id="5" name="Slide Number Placeholder 4"/>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27211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76D35-ABD2-409A-9B4F-FFADBA703F00}" type="datetime1">
              <a:rPr lang="en-IN" smtClean="0"/>
              <a:t>11/11/19</a:t>
            </a:fld>
            <a:endParaRPr lang="en-US"/>
          </a:p>
        </p:txBody>
      </p:sp>
      <p:sp>
        <p:nvSpPr>
          <p:cNvPr id="3" name="Footer Placeholder 2"/>
          <p:cNvSpPr>
            <a:spLocks noGrp="1"/>
          </p:cNvSpPr>
          <p:nvPr>
            <p:ph type="ftr" sz="quarter" idx="11"/>
          </p:nvPr>
        </p:nvSpPr>
        <p:spPr/>
        <p:txBody>
          <a:bodyPr/>
          <a:lstStyle/>
          <a:p>
            <a:endParaRPr lang="en-US">
              <a:solidFill>
                <a:srgbClr val="CEB966"/>
              </a:solidFill>
            </a:endParaRPr>
          </a:p>
        </p:txBody>
      </p:sp>
      <p:sp>
        <p:nvSpPr>
          <p:cNvPr id="4" name="Slide Number Placeholder 3"/>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319500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 name="Date Placeholder 4"/>
          <p:cNvSpPr>
            <a:spLocks noGrp="1"/>
          </p:cNvSpPr>
          <p:nvPr>
            <p:ph type="dt" sz="half" idx="10"/>
          </p:nvPr>
        </p:nvSpPr>
        <p:spPr/>
        <p:txBody>
          <a:bodyPr/>
          <a:lstStyle/>
          <a:p>
            <a:fld id="{8652BBE9-FF81-413E-8DB9-C2AE8166C4DF}" type="datetime1">
              <a:rPr lang="en-IN" smtClean="0"/>
              <a:t>11/11/19</a:t>
            </a:fld>
            <a:endParaRPr lang="en-US"/>
          </a:p>
        </p:txBody>
      </p:sp>
      <p:sp>
        <p:nvSpPr>
          <p:cNvPr id="7" name="Slide Number Placeholder 6"/>
          <p:cNvSpPr>
            <a:spLocks noGrp="1"/>
          </p:cNvSpPr>
          <p:nvPr>
            <p:ph type="sldNum" sz="quarter" idx="12"/>
          </p:nvPr>
        </p:nvSpPr>
        <p:spPr/>
        <p:txBody>
          <a:bodyPr/>
          <a:lstStyle/>
          <a:p>
            <a:fld id="{E2654169-9F70-4D99-B8A1-E6F73DE0AF7F}" type="slidenum">
              <a:rPr lang="en-US" smtClean="0"/>
              <a:pPr/>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CEB966"/>
              </a:solidFill>
            </a:endParaRPr>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037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194D2-F2F4-4E3E-8192-E752EC2266B4}" type="datetime1">
              <a:rPr lang="en-IN" smtClean="0"/>
              <a:t>11/11/19</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solidFill>
                <a:srgbClr val="CEB966"/>
              </a:solidFill>
            </a:endParaRPr>
          </a:p>
        </p:txBody>
      </p:sp>
      <p:sp>
        <p:nvSpPr>
          <p:cNvPr id="7" name="Slide Number Placeholder 6"/>
          <p:cNvSpPr>
            <a:spLocks noGrp="1"/>
          </p:cNvSpPr>
          <p:nvPr>
            <p:ph type="sldNum" sz="quarter" idx="12"/>
          </p:nvPr>
        </p:nvSpPr>
        <p:spPr/>
        <p:txBody>
          <a:bodyPr/>
          <a:lstStyle/>
          <a:p>
            <a:fld id="{E2654169-9F70-4D99-B8A1-E6F73DE0AF7F}" type="slidenum">
              <a:rPr lang="en-US" smtClean="0"/>
              <a:pPr/>
              <a:t>‹#›</a:t>
            </a:fld>
            <a:endParaRPr lang="en-US"/>
          </a:p>
        </p:txBody>
      </p:sp>
    </p:spTree>
    <p:extLst>
      <p:ext uri="{BB962C8B-B14F-4D97-AF65-F5344CB8AC3E}">
        <p14:creationId xmlns:p14="http://schemas.microsoft.com/office/powerpoint/2010/main" val="426801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82AB83E6-E026-4A76-B1DB-B72FBA9F2F8E}" type="datetime1">
              <a:rPr lang="en-IN" smtClean="0"/>
              <a:t>11/11/19</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solidFill>
                <a:srgbClr val="CEB966"/>
              </a:solidFill>
            </a:endParaRPr>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E2654169-9F70-4D99-B8A1-E6F73DE0AF7F}" type="slidenum">
              <a:rPr lang="en-US" smtClean="0"/>
              <a:pPr/>
              <a:t>‹#›</a:t>
            </a:fld>
            <a:endParaRPr lang="en-US"/>
          </a:p>
        </p:txBody>
      </p:sp>
    </p:spTree>
    <p:extLst>
      <p:ext uri="{BB962C8B-B14F-4D97-AF65-F5344CB8AC3E}">
        <p14:creationId xmlns:p14="http://schemas.microsoft.com/office/powerpoint/2010/main" val="1357652170"/>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A266F-F403-488C-8018-D6421DC68F4F}" type="datetime1">
              <a:rPr lang="en-IN" smtClean="0"/>
              <a:t>11/11/19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54169-9F70-4D99-B8A1-E6F73DE0AF7F}" type="slidenum">
              <a:rPr lang="en-US" smtClean="0"/>
              <a:t>‹#›</a:t>
            </a:fld>
            <a:endParaRPr lang="en-US"/>
          </a:p>
        </p:txBody>
      </p:sp>
    </p:spTree>
    <p:extLst>
      <p:ext uri="{BB962C8B-B14F-4D97-AF65-F5344CB8AC3E}">
        <p14:creationId xmlns:p14="http://schemas.microsoft.com/office/powerpoint/2010/main" val="3291335562"/>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6.tiff"/><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13.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4.xml"/><Relationship Id="rId1" Type="http://schemas.openxmlformats.org/officeDocument/2006/relationships/slideLayout" Target="../slideLayouts/slideLayout13.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127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57601" y="838201"/>
            <a:ext cx="6038833" cy="769441"/>
          </a:xfrm>
          <a:prstGeom prst="rect">
            <a:avLst/>
          </a:prstGeom>
          <a:noFill/>
        </p:spPr>
        <p:txBody>
          <a:bodyPr wrap="none" lIns="91440" tIns="45720" rIns="91440" bIns="45720">
            <a:spAutoFit/>
          </a:bodyPr>
          <a:lstStyle/>
          <a:p>
            <a:pPr algn="ctr"/>
            <a:r>
              <a:rPr lang="en-US" sz="4400" b="1" spc="300" dirty="0">
                <a:ln w="11430" cmpd="sng">
                  <a:solidFill>
                    <a:srgbClr val="CEB966">
                      <a:tint val="10000"/>
                    </a:srgbClr>
                  </a:solidFill>
                  <a:prstDash val="solid"/>
                  <a:miter lim="800000"/>
                </a:ln>
                <a:solidFill>
                  <a:srgbClr val="002060"/>
                </a:solidFill>
                <a:effectLst>
                  <a:glow rad="45500">
                    <a:srgbClr val="CEB966">
                      <a:satMod val="220000"/>
                      <a:alpha val="35000"/>
                    </a:srgbClr>
                  </a:glow>
                </a:effectLst>
              </a:rPr>
              <a:t>CRYPTO</a:t>
            </a:r>
            <a:r>
              <a:rPr lang="en-US" sz="4400" b="1" spc="300" dirty="0">
                <a:ln w="11430" cmpd="sng">
                  <a:solidFill>
                    <a:srgbClr val="CEB966">
                      <a:tint val="10000"/>
                    </a:srgbClr>
                  </a:solidFill>
                  <a:prstDash val="solid"/>
                  <a:miter lim="800000"/>
                </a:ln>
                <a:gradFill>
                  <a:gsLst>
                    <a:gs pos="10000">
                      <a:srgbClr val="CEB966">
                        <a:tint val="83000"/>
                        <a:shade val="100000"/>
                        <a:satMod val="200000"/>
                      </a:srgbClr>
                    </a:gs>
                    <a:gs pos="75000">
                      <a:srgbClr val="CEB966">
                        <a:tint val="100000"/>
                        <a:shade val="50000"/>
                        <a:satMod val="150000"/>
                      </a:srgbClr>
                    </a:gs>
                  </a:gsLst>
                  <a:lin ang="5400000"/>
                </a:gradFill>
                <a:effectLst>
                  <a:glow rad="45500">
                    <a:srgbClr val="CEB966">
                      <a:satMod val="220000"/>
                      <a:alpha val="35000"/>
                    </a:srgbClr>
                  </a:glow>
                </a:effectLst>
              </a:rPr>
              <a:t> DATATHON</a:t>
            </a:r>
          </a:p>
        </p:txBody>
      </p:sp>
      <p:sp>
        <p:nvSpPr>
          <p:cNvPr id="11" name="TextBox 10"/>
          <p:cNvSpPr txBox="1"/>
          <p:nvPr/>
        </p:nvSpPr>
        <p:spPr>
          <a:xfrm>
            <a:off x="1981200" y="2573179"/>
            <a:ext cx="1371600" cy="307777"/>
          </a:xfrm>
          <a:prstGeom prst="rect">
            <a:avLst/>
          </a:prstGeom>
          <a:noFill/>
        </p:spPr>
        <p:txBody>
          <a:bodyPr wrap="square" rtlCol="0">
            <a:spAutoFit/>
          </a:bodyPr>
          <a:lstStyle/>
          <a:p>
            <a:pPr algn="ctr"/>
            <a:r>
              <a:rPr lang="en-US" sz="1400" b="1" dirty="0">
                <a:solidFill>
                  <a:prstClr val="black"/>
                </a:solidFill>
              </a:rPr>
              <a:t>Team Name</a:t>
            </a:r>
          </a:p>
        </p:txBody>
      </p:sp>
      <p:sp>
        <p:nvSpPr>
          <p:cNvPr id="12" name="TextBox 11"/>
          <p:cNvSpPr txBox="1"/>
          <p:nvPr/>
        </p:nvSpPr>
        <p:spPr>
          <a:xfrm>
            <a:off x="1981198" y="3748445"/>
            <a:ext cx="1371600" cy="307777"/>
          </a:xfrm>
          <a:prstGeom prst="rect">
            <a:avLst/>
          </a:prstGeom>
          <a:noFill/>
        </p:spPr>
        <p:txBody>
          <a:bodyPr wrap="square" rtlCol="0">
            <a:spAutoFit/>
          </a:bodyPr>
          <a:lstStyle/>
          <a:p>
            <a:pPr algn="ctr"/>
            <a:r>
              <a:rPr lang="en-US" sz="1400" b="1" dirty="0">
                <a:solidFill>
                  <a:prstClr val="black"/>
                </a:solidFill>
              </a:rPr>
              <a:t>College</a:t>
            </a:r>
          </a:p>
        </p:txBody>
      </p:sp>
      <p:sp>
        <p:nvSpPr>
          <p:cNvPr id="9" name="Rectangle 8"/>
          <p:cNvSpPr/>
          <p:nvPr/>
        </p:nvSpPr>
        <p:spPr>
          <a:xfrm>
            <a:off x="3352799" y="2482334"/>
            <a:ext cx="2528455" cy="489466"/>
          </a:xfrm>
          <a:prstGeom prst="rect">
            <a:avLst/>
          </a:prstGeom>
          <a:gradFill>
            <a:gsLst>
              <a:gs pos="23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lumMod val="65000"/>
                    <a:lumOff val="35000"/>
                  </a:prstClr>
                </a:solidFill>
              </a:rPr>
              <a:t>Innovation Geeks</a:t>
            </a:r>
          </a:p>
        </p:txBody>
      </p:sp>
      <p:sp>
        <p:nvSpPr>
          <p:cNvPr id="14" name="Rectangle 13"/>
          <p:cNvSpPr/>
          <p:nvPr/>
        </p:nvSpPr>
        <p:spPr>
          <a:xfrm>
            <a:off x="3359728" y="4833610"/>
            <a:ext cx="2528455" cy="924580"/>
          </a:xfrm>
          <a:prstGeom prst="rect">
            <a:avLst/>
          </a:prstGeom>
          <a:gradFill>
            <a:gsLst>
              <a:gs pos="75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1400" b="1" dirty="0">
                <a:solidFill>
                  <a:prstClr val="black">
                    <a:lumMod val="75000"/>
                    <a:lumOff val="25000"/>
                  </a:prstClr>
                </a:solidFill>
              </a:rPr>
              <a:t>Girish Dev Kumar Chaurasiya</a:t>
            </a:r>
          </a:p>
          <a:p>
            <a:pPr marL="285750" indent="-285750">
              <a:buFont typeface="Arial" pitchFamily="34" charset="0"/>
              <a:buChar char="•"/>
            </a:pPr>
            <a:r>
              <a:rPr lang="en-US" sz="1400" b="1" dirty="0" err="1">
                <a:solidFill>
                  <a:prstClr val="black">
                    <a:lumMod val="75000"/>
                    <a:lumOff val="25000"/>
                  </a:prstClr>
                </a:solidFill>
              </a:rPr>
              <a:t>Sugandha</a:t>
            </a:r>
            <a:r>
              <a:rPr lang="en-US" sz="1400" b="1" dirty="0">
                <a:solidFill>
                  <a:prstClr val="black">
                    <a:lumMod val="75000"/>
                    <a:lumOff val="25000"/>
                  </a:prstClr>
                </a:solidFill>
              </a:rPr>
              <a:t> </a:t>
            </a:r>
            <a:r>
              <a:rPr lang="en-US" sz="1400" b="1" dirty="0" err="1">
                <a:solidFill>
                  <a:prstClr val="black">
                    <a:lumMod val="75000"/>
                    <a:lumOff val="25000"/>
                  </a:prstClr>
                </a:solidFill>
              </a:rPr>
              <a:t>Ranjan</a:t>
            </a:r>
            <a:endParaRPr lang="en-US" sz="1400" b="1" dirty="0">
              <a:solidFill>
                <a:prstClr val="black">
                  <a:lumMod val="75000"/>
                  <a:lumOff val="25000"/>
                </a:prstClr>
              </a:solidFill>
            </a:endParaRPr>
          </a:p>
          <a:p>
            <a:pPr marL="285750" indent="-285750">
              <a:buFont typeface="Arial" pitchFamily="34" charset="0"/>
              <a:buChar char="•"/>
            </a:pPr>
            <a:r>
              <a:rPr lang="en-US" sz="1400" b="1" dirty="0" err="1">
                <a:solidFill>
                  <a:prstClr val="black">
                    <a:lumMod val="75000"/>
                    <a:lumOff val="25000"/>
                  </a:prstClr>
                </a:solidFill>
              </a:rPr>
              <a:t>Suman</a:t>
            </a:r>
            <a:r>
              <a:rPr lang="en-US" sz="1400" b="1" dirty="0">
                <a:solidFill>
                  <a:prstClr val="black">
                    <a:lumMod val="75000"/>
                    <a:lumOff val="25000"/>
                  </a:prstClr>
                </a:solidFill>
              </a:rPr>
              <a:t> Pal</a:t>
            </a:r>
          </a:p>
        </p:txBody>
      </p:sp>
      <p:sp>
        <p:nvSpPr>
          <p:cNvPr id="15" name="TextBox 14"/>
          <p:cNvSpPr txBox="1"/>
          <p:nvPr/>
        </p:nvSpPr>
        <p:spPr>
          <a:xfrm>
            <a:off x="1981198" y="5034290"/>
            <a:ext cx="1371600" cy="523220"/>
          </a:xfrm>
          <a:prstGeom prst="rect">
            <a:avLst/>
          </a:prstGeom>
          <a:noFill/>
        </p:spPr>
        <p:txBody>
          <a:bodyPr wrap="square" rtlCol="0">
            <a:spAutoFit/>
          </a:bodyPr>
          <a:lstStyle/>
          <a:p>
            <a:pPr algn="ctr"/>
            <a:r>
              <a:rPr lang="en-US" sz="1400" b="1" dirty="0">
                <a:solidFill>
                  <a:prstClr val="black"/>
                </a:solidFill>
              </a:rPr>
              <a:t>Name of the Participants</a:t>
            </a:r>
          </a:p>
        </p:txBody>
      </p:sp>
      <p:sp>
        <p:nvSpPr>
          <p:cNvPr id="16" name="Rectangle 15"/>
          <p:cNvSpPr/>
          <p:nvPr/>
        </p:nvSpPr>
        <p:spPr>
          <a:xfrm>
            <a:off x="3352801" y="3657599"/>
            <a:ext cx="2528455" cy="489466"/>
          </a:xfrm>
          <a:prstGeom prst="rect">
            <a:avLst/>
          </a:prstGeom>
          <a:gradFill>
            <a:gsLst>
              <a:gs pos="23000">
                <a:schemeClr val="bg2"/>
              </a:gs>
              <a:gs pos="10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lumMod val="65000"/>
                    <a:lumOff val="35000"/>
                  </a:prstClr>
                </a:solidFill>
              </a:rPr>
              <a:t>IIM Calcutta</a:t>
            </a:r>
          </a:p>
        </p:txBody>
      </p:sp>
      <p:sp>
        <p:nvSpPr>
          <p:cNvPr id="17" name="Rectangle 16"/>
          <p:cNvSpPr/>
          <p:nvPr/>
        </p:nvSpPr>
        <p:spPr>
          <a:xfrm>
            <a:off x="6180876" y="4648200"/>
            <a:ext cx="4715724" cy="1524000"/>
          </a:xfrm>
          <a:prstGeom prst="rect">
            <a:avLst/>
          </a:prstGeom>
          <a:gradFill>
            <a:gsLst>
              <a:gs pos="53000">
                <a:scrgbClr r="0" g="0" b="0"/>
              </a:gs>
              <a:gs pos="0">
                <a:schemeClr val="accent1">
                  <a:tint val="44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EB966">
                    <a:lumMod val="40000"/>
                    <a:lumOff val="60000"/>
                  </a:srgbClr>
                </a:solidFill>
              </a:rPr>
              <a:t>FINANCIAL</a:t>
            </a:r>
            <a:r>
              <a:rPr lang="en-US" sz="2400" b="1" dirty="0">
                <a:solidFill>
                  <a:srgbClr val="CEB966">
                    <a:lumMod val="60000"/>
                    <a:lumOff val="40000"/>
                  </a:srgbClr>
                </a:solidFill>
              </a:rPr>
              <a:t> </a:t>
            </a:r>
            <a:r>
              <a:rPr lang="en-US" sz="2400" b="1" dirty="0">
                <a:solidFill>
                  <a:srgbClr val="CEB966">
                    <a:lumMod val="75000"/>
                  </a:srgbClr>
                </a:solidFill>
              </a:rPr>
              <a:t>DELINQUENCY</a:t>
            </a:r>
            <a:r>
              <a:rPr lang="en-US" sz="2400" b="1" dirty="0">
                <a:solidFill>
                  <a:srgbClr val="CEB966">
                    <a:lumMod val="50000"/>
                  </a:srgbClr>
                </a:solidFill>
              </a:rPr>
              <a:t> </a:t>
            </a:r>
            <a:r>
              <a:rPr lang="en-US" sz="2400" b="1" dirty="0">
                <a:solidFill>
                  <a:srgbClr val="CEB966">
                    <a:lumMod val="75000"/>
                  </a:srgbClr>
                </a:solidFill>
              </a:rPr>
              <a:t>PREDICTIVE ANALYSIS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876" y="2203662"/>
            <a:ext cx="4715724" cy="2438400"/>
          </a:xfrm>
          <a:prstGeom prst="rect">
            <a:avLst/>
          </a:prstGeom>
          <a:noFill/>
          <a:ln w="19050">
            <a:solidFill>
              <a:schemeClr val="tx1">
                <a:alpha val="38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Slide Number Placeholder 18"/>
          <p:cNvSpPr>
            <a:spLocks noGrp="1"/>
          </p:cNvSpPr>
          <p:nvPr>
            <p:ph type="sldNum" sz="quarter" idx="12"/>
          </p:nvPr>
        </p:nvSpPr>
        <p:spPr/>
        <p:txBody>
          <a:bodyPr/>
          <a:lstStyle/>
          <a:p>
            <a:fld id="{E2654169-9F70-4D99-B8A1-E6F73DE0AF7F}" type="slidenum">
              <a:rPr lang="en-US" smtClean="0">
                <a:solidFill>
                  <a:srgbClr val="CEB966"/>
                </a:solidFill>
              </a:rPr>
              <a:pPr/>
              <a:t>1</a:t>
            </a:fld>
            <a:endParaRPr lang="en-US">
              <a:solidFill>
                <a:srgbClr val="CEB966"/>
              </a:solidFill>
            </a:endParaRPr>
          </a:p>
        </p:txBody>
      </p:sp>
    </p:spTree>
    <p:extLst>
      <p:ext uri="{BB962C8B-B14F-4D97-AF65-F5344CB8AC3E}">
        <p14:creationId xmlns:p14="http://schemas.microsoft.com/office/powerpoint/2010/main" val="18274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6756DD-3C70-894B-83AA-A080D4EED204}"/>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10</a:t>
            </a:fld>
            <a:endParaRPr lang="en-US" sz="1400" dirty="0">
              <a:solidFill>
                <a:schemeClr val="accent6">
                  <a:lumMod val="50000"/>
                </a:schemeClr>
              </a:solidFill>
            </a:endParaRPr>
          </a:p>
        </p:txBody>
      </p:sp>
      <p:graphicFrame>
        <p:nvGraphicFramePr>
          <p:cNvPr id="13" name="Chart 12">
            <a:extLst>
              <a:ext uri="{FF2B5EF4-FFF2-40B4-BE49-F238E27FC236}">
                <a16:creationId xmlns:a16="http://schemas.microsoft.com/office/drawing/2014/main" id="{76AC7F82-C101-014D-88E9-BE4359A80E60}"/>
              </a:ext>
            </a:extLst>
          </p:cNvPr>
          <p:cNvGraphicFramePr>
            <a:graphicFrameLocks/>
          </p:cNvGraphicFramePr>
          <p:nvPr>
            <p:extLst>
              <p:ext uri="{D42A27DB-BD31-4B8C-83A1-F6EECF244321}">
                <p14:modId xmlns:p14="http://schemas.microsoft.com/office/powerpoint/2010/main" val="3045917562"/>
              </p:ext>
            </p:extLst>
          </p:nvPr>
        </p:nvGraphicFramePr>
        <p:xfrm>
          <a:off x="4836265" y="3736417"/>
          <a:ext cx="6313555" cy="29778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17321FB5-6376-6C4A-ADDE-1291E7325DE5}"/>
              </a:ext>
            </a:extLst>
          </p:cNvPr>
          <p:cNvGraphicFramePr>
            <a:graphicFrameLocks/>
          </p:cNvGraphicFramePr>
          <p:nvPr>
            <p:extLst>
              <p:ext uri="{D42A27DB-BD31-4B8C-83A1-F6EECF244321}">
                <p14:modId xmlns:p14="http://schemas.microsoft.com/office/powerpoint/2010/main" val="1226890879"/>
              </p:ext>
            </p:extLst>
          </p:nvPr>
        </p:nvGraphicFramePr>
        <p:xfrm>
          <a:off x="4836265" y="679757"/>
          <a:ext cx="5819589" cy="305666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
            <a:extLst>
              <a:ext uri="{FF2B5EF4-FFF2-40B4-BE49-F238E27FC236}">
                <a16:creationId xmlns:a16="http://schemas.microsoft.com/office/drawing/2014/main" id="{3DB35B84-48D3-6140-8622-58644552241D}"/>
              </a:ext>
            </a:extLst>
          </p:cNvPr>
          <p:cNvSpPr txBox="1"/>
          <p:nvPr/>
        </p:nvSpPr>
        <p:spPr>
          <a:xfrm>
            <a:off x="4563411" y="6267981"/>
            <a:ext cx="3182648" cy="27093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1200" b="1" dirty="0"/>
              <a:t>-Number of times the customer flowed in the last 3 months </a:t>
            </a:r>
            <a:r>
              <a:rPr lang="en-US" dirty="0"/>
              <a:t>	</a:t>
            </a:r>
          </a:p>
          <a:p>
            <a:endParaRPr lang="en-US" dirty="0"/>
          </a:p>
        </p:txBody>
      </p:sp>
      <p:pic>
        <p:nvPicPr>
          <p:cNvPr id="9"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939"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865558" y="143036"/>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solidFill>
                  <a:prstClr val="black"/>
                </a:solidFill>
              </a:rPr>
              <a:t>DESCRIPTIVE</a:t>
            </a:r>
            <a:r>
              <a:rPr lang="en-GB" dirty="0">
                <a:solidFill>
                  <a:schemeClr val="tx1"/>
                </a:solidFill>
              </a:rPr>
              <a:t> </a:t>
            </a:r>
            <a:r>
              <a:rPr lang="en-US" dirty="0">
                <a:solidFill>
                  <a:srgbClr val="A379BB">
                    <a:lumMod val="50000"/>
                  </a:srgbClr>
                </a:solidFill>
              </a:rPr>
              <a:t>DATA ANALYSIS</a:t>
            </a:r>
          </a:p>
        </p:txBody>
      </p:sp>
      <p:sp>
        <p:nvSpPr>
          <p:cNvPr id="2" name="Rounded Rectangle 1">
            <a:extLst>
              <a:ext uri="{FF2B5EF4-FFF2-40B4-BE49-F238E27FC236}">
                <a16:creationId xmlns:a16="http://schemas.microsoft.com/office/drawing/2014/main" id="{4BED9AA0-F68B-C941-A69D-BC1C748DA511}"/>
              </a:ext>
            </a:extLst>
          </p:cNvPr>
          <p:cNvSpPr/>
          <p:nvPr/>
        </p:nvSpPr>
        <p:spPr>
          <a:xfrm>
            <a:off x="1021394" y="679757"/>
            <a:ext cx="2709971" cy="5859155"/>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latin typeface="Arial" pitchFamily="34" charset="0"/>
                <a:cs typeface="Arial" pitchFamily="34" charset="0"/>
              </a:rPr>
              <a:t>The adjacent two plots show the relation of proportion of defaulters with respect to no. of times customer flowed in the last 3 months(V4) and total no. of times(V3).</a:t>
            </a:r>
          </a:p>
          <a:p>
            <a:pPr marL="171450" indent="-171450">
              <a:buFont typeface="Arial" panose="020B0604020202020204" pitchFamily="34" charset="0"/>
              <a:buChar char="•"/>
            </a:pPr>
            <a:r>
              <a:rPr lang="en-US" sz="1200" dirty="0">
                <a:solidFill>
                  <a:schemeClr val="tx1"/>
                </a:solidFill>
                <a:latin typeface="Arial" pitchFamily="34" charset="0"/>
                <a:cs typeface="Arial" pitchFamily="34" charset="0"/>
              </a:rPr>
              <a:t>It can be seen that </a:t>
            </a:r>
            <a:r>
              <a:rPr lang="en-US" sz="1200" b="1" dirty="0">
                <a:solidFill>
                  <a:schemeClr val="tx1"/>
                </a:solidFill>
                <a:latin typeface="Arial" pitchFamily="34" charset="0"/>
                <a:cs typeface="Arial" pitchFamily="34" charset="0"/>
              </a:rPr>
              <a:t>for customers who do not default at all in the last 3 months or otherwise, the defaulter count/proportion is very low</a:t>
            </a:r>
            <a:r>
              <a:rPr lang="en-US" sz="1200" dirty="0">
                <a:solidFill>
                  <a:schemeClr val="tx1"/>
                </a:solidFill>
                <a:latin typeface="Arial" pitchFamily="34" charset="0"/>
                <a:cs typeface="Arial" pitchFamily="34" charset="0"/>
              </a:rPr>
              <a:t>. As the </a:t>
            </a:r>
            <a:r>
              <a:rPr lang="en-US" sz="1200" b="1" dirty="0">
                <a:solidFill>
                  <a:schemeClr val="tx1"/>
                </a:solidFill>
                <a:latin typeface="Arial" pitchFamily="34" charset="0"/>
                <a:cs typeface="Arial" pitchFamily="34" charset="0"/>
              </a:rPr>
              <a:t>number of times of default in past increases, the chances of defaulting in the current month increases. </a:t>
            </a:r>
          </a:p>
          <a:p>
            <a:pPr algn="ctr"/>
            <a:endParaRPr lang="en-US" sz="1200" dirty="0">
              <a:solidFill>
                <a:schemeClr val="tx1"/>
              </a:solidFill>
            </a:endParaRPr>
          </a:p>
        </p:txBody>
      </p:sp>
    </p:spTree>
    <p:extLst>
      <p:ext uri="{BB962C8B-B14F-4D97-AF65-F5344CB8AC3E}">
        <p14:creationId xmlns:p14="http://schemas.microsoft.com/office/powerpoint/2010/main" val="345789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3111CC-36CE-6046-9A20-6EA36D804163}"/>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11</a:t>
            </a:fld>
            <a:endParaRPr lang="en-US" sz="1400" dirty="0">
              <a:solidFill>
                <a:schemeClr val="accent6">
                  <a:lumMod val="50000"/>
                </a:schemeClr>
              </a:solidFill>
            </a:endParaRPr>
          </a:p>
        </p:txBody>
      </p:sp>
      <p:sp>
        <p:nvSpPr>
          <p:cNvPr id="9" name="TextBox 8">
            <a:extLst>
              <a:ext uri="{FF2B5EF4-FFF2-40B4-BE49-F238E27FC236}">
                <a16:creationId xmlns:a16="http://schemas.microsoft.com/office/drawing/2014/main" id="{245CBC0C-509F-1B43-AF3F-4E9FEB209815}"/>
              </a:ext>
            </a:extLst>
          </p:cNvPr>
          <p:cNvSpPr txBox="1"/>
          <p:nvPr/>
        </p:nvSpPr>
        <p:spPr>
          <a:xfrm>
            <a:off x="1219200" y="591657"/>
            <a:ext cx="7860525" cy="1077218"/>
          </a:xfrm>
          <a:prstGeom prst="rect">
            <a:avLst/>
          </a:prstGeom>
          <a:noFill/>
        </p:spPr>
        <p:txBody>
          <a:bodyPr wrap="square" rtlCol="0">
            <a:spAutoFit/>
          </a:bodyPr>
          <a:lstStyle/>
          <a:p>
            <a:pPr algn="just"/>
            <a:r>
              <a:rPr lang="en-US" sz="1600" u="sng" dirty="0">
                <a:latin typeface="Arial" panose="020B0604020202020204" pitchFamily="34" charset="0"/>
                <a:cs typeface="Arial" panose="020B0604020202020204" pitchFamily="34" charset="0"/>
              </a:rPr>
              <a:t>FEATURE GENERATION</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a:p>
            <a:pPr marL="285750" indent="-285750" algn="just">
              <a:buFont typeface="Arial" pitchFamily="34" charset="0"/>
              <a:buChar char="•"/>
            </a:pPr>
            <a:endParaRPr lang="en-IN" sz="16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39DEC095-6D12-0A42-A3FB-D416026A3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228" y="4083221"/>
            <a:ext cx="4086144" cy="2695410"/>
          </a:xfrm>
          <a:prstGeom prst="rect">
            <a:avLst/>
          </a:prstGeom>
          <a:ln>
            <a:noFill/>
          </a:ln>
        </p:spPr>
      </p:pic>
      <p:pic>
        <p:nvPicPr>
          <p:cNvPr id="12"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702" y="30687"/>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142183" y="391483"/>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t>PREDICTIVE DATA ANALYSIS</a:t>
            </a:r>
          </a:p>
        </p:txBody>
      </p:sp>
      <p:sp>
        <p:nvSpPr>
          <p:cNvPr id="2" name="Rounded Rectangle 1">
            <a:extLst>
              <a:ext uri="{FF2B5EF4-FFF2-40B4-BE49-F238E27FC236}">
                <a16:creationId xmlns:a16="http://schemas.microsoft.com/office/drawing/2014/main" id="{1650FF83-FC21-8C4A-B52B-81B7015903C3}"/>
              </a:ext>
            </a:extLst>
          </p:cNvPr>
          <p:cNvSpPr/>
          <p:nvPr/>
        </p:nvSpPr>
        <p:spPr>
          <a:xfrm>
            <a:off x="1067951" y="1066800"/>
            <a:ext cx="2648553" cy="5289550"/>
          </a:xfrm>
          <a:prstGeom prst="roundRect">
            <a:avLst/>
          </a:prstGeom>
          <a:ln w="79375" cmpd="sng"/>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One hot encoding</a:t>
            </a:r>
            <a:r>
              <a:rPr lang="en-US" sz="1200" dirty="0">
                <a:solidFill>
                  <a:schemeClr val="tx1"/>
                </a:solidFill>
                <a:latin typeface="Arial" panose="020B0604020202020204" pitchFamily="34" charset="0"/>
                <a:cs typeface="Arial" panose="020B0604020202020204" pitchFamily="34" charset="0"/>
              </a:rPr>
              <a:t>: one hot encoding is performed with most of the categorical variable.</a:t>
            </a:r>
          </a:p>
        </p:txBody>
      </p:sp>
      <p:sp>
        <p:nvSpPr>
          <p:cNvPr id="3" name="Rounded Rectangle 2">
            <a:extLst>
              <a:ext uri="{FF2B5EF4-FFF2-40B4-BE49-F238E27FC236}">
                <a16:creationId xmlns:a16="http://schemas.microsoft.com/office/drawing/2014/main" id="{DF50E772-8877-0342-8EA7-3C1CCC2E09F6}"/>
              </a:ext>
            </a:extLst>
          </p:cNvPr>
          <p:cNvSpPr/>
          <p:nvPr/>
        </p:nvSpPr>
        <p:spPr>
          <a:xfrm>
            <a:off x="4430631" y="1261087"/>
            <a:ext cx="2743200" cy="1600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Arial" panose="020B0604020202020204" pitchFamily="34" charset="0"/>
                <a:cs typeface="Arial" panose="020B0604020202020204" pitchFamily="34" charset="0"/>
              </a:rPr>
              <a:t>Extracting locations from Pin-code</a:t>
            </a:r>
            <a:r>
              <a:rPr lang="en-US" sz="1200" dirty="0">
                <a:solidFill>
                  <a:schemeClr val="tx1"/>
                </a:solidFill>
                <a:latin typeface="Arial" panose="020B0604020202020204" pitchFamily="34" charset="0"/>
                <a:cs typeface="Arial" panose="020B0604020202020204" pitchFamily="34" charset="0"/>
              </a:rPr>
              <a:t>: We have extracted the regions of the customer to which they belong by categorizing their location based on the first two digits of the Pin code. Following is a information generated from the extraction of images</a:t>
            </a:r>
            <a:endParaRPr lang="en-IN" sz="1200" dirty="0">
              <a:solidFill>
                <a:schemeClr val="tx1"/>
              </a:solidFill>
              <a:latin typeface="Arial" panose="020B0604020202020204" pitchFamily="34" charset="0"/>
              <a:cs typeface="Arial" panose="020B0604020202020204" pitchFamily="34" charset="0"/>
            </a:endParaRPr>
          </a:p>
        </p:txBody>
      </p:sp>
      <p:sp>
        <p:nvSpPr>
          <p:cNvPr id="4" name="Rounded Rectangle 3">
            <a:extLst>
              <a:ext uri="{FF2B5EF4-FFF2-40B4-BE49-F238E27FC236}">
                <a16:creationId xmlns:a16="http://schemas.microsoft.com/office/drawing/2014/main" id="{65C1520F-76EE-4542-A78C-C64EFB069D33}"/>
              </a:ext>
            </a:extLst>
          </p:cNvPr>
          <p:cNvSpPr/>
          <p:nvPr/>
        </p:nvSpPr>
        <p:spPr>
          <a:xfrm>
            <a:off x="8686800" y="3230791"/>
            <a:ext cx="2667000" cy="990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Arial" panose="020B0604020202020204" pitchFamily="34" charset="0"/>
                <a:cs typeface="Arial" panose="020B0604020202020204" pitchFamily="34" charset="0"/>
              </a:rPr>
              <a:t>Logarithm</a:t>
            </a:r>
            <a:r>
              <a:rPr lang="en-US" sz="1200" dirty="0">
                <a:solidFill>
                  <a:schemeClr val="tx1"/>
                </a:solidFill>
                <a:latin typeface="Arial" panose="020B0604020202020204" pitchFamily="34" charset="0"/>
                <a:cs typeface="Arial" panose="020B0604020202020204" pitchFamily="34" charset="0"/>
              </a:rPr>
              <a:t> of the EMI data has been taken to remove the positive skewness of the data. </a:t>
            </a:r>
            <a:endParaRPr lang="en-IN" sz="1200" dirty="0">
              <a:solidFill>
                <a:schemeClr val="tx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154FC31-5BAE-4241-B571-168258B0D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3089" y="545372"/>
            <a:ext cx="4058951" cy="2666034"/>
          </a:xfrm>
          <a:prstGeom prst="rect">
            <a:avLst/>
          </a:prstGeom>
          <a:ln>
            <a:noFill/>
          </a:ln>
        </p:spPr>
      </p:pic>
      <p:pic>
        <p:nvPicPr>
          <p:cNvPr id="16" name="Picture 15">
            <a:extLst>
              <a:ext uri="{FF2B5EF4-FFF2-40B4-BE49-F238E27FC236}">
                <a16:creationId xmlns:a16="http://schemas.microsoft.com/office/drawing/2014/main" id="{20F53D5F-D23B-1A42-BDBF-932886A9E8A1}"/>
              </a:ext>
            </a:extLst>
          </p:cNvPr>
          <p:cNvPicPr>
            <a:picLocks noChangeAspect="1"/>
          </p:cNvPicPr>
          <p:nvPr/>
        </p:nvPicPr>
        <p:blipFill>
          <a:blip r:embed="rId5"/>
          <a:stretch>
            <a:fillRect/>
          </a:stretch>
        </p:blipFill>
        <p:spPr>
          <a:xfrm>
            <a:off x="4278382" y="3604044"/>
            <a:ext cx="3329028" cy="2000185"/>
          </a:xfrm>
          <a:prstGeom prst="rect">
            <a:avLst/>
          </a:prstGeom>
        </p:spPr>
      </p:pic>
    </p:spTree>
    <p:extLst>
      <p:ext uri="{BB962C8B-B14F-4D97-AF65-F5344CB8AC3E}">
        <p14:creationId xmlns:p14="http://schemas.microsoft.com/office/powerpoint/2010/main" val="413737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5D8ED0-AD75-B34F-96FB-E28CF2FFABF6}"/>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12</a:t>
            </a:fld>
            <a:endParaRPr lang="en-US" sz="1400" dirty="0">
              <a:solidFill>
                <a:schemeClr val="accent6">
                  <a:lumMod val="50000"/>
                </a:schemeClr>
              </a:solidFill>
            </a:endParaRPr>
          </a:p>
        </p:txBody>
      </p:sp>
      <p:pic>
        <p:nvPicPr>
          <p:cNvPr id="8"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942"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379052" y="346413"/>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t>PREDICTIVE DATA ANALYSIS</a:t>
            </a:r>
          </a:p>
        </p:txBody>
      </p:sp>
      <p:sp>
        <p:nvSpPr>
          <p:cNvPr id="2" name="Rounded Rectangle 1">
            <a:extLst>
              <a:ext uri="{FF2B5EF4-FFF2-40B4-BE49-F238E27FC236}">
                <a16:creationId xmlns:a16="http://schemas.microsoft.com/office/drawing/2014/main" id="{5C4633F2-D74D-D24B-BEEE-E71E17132005}"/>
              </a:ext>
            </a:extLst>
          </p:cNvPr>
          <p:cNvSpPr/>
          <p:nvPr/>
        </p:nvSpPr>
        <p:spPr>
          <a:xfrm>
            <a:off x="3288518" y="609600"/>
            <a:ext cx="2350282" cy="1600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u="sng" dirty="0">
              <a:solidFill>
                <a:schemeClr val="tx1"/>
              </a:solidFill>
              <a:latin typeface="Arial" panose="020B0604020202020204" pitchFamily="34" charset="0"/>
              <a:cs typeface="Arial" panose="020B0604020202020204" pitchFamily="34" charset="0"/>
            </a:endParaRPr>
          </a:p>
          <a:p>
            <a:pPr algn="ctr"/>
            <a:endParaRPr lang="en-US" sz="1200" b="1" u="sng" dirty="0">
              <a:solidFill>
                <a:schemeClr val="tx1"/>
              </a:solidFill>
              <a:latin typeface="Arial" panose="020B0604020202020204" pitchFamily="34" charset="0"/>
              <a:cs typeface="Arial" panose="020B0604020202020204" pitchFamily="34" charset="0"/>
            </a:endParaRPr>
          </a:p>
          <a:p>
            <a:pPr algn="ctr"/>
            <a:endParaRPr lang="en-US" sz="1200" b="1" u="sng" dirty="0">
              <a:solidFill>
                <a:schemeClr val="tx1"/>
              </a:solidFill>
              <a:latin typeface="Arial" panose="020B0604020202020204" pitchFamily="34" charset="0"/>
              <a:cs typeface="Arial" panose="020B0604020202020204" pitchFamily="34" charset="0"/>
            </a:endParaRPr>
          </a:p>
          <a:p>
            <a:pPr algn="ctr"/>
            <a:endParaRPr lang="en-US" sz="1200" b="1" u="sng" dirty="0">
              <a:solidFill>
                <a:schemeClr val="tx1"/>
              </a:solidFill>
              <a:latin typeface="Arial" panose="020B0604020202020204" pitchFamily="34" charset="0"/>
              <a:cs typeface="Arial" panose="020B0604020202020204" pitchFamily="34" charset="0"/>
            </a:endParaRPr>
          </a:p>
          <a:p>
            <a:pPr algn="ctr"/>
            <a:endParaRPr lang="en-US" sz="1200" b="1" u="sng" dirty="0">
              <a:solidFill>
                <a:schemeClr val="tx1"/>
              </a:solidFill>
              <a:latin typeface="Arial" panose="020B0604020202020204" pitchFamily="34" charset="0"/>
              <a:cs typeface="Arial" panose="020B0604020202020204" pitchFamily="34" charset="0"/>
            </a:endParaRPr>
          </a:p>
          <a:p>
            <a:pPr algn="ctr"/>
            <a:endParaRPr lang="en-US" sz="1200" b="1" u="sng" dirty="0">
              <a:solidFill>
                <a:schemeClr val="tx1"/>
              </a:solidFill>
              <a:latin typeface="Arial" panose="020B0604020202020204" pitchFamily="34" charset="0"/>
              <a:cs typeface="Arial" panose="020B0604020202020204" pitchFamily="34" charset="0"/>
            </a:endParaRPr>
          </a:p>
          <a:p>
            <a:pPr algn="ctr"/>
            <a:endParaRPr lang="en-US" sz="1200" b="1" u="sng" dirty="0">
              <a:solidFill>
                <a:schemeClr val="tx1"/>
              </a:solidFill>
              <a:latin typeface="Arial" panose="020B0604020202020204" pitchFamily="34" charset="0"/>
              <a:cs typeface="Arial" panose="020B0604020202020204" pitchFamily="34" charset="0"/>
            </a:endParaRPr>
          </a:p>
          <a:p>
            <a:pPr algn="ctr"/>
            <a:endParaRPr lang="en-US" sz="1200" b="1" u="sng"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Confusion matrix</a:t>
            </a:r>
          </a:p>
          <a:p>
            <a:pPr algn="ctr"/>
            <a:endParaRPr lang="en-US" sz="1200" dirty="0">
              <a:solidFill>
                <a:schemeClr val="tx1"/>
              </a:solidFill>
            </a:endParaRPr>
          </a:p>
        </p:txBody>
      </p:sp>
      <p:sp>
        <p:nvSpPr>
          <p:cNvPr id="4" name="Oval 3">
            <a:extLst>
              <a:ext uri="{FF2B5EF4-FFF2-40B4-BE49-F238E27FC236}">
                <a16:creationId xmlns:a16="http://schemas.microsoft.com/office/drawing/2014/main" id="{62B41197-3E94-8D49-9485-B696EC390ED7}"/>
              </a:ext>
            </a:extLst>
          </p:cNvPr>
          <p:cNvSpPr/>
          <p:nvPr/>
        </p:nvSpPr>
        <p:spPr>
          <a:xfrm>
            <a:off x="6546121" y="929842"/>
            <a:ext cx="1816882" cy="155727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ERROR RATE: .14</a:t>
            </a:r>
            <a:endParaRPr lang="en-US" b="1" dirty="0"/>
          </a:p>
        </p:txBody>
      </p:sp>
      <p:pic>
        <p:nvPicPr>
          <p:cNvPr id="10" name="Picture 9">
            <a:extLst>
              <a:ext uri="{FF2B5EF4-FFF2-40B4-BE49-F238E27FC236}">
                <a16:creationId xmlns:a16="http://schemas.microsoft.com/office/drawing/2014/main" id="{049D09AD-16D6-BA40-AE44-2770955DD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511" y="1011716"/>
            <a:ext cx="1893082" cy="914400"/>
          </a:xfrm>
          <a:prstGeom prst="rect">
            <a:avLst/>
          </a:prstGeom>
          <a:ln>
            <a:solidFill>
              <a:schemeClr val="tx1"/>
            </a:solidFill>
          </a:ln>
        </p:spPr>
      </p:pic>
      <p:sp>
        <p:nvSpPr>
          <p:cNvPr id="11" name="Hexagon 10">
            <a:extLst>
              <a:ext uri="{FF2B5EF4-FFF2-40B4-BE49-F238E27FC236}">
                <a16:creationId xmlns:a16="http://schemas.microsoft.com/office/drawing/2014/main" id="{F6E40E8C-CF85-6C45-BD92-758F2A3AC782}"/>
              </a:ext>
            </a:extLst>
          </p:cNvPr>
          <p:cNvSpPr/>
          <p:nvPr/>
        </p:nvSpPr>
        <p:spPr>
          <a:xfrm>
            <a:off x="8818388" y="2618056"/>
            <a:ext cx="1752600" cy="1295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 Fold </a:t>
            </a:r>
          </a:p>
          <a:p>
            <a:pPr algn="ctr"/>
            <a:r>
              <a:rPr lang="en-US" dirty="0">
                <a:solidFill>
                  <a:schemeClr val="tx1"/>
                </a:solidFill>
              </a:rPr>
              <a:t>Cross Validation</a:t>
            </a:r>
          </a:p>
        </p:txBody>
      </p:sp>
      <p:sp>
        <p:nvSpPr>
          <p:cNvPr id="12" name="Rounded Rectangle 11">
            <a:extLst>
              <a:ext uri="{FF2B5EF4-FFF2-40B4-BE49-F238E27FC236}">
                <a16:creationId xmlns:a16="http://schemas.microsoft.com/office/drawing/2014/main" id="{4C8240EE-967F-2C49-9711-083A6F2A04B8}"/>
              </a:ext>
            </a:extLst>
          </p:cNvPr>
          <p:cNvSpPr/>
          <p:nvPr/>
        </p:nvSpPr>
        <p:spPr>
          <a:xfrm>
            <a:off x="939961" y="2558124"/>
            <a:ext cx="2514600" cy="174175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Variables V25 and V26 indicate the fraction of time customers were assigned various agencies separately. We have clubbed them together to get the required information as a </a:t>
            </a:r>
            <a:r>
              <a:rPr lang="en-US" sz="1200" b="1" dirty="0">
                <a:solidFill>
                  <a:schemeClr val="tx1"/>
                </a:solidFill>
                <a:latin typeface="Arial" panose="020B0604020202020204" pitchFamily="34" charset="0"/>
                <a:cs typeface="Arial" panose="020B0604020202020204" pitchFamily="34" charset="0"/>
              </a:rPr>
              <a:t>single feature</a:t>
            </a:r>
            <a:r>
              <a:rPr lang="en-US" sz="1200" dirty="0">
                <a:solidFill>
                  <a:schemeClr val="tx1"/>
                </a:solidFill>
                <a:latin typeface="Arial" panose="020B0604020202020204" pitchFamily="34" charset="0"/>
                <a:cs typeface="Arial" panose="020B0604020202020204" pitchFamily="34" charset="0"/>
              </a:rPr>
              <a:t>. </a:t>
            </a:r>
            <a:endParaRPr lang="en-IN" sz="1200" dirty="0">
              <a:solidFill>
                <a:schemeClr val="tx1"/>
              </a:solidFill>
              <a:latin typeface="Arial" panose="020B0604020202020204" pitchFamily="34" charset="0"/>
              <a:cs typeface="Arial" panose="020B0604020202020204" pitchFamily="34" charset="0"/>
            </a:endParaRPr>
          </a:p>
          <a:p>
            <a:pPr algn="ctr"/>
            <a:endParaRPr lang="en-US" sz="1200" dirty="0">
              <a:solidFill>
                <a:schemeClr val="tx1"/>
              </a:solidFill>
            </a:endParaRPr>
          </a:p>
        </p:txBody>
      </p:sp>
      <p:sp>
        <p:nvSpPr>
          <p:cNvPr id="14" name="Rounded Rectangle 13">
            <a:extLst>
              <a:ext uri="{FF2B5EF4-FFF2-40B4-BE49-F238E27FC236}">
                <a16:creationId xmlns:a16="http://schemas.microsoft.com/office/drawing/2014/main" id="{7432911E-77D8-6D45-88A9-A1289BB09BFA}"/>
              </a:ext>
            </a:extLst>
          </p:cNvPr>
          <p:cNvSpPr/>
          <p:nvPr/>
        </p:nvSpPr>
        <p:spPr>
          <a:xfrm>
            <a:off x="3295817" y="4588858"/>
            <a:ext cx="2514600" cy="192272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Variable V13 is Aadhar information whereas V23 is PAN Card/ Voter ID information both have been clubbed together as they indicate the </a:t>
            </a:r>
            <a:r>
              <a:rPr lang="en-US" sz="1200" b="1" dirty="0">
                <a:solidFill>
                  <a:schemeClr val="tx1"/>
                </a:solidFill>
                <a:latin typeface="Arial" panose="020B0604020202020204" pitchFamily="34" charset="0"/>
                <a:cs typeface="Arial" panose="020B0604020202020204" pitchFamily="34" charset="0"/>
              </a:rPr>
              <a:t>identity of customers. </a:t>
            </a:r>
          </a:p>
          <a:p>
            <a:pPr algn="ctr"/>
            <a:endParaRPr lang="en-US" sz="1200" dirty="0">
              <a:solidFill>
                <a:schemeClr val="tx1"/>
              </a:solidFill>
            </a:endParaRPr>
          </a:p>
        </p:txBody>
      </p:sp>
      <p:sp>
        <p:nvSpPr>
          <p:cNvPr id="15" name="Rounded Rectangle 14">
            <a:extLst>
              <a:ext uri="{FF2B5EF4-FFF2-40B4-BE49-F238E27FC236}">
                <a16:creationId xmlns:a16="http://schemas.microsoft.com/office/drawing/2014/main" id="{D154A5E6-D8A8-FF46-A0BF-5DD818F34060}"/>
              </a:ext>
            </a:extLst>
          </p:cNvPr>
          <p:cNvSpPr/>
          <p:nvPr/>
        </p:nvSpPr>
        <p:spPr>
          <a:xfrm>
            <a:off x="6171683" y="4588625"/>
            <a:ext cx="2565758" cy="192272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n-US" sz="1200" b="1" dirty="0">
              <a:solidFill>
                <a:schemeClr val="tx1"/>
              </a:solidFill>
              <a:latin typeface="Arial" panose="020B0604020202020204" pitchFamily="34" charset="0"/>
              <a:cs typeface="Arial" panose="020B0604020202020204" pitchFamily="34" charset="0"/>
            </a:endParaRPr>
          </a:p>
          <a:p>
            <a:pPr algn="just"/>
            <a:r>
              <a:rPr lang="en-US" sz="1200" b="1" dirty="0">
                <a:solidFill>
                  <a:schemeClr val="tx1"/>
                </a:solidFill>
                <a:latin typeface="Arial" panose="020B0604020202020204" pitchFamily="34" charset="0"/>
                <a:cs typeface="Arial" panose="020B0604020202020204" pitchFamily="34" charset="0"/>
              </a:rPr>
              <a:t>XG-Boost and Random forest </a:t>
            </a:r>
            <a:r>
              <a:rPr lang="en-US" sz="1200" dirty="0">
                <a:solidFill>
                  <a:schemeClr val="tx1"/>
                </a:solidFill>
                <a:latin typeface="Arial" panose="020B0604020202020204" pitchFamily="34" charset="0"/>
                <a:cs typeface="Arial" panose="020B0604020202020204" pitchFamily="34" charset="0"/>
              </a:rPr>
              <a:t>are two tree based model which have been used here to classify customers in two classes of N and N+1 buckets. In addition to this, method parameters are tuned to minimize error rates.</a:t>
            </a:r>
          </a:p>
          <a:p>
            <a:pPr algn="ctr"/>
            <a:endParaRPr lang="en-US" sz="1200" dirty="0">
              <a:solidFill>
                <a:schemeClr val="tx1"/>
              </a:solidFill>
            </a:endParaRPr>
          </a:p>
        </p:txBody>
      </p:sp>
      <p:cxnSp>
        <p:nvCxnSpPr>
          <p:cNvPr id="17" name="Straight Connector 16">
            <a:extLst>
              <a:ext uri="{FF2B5EF4-FFF2-40B4-BE49-F238E27FC236}">
                <a16:creationId xmlns:a16="http://schemas.microsoft.com/office/drawing/2014/main" id="{33068663-7353-074B-942F-2FA6EB84E530}"/>
              </a:ext>
            </a:extLst>
          </p:cNvPr>
          <p:cNvCxnSpPr>
            <a:cxnSpLocks/>
          </p:cNvCxnSpPr>
          <p:nvPr/>
        </p:nvCxnSpPr>
        <p:spPr>
          <a:xfrm flipH="1">
            <a:off x="2819400" y="1898021"/>
            <a:ext cx="635161" cy="688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DE4F73-9804-2444-B0F6-532493010B16}"/>
              </a:ext>
            </a:extLst>
          </p:cNvPr>
          <p:cNvCxnSpPr>
            <a:cxnSpLocks/>
          </p:cNvCxnSpPr>
          <p:nvPr/>
        </p:nvCxnSpPr>
        <p:spPr>
          <a:xfrm>
            <a:off x="3045381" y="4310306"/>
            <a:ext cx="250436" cy="49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BC0A2C-3911-C64D-BE19-776D6AF19D83}"/>
              </a:ext>
            </a:extLst>
          </p:cNvPr>
          <p:cNvCxnSpPr>
            <a:cxnSpLocks/>
            <a:stCxn id="10" idx="3"/>
          </p:cNvCxnSpPr>
          <p:nvPr/>
        </p:nvCxnSpPr>
        <p:spPr>
          <a:xfrm>
            <a:off x="5325593" y="1468916"/>
            <a:ext cx="13038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B112586-75FD-B042-9989-5A94CD1C7429}"/>
              </a:ext>
            </a:extLst>
          </p:cNvPr>
          <p:cNvCxnSpPr>
            <a:cxnSpLocks/>
            <a:endCxn id="11" idx="4"/>
          </p:cNvCxnSpPr>
          <p:nvPr/>
        </p:nvCxnSpPr>
        <p:spPr>
          <a:xfrm>
            <a:off x="8279414" y="1991393"/>
            <a:ext cx="862824" cy="62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C800361-5442-E241-A3BA-D9CE38A0807F}"/>
              </a:ext>
            </a:extLst>
          </p:cNvPr>
          <p:cNvCxnSpPr>
            <a:cxnSpLocks/>
            <a:stCxn id="11" idx="2"/>
          </p:cNvCxnSpPr>
          <p:nvPr/>
        </p:nvCxnSpPr>
        <p:spPr>
          <a:xfrm flipH="1">
            <a:off x="8659644" y="3913456"/>
            <a:ext cx="482594" cy="740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AE8CA8-F885-A74E-9800-D486D4428D97}"/>
              </a:ext>
            </a:extLst>
          </p:cNvPr>
          <p:cNvCxnSpPr>
            <a:stCxn id="14" idx="3"/>
            <a:endCxn id="15" idx="1"/>
          </p:cNvCxnSpPr>
          <p:nvPr/>
        </p:nvCxnSpPr>
        <p:spPr>
          <a:xfrm flipV="1">
            <a:off x="5810417" y="5549986"/>
            <a:ext cx="361266" cy="2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20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8861A06-7C29-6347-8262-CB80858042C9}"/>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13</a:t>
            </a:fld>
            <a:endParaRPr lang="en-US" sz="1400" dirty="0">
              <a:solidFill>
                <a:schemeClr val="accent6">
                  <a:lumMod val="50000"/>
                </a:schemeClr>
              </a:solidFill>
            </a:endParaRPr>
          </a:p>
        </p:txBody>
      </p:sp>
      <p:pic>
        <p:nvPicPr>
          <p:cNvPr id="9" name="Picture 8">
            <a:extLst>
              <a:ext uri="{FF2B5EF4-FFF2-40B4-BE49-F238E27FC236}">
                <a16:creationId xmlns:a16="http://schemas.microsoft.com/office/drawing/2014/main" id="{3B6F8BE7-1792-1E48-803F-2E4323D07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085807"/>
            <a:ext cx="4185919" cy="3139440"/>
          </a:xfrm>
          <a:prstGeom prst="rect">
            <a:avLst/>
          </a:prstGeom>
          <a:ln>
            <a:noFill/>
          </a:ln>
        </p:spPr>
      </p:pic>
      <p:pic>
        <p:nvPicPr>
          <p:cNvPr id="11" name="Picture 10">
            <a:extLst>
              <a:ext uri="{FF2B5EF4-FFF2-40B4-BE49-F238E27FC236}">
                <a16:creationId xmlns:a16="http://schemas.microsoft.com/office/drawing/2014/main" id="{711E481F-9640-0041-9474-F282DCB1A8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1" y="3542417"/>
            <a:ext cx="4160520" cy="3120390"/>
          </a:xfrm>
          <a:prstGeom prst="rect">
            <a:avLst/>
          </a:prstGeom>
          <a:ln>
            <a:noFill/>
          </a:ln>
        </p:spPr>
      </p:pic>
      <p:pic>
        <p:nvPicPr>
          <p:cNvPr id="8"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448189" y="545372"/>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t>PREDICTIVE DATA ANALYSIS</a:t>
            </a:r>
          </a:p>
        </p:txBody>
      </p:sp>
      <p:sp>
        <p:nvSpPr>
          <p:cNvPr id="2" name="Rounded Rectangle 1">
            <a:extLst>
              <a:ext uri="{FF2B5EF4-FFF2-40B4-BE49-F238E27FC236}">
                <a16:creationId xmlns:a16="http://schemas.microsoft.com/office/drawing/2014/main" id="{502A5FB6-2EB4-CF4E-994A-73A29DFF413A}"/>
              </a:ext>
            </a:extLst>
          </p:cNvPr>
          <p:cNvSpPr/>
          <p:nvPr/>
        </p:nvSpPr>
        <p:spPr>
          <a:xfrm>
            <a:off x="434341" y="1719077"/>
            <a:ext cx="7176148" cy="11046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Using aforementioned models, important variables</a:t>
            </a:r>
            <a:r>
              <a:rPr lang="en-US" sz="1400" dirty="0">
                <a:solidFill>
                  <a:schemeClr val="tx1"/>
                </a:solidFill>
                <a:latin typeface="Arial" panose="020B0604020202020204" pitchFamily="34" charset="0"/>
                <a:cs typeface="Arial" panose="020B0604020202020204" pitchFamily="34" charset="0"/>
              </a:rPr>
              <a:t> as per splits of the variables which resulted in maximum increase in the accuracy of the model on an average </a:t>
            </a:r>
            <a:r>
              <a:rPr lang="en-US" sz="1400" b="1" dirty="0">
                <a:solidFill>
                  <a:schemeClr val="tx1"/>
                </a:solidFill>
                <a:latin typeface="Arial" panose="020B0604020202020204" pitchFamily="34" charset="0"/>
                <a:cs typeface="Arial" panose="020B0604020202020204" pitchFamily="34" charset="0"/>
              </a:rPr>
              <a:t>are recorded </a:t>
            </a:r>
            <a:r>
              <a:rPr lang="en-US" sz="1400" dirty="0">
                <a:solidFill>
                  <a:schemeClr val="tx1"/>
                </a:solidFill>
                <a:latin typeface="Arial" panose="020B0604020202020204" pitchFamily="34" charset="0"/>
                <a:cs typeface="Arial" panose="020B0604020202020204" pitchFamily="34" charset="0"/>
              </a:rPr>
              <a:t>and a plot indicating the same is presented.</a:t>
            </a:r>
          </a:p>
        </p:txBody>
      </p:sp>
      <p:sp>
        <p:nvSpPr>
          <p:cNvPr id="10" name="Rounded Rectangle 9">
            <a:extLst>
              <a:ext uri="{FF2B5EF4-FFF2-40B4-BE49-F238E27FC236}">
                <a16:creationId xmlns:a16="http://schemas.microsoft.com/office/drawing/2014/main" id="{423834FB-9D31-CA44-9C00-1120697D174E}"/>
              </a:ext>
            </a:extLst>
          </p:cNvPr>
          <p:cNvSpPr/>
          <p:nvPr/>
        </p:nvSpPr>
        <p:spPr>
          <a:xfrm>
            <a:off x="4724399" y="4786630"/>
            <a:ext cx="7157720" cy="110462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latin typeface="Arial" panose="020B0604020202020204" pitchFamily="34" charset="0"/>
                <a:cs typeface="Arial" panose="020B0604020202020204" pitchFamily="34" charset="0"/>
              </a:rPr>
              <a:t>Threshold has been reduced to accommodate for high AUC</a:t>
            </a:r>
            <a:r>
              <a:rPr lang="en-US" sz="1400" dirty="0">
                <a:solidFill>
                  <a:schemeClr val="tx1"/>
                </a:solidFill>
                <a:latin typeface="Arial" panose="020B0604020202020204" pitchFamily="34" charset="0"/>
                <a:cs typeface="Arial" panose="020B0604020202020204" pitchFamily="34" charset="0"/>
              </a:rPr>
              <a:t> value of </a:t>
            </a:r>
            <a:r>
              <a:rPr lang="en-US" sz="1400" b="1" dirty="0">
                <a:solidFill>
                  <a:schemeClr val="tx1"/>
                </a:solidFill>
                <a:latin typeface="Arial" panose="020B0604020202020204" pitchFamily="34" charset="0"/>
                <a:cs typeface="Arial" panose="020B0604020202020204" pitchFamily="34" charset="0"/>
              </a:rPr>
              <a:t>88 %</a:t>
            </a:r>
            <a:r>
              <a:rPr lang="en-US" sz="1400" dirty="0">
                <a:solidFill>
                  <a:schemeClr val="tx1"/>
                </a:solidFill>
                <a:latin typeface="Arial" panose="020B0604020202020204" pitchFamily="34" charset="0"/>
                <a:cs typeface="Arial" panose="020B0604020202020204" pitchFamily="34" charset="0"/>
              </a:rPr>
              <a:t> to improve the predictability of true positive rates without affecting true negative rates significantly. </a:t>
            </a:r>
          </a:p>
        </p:txBody>
      </p:sp>
    </p:spTree>
    <p:extLst>
      <p:ext uri="{BB962C8B-B14F-4D97-AF65-F5344CB8AC3E}">
        <p14:creationId xmlns:p14="http://schemas.microsoft.com/office/powerpoint/2010/main" val="345080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2654169-9F70-4D99-B8A1-E6F73DE0AF7F}" type="slidenum">
              <a:rPr lang="en-US" sz="1400">
                <a:solidFill>
                  <a:schemeClr val="accent6">
                    <a:lumMod val="50000"/>
                  </a:schemeClr>
                </a:solidFill>
              </a:rPr>
              <a:t>14</a:t>
            </a:fld>
            <a:endParaRPr lang="en-US" sz="1400" dirty="0">
              <a:solidFill>
                <a:schemeClr val="accent6">
                  <a:lumMod val="50000"/>
                </a:schemeClr>
              </a:solidFill>
            </a:endParaRPr>
          </a:p>
        </p:txBody>
      </p:sp>
      <p:graphicFrame>
        <p:nvGraphicFramePr>
          <p:cNvPr id="5" name="Table 4">
            <a:extLst>
              <a:ext uri="{FF2B5EF4-FFF2-40B4-BE49-F238E27FC236}">
                <a16:creationId xmlns:a16="http://schemas.microsoft.com/office/drawing/2014/main" id="{213B3D4E-D133-ED4F-9B52-C3D2AF89DCE5}"/>
              </a:ext>
            </a:extLst>
          </p:cNvPr>
          <p:cNvGraphicFramePr>
            <a:graphicFrameLocks noGrp="1"/>
          </p:cNvGraphicFramePr>
          <p:nvPr>
            <p:extLst>
              <p:ext uri="{D42A27DB-BD31-4B8C-83A1-F6EECF244321}">
                <p14:modId xmlns:p14="http://schemas.microsoft.com/office/powerpoint/2010/main" val="1971044761"/>
              </p:ext>
            </p:extLst>
          </p:nvPr>
        </p:nvGraphicFramePr>
        <p:xfrm>
          <a:off x="1676400" y="2030979"/>
          <a:ext cx="8991600" cy="4451540"/>
        </p:xfrm>
        <a:graphic>
          <a:graphicData uri="http://schemas.openxmlformats.org/drawingml/2006/table">
            <a:tbl>
              <a:tblPr firstRow="1" bandRow="1">
                <a:tableStyleId>{5C22544A-7EE6-4342-B048-85BDC9FD1C3A}</a:tableStyleId>
              </a:tblPr>
              <a:tblGrid>
                <a:gridCol w="1293390">
                  <a:extLst>
                    <a:ext uri="{9D8B030D-6E8A-4147-A177-3AD203B41FA5}">
                      <a16:colId xmlns:a16="http://schemas.microsoft.com/office/drawing/2014/main" val="2768153046"/>
                    </a:ext>
                  </a:extLst>
                </a:gridCol>
                <a:gridCol w="7698210">
                  <a:extLst>
                    <a:ext uri="{9D8B030D-6E8A-4147-A177-3AD203B41FA5}">
                      <a16:colId xmlns:a16="http://schemas.microsoft.com/office/drawing/2014/main" val="1165796782"/>
                    </a:ext>
                  </a:extLst>
                </a:gridCol>
              </a:tblGrid>
              <a:tr h="357092">
                <a:tc>
                  <a:txBody>
                    <a:bodyPr/>
                    <a:lstStyle/>
                    <a:p>
                      <a:pPr algn="ctr"/>
                      <a:r>
                        <a:rPr lang="en-US" sz="1200" dirty="0">
                          <a:solidFill>
                            <a:sysClr val="windowText" lastClr="000000"/>
                          </a:solidFill>
                        </a:rPr>
                        <a:t>Variable ID</a:t>
                      </a:r>
                      <a:endParaRPr lang="en-US" sz="1200" dirty="0">
                        <a:solidFill>
                          <a:sysClr val="windowText" lastClr="000000"/>
                        </a:solidFill>
                        <a:latin typeface="Arial" panose="020B0604020202020204" pitchFamily="34" charset="0"/>
                        <a:cs typeface="Arial" panose="020B0604020202020204" pitchFamily="34" charset="0"/>
                      </a:endParaRPr>
                    </a:p>
                  </a:txBody>
                  <a:tcPr>
                    <a:solidFill>
                      <a:schemeClr val="accent1">
                        <a:lumMod val="60000"/>
                        <a:lumOff val="40000"/>
                      </a:schemeClr>
                    </a:solidFill>
                  </a:tcPr>
                </a:tc>
                <a:tc>
                  <a:txBody>
                    <a:bodyPr/>
                    <a:lstStyle/>
                    <a:p>
                      <a:pPr algn="ctr"/>
                      <a:r>
                        <a:rPr lang="en-US" sz="1200" dirty="0">
                          <a:solidFill>
                            <a:sysClr val="windowText" lastClr="000000"/>
                          </a:solidFill>
                        </a:rPr>
                        <a:t>Description </a:t>
                      </a:r>
                      <a:endParaRPr lang="en-US" sz="1200" dirty="0">
                        <a:solidFill>
                          <a:sysClr val="windowText" lastClr="000000"/>
                        </a:solidFill>
                        <a:latin typeface="Arial" panose="020B0604020202020204" pitchFamily="34" charset="0"/>
                        <a:cs typeface="Arial" panose="020B0604020202020204" pitchFamily="34" charset="0"/>
                      </a:endParaRPr>
                    </a:p>
                  </a:txBody>
                  <a:tcPr>
                    <a:solidFill>
                      <a:schemeClr val="accent1">
                        <a:lumMod val="60000"/>
                        <a:lumOff val="40000"/>
                      </a:schemeClr>
                    </a:solidFill>
                  </a:tcPr>
                </a:tc>
                <a:extLst>
                  <a:ext uri="{0D108BD9-81ED-4DB2-BD59-A6C34878D82A}">
                    <a16:rowId xmlns:a16="http://schemas.microsoft.com/office/drawing/2014/main" val="3228549466"/>
                  </a:ext>
                </a:extLst>
              </a:tr>
              <a:tr h="437287">
                <a:tc>
                  <a:txBody>
                    <a:bodyPr/>
                    <a:lstStyle/>
                    <a:p>
                      <a:pPr marL="0" indent="0" algn="ctr" fontAlgn="b">
                        <a:buClr>
                          <a:srgbClr val="000000"/>
                        </a:buClr>
                        <a:buSzPts val="1200"/>
                        <a:buFont typeface="+mj-lt"/>
                        <a:buNone/>
                      </a:pPr>
                      <a:r>
                        <a:rPr lang="en-IN" sz="1200" u="none" strike="noStrike" dirty="0">
                          <a:effectLst/>
                        </a:rPr>
                        <a:t>V4</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 Number of times the customer flowed in the last 3 months</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170325925"/>
                  </a:ext>
                </a:extLst>
              </a:tr>
              <a:tr h="262279">
                <a:tc>
                  <a:txBody>
                    <a:bodyPr/>
                    <a:lstStyle/>
                    <a:p>
                      <a:pPr marL="0" indent="0" algn="ctr" fontAlgn="b">
                        <a:buClr>
                          <a:srgbClr val="000000"/>
                        </a:buClr>
                        <a:buSzPts val="1200"/>
                        <a:buFont typeface="+mj-lt"/>
                        <a:buNone/>
                      </a:pPr>
                      <a:r>
                        <a:rPr lang="en-IN" sz="1200" u="none" strike="noStrike" dirty="0">
                          <a:effectLst/>
                        </a:rPr>
                        <a:t>V16</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 EMI</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932253229"/>
                  </a:ext>
                </a:extLst>
              </a:tr>
              <a:tr h="737944">
                <a:tc>
                  <a:txBody>
                    <a:bodyPr/>
                    <a:lstStyle/>
                    <a:p>
                      <a:pPr marL="0" indent="0" algn="ctr" fontAlgn="b">
                        <a:buClr>
                          <a:srgbClr val="000000"/>
                        </a:buClr>
                        <a:buSzPts val="1200"/>
                        <a:buFont typeface="+mj-lt"/>
                        <a:buNone/>
                      </a:pPr>
                      <a:r>
                        <a:rPr lang="en-IN" sz="1200" u="none" strike="noStrike" dirty="0">
                          <a:effectLst/>
                        </a:rPr>
                        <a:t>V10</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u="none" strike="noStrike" dirty="0">
                          <a:effectLst/>
                        </a:rPr>
                        <a:t> Average delay in EMI payment (delay is the difference between the payment date and presentation date)</a:t>
                      </a:r>
                    </a:p>
                    <a:p>
                      <a:pPr algn="ctr" fontAlgn="b"/>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36811378"/>
                  </a:ext>
                </a:extLst>
              </a:tr>
              <a:tr h="400248">
                <a:tc>
                  <a:txBody>
                    <a:bodyPr/>
                    <a:lstStyle/>
                    <a:p>
                      <a:pPr marL="0" indent="0" algn="ctr" fontAlgn="b">
                        <a:buClr>
                          <a:srgbClr val="000000"/>
                        </a:buClr>
                        <a:buSzPts val="1200"/>
                        <a:buFont typeface="+mj-lt"/>
                        <a:buNone/>
                      </a:pPr>
                      <a:r>
                        <a:rPr lang="en-IN" sz="1200" u="none" strike="noStrike" dirty="0">
                          <a:effectLst/>
                        </a:rPr>
                        <a:t> V3</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 Total number of times the customer flowed so far</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61005116"/>
                  </a:ext>
                </a:extLst>
              </a:tr>
              <a:tr h="400248">
                <a:tc>
                  <a:txBody>
                    <a:bodyPr/>
                    <a:lstStyle/>
                    <a:p>
                      <a:pPr marL="0" indent="0" algn="ctr" fontAlgn="b">
                        <a:buClr>
                          <a:srgbClr val="000000"/>
                        </a:buClr>
                        <a:buSzPts val="1200"/>
                        <a:buFont typeface="+mj-lt"/>
                        <a:buNone/>
                      </a:pPr>
                      <a:r>
                        <a:rPr lang="en-IN" sz="1200" u="none" strike="noStrike" dirty="0">
                          <a:effectLst/>
                        </a:rPr>
                        <a:t>V25+V26</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 Fraction of times the customer was allocated to agency</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209081247"/>
                  </a:ext>
                </a:extLst>
              </a:tr>
              <a:tr h="262279">
                <a:tc>
                  <a:txBody>
                    <a:bodyPr/>
                    <a:lstStyle/>
                    <a:p>
                      <a:pPr marL="0" indent="0" algn="ctr" fontAlgn="b">
                        <a:buClr>
                          <a:srgbClr val="000000"/>
                        </a:buClr>
                        <a:buSzPts val="1200"/>
                        <a:buFont typeface="+mj-lt"/>
                        <a:buNone/>
                      </a:pPr>
                      <a:r>
                        <a:rPr lang="en-IN" sz="1200" u="none" strike="noStrike" dirty="0">
                          <a:effectLst/>
                        </a:rPr>
                        <a:t> V18</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 Qualification</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203308915"/>
                  </a:ext>
                </a:extLst>
              </a:tr>
              <a:tr h="531388">
                <a:tc>
                  <a:txBody>
                    <a:bodyPr/>
                    <a:lstStyle/>
                    <a:p>
                      <a:pPr marL="0" indent="0" algn="ctr" fontAlgn="b">
                        <a:buClr>
                          <a:srgbClr val="000000"/>
                        </a:buClr>
                        <a:buSzPts val="1200"/>
                        <a:buFont typeface="+mj-lt"/>
                        <a:buNone/>
                      </a:pPr>
                      <a:r>
                        <a:rPr lang="en-IN" sz="1200" u="none" strike="noStrike" dirty="0">
                          <a:effectLst/>
                        </a:rPr>
                        <a:t> V21</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Indicates the maximum continuous mobs in which the customer flowed</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41086875"/>
                  </a:ext>
                </a:extLst>
              </a:tr>
              <a:tr h="262279">
                <a:tc>
                  <a:txBody>
                    <a:bodyPr/>
                    <a:lstStyle/>
                    <a:p>
                      <a:pPr marL="0" indent="0" algn="ctr" fontAlgn="b">
                        <a:buClr>
                          <a:srgbClr val="000000"/>
                        </a:buClr>
                        <a:buSzPts val="1200"/>
                        <a:buFont typeface="+mj-lt"/>
                        <a:buNone/>
                      </a:pPr>
                      <a:r>
                        <a:rPr lang="en-IN" sz="1200" u="none" strike="noStrike" dirty="0">
                          <a:effectLst/>
                        </a:rPr>
                        <a:t> V22</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Tenure</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660920866"/>
                  </a:ext>
                </a:extLst>
              </a:tr>
              <a:tr h="400248">
                <a:tc>
                  <a:txBody>
                    <a:bodyPr/>
                    <a:lstStyle/>
                    <a:p>
                      <a:pPr marL="0" indent="0" algn="ctr" fontAlgn="b">
                        <a:buClr>
                          <a:srgbClr val="000000"/>
                        </a:buClr>
                        <a:buSzPts val="1200"/>
                        <a:buFont typeface="+mj-lt"/>
                        <a:buNone/>
                      </a:pPr>
                      <a:r>
                        <a:rPr lang="en-IN" sz="1200" u="none" strike="noStrike" dirty="0">
                          <a:effectLst/>
                        </a:rPr>
                        <a:t> V5</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Total enquiries made by the customer in the last 9 months</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13666135"/>
                  </a:ext>
                </a:extLst>
              </a:tr>
              <a:tr h="400248">
                <a:tc>
                  <a:txBody>
                    <a:bodyPr/>
                    <a:lstStyle/>
                    <a:p>
                      <a:pPr marL="0" indent="0" algn="ctr" fontAlgn="b">
                        <a:buClr>
                          <a:srgbClr val="000000"/>
                        </a:buClr>
                        <a:buSzPts val="1200"/>
                        <a:buFont typeface="+mj-lt"/>
                        <a:buNone/>
                      </a:pPr>
                      <a:r>
                        <a:rPr lang="en-IN" sz="1200" u="none" strike="noStrike" dirty="0">
                          <a:effectLst/>
                        </a:rPr>
                        <a:t>V20</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IN" sz="1200" u="none" strike="noStrike" dirty="0">
                          <a:effectLst/>
                        </a:rPr>
                        <a:t> Number of times the customer flowed/MOB</a:t>
                      </a:r>
                      <a:endParaRPr lang="en-IN"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628241698"/>
                  </a:ext>
                </a:extLst>
              </a:tr>
            </a:tbl>
          </a:graphicData>
        </a:graphic>
      </p:graphicFrame>
      <p:sp>
        <p:nvSpPr>
          <p:cNvPr id="6" name="TextBox 5"/>
          <p:cNvSpPr txBox="1"/>
          <p:nvPr/>
        </p:nvSpPr>
        <p:spPr>
          <a:xfrm>
            <a:off x="4343400" y="514652"/>
            <a:ext cx="4114800" cy="369332"/>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sz="1800" dirty="0"/>
              <a:t>CONCLUSION &amp; DISCUSSION </a:t>
            </a:r>
          </a:p>
        </p:txBody>
      </p:sp>
      <p:sp>
        <p:nvSpPr>
          <p:cNvPr id="3" name="Rounded Rectangle 2">
            <a:extLst>
              <a:ext uri="{FF2B5EF4-FFF2-40B4-BE49-F238E27FC236}">
                <a16:creationId xmlns:a16="http://schemas.microsoft.com/office/drawing/2014/main" id="{68509B03-9DC9-6947-82D2-F24DB7CEB697}"/>
              </a:ext>
            </a:extLst>
          </p:cNvPr>
          <p:cNvSpPr/>
          <p:nvPr/>
        </p:nvSpPr>
        <p:spPr>
          <a:xfrm>
            <a:off x="1676400" y="980493"/>
            <a:ext cx="8991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Following are some of </a:t>
            </a:r>
            <a:r>
              <a:rPr lang="en-US" sz="1400" b="1" dirty="0">
                <a:solidFill>
                  <a:schemeClr val="tx1"/>
                </a:solidFill>
                <a:latin typeface="Arial" panose="020B0604020202020204" pitchFamily="34" charset="0"/>
                <a:cs typeface="Arial" panose="020B0604020202020204" pitchFamily="34" charset="0"/>
              </a:rPr>
              <a:t>the important variables explaining the defaulting </a:t>
            </a:r>
            <a:r>
              <a:rPr lang="en-US" sz="1400" dirty="0">
                <a:solidFill>
                  <a:schemeClr val="tx1"/>
                </a:solidFill>
                <a:latin typeface="Arial" panose="020B0604020202020204" pitchFamily="34" charset="0"/>
                <a:cs typeface="Arial" panose="020B0604020202020204" pitchFamily="34" charset="0"/>
              </a:rPr>
              <a:t>costumers: </a:t>
            </a:r>
          </a:p>
        </p:txBody>
      </p:sp>
    </p:spTree>
    <p:extLst>
      <p:ext uri="{BB962C8B-B14F-4D97-AF65-F5344CB8AC3E}">
        <p14:creationId xmlns:p14="http://schemas.microsoft.com/office/powerpoint/2010/main" val="397132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473845-40D6-1C42-A66C-F9108529C664}"/>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15</a:t>
            </a:fld>
            <a:endParaRPr lang="en-US" sz="1400" dirty="0">
              <a:solidFill>
                <a:schemeClr val="accent6">
                  <a:lumMod val="50000"/>
                </a:schemeClr>
              </a:solidFill>
            </a:endParaRPr>
          </a:p>
        </p:txBody>
      </p:sp>
      <p:sp>
        <p:nvSpPr>
          <p:cNvPr id="7" name="TextBox 6">
            <a:extLst>
              <a:ext uri="{FF2B5EF4-FFF2-40B4-BE49-F238E27FC236}">
                <a16:creationId xmlns:a16="http://schemas.microsoft.com/office/drawing/2014/main" id="{BA245E80-8FD7-3240-8917-AC07C495447B}"/>
              </a:ext>
            </a:extLst>
          </p:cNvPr>
          <p:cNvSpPr txBox="1"/>
          <p:nvPr/>
        </p:nvSpPr>
        <p:spPr>
          <a:xfrm>
            <a:off x="2362200" y="1295400"/>
            <a:ext cx="8001000" cy="1815882"/>
          </a:xfrm>
          <a:prstGeom prst="rect">
            <a:avLst/>
          </a:prstGeom>
          <a:noFill/>
        </p:spPr>
        <p:txBody>
          <a:bodyPr wrap="square" rtlCol="0">
            <a:spAutoFit/>
          </a:bodyPr>
          <a:lstStyle/>
          <a:p>
            <a:pPr marL="285750" indent="-285750">
              <a:buFont typeface="Arial" pitchFamily="34" charset="0"/>
              <a:buChar char="•"/>
            </a:pPr>
            <a:endParaRPr lang="en-IN" sz="1600" dirty="0">
              <a:solidFill>
                <a:srgbClr val="000000"/>
              </a:solidFill>
              <a:latin typeface="Arial" panose="020B0604020202020204" pitchFamily="34" charset="0"/>
              <a:cs typeface="Arial" panose="020B0604020202020204" pitchFamily="34" charset="0"/>
            </a:endParaRPr>
          </a:p>
          <a:p>
            <a:pPr marL="285750" indent="-285750">
              <a:buFont typeface="Arial" pitchFamily="34" charset="0"/>
              <a:buChar char="•"/>
            </a:pPr>
            <a:endParaRPr lang="en-IN" sz="1600" dirty="0">
              <a:solidFill>
                <a:srgbClr val="000000"/>
              </a:solidFill>
              <a:latin typeface="Arial" panose="020B0604020202020204" pitchFamily="34" charset="0"/>
              <a:cs typeface="Arial" panose="020B0604020202020204" pitchFamily="34" charset="0"/>
            </a:endParaRPr>
          </a:p>
          <a:p>
            <a:endParaRPr lang="en-IN" sz="1600" dirty="0">
              <a:solidFill>
                <a:srgbClr val="000000"/>
              </a:solidFill>
              <a:latin typeface="Arial" panose="020B0604020202020204" pitchFamily="34" charset="0"/>
              <a:cs typeface="Arial" panose="020B0604020202020204" pitchFamily="34" charset="0"/>
            </a:endParaRPr>
          </a:p>
          <a:p>
            <a:pPr marL="285750" indent="-285750">
              <a:buFont typeface="Arial" pitchFamily="34" charset="0"/>
              <a:buChar char="•"/>
            </a:pPr>
            <a:endParaRPr lang="en-IN" sz="1600" dirty="0">
              <a:solidFill>
                <a:srgbClr val="000000"/>
              </a:solidFill>
              <a:latin typeface="Arial" panose="020B0604020202020204" pitchFamily="34" charset="0"/>
              <a:cs typeface="Arial" panose="020B0604020202020204" pitchFamily="34" charset="0"/>
            </a:endParaRPr>
          </a:p>
          <a:p>
            <a:pPr marL="285750" indent="-285750">
              <a:buFont typeface="Arial" pitchFamily="34" charset="0"/>
              <a:buChar char="•"/>
            </a:pPr>
            <a:endParaRPr lang="en-IN" sz="1600" dirty="0">
              <a:solidFill>
                <a:srgbClr val="000000"/>
              </a:solidFill>
              <a:latin typeface="Arial" panose="020B0604020202020204" pitchFamily="34" charset="0"/>
              <a:cs typeface="Arial" panose="020B0604020202020204" pitchFamily="34" charset="0"/>
            </a:endParaRPr>
          </a:p>
          <a:p>
            <a:endParaRPr lang="en-IN" sz="1600" dirty="0">
              <a:solidFill>
                <a:srgbClr val="000000"/>
              </a:solidFill>
              <a:latin typeface="Arial" panose="020B0604020202020204" pitchFamily="34" charset="0"/>
              <a:cs typeface="Arial" panose="020B0604020202020204" pitchFamily="34" charset="0"/>
            </a:endParaRPr>
          </a:p>
          <a:p>
            <a:pPr marL="342900" indent="-342900">
              <a:buAutoNum type="arabicPeriod"/>
            </a:pP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4343400" y="600939"/>
            <a:ext cx="3505200" cy="369332"/>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b="1">
                <a:solidFill>
                  <a:schemeClr val="accent1">
                    <a:lumMod val="50000"/>
                  </a:schemeClr>
                </a:solidFill>
                <a:latin typeface="Arial" pitchFamily="34" charset="0"/>
                <a:cs typeface="Arial" pitchFamily="34" charset="0"/>
              </a:defRPr>
            </a:lvl1pPr>
          </a:lstStyle>
          <a:p>
            <a:r>
              <a:rPr lang="en-US" dirty="0"/>
              <a:t>CONCLUSION &amp; DISCUSSION </a:t>
            </a:r>
          </a:p>
        </p:txBody>
      </p:sp>
      <p:pic>
        <p:nvPicPr>
          <p:cNvPr id="8"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Diagram 1">
            <a:extLst>
              <a:ext uri="{FF2B5EF4-FFF2-40B4-BE49-F238E27FC236}">
                <a16:creationId xmlns:a16="http://schemas.microsoft.com/office/drawing/2014/main" id="{47447BA4-36B6-794B-BD08-E334DEC16EBA}"/>
              </a:ext>
            </a:extLst>
          </p:cNvPr>
          <p:cNvGraphicFramePr/>
          <p:nvPr>
            <p:extLst>
              <p:ext uri="{D42A27DB-BD31-4B8C-83A1-F6EECF244321}">
                <p14:modId xmlns:p14="http://schemas.microsoft.com/office/powerpoint/2010/main" val="1680779272"/>
              </p:ext>
            </p:extLst>
          </p:nvPr>
        </p:nvGraphicFramePr>
        <p:xfrm>
          <a:off x="914400" y="1066799"/>
          <a:ext cx="10439400" cy="5190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912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67000" y="1030793"/>
            <a:ext cx="7010400" cy="1077218"/>
          </a:xfrm>
          <a:prstGeom prst="rect">
            <a:avLst/>
          </a:prstGeom>
          <a:noFill/>
        </p:spPr>
        <p:txBody>
          <a:bodyPr wrap="square" rtlCol="0">
            <a:spAutoFit/>
          </a:bodyPr>
          <a:lstStyle/>
          <a:p>
            <a:pPr algn="just"/>
            <a:endParaRPr lang="en-US" sz="1600" dirty="0">
              <a:latin typeface="Arial" panose="020B0604020202020204" pitchFamily="34" charset="0"/>
              <a:cs typeface="Arial" panose="020B0604020202020204" pitchFamily="34" charset="0"/>
            </a:endParaRPr>
          </a:p>
          <a:p>
            <a:pPr marL="285750" indent="-285750" algn="just">
              <a:buFont typeface="Arial"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itchFamily="34" charset="0"/>
              <a:buChar char="•"/>
            </a:pPr>
            <a:r>
              <a:rPr lang="en-US" sz="1600" dirty="0">
                <a:latin typeface="Arial" panose="020B0604020202020204" pitchFamily="34" charset="0"/>
                <a:cs typeface="Arial" panose="020B0604020202020204" pitchFamily="34" charset="0"/>
              </a:rPr>
              <a:t> </a:t>
            </a:r>
          </a:p>
          <a:p>
            <a:pPr algn="just"/>
            <a:endParaRPr lang="en-US" sz="16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E2654169-9F70-4D99-B8A1-E6F73DE0AF7F}" type="slidenum">
              <a:rPr lang="en-US" sz="1400">
                <a:solidFill>
                  <a:schemeClr val="accent6">
                    <a:lumMod val="50000"/>
                  </a:schemeClr>
                </a:solidFill>
              </a:rPr>
              <a:t>16</a:t>
            </a:fld>
            <a:endParaRPr lang="en-US" sz="1400" dirty="0">
              <a:solidFill>
                <a:schemeClr val="accent6">
                  <a:lumMod val="50000"/>
                </a:schemeClr>
              </a:solidFill>
            </a:endParaRPr>
          </a:p>
        </p:txBody>
      </p:sp>
      <p:sp>
        <p:nvSpPr>
          <p:cNvPr id="6" name="TextBox 5"/>
          <p:cNvSpPr txBox="1"/>
          <p:nvPr/>
        </p:nvSpPr>
        <p:spPr>
          <a:xfrm>
            <a:off x="3124200" y="631201"/>
            <a:ext cx="6096000" cy="369332"/>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b="1">
                <a:solidFill>
                  <a:schemeClr val="accent1">
                    <a:lumMod val="50000"/>
                  </a:schemeClr>
                </a:solidFill>
                <a:latin typeface="Arial" pitchFamily="34" charset="0"/>
                <a:cs typeface="Arial" pitchFamily="34" charset="0"/>
              </a:defRPr>
            </a:lvl1pPr>
          </a:lstStyle>
          <a:p>
            <a:r>
              <a:rPr lang="en-US" dirty="0"/>
              <a:t>FUTURE SCOPE AND RECOMMENDATIONS</a:t>
            </a:r>
          </a:p>
        </p:txBody>
      </p:sp>
      <p:graphicFrame>
        <p:nvGraphicFramePr>
          <p:cNvPr id="7" name="Diagram 6">
            <a:extLst>
              <a:ext uri="{FF2B5EF4-FFF2-40B4-BE49-F238E27FC236}">
                <a16:creationId xmlns:a16="http://schemas.microsoft.com/office/drawing/2014/main" id="{C540EBCC-91BF-1441-8396-5BFD3184B442}"/>
              </a:ext>
            </a:extLst>
          </p:cNvPr>
          <p:cNvGraphicFramePr/>
          <p:nvPr>
            <p:extLst>
              <p:ext uri="{D42A27DB-BD31-4B8C-83A1-F6EECF244321}">
                <p14:modId xmlns:p14="http://schemas.microsoft.com/office/powerpoint/2010/main" val="3232138960"/>
              </p:ext>
            </p:extLst>
          </p:nvPr>
        </p:nvGraphicFramePr>
        <p:xfrm>
          <a:off x="762000" y="1430384"/>
          <a:ext cx="10591800" cy="4707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890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owchart: Punched Tape 7"/>
          <p:cNvSpPr/>
          <p:nvPr/>
        </p:nvSpPr>
        <p:spPr>
          <a:xfrm>
            <a:off x="2438400" y="685800"/>
            <a:ext cx="2667000" cy="762000"/>
          </a:xfrm>
          <a:prstGeom prst="flowChartPunchedTape">
            <a:avLst/>
          </a:prstGeom>
          <a:gradFill flip="none" rotWithShape="1">
            <a:gsLst>
              <a:gs pos="22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tileRect/>
          </a:gra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A379BB">
                    <a:lumMod val="50000"/>
                  </a:srgbClr>
                </a:solidFill>
              </a:rPr>
              <a:t>CONTENTS</a:t>
            </a:r>
          </a:p>
        </p:txBody>
      </p:sp>
      <p:sp>
        <p:nvSpPr>
          <p:cNvPr id="18" name="Horizontal Scroll 17"/>
          <p:cNvSpPr/>
          <p:nvPr/>
        </p:nvSpPr>
        <p:spPr>
          <a:xfrm>
            <a:off x="1752600" y="1644400"/>
            <a:ext cx="5237018" cy="561108"/>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379BB">
                    <a:lumMod val="50000"/>
                  </a:srgbClr>
                </a:solidFill>
              </a:rPr>
              <a:t>Introduction</a:t>
            </a:r>
          </a:p>
        </p:txBody>
      </p:sp>
      <p:sp>
        <p:nvSpPr>
          <p:cNvPr id="19" name="Horizontal Scroll 18"/>
          <p:cNvSpPr/>
          <p:nvPr/>
        </p:nvSpPr>
        <p:spPr>
          <a:xfrm>
            <a:off x="1766454" y="2377118"/>
            <a:ext cx="5209309" cy="523008"/>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379BB">
                    <a:lumMod val="50000"/>
                  </a:srgbClr>
                </a:solidFill>
              </a:rPr>
              <a:t>Problem Statement</a:t>
            </a:r>
          </a:p>
        </p:txBody>
      </p:sp>
      <p:sp>
        <p:nvSpPr>
          <p:cNvPr id="20" name="Horizontal Scroll 19"/>
          <p:cNvSpPr/>
          <p:nvPr/>
        </p:nvSpPr>
        <p:spPr>
          <a:xfrm>
            <a:off x="1752600" y="3116780"/>
            <a:ext cx="5257800" cy="5334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379BB">
                    <a:lumMod val="50000"/>
                  </a:srgbClr>
                </a:solidFill>
              </a:rPr>
              <a:t>Analysis</a:t>
            </a:r>
          </a:p>
        </p:txBody>
      </p:sp>
      <p:sp>
        <p:nvSpPr>
          <p:cNvPr id="21" name="Horizontal Scroll 20"/>
          <p:cNvSpPr/>
          <p:nvPr/>
        </p:nvSpPr>
        <p:spPr>
          <a:xfrm>
            <a:off x="1766454" y="4985000"/>
            <a:ext cx="5261263" cy="4572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379BB">
                    <a:lumMod val="50000"/>
                  </a:srgbClr>
                </a:solidFill>
              </a:rPr>
              <a:t>Conclusion and discussion</a:t>
            </a:r>
          </a:p>
        </p:txBody>
      </p:sp>
      <p:sp>
        <p:nvSpPr>
          <p:cNvPr id="22" name="Horizontal Scroll 21"/>
          <p:cNvSpPr/>
          <p:nvPr/>
        </p:nvSpPr>
        <p:spPr>
          <a:xfrm>
            <a:off x="1794163" y="5608091"/>
            <a:ext cx="5233554" cy="457200"/>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379BB">
                    <a:lumMod val="50000"/>
                  </a:srgbClr>
                </a:solidFill>
              </a:rPr>
              <a:t>Future</a:t>
            </a:r>
            <a:r>
              <a:rPr lang="en-US" sz="1600" b="1" dirty="0">
                <a:solidFill>
                  <a:srgbClr val="C9C2D1">
                    <a:lumMod val="50000"/>
                  </a:srgbClr>
                </a:solidFill>
              </a:rPr>
              <a:t> </a:t>
            </a:r>
            <a:r>
              <a:rPr lang="en-US" sz="1600" b="1" dirty="0">
                <a:solidFill>
                  <a:srgbClr val="A379BB">
                    <a:lumMod val="50000"/>
                  </a:srgbClr>
                </a:solidFill>
              </a:rPr>
              <a:t>Scope </a:t>
            </a:r>
            <a:r>
              <a:rPr lang="en-US" sz="1600" b="1">
                <a:solidFill>
                  <a:srgbClr val="A379BB">
                    <a:lumMod val="50000"/>
                  </a:srgbClr>
                </a:solidFill>
              </a:rPr>
              <a:t>and recommendations</a:t>
            </a:r>
            <a:endParaRPr lang="en-US" sz="1600" b="1" dirty="0">
              <a:solidFill>
                <a:srgbClr val="A379BB">
                  <a:lumMod val="50000"/>
                </a:srgbClr>
              </a:solidFill>
            </a:endParaRPr>
          </a:p>
        </p:txBody>
      </p:sp>
      <p:sp>
        <p:nvSpPr>
          <p:cNvPr id="24" name="Decagon 23"/>
          <p:cNvSpPr/>
          <p:nvPr/>
        </p:nvSpPr>
        <p:spPr>
          <a:xfrm>
            <a:off x="9068116" y="1595764"/>
            <a:ext cx="554182" cy="561108"/>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3</a:t>
            </a:r>
          </a:p>
        </p:txBody>
      </p:sp>
      <p:sp>
        <p:nvSpPr>
          <p:cNvPr id="25" name="Decagon 24"/>
          <p:cNvSpPr/>
          <p:nvPr/>
        </p:nvSpPr>
        <p:spPr>
          <a:xfrm>
            <a:off x="9123218" y="2343299"/>
            <a:ext cx="554182" cy="550811"/>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4</a:t>
            </a:r>
          </a:p>
        </p:txBody>
      </p:sp>
      <p:sp>
        <p:nvSpPr>
          <p:cNvPr id="26" name="Decagon 25"/>
          <p:cNvSpPr/>
          <p:nvPr/>
        </p:nvSpPr>
        <p:spPr>
          <a:xfrm>
            <a:off x="9123218" y="3073755"/>
            <a:ext cx="554182" cy="534546"/>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5</a:t>
            </a:r>
          </a:p>
        </p:txBody>
      </p:sp>
      <p:sp>
        <p:nvSpPr>
          <p:cNvPr id="27" name="Decagon 26"/>
          <p:cNvSpPr/>
          <p:nvPr/>
        </p:nvSpPr>
        <p:spPr>
          <a:xfrm>
            <a:off x="9144314" y="4986374"/>
            <a:ext cx="554181" cy="524689"/>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14</a:t>
            </a:r>
          </a:p>
        </p:txBody>
      </p:sp>
      <p:sp>
        <p:nvSpPr>
          <p:cNvPr id="28" name="Decagon 27"/>
          <p:cNvSpPr/>
          <p:nvPr/>
        </p:nvSpPr>
        <p:spPr>
          <a:xfrm>
            <a:off x="9168428" y="5578347"/>
            <a:ext cx="554181" cy="533400"/>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16</a:t>
            </a:r>
          </a:p>
        </p:txBody>
      </p:sp>
      <p:sp>
        <p:nvSpPr>
          <p:cNvPr id="17" name="Slide Number Placeholder 16"/>
          <p:cNvSpPr>
            <a:spLocks noGrp="1"/>
          </p:cNvSpPr>
          <p:nvPr>
            <p:ph type="sldNum" sz="quarter" idx="12"/>
          </p:nvPr>
        </p:nvSpPr>
        <p:spPr/>
        <p:txBody>
          <a:bodyPr/>
          <a:lstStyle/>
          <a:p>
            <a:fld id="{E2654169-9F70-4D99-B8A1-E6F73DE0AF7F}" type="slidenum">
              <a:rPr lang="en-US" smtClean="0"/>
              <a:pPr/>
              <a:t>2</a:t>
            </a:fld>
            <a:endParaRPr lang="en-US"/>
          </a:p>
        </p:txBody>
      </p:sp>
      <p:sp>
        <p:nvSpPr>
          <p:cNvPr id="15" name="Horizontal Scroll 14"/>
          <p:cNvSpPr/>
          <p:nvPr/>
        </p:nvSpPr>
        <p:spPr>
          <a:xfrm>
            <a:off x="2819400" y="3856250"/>
            <a:ext cx="4191000" cy="409135"/>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black"/>
                </a:solidFill>
                <a:latin typeface="Arial" panose="020B0604020202020204" pitchFamily="34" charset="0"/>
                <a:cs typeface="Arial" panose="020B0604020202020204" pitchFamily="34" charset="0"/>
              </a:rPr>
              <a:t>Descriptive</a:t>
            </a:r>
            <a:r>
              <a:rPr lang="en-GB" sz="1600" b="1" dirty="0">
                <a:solidFill>
                  <a:schemeClr val="tx1"/>
                </a:solidFill>
                <a:latin typeface="Arial" panose="020B0604020202020204" pitchFamily="34" charset="0"/>
                <a:cs typeface="Arial" panose="020B0604020202020204" pitchFamily="34" charset="0"/>
              </a:rPr>
              <a:t> </a:t>
            </a:r>
            <a:r>
              <a:rPr lang="en-US" sz="1600" b="1" dirty="0">
                <a:solidFill>
                  <a:srgbClr val="A379BB">
                    <a:lumMod val="50000"/>
                  </a:srgbClr>
                </a:solidFill>
              </a:rPr>
              <a:t>Data Analysis</a:t>
            </a:r>
          </a:p>
        </p:txBody>
      </p:sp>
      <p:sp>
        <p:nvSpPr>
          <p:cNvPr id="16" name="Horizontal Scroll 15"/>
          <p:cNvSpPr/>
          <p:nvPr/>
        </p:nvSpPr>
        <p:spPr>
          <a:xfrm>
            <a:off x="2819400" y="4384573"/>
            <a:ext cx="4191000" cy="436844"/>
          </a:xfrm>
          <a:prstGeom prst="horizontalScroll">
            <a:avLst/>
          </a:prstGeom>
          <a:gradFill>
            <a:gsLst>
              <a:gs pos="59000">
                <a:schemeClr val="bg2">
                  <a:lumMod val="40000"/>
                  <a:lumOff val="60000"/>
                </a:schemeClr>
              </a:gs>
              <a:gs pos="100000">
                <a:schemeClr val="bg2">
                  <a:tint val="92000"/>
                  <a:shade val="66000"/>
                  <a:satMod val="110000"/>
                  <a:lumMod val="80000"/>
                </a:schemeClr>
              </a:gs>
              <a:gs pos="100000">
                <a:schemeClr val="bg2">
                  <a:tint val="89000"/>
                  <a:shade val="62000"/>
                  <a:satMod val="110000"/>
                  <a:lumMod val="72000"/>
                </a:schemeClr>
              </a:gs>
            </a:gsLst>
            <a:path path="circle">
              <a:fillToRect l="50000" t="50000" r="50000" b="50000"/>
            </a:path>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379BB">
                    <a:lumMod val="50000"/>
                  </a:srgbClr>
                </a:solidFill>
              </a:rPr>
              <a:t>Predictive Data Analysis</a:t>
            </a:r>
          </a:p>
        </p:txBody>
      </p:sp>
      <p:sp>
        <p:nvSpPr>
          <p:cNvPr id="29" name="Decagon 28"/>
          <p:cNvSpPr/>
          <p:nvPr/>
        </p:nvSpPr>
        <p:spPr>
          <a:xfrm>
            <a:off x="9220517" y="4390168"/>
            <a:ext cx="401781" cy="425653"/>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6">
                    <a:lumMod val="50000"/>
                  </a:schemeClr>
                </a:solidFill>
              </a:rPr>
              <a:t>12</a:t>
            </a:r>
          </a:p>
        </p:txBody>
      </p:sp>
      <p:sp>
        <p:nvSpPr>
          <p:cNvPr id="30" name="Decagon 29"/>
          <p:cNvSpPr/>
          <p:nvPr/>
        </p:nvSpPr>
        <p:spPr>
          <a:xfrm>
            <a:off x="9220513" y="3870151"/>
            <a:ext cx="401785" cy="371809"/>
          </a:xfrm>
          <a:prstGeom prst="decagon">
            <a:avLst/>
          </a:prstGeom>
          <a:solidFill>
            <a:schemeClr val="bg2">
              <a:lumMod val="60000"/>
              <a:lumOff val="40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lumMod val="50000"/>
                  </a:schemeClr>
                </a:solidFill>
              </a:rPr>
              <a:t>6</a:t>
            </a:r>
          </a:p>
        </p:txBody>
      </p:sp>
    </p:spTree>
    <p:extLst>
      <p:ext uri="{BB962C8B-B14F-4D97-AF65-F5344CB8AC3E}">
        <p14:creationId xmlns:p14="http://schemas.microsoft.com/office/powerpoint/2010/main" val="238619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267200" y="382738"/>
            <a:ext cx="3048000" cy="369332"/>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b="1">
                <a:solidFill>
                  <a:schemeClr val="accent1">
                    <a:lumMod val="50000"/>
                  </a:schemeClr>
                </a:solidFill>
                <a:latin typeface="Arial" pitchFamily="34" charset="0"/>
                <a:cs typeface="Arial" pitchFamily="34" charset="0"/>
              </a:defRPr>
            </a:lvl1pPr>
          </a:lstStyle>
          <a:p>
            <a:r>
              <a:rPr lang="en-US" dirty="0"/>
              <a:t>INTRODUCTION</a:t>
            </a:r>
          </a:p>
        </p:txBody>
      </p:sp>
      <p:sp>
        <p:nvSpPr>
          <p:cNvPr id="4" name="Slide Number Placeholder 3"/>
          <p:cNvSpPr>
            <a:spLocks noGrp="1"/>
          </p:cNvSpPr>
          <p:nvPr>
            <p:ph type="sldNum" sz="quarter" idx="12"/>
          </p:nvPr>
        </p:nvSpPr>
        <p:spPr/>
        <p:txBody>
          <a:bodyPr/>
          <a:lstStyle/>
          <a:p>
            <a:fld id="{E2654169-9F70-4D99-B8A1-E6F73DE0AF7F}" type="slidenum">
              <a:rPr lang="en-US" sz="1400">
                <a:solidFill>
                  <a:schemeClr val="tx1"/>
                </a:solidFill>
              </a:rPr>
              <a:t>3</a:t>
            </a:fld>
            <a:endParaRPr lang="en-US" sz="1400" dirty="0">
              <a:solidFill>
                <a:schemeClr val="tx1"/>
              </a:solidFill>
            </a:endParaRPr>
          </a:p>
        </p:txBody>
      </p:sp>
      <p:pic>
        <p:nvPicPr>
          <p:cNvPr id="9" name="Picture 8">
            <a:extLst>
              <a:ext uri="{FF2B5EF4-FFF2-40B4-BE49-F238E27FC236}">
                <a16:creationId xmlns:a16="http://schemas.microsoft.com/office/drawing/2014/main" id="{4011CDAC-49F8-454E-856D-CD5AA9B00830}"/>
              </a:ext>
            </a:extLst>
          </p:cNvPr>
          <p:cNvPicPr>
            <a:picLocks noChangeAspect="1"/>
          </p:cNvPicPr>
          <p:nvPr/>
        </p:nvPicPr>
        <p:blipFill>
          <a:blip r:embed="rId4">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tretch>
            <a:fillRect/>
          </a:stretch>
        </p:blipFill>
        <p:spPr>
          <a:xfrm>
            <a:off x="2019300" y="1219200"/>
            <a:ext cx="1905000" cy="9868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Rounded Rectangle 19">
            <a:extLst>
              <a:ext uri="{FF2B5EF4-FFF2-40B4-BE49-F238E27FC236}">
                <a16:creationId xmlns:a16="http://schemas.microsoft.com/office/drawing/2014/main" id="{A961C2C8-F1FE-224C-AA1B-E116F30FA477}"/>
              </a:ext>
            </a:extLst>
          </p:cNvPr>
          <p:cNvSpPr/>
          <p:nvPr/>
        </p:nvSpPr>
        <p:spPr>
          <a:xfrm>
            <a:off x="22185" y="3008047"/>
            <a:ext cx="5486400" cy="84190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chemeClr val="tx1"/>
              </a:solidFill>
              <a:latin typeface="Arial" panose="020B0604020202020204" pitchFamily="34" charset="0"/>
              <a:cs typeface="Arial" panose="020B0604020202020204" pitchFamily="34" charset="0"/>
            </a:endParaRPr>
          </a:p>
          <a:p>
            <a:endParaRPr lang="en-IN" sz="1200" dirty="0">
              <a:solidFill>
                <a:schemeClr val="tx1"/>
              </a:solidFill>
              <a:latin typeface="Arial" panose="020B0604020202020204" pitchFamily="34" charset="0"/>
              <a:cs typeface="Arial" panose="020B0604020202020204" pitchFamily="34" charset="0"/>
            </a:endParaRPr>
          </a:p>
          <a:p>
            <a:pPr algn="ctr"/>
            <a:r>
              <a:rPr lang="en-IN" sz="1200" dirty="0">
                <a:solidFill>
                  <a:schemeClr val="tx1"/>
                </a:solidFill>
                <a:latin typeface="Arial" panose="020B0604020202020204" pitchFamily="34" charset="0"/>
                <a:cs typeface="Arial" panose="020B0604020202020204" pitchFamily="34" charset="0"/>
              </a:rPr>
              <a:t>TVS is one of India's largest diversified industrial conglomerates with its principal headquarters located in Madurai and international headquarters in Chennai.</a:t>
            </a:r>
          </a:p>
          <a:p>
            <a:endParaRPr lang="en-IN" sz="1200" dirty="0">
              <a:solidFill>
                <a:schemeClr val="tx1"/>
              </a:solidFill>
              <a:latin typeface="Arial" panose="020B0604020202020204" pitchFamily="34" charset="0"/>
              <a:cs typeface="Arial" panose="020B0604020202020204" pitchFamily="34" charset="0"/>
            </a:endParaRPr>
          </a:p>
          <a:p>
            <a:pPr algn="ctr"/>
            <a:endParaRPr lang="en-US" sz="1200" dirty="0">
              <a:solidFill>
                <a:schemeClr val="tx1"/>
              </a:solidFill>
            </a:endParaRPr>
          </a:p>
        </p:txBody>
      </p:sp>
      <p:sp>
        <p:nvSpPr>
          <p:cNvPr id="165" name="Rounded Rectangle 164">
            <a:extLst>
              <a:ext uri="{FF2B5EF4-FFF2-40B4-BE49-F238E27FC236}">
                <a16:creationId xmlns:a16="http://schemas.microsoft.com/office/drawing/2014/main" id="{C404286A-23ED-6140-887A-B6E234A7520B}"/>
              </a:ext>
            </a:extLst>
          </p:cNvPr>
          <p:cNvSpPr/>
          <p:nvPr/>
        </p:nvSpPr>
        <p:spPr>
          <a:xfrm>
            <a:off x="6553200" y="1829792"/>
            <a:ext cx="5638800" cy="701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latin typeface="Arial" panose="020B0604020202020204" pitchFamily="34" charset="0"/>
                <a:cs typeface="Arial" panose="020B0604020202020204" pitchFamily="34" charset="0"/>
              </a:rPr>
              <a:t>TVS credit, a financial services company under this group, operating across 21 states, aims to empower Indians from </a:t>
            </a:r>
            <a:r>
              <a:rPr lang="en-US" sz="1200" b="1" dirty="0">
                <a:solidFill>
                  <a:schemeClr val="tx1"/>
                </a:solidFill>
                <a:latin typeface="Arial" panose="020B0604020202020204" pitchFamily="34" charset="0"/>
                <a:cs typeface="Arial" panose="020B0604020202020204" pitchFamily="34" charset="0"/>
              </a:rPr>
              <a:t>various socioeconomic backgrounds </a:t>
            </a:r>
            <a:r>
              <a:rPr lang="en-US" sz="1200" dirty="0">
                <a:solidFill>
                  <a:schemeClr val="tx1"/>
                </a:solidFill>
                <a:latin typeface="Arial" panose="020B0604020202020204" pitchFamily="34" charset="0"/>
                <a:cs typeface="Arial" panose="020B0604020202020204" pitchFamily="34" charset="0"/>
              </a:rPr>
              <a:t>with financial products serving their needs. </a:t>
            </a:r>
          </a:p>
          <a:p>
            <a:pPr algn="ctr"/>
            <a:endParaRPr lang="en-US" sz="1200" dirty="0">
              <a:solidFill>
                <a:schemeClr val="tx1"/>
              </a:solidFill>
            </a:endParaRPr>
          </a:p>
        </p:txBody>
      </p:sp>
      <p:sp>
        <p:nvSpPr>
          <p:cNvPr id="167" name="Rounded Rectangle 166">
            <a:extLst>
              <a:ext uri="{FF2B5EF4-FFF2-40B4-BE49-F238E27FC236}">
                <a16:creationId xmlns:a16="http://schemas.microsoft.com/office/drawing/2014/main" id="{E4AB819F-A9C2-D645-8A21-10E5D3C4A831}"/>
              </a:ext>
            </a:extLst>
          </p:cNvPr>
          <p:cNvSpPr/>
          <p:nvPr/>
        </p:nvSpPr>
        <p:spPr>
          <a:xfrm>
            <a:off x="0" y="5450783"/>
            <a:ext cx="5638800" cy="8419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In addition to the existing </a:t>
            </a:r>
            <a:r>
              <a:rPr lang="en-US" sz="1200" b="1" dirty="0">
                <a:solidFill>
                  <a:schemeClr val="tx1"/>
                </a:solidFill>
                <a:latin typeface="Arial" panose="020B0604020202020204" pitchFamily="34" charset="0"/>
                <a:cs typeface="Arial" panose="020B0604020202020204" pitchFamily="34" charset="0"/>
              </a:rPr>
              <a:t>auto financing services</a:t>
            </a:r>
            <a:r>
              <a:rPr lang="en-US" sz="1200" dirty="0">
                <a:solidFill>
                  <a:schemeClr val="tx1"/>
                </a:solidFill>
                <a:latin typeface="Arial" panose="020B0604020202020204" pitchFamily="34" charset="0"/>
                <a:cs typeface="Arial" panose="020B0604020202020204" pitchFamily="34" charset="0"/>
              </a:rPr>
              <a:t> services, in 2017, TVS Credit entered the consumer durable financing segment, thereby marking its first venture outside automobile finance.</a:t>
            </a:r>
          </a:p>
          <a:p>
            <a:pPr algn="ctr"/>
            <a:endParaRPr lang="en-US" sz="1200" dirty="0">
              <a:solidFill>
                <a:schemeClr val="tx1"/>
              </a:solidFill>
            </a:endParaRPr>
          </a:p>
        </p:txBody>
      </p:sp>
      <p:sp>
        <p:nvSpPr>
          <p:cNvPr id="168" name="Rounded Rectangle 167">
            <a:extLst>
              <a:ext uri="{FF2B5EF4-FFF2-40B4-BE49-F238E27FC236}">
                <a16:creationId xmlns:a16="http://schemas.microsoft.com/office/drawing/2014/main" id="{77909398-4230-5B4C-BBA4-AB7C94F018E5}"/>
              </a:ext>
            </a:extLst>
          </p:cNvPr>
          <p:cNvSpPr/>
          <p:nvPr/>
        </p:nvSpPr>
        <p:spPr>
          <a:xfrm>
            <a:off x="6571526" y="4235408"/>
            <a:ext cx="5638800" cy="701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This new venture into consumer durables poses certain challenges for the company with respect to tracking of prospective loan defaulters. </a:t>
            </a:r>
          </a:p>
          <a:p>
            <a:pPr algn="ctr"/>
            <a:endParaRPr lang="en-US" sz="1200" dirty="0">
              <a:solidFill>
                <a:schemeClr val="tx1"/>
              </a:solidFill>
            </a:endParaRPr>
          </a:p>
        </p:txBody>
      </p:sp>
    </p:spTree>
    <p:extLst>
      <p:ext uri="{BB962C8B-B14F-4D97-AF65-F5344CB8AC3E}">
        <p14:creationId xmlns:p14="http://schemas.microsoft.com/office/powerpoint/2010/main" val="217136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387" y="-2896"/>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6810" y="1143000"/>
            <a:ext cx="6019800" cy="830997"/>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itchFamily="34" charset="0"/>
              <a:buChar char="•"/>
            </a:pPr>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2654169-9F70-4D99-B8A1-E6F73DE0AF7F}" type="slidenum">
              <a:rPr lang="en-US" sz="1400">
                <a:solidFill>
                  <a:schemeClr val="accent6">
                    <a:lumMod val="50000"/>
                  </a:schemeClr>
                </a:solidFill>
              </a:rPr>
              <a:t>4</a:t>
            </a:fld>
            <a:endParaRPr lang="en-US" sz="1400" dirty="0">
              <a:solidFill>
                <a:schemeClr val="accent6">
                  <a:lumMod val="50000"/>
                </a:schemeClr>
              </a:solidFill>
            </a:endParaRPr>
          </a:p>
        </p:txBody>
      </p:sp>
      <p:sp>
        <p:nvSpPr>
          <p:cNvPr id="7" name="TextBox 6"/>
          <p:cNvSpPr txBox="1"/>
          <p:nvPr/>
        </p:nvSpPr>
        <p:spPr>
          <a:xfrm>
            <a:off x="4483100" y="260619"/>
            <a:ext cx="3048000" cy="369332"/>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b="1">
                <a:solidFill>
                  <a:schemeClr val="accent1">
                    <a:lumMod val="50000"/>
                  </a:schemeClr>
                </a:solidFill>
                <a:latin typeface="Arial" pitchFamily="34" charset="0"/>
                <a:cs typeface="Arial" pitchFamily="34" charset="0"/>
              </a:defRPr>
            </a:lvl1pPr>
          </a:lstStyle>
          <a:p>
            <a:r>
              <a:rPr lang="en-US" dirty="0"/>
              <a:t>PROBLEM STATEMENT</a:t>
            </a:r>
          </a:p>
        </p:txBody>
      </p:sp>
      <p:pic>
        <p:nvPicPr>
          <p:cNvPr id="5" name="Graphic 4" descr="Question mark">
            <a:extLst>
              <a:ext uri="{FF2B5EF4-FFF2-40B4-BE49-F238E27FC236}">
                <a16:creationId xmlns:a16="http://schemas.microsoft.com/office/drawing/2014/main" id="{DB23316F-9E31-474B-ABC5-9518DC351E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5800" y="1126832"/>
            <a:ext cx="3200400" cy="3200400"/>
          </a:xfrm>
          <a:prstGeom prst="rect">
            <a:avLst/>
          </a:prstGeom>
        </p:spPr>
      </p:pic>
      <p:sp>
        <p:nvSpPr>
          <p:cNvPr id="6" name="Rounded Rectangle 5">
            <a:extLst>
              <a:ext uri="{FF2B5EF4-FFF2-40B4-BE49-F238E27FC236}">
                <a16:creationId xmlns:a16="http://schemas.microsoft.com/office/drawing/2014/main" id="{4F002B8D-3F84-F04A-A8C7-4068ACE2E73C}"/>
              </a:ext>
            </a:extLst>
          </p:cNvPr>
          <p:cNvSpPr/>
          <p:nvPr/>
        </p:nvSpPr>
        <p:spPr>
          <a:xfrm>
            <a:off x="685800" y="1286638"/>
            <a:ext cx="3962400" cy="1828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For a financial services firm, It is pertinent to ensure payments of installment within stipulated time period. Hence, company shall  track customers who don’t pay the debt/EMI in time even until the end of the month. Post default on payment, these customers are termed as </a:t>
            </a:r>
            <a:r>
              <a:rPr lang="en-US" sz="1400" b="1" dirty="0">
                <a:solidFill>
                  <a:schemeClr val="tx1"/>
                </a:solidFill>
                <a:latin typeface="Arial" panose="020B0604020202020204" pitchFamily="34" charset="0"/>
                <a:cs typeface="Arial" panose="020B0604020202020204" pitchFamily="34" charset="0"/>
              </a:rPr>
              <a:t>flow customers.</a:t>
            </a:r>
          </a:p>
        </p:txBody>
      </p:sp>
      <p:sp>
        <p:nvSpPr>
          <p:cNvPr id="9" name="Rounded Rectangle 8">
            <a:extLst>
              <a:ext uri="{FF2B5EF4-FFF2-40B4-BE49-F238E27FC236}">
                <a16:creationId xmlns:a16="http://schemas.microsoft.com/office/drawing/2014/main" id="{C110EBCC-2F65-6D42-9422-C2D552EE1ACF}"/>
              </a:ext>
            </a:extLst>
          </p:cNvPr>
          <p:cNvSpPr/>
          <p:nvPr/>
        </p:nvSpPr>
        <p:spPr>
          <a:xfrm>
            <a:off x="7620000" y="1286638"/>
            <a:ext cx="3962400" cy="1828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After several attempts, customers who are not able to pay in that month are moved to </a:t>
            </a:r>
            <a:r>
              <a:rPr lang="en-US" sz="1400" b="1" dirty="0">
                <a:solidFill>
                  <a:schemeClr val="tx1"/>
                </a:solidFill>
                <a:latin typeface="Arial" panose="020B0604020202020204" pitchFamily="34" charset="0"/>
                <a:cs typeface="Arial" panose="020B0604020202020204" pitchFamily="34" charset="0"/>
              </a:rPr>
              <a:t>N+1 from N </a:t>
            </a:r>
            <a:r>
              <a:rPr lang="en-US" sz="1400" dirty="0">
                <a:solidFill>
                  <a:schemeClr val="tx1"/>
                </a:solidFill>
                <a:latin typeface="Arial" panose="020B0604020202020204" pitchFamily="34" charset="0"/>
                <a:cs typeface="Arial" panose="020B0604020202020204" pitchFamily="34" charset="0"/>
              </a:rPr>
              <a:t>existing payment defaults i.e. moved to the next bucket.</a:t>
            </a:r>
          </a:p>
        </p:txBody>
      </p:sp>
      <p:sp>
        <p:nvSpPr>
          <p:cNvPr id="8" name="Rounded Rectangle 7">
            <a:extLst>
              <a:ext uri="{FF2B5EF4-FFF2-40B4-BE49-F238E27FC236}">
                <a16:creationId xmlns:a16="http://schemas.microsoft.com/office/drawing/2014/main" id="{8FBF9E85-EC28-C74E-A047-1C3A9B7E972F}"/>
              </a:ext>
            </a:extLst>
          </p:cNvPr>
          <p:cNvSpPr/>
          <p:nvPr/>
        </p:nvSpPr>
        <p:spPr>
          <a:xfrm>
            <a:off x="3962400" y="4499961"/>
            <a:ext cx="4267200" cy="161390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Objective </a:t>
            </a:r>
            <a:r>
              <a:rPr lang="en-US" sz="1400" dirty="0">
                <a:solidFill>
                  <a:schemeClr val="tx1"/>
                </a:solidFill>
                <a:latin typeface="Arial" panose="020B0604020202020204" pitchFamily="34" charset="0"/>
                <a:cs typeface="Arial" panose="020B0604020202020204" pitchFamily="34" charset="0"/>
              </a:rPr>
              <a:t>of this exercise is to </a:t>
            </a:r>
            <a:r>
              <a:rPr lang="en-US" sz="1400" b="1" dirty="0">
                <a:solidFill>
                  <a:schemeClr val="tx1"/>
                </a:solidFill>
                <a:latin typeface="Arial" panose="020B0604020202020204" pitchFamily="34" charset="0"/>
                <a:cs typeface="Arial" panose="020B0604020202020204" pitchFamily="34" charset="0"/>
              </a:rPr>
              <a:t>predict </a:t>
            </a:r>
            <a:r>
              <a:rPr lang="en-US" sz="1400" dirty="0">
                <a:solidFill>
                  <a:schemeClr val="tx1"/>
                </a:solidFill>
                <a:latin typeface="Arial" panose="020B0604020202020204" pitchFamily="34" charset="0"/>
                <a:cs typeface="Arial" panose="020B0604020202020204" pitchFamily="34" charset="0"/>
              </a:rPr>
              <a:t>which customer is going to flow to N+1 bucket in coming month based on </a:t>
            </a:r>
            <a:r>
              <a:rPr lang="en-US" sz="1400" b="1" dirty="0">
                <a:solidFill>
                  <a:schemeClr val="tx1"/>
                </a:solidFill>
                <a:latin typeface="Arial" panose="020B0604020202020204" pitchFamily="34" charset="0"/>
                <a:cs typeface="Arial" panose="020B0604020202020204" pitchFamily="34" charset="0"/>
              </a:rPr>
              <a:t>their past </a:t>
            </a:r>
            <a:r>
              <a:rPr lang="en-US" sz="1400" dirty="0">
                <a:solidFill>
                  <a:schemeClr val="tx1"/>
                </a:solidFill>
                <a:latin typeface="Arial" panose="020B0604020202020204" pitchFamily="34" charset="0"/>
                <a:cs typeface="Arial" panose="020B0604020202020204" pitchFamily="34" charset="0"/>
              </a:rPr>
              <a:t>payment history, previous month collection, demographics, profile, external data etc. </a:t>
            </a:r>
          </a:p>
        </p:txBody>
      </p:sp>
    </p:spTree>
    <p:extLst>
      <p:ext uri="{BB962C8B-B14F-4D97-AF65-F5344CB8AC3E}">
        <p14:creationId xmlns:p14="http://schemas.microsoft.com/office/powerpoint/2010/main" val="79741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15223"/>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48274" y="3690210"/>
            <a:ext cx="6781800" cy="584775"/>
          </a:xfrm>
          <a:prstGeom prst="rect">
            <a:avLst/>
          </a:prstGeom>
          <a:noFill/>
        </p:spPr>
        <p:txBody>
          <a:bodyPr wrap="square" rtlCol="0">
            <a:spAutoFit/>
          </a:bodyPr>
          <a:lstStyle/>
          <a:p>
            <a:pPr marL="285750" indent="-285750">
              <a:buFont typeface="Arial"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r>
              <a:rPr lang="en-US" sz="1400" dirty="0">
                <a:solidFill>
                  <a:schemeClr val="accent6">
                    <a:lumMod val="50000"/>
                  </a:schemeClr>
                </a:solidFill>
              </a:rPr>
              <a:t>5</a:t>
            </a:r>
          </a:p>
        </p:txBody>
      </p:sp>
      <p:graphicFrame>
        <p:nvGraphicFramePr>
          <p:cNvPr id="6" name="Diagram 5">
            <a:extLst>
              <a:ext uri="{FF2B5EF4-FFF2-40B4-BE49-F238E27FC236}">
                <a16:creationId xmlns:a16="http://schemas.microsoft.com/office/drawing/2014/main" id="{16F6C219-FE20-2D4B-9F89-3FB727C12325}"/>
              </a:ext>
            </a:extLst>
          </p:cNvPr>
          <p:cNvGraphicFramePr/>
          <p:nvPr>
            <p:extLst>
              <p:ext uri="{D42A27DB-BD31-4B8C-83A1-F6EECF244321}">
                <p14:modId xmlns:p14="http://schemas.microsoft.com/office/powerpoint/2010/main" val="1800879059"/>
              </p:ext>
            </p:extLst>
          </p:nvPr>
        </p:nvGraphicFramePr>
        <p:xfrm>
          <a:off x="762000" y="1103573"/>
          <a:ext cx="5029201" cy="5435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4111283" y="248053"/>
            <a:ext cx="3048000" cy="369332"/>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b="1">
                <a:solidFill>
                  <a:schemeClr val="accent1">
                    <a:lumMod val="50000"/>
                  </a:schemeClr>
                </a:solidFill>
                <a:latin typeface="Arial" pitchFamily="34" charset="0"/>
                <a:cs typeface="Arial" pitchFamily="34" charset="0"/>
              </a:defRPr>
            </a:lvl1pPr>
          </a:lstStyle>
          <a:p>
            <a:r>
              <a:rPr lang="en-US" dirty="0"/>
              <a:t>ANALYSIS</a:t>
            </a:r>
          </a:p>
        </p:txBody>
      </p:sp>
      <p:pic>
        <p:nvPicPr>
          <p:cNvPr id="5" name="Picture 4">
            <a:extLst>
              <a:ext uri="{FF2B5EF4-FFF2-40B4-BE49-F238E27FC236}">
                <a16:creationId xmlns:a16="http://schemas.microsoft.com/office/drawing/2014/main" id="{6F485754-3266-A449-A4F7-7C8FDFE58D73}"/>
              </a:ext>
            </a:extLst>
          </p:cNvPr>
          <p:cNvPicPr>
            <a:picLocks noChangeAspect="1"/>
          </p:cNvPicPr>
          <p:nvPr/>
        </p:nvPicPr>
        <p:blipFill rotWithShape="1">
          <a:blip r:embed="rId8"/>
          <a:srcRect l="1274" t="6627" r="1863" b="8443"/>
          <a:stretch/>
        </p:blipFill>
        <p:spPr>
          <a:xfrm>
            <a:off x="6016283" y="1641160"/>
            <a:ext cx="5791200" cy="3657600"/>
          </a:xfrm>
          <a:prstGeom prst="rect">
            <a:avLst/>
          </a:prstGeom>
        </p:spPr>
      </p:pic>
    </p:spTree>
    <p:extLst>
      <p:ext uri="{BB962C8B-B14F-4D97-AF65-F5344CB8AC3E}">
        <p14:creationId xmlns:p14="http://schemas.microsoft.com/office/powerpoint/2010/main" val="315412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EA35B7-8B18-B34D-B54C-7CE11D3B78F5}"/>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6</a:t>
            </a:fld>
            <a:endParaRPr lang="en-US" sz="1400" dirty="0">
              <a:solidFill>
                <a:schemeClr val="accent6">
                  <a:lumMod val="50000"/>
                </a:schemeClr>
              </a:solidFill>
            </a:endParaRPr>
          </a:p>
        </p:txBody>
      </p:sp>
      <p:graphicFrame>
        <p:nvGraphicFramePr>
          <p:cNvPr id="6" name="Chart 5" title="Number of times the customer flowed in the last 3 months">
            <a:extLst>
              <a:ext uri="{FF2B5EF4-FFF2-40B4-BE49-F238E27FC236}">
                <a16:creationId xmlns:a16="http://schemas.microsoft.com/office/drawing/2014/main" id="{C0691E33-7959-684C-AB0F-D190DE3A92BE}"/>
              </a:ext>
            </a:extLst>
          </p:cNvPr>
          <p:cNvGraphicFramePr>
            <a:graphicFrameLocks/>
          </p:cNvGraphicFramePr>
          <p:nvPr>
            <p:extLst>
              <p:ext uri="{D42A27DB-BD31-4B8C-83A1-F6EECF244321}">
                <p14:modId xmlns:p14="http://schemas.microsoft.com/office/powerpoint/2010/main" val="3597831953"/>
              </p:ext>
            </p:extLst>
          </p:nvPr>
        </p:nvGraphicFramePr>
        <p:xfrm>
          <a:off x="354945" y="1614912"/>
          <a:ext cx="3994761" cy="296397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4">
            <a:extLst>
              <a:ext uri="{FF2B5EF4-FFF2-40B4-BE49-F238E27FC236}">
                <a16:creationId xmlns:a16="http://schemas.microsoft.com/office/drawing/2014/main" id="{D429844E-7D7F-B045-A480-FBE39FC64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0732"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Chart 7">
            <a:extLst>
              <a:ext uri="{FF2B5EF4-FFF2-40B4-BE49-F238E27FC236}">
                <a16:creationId xmlns:a16="http://schemas.microsoft.com/office/drawing/2014/main" id="{70E71697-1BF0-654C-8306-4B1C6F8FF1ED}"/>
              </a:ext>
            </a:extLst>
          </p:cNvPr>
          <p:cNvGraphicFramePr>
            <a:graphicFrameLocks/>
          </p:cNvGraphicFramePr>
          <p:nvPr>
            <p:extLst>
              <p:ext uri="{D42A27DB-BD31-4B8C-83A1-F6EECF244321}">
                <p14:modId xmlns:p14="http://schemas.microsoft.com/office/powerpoint/2010/main" val="1676260683"/>
              </p:ext>
            </p:extLst>
          </p:nvPr>
        </p:nvGraphicFramePr>
        <p:xfrm>
          <a:off x="4553999" y="2289609"/>
          <a:ext cx="3505200" cy="24842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D3468702-65B8-F14D-BCFC-999771CC0BF1}"/>
              </a:ext>
            </a:extLst>
          </p:cNvPr>
          <p:cNvGraphicFramePr>
            <a:graphicFrameLocks/>
          </p:cNvGraphicFramePr>
          <p:nvPr>
            <p:extLst>
              <p:ext uri="{D42A27DB-BD31-4B8C-83A1-F6EECF244321}">
                <p14:modId xmlns:p14="http://schemas.microsoft.com/office/powerpoint/2010/main" val="2445948760"/>
              </p:ext>
            </p:extLst>
          </p:nvPr>
        </p:nvGraphicFramePr>
        <p:xfrm>
          <a:off x="8180125" y="1182000"/>
          <a:ext cx="3994762" cy="3389377"/>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
            <a:extLst>
              <a:ext uri="{FF2B5EF4-FFF2-40B4-BE49-F238E27FC236}">
                <a16:creationId xmlns:a16="http://schemas.microsoft.com/office/drawing/2014/main" id="{8FF81080-8373-C548-ADDC-0D101782D6E4}"/>
              </a:ext>
            </a:extLst>
          </p:cNvPr>
          <p:cNvSpPr txBox="1"/>
          <p:nvPr/>
        </p:nvSpPr>
        <p:spPr>
          <a:xfrm>
            <a:off x="826372" y="1095858"/>
            <a:ext cx="2934402" cy="37993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latin typeface="Arial" pitchFamily="34" charset="0"/>
                <a:cs typeface="Arial" pitchFamily="34" charset="0"/>
              </a:rPr>
              <a:t>Number of times the customer flowed in the last 3 months </a:t>
            </a:r>
            <a:r>
              <a:rPr lang="en-US" dirty="0"/>
              <a:t>	</a:t>
            </a:r>
          </a:p>
          <a:p>
            <a:endParaRPr lang="en-US" dirty="0"/>
          </a:p>
        </p:txBody>
      </p:sp>
      <p:sp>
        <p:nvSpPr>
          <p:cNvPr id="12" name="TextBox 1">
            <a:extLst>
              <a:ext uri="{FF2B5EF4-FFF2-40B4-BE49-F238E27FC236}">
                <a16:creationId xmlns:a16="http://schemas.microsoft.com/office/drawing/2014/main" id="{4529548C-9E9A-FB4E-9ABF-735828CE794A}"/>
              </a:ext>
            </a:extLst>
          </p:cNvPr>
          <p:cNvSpPr txBox="1"/>
          <p:nvPr/>
        </p:nvSpPr>
        <p:spPr>
          <a:xfrm>
            <a:off x="5152510" y="1095112"/>
            <a:ext cx="2146485" cy="2087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b="1" dirty="0">
                <a:latin typeface="Arial" pitchFamily="34" charset="0"/>
                <a:cs typeface="Arial" pitchFamily="34" charset="0"/>
              </a:rPr>
              <a:t>Total number of times the customer flowed so far </a:t>
            </a:r>
            <a:r>
              <a:rPr lang="en-US" dirty="0">
                <a:latin typeface="Arial" pitchFamily="34" charset="0"/>
                <a:cs typeface="Arial" pitchFamily="34" charset="0"/>
              </a:rPr>
              <a:t>	</a:t>
            </a:r>
          </a:p>
          <a:p>
            <a:endParaRPr lang="en-US" dirty="0"/>
          </a:p>
        </p:txBody>
      </p:sp>
      <p:sp>
        <p:nvSpPr>
          <p:cNvPr id="13" name="TextBox 1">
            <a:extLst>
              <a:ext uri="{FF2B5EF4-FFF2-40B4-BE49-F238E27FC236}">
                <a16:creationId xmlns:a16="http://schemas.microsoft.com/office/drawing/2014/main" id="{8788C556-E999-3A4B-B5A7-9BA9B7CDA1AD}"/>
              </a:ext>
            </a:extLst>
          </p:cNvPr>
          <p:cNvSpPr txBox="1"/>
          <p:nvPr/>
        </p:nvSpPr>
        <p:spPr>
          <a:xfrm>
            <a:off x="8690731" y="1095112"/>
            <a:ext cx="1977268" cy="317349"/>
          </a:xfrm>
          <a:prstGeom prst="rect">
            <a:avLst/>
          </a:prstGeom>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000" b="1" dirty="0">
                <a:latin typeface="Arial" pitchFamily="34" charset="0"/>
                <a:cs typeface="Arial" pitchFamily="34" charset="0"/>
              </a:rPr>
              <a:t>Qualification</a:t>
            </a:r>
          </a:p>
        </p:txBody>
      </p:sp>
      <p:sp>
        <p:nvSpPr>
          <p:cNvPr id="14" name="TextBox 13">
            <a:extLst>
              <a:ext uri="{FF2B5EF4-FFF2-40B4-BE49-F238E27FC236}">
                <a16:creationId xmlns:a16="http://schemas.microsoft.com/office/drawing/2014/main" id="{E2FBFCCE-557A-D245-BA43-6A81BF9DED18}"/>
              </a:ext>
            </a:extLst>
          </p:cNvPr>
          <p:cNvSpPr txBox="1"/>
          <p:nvPr/>
        </p:nvSpPr>
        <p:spPr>
          <a:xfrm>
            <a:off x="7911296" y="4773854"/>
            <a:ext cx="2971980" cy="338554"/>
          </a:xfrm>
          <a:prstGeom prst="rect">
            <a:avLst/>
          </a:prstGeom>
          <a:noFill/>
        </p:spPr>
        <p:txBody>
          <a:bodyPr wrap="square" rtlCol="0">
            <a:spAutoFit/>
          </a:bodyPr>
          <a:lstStyle/>
          <a:p>
            <a:pPr algn="just"/>
            <a:endParaRPr lang="en-US" sz="1600" dirty="0">
              <a:latin typeface="Arial" panose="020B0604020202020204" pitchFamily="34" charset="0"/>
              <a:cs typeface="Arial" panose="020B0604020202020204" pitchFamily="34" charset="0"/>
            </a:endParaRPr>
          </a:p>
        </p:txBody>
      </p:sp>
      <p:sp>
        <p:nvSpPr>
          <p:cNvPr id="15" name="TextBox 14"/>
          <p:cNvSpPr txBox="1"/>
          <p:nvPr/>
        </p:nvSpPr>
        <p:spPr>
          <a:xfrm>
            <a:off x="4267200" y="460262"/>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solidFill>
                  <a:prstClr val="black"/>
                </a:solidFill>
              </a:rPr>
              <a:t>DESCRIPTIVE</a:t>
            </a:r>
            <a:r>
              <a:rPr lang="en-GB" dirty="0">
                <a:solidFill>
                  <a:schemeClr val="tx1"/>
                </a:solidFill>
              </a:rPr>
              <a:t> </a:t>
            </a:r>
            <a:r>
              <a:rPr lang="en-US" dirty="0">
                <a:solidFill>
                  <a:srgbClr val="A379BB">
                    <a:lumMod val="50000"/>
                  </a:srgbClr>
                </a:solidFill>
              </a:rPr>
              <a:t>DATA ANALYSIS</a:t>
            </a:r>
          </a:p>
        </p:txBody>
      </p:sp>
      <p:sp>
        <p:nvSpPr>
          <p:cNvPr id="2" name="Rounded Rectangle 1">
            <a:extLst>
              <a:ext uri="{FF2B5EF4-FFF2-40B4-BE49-F238E27FC236}">
                <a16:creationId xmlns:a16="http://schemas.microsoft.com/office/drawing/2014/main" id="{CD3917A5-F37F-7644-8704-6B4824D5E0D1}"/>
              </a:ext>
            </a:extLst>
          </p:cNvPr>
          <p:cNvSpPr/>
          <p:nvPr/>
        </p:nvSpPr>
        <p:spPr>
          <a:xfrm>
            <a:off x="307116" y="4898759"/>
            <a:ext cx="3352799" cy="145759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Variable V4 indicate that </a:t>
            </a:r>
            <a:r>
              <a:rPr lang="en-US" sz="1200" b="1" dirty="0">
                <a:solidFill>
                  <a:schemeClr val="tx1"/>
                </a:solidFill>
                <a:latin typeface="Arial" panose="020B0604020202020204" pitchFamily="34" charset="0"/>
                <a:cs typeface="Arial" panose="020B0604020202020204" pitchFamily="34" charset="0"/>
              </a:rPr>
              <a:t>most of the customers (75%) tend to pay their EMI</a:t>
            </a:r>
            <a:r>
              <a:rPr lang="en-US" sz="1200" dirty="0">
                <a:solidFill>
                  <a:schemeClr val="tx1"/>
                </a:solidFill>
                <a:latin typeface="Arial" panose="020B0604020202020204" pitchFamily="34" charset="0"/>
                <a:cs typeface="Arial" panose="020B0604020202020204" pitchFamily="34" charset="0"/>
              </a:rPr>
              <a:t> on time. However </a:t>
            </a:r>
            <a:r>
              <a:rPr lang="en-US" sz="1200" b="1" dirty="0">
                <a:solidFill>
                  <a:schemeClr val="tx1"/>
                </a:solidFill>
                <a:latin typeface="Arial" panose="020B0604020202020204" pitchFamily="34" charset="0"/>
                <a:cs typeface="Arial" panose="020B0604020202020204" pitchFamily="34" charset="0"/>
              </a:rPr>
              <a:t>around 25% of them have defaulted at least once</a:t>
            </a:r>
            <a:r>
              <a:rPr lang="en-US" sz="1200" dirty="0">
                <a:solidFill>
                  <a:schemeClr val="tx1"/>
                </a:solidFill>
                <a:latin typeface="Arial" panose="020B0604020202020204" pitchFamily="34" charset="0"/>
                <a:cs typeface="Arial" panose="020B0604020202020204" pitchFamily="34" charset="0"/>
              </a:rPr>
              <a:t> in last 3 months.</a:t>
            </a:r>
            <a:endParaRPr lang="en-US" sz="1200" dirty="0">
              <a:solidFill>
                <a:schemeClr val="tx1"/>
              </a:solidFill>
            </a:endParaRPr>
          </a:p>
        </p:txBody>
      </p:sp>
      <p:sp>
        <p:nvSpPr>
          <p:cNvPr id="3" name="Rounded Rectangle 2">
            <a:extLst>
              <a:ext uri="{FF2B5EF4-FFF2-40B4-BE49-F238E27FC236}">
                <a16:creationId xmlns:a16="http://schemas.microsoft.com/office/drawing/2014/main" id="{4256B326-9EFC-4844-801F-E30F09923422}"/>
              </a:ext>
            </a:extLst>
          </p:cNvPr>
          <p:cNvSpPr/>
          <p:nvPr/>
        </p:nvSpPr>
        <p:spPr>
          <a:xfrm>
            <a:off x="4583900" y="4951104"/>
            <a:ext cx="2871799" cy="91629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Variable V3 which indicates total number of times customer as flowed so far indicates a </a:t>
            </a:r>
            <a:r>
              <a:rPr lang="en-US" sz="1200" b="1" dirty="0">
                <a:solidFill>
                  <a:schemeClr val="tx1"/>
                </a:solidFill>
                <a:latin typeface="Arial" panose="020B0604020202020204" pitchFamily="34" charset="0"/>
                <a:cs typeface="Arial" panose="020B0604020202020204" pitchFamily="34" charset="0"/>
              </a:rPr>
              <a:t>similar trend as V4</a:t>
            </a:r>
            <a:endParaRPr lang="en-US" sz="1200" b="1" dirty="0">
              <a:solidFill>
                <a:schemeClr val="tx1"/>
              </a:solidFill>
            </a:endParaRPr>
          </a:p>
        </p:txBody>
      </p:sp>
      <p:sp>
        <p:nvSpPr>
          <p:cNvPr id="10" name="Rounded Rectangle 9">
            <a:extLst>
              <a:ext uri="{FF2B5EF4-FFF2-40B4-BE49-F238E27FC236}">
                <a16:creationId xmlns:a16="http://schemas.microsoft.com/office/drawing/2014/main" id="{00491C85-C85B-6C4E-B8B2-DAA020BB4457}"/>
              </a:ext>
            </a:extLst>
          </p:cNvPr>
          <p:cNvSpPr/>
          <p:nvPr/>
        </p:nvSpPr>
        <p:spPr>
          <a:xfrm>
            <a:off x="8571186" y="4892140"/>
            <a:ext cx="2962467" cy="14642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latin typeface="Arial" panose="020B0604020202020204" pitchFamily="34" charset="0"/>
                <a:cs typeface="Arial" panose="020B0604020202020204" pitchFamily="34" charset="0"/>
              </a:rPr>
              <a:t>It is also pertinent to note that around 56% of the costumers have education levels of below 12</a:t>
            </a:r>
            <a:r>
              <a:rPr lang="en-US" sz="1200" baseline="30000" dirty="0">
                <a:solidFill>
                  <a:schemeClr val="tx1"/>
                </a:solidFill>
                <a:latin typeface="Arial" panose="020B0604020202020204" pitchFamily="34" charset="0"/>
                <a:cs typeface="Arial" panose="020B0604020202020204" pitchFamily="34" charset="0"/>
              </a:rPr>
              <a:t>th</a:t>
            </a:r>
            <a:r>
              <a:rPr lang="en-US" sz="1200" dirty="0">
                <a:solidFill>
                  <a:schemeClr val="tx1"/>
                </a:solidFill>
                <a:latin typeface="Arial" panose="020B0604020202020204" pitchFamily="34" charset="0"/>
                <a:cs typeface="Arial" panose="020B0604020202020204" pitchFamily="34" charset="0"/>
              </a:rPr>
              <a:t> which might be a crucial information as </a:t>
            </a:r>
            <a:r>
              <a:rPr lang="en-US" sz="1200" b="1" dirty="0">
                <a:solidFill>
                  <a:schemeClr val="tx1"/>
                </a:solidFill>
                <a:latin typeface="Arial" panose="020B0604020202020204" pitchFamily="34" charset="0"/>
                <a:cs typeface="Arial" panose="020B0604020202020204" pitchFamily="34" charset="0"/>
              </a:rPr>
              <a:t>education levels might affect chances of defaulting</a:t>
            </a:r>
            <a:r>
              <a:rPr lang="en-US" sz="1200" dirty="0">
                <a:solidFill>
                  <a:schemeClr val="tx1"/>
                </a:solidFill>
                <a:latin typeface="Arial" panose="020B0604020202020204" pitchFamily="34" charset="0"/>
                <a:cs typeface="Arial" panose="020B0604020202020204" pitchFamily="34" charset="0"/>
              </a:rPr>
              <a:t>. </a:t>
            </a:r>
          </a:p>
          <a:p>
            <a:pPr algn="ctr"/>
            <a:endParaRPr lang="en-US" sz="1200" dirty="0">
              <a:solidFill>
                <a:schemeClr val="tx1"/>
              </a:solidFill>
            </a:endParaRPr>
          </a:p>
        </p:txBody>
      </p:sp>
    </p:spTree>
    <p:extLst>
      <p:ext uri="{BB962C8B-B14F-4D97-AF65-F5344CB8AC3E}">
        <p14:creationId xmlns:p14="http://schemas.microsoft.com/office/powerpoint/2010/main" val="304899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F69E73-7C70-6D43-B471-BC7450C90CD1}"/>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7</a:t>
            </a:fld>
            <a:endParaRPr lang="en-US" sz="1400" dirty="0">
              <a:solidFill>
                <a:schemeClr val="accent6">
                  <a:lumMod val="50000"/>
                </a:schemeClr>
              </a:solidFill>
            </a:endParaRPr>
          </a:p>
        </p:txBody>
      </p:sp>
      <p:pic>
        <p:nvPicPr>
          <p:cNvPr id="9" name="Picture 8">
            <a:extLst>
              <a:ext uri="{FF2B5EF4-FFF2-40B4-BE49-F238E27FC236}">
                <a16:creationId xmlns:a16="http://schemas.microsoft.com/office/drawing/2014/main" id="{D8D174B0-8C31-EF44-AF5D-F8CE78B91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4" y="583893"/>
            <a:ext cx="4768407" cy="2980255"/>
          </a:xfrm>
          <a:prstGeom prst="rect">
            <a:avLst/>
          </a:prstGeom>
          <a:ln>
            <a:noFill/>
          </a:ln>
        </p:spPr>
      </p:pic>
      <p:pic>
        <p:nvPicPr>
          <p:cNvPr id="21" name="Picture 20">
            <a:extLst>
              <a:ext uri="{FF2B5EF4-FFF2-40B4-BE49-F238E27FC236}">
                <a16:creationId xmlns:a16="http://schemas.microsoft.com/office/drawing/2014/main" id="{14A461E8-C66A-854E-A5E5-E0462B6F8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355" y="3595916"/>
            <a:ext cx="4853940" cy="3033711"/>
          </a:xfrm>
          <a:prstGeom prst="rect">
            <a:avLst/>
          </a:prstGeom>
          <a:ln>
            <a:noFill/>
          </a:ln>
        </p:spPr>
      </p:pic>
      <p:pic>
        <p:nvPicPr>
          <p:cNvPr id="22" name="Picture 21">
            <a:extLst>
              <a:ext uri="{FF2B5EF4-FFF2-40B4-BE49-F238E27FC236}">
                <a16:creationId xmlns:a16="http://schemas.microsoft.com/office/drawing/2014/main" id="{0839EC90-8219-B048-9593-9BA349CE9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843" y="619485"/>
            <a:ext cx="4513157" cy="2809515"/>
          </a:xfrm>
          <a:prstGeom prst="rect">
            <a:avLst/>
          </a:prstGeom>
          <a:ln>
            <a:noFill/>
          </a:ln>
        </p:spPr>
      </p:pic>
      <p:pic>
        <p:nvPicPr>
          <p:cNvPr id="23" name="Picture 4">
            <a:extLst>
              <a:ext uri="{FF2B5EF4-FFF2-40B4-BE49-F238E27FC236}">
                <a16:creationId xmlns:a16="http://schemas.microsoft.com/office/drawing/2014/main" id="{72D1B4F6-E055-4841-BD79-5B03F7A60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448189" y="259853"/>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solidFill>
                  <a:prstClr val="black"/>
                </a:solidFill>
              </a:rPr>
              <a:t>DESCRIPTIVE</a:t>
            </a:r>
            <a:r>
              <a:rPr lang="en-GB" dirty="0">
                <a:solidFill>
                  <a:schemeClr val="tx1"/>
                </a:solidFill>
              </a:rPr>
              <a:t> </a:t>
            </a:r>
            <a:r>
              <a:rPr lang="en-US" dirty="0">
                <a:solidFill>
                  <a:srgbClr val="A379BB">
                    <a:lumMod val="50000"/>
                  </a:srgbClr>
                </a:solidFill>
              </a:rPr>
              <a:t>DATA ANALYSIS</a:t>
            </a:r>
          </a:p>
        </p:txBody>
      </p:sp>
      <p:sp>
        <p:nvSpPr>
          <p:cNvPr id="2" name="Rounded Rectangle 1">
            <a:extLst>
              <a:ext uri="{FF2B5EF4-FFF2-40B4-BE49-F238E27FC236}">
                <a16:creationId xmlns:a16="http://schemas.microsoft.com/office/drawing/2014/main" id="{40086E1D-38A9-C64C-9B05-1BA56B6CA810}"/>
              </a:ext>
            </a:extLst>
          </p:cNvPr>
          <p:cNvSpPr/>
          <p:nvPr/>
        </p:nvSpPr>
        <p:spPr>
          <a:xfrm>
            <a:off x="685800" y="3924300"/>
            <a:ext cx="3352800" cy="1219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Even though it is expected that defaults should increase with increase in EMI, Boxplot presented here contradicts it. Based on the boxplot, it can be inferred that </a:t>
            </a:r>
            <a:r>
              <a:rPr lang="en-US" sz="1200" b="1" dirty="0">
                <a:solidFill>
                  <a:schemeClr val="tx1"/>
                </a:solidFill>
                <a:latin typeface="Arial" panose="020B0604020202020204" pitchFamily="34" charset="0"/>
                <a:cs typeface="Arial" panose="020B0604020202020204" pitchFamily="34" charset="0"/>
              </a:rPr>
              <a:t>Higher level of EMI is not likely to play a major factor in defaulting on EMI payment</a:t>
            </a:r>
            <a:endParaRPr lang="en-US" sz="1200" dirty="0">
              <a:solidFill>
                <a:schemeClr val="tx1"/>
              </a:solidFill>
            </a:endParaRPr>
          </a:p>
        </p:txBody>
      </p:sp>
      <p:sp>
        <p:nvSpPr>
          <p:cNvPr id="4" name="Rounded Rectangle 3">
            <a:extLst>
              <a:ext uri="{FF2B5EF4-FFF2-40B4-BE49-F238E27FC236}">
                <a16:creationId xmlns:a16="http://schemas.microsoft.com/office/drawing/2014/main" id="{270BD6D5-AA19-6B40-875A-53D2DB4A2D87}"/>
              </a:ext>
            </a:extLst>
          </p:cNvPr>
          <p:cNvSpPr/>
          <p:nvPr/>
        </p:nvSpPr>
        <p:spPr>
          <a:xfrm>
            <a:off x="8668612" y="3924300"/>
            <a:ext cx="2989988" cy="1219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One of the important variables to note is no. of times customer has flowed in past. We can interpret from the boxplot that a </a:t>
            </a:r>
            <a:r>
              <a:rPr lang="en-US" sz="1200" b="1" dirty="0">
                <a:solidFill>
                  <a:schemeClr val="tx1"/>
                </a:solidFill>
                <a:latin typeface="Arial" panose="020B0604020202020204" pitchFamily="34" charset="0"/>
                <a:cs typeface="Arial" panose="020B0604020202020204" pitchFamily="34" charset="0"/>
              </a:rPr>
              <a:t>customer who flowed in past is highly likely to flow again</a:t>
            </a:r>
            <a:r>
              <a:rPr lang="en-US" sz="1200" dirty="0">
                <a:solidFill>
                  <a:schemeClr val="tx1"/>
                </a:solidFill>
                <a:latin typeface="Arial" panose="020B0604020202020204" pitchFamily="34" charset="0"/>
                <a:cs typeface="Arial" panose="020B0604020202020204" pitchFamily="34" charset="0"/>
              </a:rPr>
              <a:t>.</a:t>
            </a:r>
          </a:p>
        </p:txBody>
      </p:sp>
      <p:sp>
        <p:nvSpPr>
          <p:cNvPr id="7" name="Rounded Rectangle 6">
            <a:extLst>
              <a:ext uri="{FF2B5EF4-FFF2-40B4-BE49-F238E27FC236}">
                <a16:creationId xmlns:a16="http://schemas.microsoft.com/office/drawing/2014/main" id="{617557CC-AC34-FF4E-AFB1-0AAB4AC5EE63}"/>
              </a:ext>
            </a:extLst>
          </p:cNvPr>
          <p:cNvSpPr/>
          <p:nvPr/>
        </p:nvSpPr>
        <p:spPr>
          <a:xfrm>
            <a:off x="4752988" y="1983959"/>
            <a:ext cx="3048002" cy="10864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Average delay </a:t>
            </a:r>
            <a:r>
              <a:rPr lang="en-US" sz="1200" dirty="0">
                <a:solidFill>
                  <a:schemeClr val="tx1"/>
                </a:solidFill>
                <a:latin typeface="Arial" panose="020B0604020202020204" pitchFamily="34" charset="0"/>
                <a:cs typeface="Arial" panose="020B0604020202020204" pitchFamily="34" charset="0"/>
              </a:rPr>
              <a:t>in case of defaulter shows a </a:t>
            </a:r>
            <a:r>
              <a:rPr lang="en-US" sz="1200" b="1" dirty="0">
                <a:solidFill>
                  <a:schemeClr val="tx1"/>
                </a:solidFill>
                <a:latin typeface="Arial" panose="020B0604020202020204" pitchFamily="34" charset="0"/>
                <a:cs typeface="Arial" panose="020B0604020202020204" pitchFamily="34" charset="0"/>
              </a:rPr>
              <a:t>higher level of variance</a:t>
            </a:r>
            <a:r>
              <a:rPr lang="en-US" sz="1200" dirty="0">
                <a:solidFill>
                  <a:schemeClr val="tx1"/>
                </a:solidFill>
                <a:latin typeface="Arial" panose="020B0604020202020204" pitchFamily="34" charset="0"/>
                <a:cs typeface="Arial" panose="020B0604020202020204" pitchFamily="34" charset="0"/>
              </a:rPr>
              <a:t>. Also it is apparent, that the </a:t>
            </a:r>
            <a:r>
              <a:rPr lang="en-US" sz="1200" b="1" dirty="0">
                <a:solidFill>
                  <a:schemeClr val="tx1"/>
                </a:solidFill>
                <a:latin typeface="Arial" panose="020B0604020202020204" pitchFamily="34" charset="0"/>
                <a:cs typeface="Arial" panose="020B0604020202020204" pitchFamily="34" charset="0"/>
              </a:rPr>
              <a:t>defaulters tend to have comparatively a higher level of delay</a:t>
            </a:r>
            <a:r>
              <a:rPr lang="en-US" sz="1200" dirty="0">
                <a:solidFill>
                  <a:schemeClr val="tx1"/>
                </a:solidFill>
                <a:latin typeface="Arial" panose="020B0604020202020204" pitchFamily="34" charset="0"/>
                <a:cs typeface="Arial" panose="020B0604020202020204" pitchFamily="34" charset="0"/>
              </a:rPr>
              <a:t>. </a:t>
            </a:r>
          </a:p>
          <a:p>
            <a:pPr algn="ctr"/>
            <a:endParaRPr lang="en-US" sz="1200" dirty="0">
              <a:solidFill>
                <a:schemeClr val="tx1"/>
              </a:solidFill>
            </a:endParaRPr>
          </a:p>
        </p:txBody>
      </p:sp>
    </p:spTree>
    <p:extLst>
      <p:ext uri="{BB962C8B-B14F-4D97-AF65-F5344CB8AC3E}">
        <p14:creationId xmlns:p14="http://schemas.microsoft.com/office/powerpoint/2010/main" val="130794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3218B95-E8AE-5246-A89E-40A95135EB01}"/>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8</a:t>
            </a:fld>
            <a:endParaRPr lang="en-US" sz="1400" dirty="0">
              <a:solidFill>
                <a:schemeClr val="accent6">
                  <a:lumMod val="50000"/>
                </a:schemeClr>
              </a:solidFill>
            </a:endParaRPr>
          </a:p>
        </p:txBody>
      </p:sp>
      <p:pic>
        <p:nvPicPr>
          <p:cNvPr id="7" name="Picture 6">
            <a:extLst>
              <a:ext uri="{FF2B5EF4-FFF2-40B4-BE49-F238E27FC236}">
                <a16:creationId xmlns:a16="http://schemas.microsoft.com/office/drawing/2014/main" id="{EC24C993-CFB5-9B49-A076-195DAC930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724" y="4140321"/>
            <a:ext cx="4058951" cy="2666034"/>
          </a:xfrm>
          <a:prstGeom prst="rect">
            <a:avLst/>
          </a:prstGeom>
          <a:ln>
            <a:noFill/>
          </a:ln>
        </p:spPr>
      </p:pic>
      <p:pic>
        <p:nvPicPr>
          <p:cNvPr id="9" name="Picture 8">
            <a:extLst>
              <a:ext uri="{FF2B5EF4-FFF2-40B4-BE49-F238E27FC236}">
                <a16:creationId xmlns:a16="http://schemas.microsoft.com/office/drawing/2014/main" id="{A7E2E10F-0941-3B43-92D3-5FDACEC1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890" y="368821"/>
            <a:ext cx="4390910" cy="3136379"/>
          </a:xfrm>
          <a:prstGeom prst="rect">
            <a:avLst/>
          </a:prstGeom>
          <a:ln>
            <a:noFill/>
          </a:ln>
        </p:spPr>
      </p:pic>
      <p:pic>
        <p:nvPicPr>
          <p:cNvPr id="10" name="Picture 9">
            <a:extLst>
              <a:ext uri="{FF2B5EF4-FFF2-40B4-BE49-F238E27FC236}">
                <a16:creationId xmlns:a16="http://schemas.microsoft.com/office/drawing/2014/main" id="{6F05F2C8-4D63-444F-9E43-78020FB3E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057399"/>
            <a:ext cx="4191000" cy="3136379"/>
          </a:xfrm>
          <a:prstGeom prst="rect">
            <a:avLst/>
          </a:prstGeom>
          <a:ln>
            <a:noFill/>
          </a:ln>
        </p:spPr>
      </p:pic>
      <p:pic>
        <p:nvPicPr>
          <p:cNvPr id="12"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0658" y="26727"/>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191000" y="344609"/>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solidFill>
                  <a:prstClr val="black"/>
                </a:solidFill>
              </a:rPr>
              <a:t>DESCRIPTIVE</a:t>
            </a:r>
            <a:r>
              <a:rPr lang="en-GB" dirty="0">
                <a:solidFill>
                  <a:schemeClr val="tx1"/>
                </a:solidFill>
              </a:rPr>
              <a:t> </a:t>
            </a:r>
            <a:r>
              <a:rPr lang="en-US" dirty="0">
                <a:solidFill>
                  <a:srgbClr val="A379BB">
                    <a:lumMod val="50000"/>
                  </a:srgbClr>
                </a:solidFill>
              </a:rPr>
              <a:t>DATA ANALYSIS</a:t>
            </a:r>
          </a:p>
        </p:txBody>
      </p:sp>
      <p:sp>
        <p:nvSpPr>
          <p:cNvPr id="2" name="Rounded Rectangle 1">
            <a:extLst>
              <a:ext uri="{FF2B5EF4-FFF2-40B4-BE49-F238E27FC236}">
                <a16:creationId xmlns:a16="http://schemas.microsoft.com/office/drawing/2014/main" id="{23F6F54C-4269-1143-8D08-DC87FD53E415}"/>
              </a:ext>
            </a:extLst>
          </p:cNvPr>
          <p:cNvSpPr/>
          <p:nvPr/>
        </p:nvSpPr>
        <p:spPr>
          <a:xfrm>
            <a:off x="1324898" y="5359878"/>
            <a:ext cx="6399992" cy="9943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Arial" pitchFamily="34" charset="0"/>
                <a:cs typeface="Arial" pitchFamily="34" charset="0"/>
              </a:rPr>
              <a:t>From the histogram plot of EMI(V16), it is evident that the customers with low EMI (between 0-2000) are more in no. and hence, the graph is </a:t>
            </a:r>
            <a:r>
              <a:rPr lang="en-US" sz="1200" b="1" dirty="0">
                <a:solidFill>
                  <a:schemeClr val="tx1"/>
                </a:solidFill>
                <a:latin typeface="Arial" pitchFamily="34" charset="0"/>
                <a:cs typeface="Arial" pitchFamily="34" charset="0"/>
              </a:rPr>
              <a:t>positively skewed</a:t>
            </a:r>
            <a:r>
              <a:rPr lang="en-US" sz="1200" dirty="0">
                <a:solidFill>
                  <a:schemeClr val="tx1"/>
                </a:solidFill>
                <a:latin typeface="Arial" pitchFamily="34" charset="0"/>
                <a:cs typeface="Arial" pitchFamily="34" charset="0"/>
              </a:rPr>
              <a:t>.</a:t>
            </a:r>
            <a:endParaRPr lang="en-US" sz="1200" dirty="0">
              <a:solidFill>
                <a:schemeClr val="tx1"/>
              </a:solidFill>
            </a:endParaRPr>
          </a:p>
        </p:txBody>
      </p:sp>
      <p:sp>
        <p:nvSpPr>
          <p:cNvPr id="3" name="Rounded Rectangle 2">
            <a:extLst>
              <a:ext uri="{FF2B5EF4-FFF2-40B4-BE49-F238E27FC236}">
                <a16:creationId xmlns:a16="http://schemas.microsoft.com/office/drawing/2014/main" id="{2536BF8C-3CE4-2948-ADC8-A3181833F4A9}"/>
              </a:ext>
            </a:extLst>
          </p:cNvPr>
          <p:cNvSpPr/>
          <p:nvPr/>
        </p:nvSpPr>
        <p:spPr>
          <a:xfrm>
            <a:off x="4038600" y="3325564"/>
            <a:ext cx="5137278" cy="99439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itchFamily="34" charset="0"/>
                <a:cs typeface="Arial" pitchFamily="34" charset="0"/>
              </a:rPr>
              <a:t>Fraction of times the customer was allocated to a collection agency (V25) has </a:t>
            </a:r>
            <a:r>
              <a:rPr lang="en-US" sz="1200" b="1" dirty="0">
                <a:solidFill>
                  <a:schemeClr val="tx1"/>
                </a:solidFill>
                <a:latin typeface="Arial" pitchFamily="34" charset="0"/>
                <a:cs typeface="Arial" pitchFamily="34" charset="0"/>
              </a:rPr>
              <a:t>high no. of customers for values greater than .5 as well as for 0</a:t>
            </a:r>
            <a:r>
              <a:rPr lang="en-US" sz="1200" dirty="0">
                <a:solidFill>
                  <a:schemeClr val="tx1"/>
                </a:solidFill>
                <a:latin typeface="Arial" pitchFamily="34" charset="0"/>
                <a:cs typeface="Arial" pitchFamily="34" charset="0"/>
              </a:rPr>
              <a:t>. It can be inferred that customers who tend to pay their EMI on time will keep on practicing it. On the contrary, customers who have defaulted once are likely default half of their payments.</a:t>
            </a:r>
            <a:endParaRPr lang="en-US" sz="1200" dirty="0">
              <a:solidFill>
                <a:schemeClr val="tx1"/>
              </a:solidFill>
            </a:endParaRPr>
          </a:p>
        </p:txBody>
      </p:sp>
      <p:sp>
        <p:nvSpPr>
          <p:cNvPr id="4" name="Rounded Rectangle 3">
            <a:extLst>
              <a:ext uri="{FF2B5EF4-FFF2-40B4-BE49-F238E27FC236}">
                <a16:creationId xmlns:a16="http://schemas.microsoft.com/office/drawing/2014/main" id="{43A53B20-A9D7-8F41-B636-A7754527AC27}"/>
              </a:ext>
            </a:extLst>
          </p:cNvPr>
          <p:cNvSpPr/>
          <p:nvPr/>
        </p:nvSpPr>
        <p:spPr>
          <a:xfrm>
            <a:off x="1324898" y="927822"/>
            <a:ext cx="6399992" cy="9943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itchFamily="34" charset="0"/>
                <a:cs typeface="Arial" pitchFamily="34" charset="0"/>
              </a:rPr>
              <a:t>The distribution of No. of times customer flowed/Month On Book (V20) shows that </a:t>
            </a:r>
            <a:r>
              <a:rPr lang="en-US" sz="1200" b="1" dirty="0">
                <a:solidFill>
                  <a:schemeClr val="tx1"/>
                </a:solidFill>
                <a:latin typeface="Arial" pitchFamily="34" charset="0"/>
                <a:cs typeface="Arial" pitchFamily="34" charset="0"/>
              </a:rPr>
              <a:t>most of the customers fall in the range of (0-10) and remaining values have significantly less no. of customers</a:t>
            </a:r>
            <a:r>
              <a:rPr lang="en-US" sz="12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330352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D13105-B02E-804C-9F07-0DF1AE82BA04}"/>
              </a:ext>
            </a:extLst>
          </p:cNvPr>
          <p:cNvSpPr>
            <a:spLocks noGrp="1"/>
          </p:cNvSpPr>
          <p:nvPr>
            <p:ph type="sldNum" sz="quarter" idx="12"/>
          </p:nvPr>
        </p:nvSpPr>
        <p:spPr/>
        <p:txBody>
          <a:bodyPr/>
          <a:lstStyle/>
          <a:p>
            <a:fld id="{E2654169-9F70-4D99-B8A1-E6F73DE0AF7F}" type="slidenum">
              <a:rPr lang="en-US" sz="1400">
                <a:solidFill>
                  <a:schemeClr val="accent6">
                    <a:lumMod val="50000"/>
                  </a:schemeClr>
                </a:solidFill>
              </a:rPr>
              <a:t>9</a:t>
            </a:fld>
            <a:endParaRPr lang="en-US" sz="1400" dirty="0">
              <a:solidFill>
                <a:schemeClr val="accent6">
                  <a:lumMod val="50000"/>
                </a:schemeClr>
              </a:solidFill>
            </a:endParaRPr>
          </a:p>
        </p:txBody>
      </p:sp>
      <p:graphicFrame>
        <p:nvGraphicFramePr>
          <p:cNvPr id="6" name="Chart 5">
            <a:extLst>
              <a:ext uri="{FF2B5EF4-FFF2-40B4-BE49-F238E27FC236}">
                <a16:creationId xmlns:a16="http://schemas.microsoft.com/office/drawing/2014/main" id="{63865E71-6B7F-AE46-8671-C5B0582B0F96}"/>
              </a:ext>
            </a:extLst>
          </p:cNvPr>
          <p:cNvGraphicFramePr>
            <a:graphicFrameLocks/>
          </p:cNvGraphicFramePr>
          <p:nvPr>
            <p:extLst>
              <p:ext uri="{D42A27DB-BD31-4B8C-83A1-F6EECF244321}">
                <p14:modId xmlns:p14="http://schemas.microsoft.com/office/powerpoint/2010/main" val="4185352555"/>
              </p:ext>
            </p:extLst>
          </p:nvPr>
        </p:nvGraphicFramePr>
        <p:xfrm>
          <a:off x="3733800" y="1148787"/>
          <a:ext cx="72390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4038600" y="300470"/>
            <a:ext cx="3657600" cy="30777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defPPr>
              <a:defRPr lang="en-US"/>
            </a:defPPr>
            <a:lvl1pPr algn="ctr">
              <a:defRPr sz="1400" b="1">
                <a:solidFill>
                  <a:schemeClr val="accent1">
                    <a:lumMod val="50000"/>
                  </a:schemeClr>
                </a:solidFill>
                <a:latin typeface="Arial" pitchFamily="34" charset="0"/>
                <a:cs typeface="Arial" pitchFamily="34" charset="0"/>
              </a:defRPr>
            </a:lvl1pPr>
          </a:lstStyle>
          <a:p>
            <a:r>
              <a:rPr lang="en-US" dirty="0">
                <a:solidFill>
                  <a:prstClr val="black"/>
                </a:solidFill>
              </a:rPr>
              <a:t>DESCRIPTIVE</a:t>
            </a:r>
            <a:r>
              <a:rPr lang="en-GB" dirty="0">
                <a:solidFill>
                  <a:schemeClr val="tx1"/>
                </a:solidFill>
              </a:rPr>
              <a:t> </a:t>
            </a:r>
            <a:r>
              <a:rPr lang="en-US" dirty="0">
                <a:solidFill>
                  <a:srgbClr val="A379BB">
                    <a:lumMod val="50000"/>
                  </a:srgbClr>
                </a:solidFill>
              </a:rPr>
              <a:t>DATA ANALYSIS</a:t>
            </a:r>
          </a:p>
        </p:txBody>
      </p:sp>
      <p:pic>
        <p:nvPicPr>
          <p:cNvPr id="10" name="Picture 4">
            <a:extLst>
              <a:ext uri="{FF2B5EF4-FFF2-40B4-BE49-F238E27FC236}">
                <a16:creationId xmlns:a16="http://schemas.microsoft.com/office/drawing/2014/main" id="{CC894C23-6F75-BC4D-96DA-DEF85CCFC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0"/>
            <a:ext cx="3505200" cy="60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a:extLst>
              <a:ext uri="{FF2B5EF4-FFF2-40B4-BE49-F238E27FC236}">
                <a16:creationId xmlns:a16="http://schemas.microsoft.com/office/drawing/2014/main" id="{E9E389EF-3B87-1F4C-A468-C6550509F74B}"/>
              </a:ext>
            </a:extLst>
          </p:cNvPr>
          <p:cNvSpPr/>
          <p:nvPr/>
        </p:nvSpPr>
        <p:spPr>
          <a:xfrm>
            <a:off x="533400" y="1143000"/>
            <a:ext cx="3200400" cy="174871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itchFamily="34" charset="0"/>
                <a:cs typeface="Arial" pitchFamily="34" charset="0"/>
              </a:rPr>
              <a:t>The frequency plot depicts the relationship between the defaulter count and Qualification. It can be inferred that although the proportions in all categories are comparable. However,</a:t>
            </a:r>
            <a:r>
              <a:rPr lang="en-US" sz="1200" b="1" dirty="0">
                <a:solidFill>
                  <a:schemeClr val="tx1"/>
                </a:solidFill>
                <a:latin typeface="Arial" pitchFamily="34" charset="0"/>
                <a:cs typeface="Arial" pitchFamily="34" charset="0"/>
              </a:rPr>
              <a:t> proportions slightly decrease with increase in education levels.</a:t>
            </a:r>
          </a:p>
        </p:txBody>
      </p:sp>
      <p:graphicFrame>
        <p:nvGraphicFramePr>
          <p:cNvPr id="11" name="Chart 10">
            <a:extLst>
              <a:ext uri="{FF2B5EF4-FFF2-40B4-BE49-F238E27FC236}">
                <a16:creationId xmlns:a16="http://schemas.microsoft.com/office/drawing/2014/main" id="{1FF90A30-0998-C741-A475-3A19A308E9BA}"/>
              </a:ext>
            </a:extLst>
          </p:cNvPr>
          <p:cNvGraphicFramePr>
            <a:graphicFrameLocks/>
          </p:cNvGraphicFramePr>
          <p:nvPr>
            <p:extLst>
              <p:ext uri="{D42A27DB-BD31-4B8C-83A1-F6EECF244321}">
                <p14:modId xmlns:p14="http://schemas.microsoft.com/office/powerpoint/2010/main" val="2968271850"/>
              </p:ext>
            </p:extLst>
          </p:nvPr>
        </p:nvGraphicFramePr>
        <p:xfrm>
          <a:off x="4572000" y="4009651"/>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2" name="Rounded Rectangle 11">
            <a:extLst>
              <a:ext uri="{FF2B5EF4-FFF2-40B4-BE49-F238E27FC236}">
                <a16:creationId xmlns:a16="http://schemas.microsoft.com/office/drawing/2014/main" id="{8CC0D4E4-2EBF-9F4B-AAAF-1D95301363D9}"/>
              </a:ext>
            </a:extLst>
          </p:cNvPr>
          <p:cNvSpPr/>
          <p:nvPr/>
        </p:nvSpPr>
        <p:spPr>
          <a:xfrm>
            <a:off x="533400" y="4267200"/>
            <a:ext cx="3200400" cy="174871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itchFamily="34" charset="0"/>
                <a:cs typeface="Arial" pitchFamily="34" charset="0"/>
              </a:rPr>
              <a:t>The frequency plot depicts the relationship between the defaulter count and Bounce reason. For defaulters </a:t>
            </a:r>
            <a:r>
              <a:rPr lang="en-US" sz="1200" b="1" dirty="0">
                <a:solidFill>
                  <a:schemeClr val="tx1"/>
                </a:solidFill>
                <a:latin typeface="Arial" pitchFamily="34" charset="0"/>
                <a:cs typeface="Arial" pitchFamily="34" charset="0"/>
              </a:rPr>
              <a:t>proportion of non-technical bounces  to technical bounces is higher than non-defaulters</a:t>
            </a:r>
            <a:endParaRPr lang="en-US" sz="1200" b="1" dirty="0">
              <a:solidFill>
                <a:schemeClr val="tx1"/>
              </a:solidFill>
            </a:endParaRPr>
          </a:p>
        </p:txBody>
      </p:sp>
      <p:sp>
        <p:nvSpPr>
          <p:cNvPr id="4" name="Rectangle 3">
            <a:extLst>
              <a:ext uri="{FF2B5EF4-FFF2-40B4-BE49-F238E27FC236}">
                <a16:creationId xmlns:a16="http://schemas.microsoft.com/office/drawing/2014/main" id="{4381AAD2-A0D3-B14F-9576-99371307729B}"/>
              </a:ext>
            </a:extLst>
          </p:cNvPr>
          <p:cNvSpPr/>
          <p:nvPr/>
        </p:nvSpPr>
        <p:spPr>
          <a:xfrm>
            <a:off x="8305800" y="6261913"/>
            <a:ext cx="2493862" cy="276999"/>
          </a:xfrm>
          <a:prstGeom prst="rect">
            <a:avLst/>
          </a:prstGeom>
        </p:spPr>
        <p:txBody>
          <a:bodyPr wrap="square">
            <a:spAutoFit/>
          </a:bodyPr>
          <a:lstStyle/>
          <a:p>
            <a:pPr algn="ctr"/>
            <a:r>
              <a:rPr lang="en-US" sz="1200" b="1" dirty="0"/>
              <a:t>No. of Defaulters Vs  Bounce reason </a:t>
            </a:r>
          </a:p>
        </p:txBody>
      </p:sp>
    </p:spTree>
    <p:extLst>
      <p:ext uri="{BB962C8B-B14F-4D97-AF65-F5344CB8AC3E}">
        <p14:creationId xmlns:p14="http://schemas.microsoft.com/office/powerpoint/2010/main" val="2659536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{6125FC15-1442-994F-BFD1-D938AF6A6819}tf16401378</Template>
  <TotalTime>1662</TotalTime>
  <Words>1675</Words>
  <Application>Microsoft Macintosh PowerPoint</Application>
  <PresentationFormat>Widescreen</PresentationFormat>
  <Paragraphs>162</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Century Gothic</vt:lpstr>
      <vt:lpstr>Wingdings 2</vt:lpstr>
      <vt:lpstr>Austin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dc:creator>
  <cp:lastModifiedBy>Microsoft Office User</cp:lastModifiedBy>
  <cp:revision>133</cp:revision>
  <dcterms:created xsi:type="dcterms:W3CDTF">2019-11-07T13:08:45Z</dcterms:created>
  <dcterms:modified xsi:type="dcterms:W3CDTF">2019-11-12T03:45:00Z</dcterms:modified>
</cp:coreProperties>
</file>