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897" r:id="rId2"/>
  </p:sldMasterIdLst>
  <p:notesMasterIdLst>
    <p:notesMasterId r:id="rId19"/>
  </p:notesMasterIdLst>
  <p:sldIdLst>
    <p:sldId id="256" r:id="rId3"/>
    <p:sldId id="258" r:id="rId4"/>
    <p:sldId id="259" r:id="rId5"/>
    <p:sldId id="260" r:id="rId6"/>
    <p:sldId id="261" r:id="rId7"/>
    <p:sldId id="264" r:id="rId8"/>
    <p:sldId id="265" r:id="rId9"/>
    <p:sldId id="273" r:id="rId10"/>
    <p:sldId id="275" r:id="rId11"/>
    <p:sldId id="266" r:id="rId12"/>
    <p:sldId id="270" r:id="rId13"/>
    <p:sldId id="277" r:id="rId14"/>
    <p:sldId id="276" r:id="rId15"/>
    <p:sldId id="262" r:id="rId16"/>
    <p:sldId id="278"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C7FF"/>
    <a:srgbClr val="1E03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08"/>
    <p:restoredTop sz="94580"/>
  </p:normalViewPr>
  <p:slideViewPr>
    <p:cSldViewPr>
      <p:cViewPr>
        <p:scale>
          <a:sx n="129" d="100"/>
          <a:sy n="129" d="100"/>
        </p:scale>
        <p:origin x="144"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Hai\Downloads\GIM_Dataset.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971573239242925E-2"/>
          <c:y val="0.13862290311537145"/>
          <c:w val="0.86095975503062117"/>
          <c:h val="0.92792792792792789"/>
        </c:manualLayout>
      </c:layout>
      <c:doughnut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Sheet1!$P$6:$P$9</c:f>
              <c:numCache>
                <c:formatCode>General</c:formatCode>
                <c:ptCount val="4"/>
                <c:pt idx="0">
                  <c:v>0</c:v>
                </c:pt>
                <c:pt idx="1">
                  <c:v>1</c:v>
                </c:pt>
                <c:pt idx="2">
                  <c:v>2</c:v>
                </c:pt>
                <c:pt idx="3">
                  <c:v>3</c:v>
                </c:pt>
              </c:numCache>
            </c:numRef>
          </c:cat>
          <c:val>
            <c:numRef>
              <c:f>Sheet1!$H$5:$H$8</c:f>
              <c:numCache>
                <c:formatCode>General</c:formatCode>
                <c:ptCount val="4"/>
                <c:pt idx="0">
                  <c:v>42120</c:v>
                </c:pt>
                <c:pt idx="1">
                  <c:v>6824</c:v>
                </c:pt>
                <c:pt idx="2">
                  <c:v>4354</c:v>
                </c:pt>
                <c:pt idx="3">
                  <c:v>2911</c:v>
                </c:pt>
              </c:numCache>
            </c:numRef>
          </c:val>
          <c:extLst>
            <c:ext xmlns:c16="http://schemas.microsoft.com/office/drawing/2014/chart" uri="{C3380CC4-5D6E-409C-BE32-E72D297353CC}">
              <c16:uniqueId val="{00000000-DFB3-8E4F-983F-4154301138A2}"/>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450854954282618"/>
          <c:y val="8.8846268510536161E-2"/>
          <c:w val="0.55971761236841766"/>
          <c:h val="0.82536138529144909"/>
        </c:manualLayout>
      </c:layout>
      <c:doughnutChart>
        <c:varyColors val="1"/>
        <c:ser>
          <c:idx val="0"/>
          <c:order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extLst>
              <c:ext xmlns:c16="http://schemas.microsoft.com/office/drawing/2014/chart" uri="{C3380CC4-5D6E-409C-BE32-E72D297353CC}">
                <c16:uniqueId val="{00000000-6B9B-8440-AB63-58ECB335A14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1-6B9B-8440-AB63-58ECB335A14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2-6B9B-8440-AB63-58ECB335A14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03-6B9B-8440-AB63-58ECB335A14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04-6B9B-8440-AB63-58ECB335A141}"/>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05-6B9B-8440-AB63-58ECB335A141}"/>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06-6B9B-8440-AB63-58ECB335A141}"/>
              </c:ext>
            </c:extLst>
          </c:dPt>
          <c:dLbls>
            <c:dLbl>
              <c:idx val="5"/>
              <c:layout>
                <c:manualLayout>
                  <c:x val="5.5555555555555558E-3"/>
                  <c:y val="-3.7453183520599252E-2"/>
                </c:manualLayout>
              </c:layout>
              <c:showLegendKey val="0"/>
              <c:showVal val="0"/>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6B9B-8440-AB63-58ECB335A141}"/>
                </c:ext>
              </c:extLst>
            </c:dLbl>
            <c:dLbl>
              <c:idx val="6"/>
              <c:delete val="1"/>
              <c:extLst>
                <c:ext xmlns:c15="http://schemas.microsoft.com/office/drawing/2012/chart" uri="{CE6537A1-D6FC-4f65-9D91-7224C49458BB}"/>
                <c:ext xmlns:c16="http://schemas.microsoft.com/office/drawing/2014/chart" uri="{C3380CC4-5D6E-409C-BE32-E72D297353CC}">
                  <c16:uniqueId val="{00000001-6B9B-8440-AB63-58ECB335A141}"/>
                </c:ext>
              </c:extLst>
            </c:dLbl>
            <c:dLbl>
              <c:idx val="7"/>
              <c:delete val="1"/>
              <c:extLst>
                <c:ext xmlns:c15="http://schemas.microsoft.com/office/drawing/2012/chart" uri="{CE6537A1-D6FC-4f65-9D91-7224C49458BB}"/>
                <c:ext xmlns:c16="http://schemas.microsoft.com/office/drawing/2014/chart" uri="{C3380CC4-5D6E-409C-BE32-E72D297353CC}">
                  <c16:uniqueId val="{00000002-6B9B-8440-AB63-58ECB335A141}"/>
                </c:ext>
              </c:extLst>
            </c:dLbl>
            <c:dLbl>
              <c:idx val="8"/>
              <c:delete val="1"/>
              <c:extLst>
                <c:ext xmlns:c15="http://schemas.microsoft.com/office/drawing/2012/chart" uri="{CE6537A1-D6FC-4f65-9D91-7224C49458BB}"/>
                <c:ext xmlns:c16="http://schemas.microsoft.com/office/drawing/2014/chart" uri="{C3380CC4-5D6E-409C-BE32-E72D297353CC}">
                  <c16:uniqueId val="{00000003-6B9B-8440-AB63-58ECB335A141}"/>
                </c:ext>
              </c:extLst>
            </c:dLbl>
            <c:dLbl>
              <c:idx val="9"/>
              <c:delete val="1"/>
              <c:extLst>
                <c:ext xmlns:c15="http://schemas.microsoft.com/office/drawing/2012/chart" uri="{CE6537A1-D6FC-4f65-9D91-7224C49458BB}"/>
                <c:ext xmlns:c16="http://schemas.microsoft.com/office/drawing/2014/chart" uri="{C3380CC4-5D6E-409C-BE32-E72D297353CC}">
                  <c16:uniqueId val="{00000004-6B9B-8440-AB63-58ECB335A141}"/>
                </c:ext>
              </c:extLst>
            </c:dLbl>
            <c:dLbl>
              <c:idx val="10"/>
              <c:delete val="1"/>
              <c:extLst>
                <c:ext xmlns:c15="http://schemas.microsoft.com/office/drawing/2012/chart" uri="{CE6537A1-D6FC-4f65-9D91-7224C49458BB}"/>
                <c:ext xmlns:c16="http://schemas.microsoft.com/office/drawing/2014/chart" uri="{C3380CC4-5D6E-409C-BE32-E72D297353CC}">
                  <c16:uniqueId val="{00000005-6B9B-8440-AB63-58ECB335A141}"/>
                </c:ext>
              </c:extLst>
            </c:dLbl>
            <c:dLbl>
              <c:idx val="11"/>
              <c:delete val="1"/>
              <c:extLst>
                <c:ext xmlns:c15="http://schemas.microsoft.com/office/drawing/2012/chart" uri="{CE6537A1-D6FC-4f65-9D91-7224C49458BB}"/>
                <c:ext xmlns:c16="http://schemas.microsoft.com/office/drawing/2014/chart" uri="{C3380CC4-5D6E-409C-BE32-E72D297353CC}">
                  <c16:uniqueId val="{00000006-6B9B-8440-AB63-58ECB335A141}"/>
                </c:ext>
              </c:extLst>
            </c:dLbl>
            <c:spPr>
              <a:noFill/>
              <a:ln>
                <a:noFill/>
              </a:ln>
              <a:effectLst/>
            </c:spPr>
            <c:txPr>
              <a:bodyPr rot="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numRef>
              <c:f>Sheet1!$G$5:$G$16</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cat>
          <c:val>
            <c:numRef>
              <c:f>Sheet1!$H$5:$H$16</c:f>
              <c:numCache>
                <c:formatCode>General</c:formatCode>
                <c:ptCount val="12"/>
                <c:pt idx="0">
                  <c:v>42120</c:v>
                </c:pt>
                <c:pt idx="1">
                  <c:v>6824</c:v>
                </c:pt>
                <c:pt idx="2">
                  <c:v>4354</c:v>
                </c:pt>
                <c:pt idx="3">
                  <c:v>2911</c:v>
                </c:pt>
                <c:pt idx="4">
                  <c:v>1791</c:v>
                </c:pt>
                <c:pt idx="5">
                  <c:v>1061</c:v>
                </c:pt>
                <c:pt idx="6">
                  <c:v>510</c:v>
                </c:pt>
                <c:pt idx="7">
                  <c:v>263</c:v>
                </c:pt>
                <c:pt idx="8">
                  <c:v>113</c:v>
                </c:pt>
                <c:pt idx="9">
                  <c:v>45</c:v>
                </c:pt>
                <c:pt idx="10">
                  <c:v>7</c:v>
                </c:pt>
                <c:pt idx="11">
                  <c:v>1</c:v>
                </c:pt>
              </c:numCache>
            </c:numRef>
          </c:val>
          <c:extLst>
            <c:ext xmlns:c16="http://schemas.microsoft.com/office/drawing/2014/chart" uri="{C3380CC4-5D6E-409C-BE32-E72D297353CC}">
              <c16:uniqueId val="{00000007-6B9B-8440-AB63-58ECB335A14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83020975503062122"/>
          <c:y val="1.1969597550306212E-2"/>
          <c:w val="7.5345800524934378E-2"/>
          <c:h val="0.98803040244969376"/>
        </c:manualLayout>
      </c:layout>
      <c:overlay val="0"/>
      <c:spPr>
        <a:noFill/>
        <a:ln>
          <a:noFill/>
        </a:ln>
        <a:effectLst/>
      </c:spPr>
      <c:txPr>
        <a:bodyPr rot="0" spcFirstLastPara="1" vertOverflow="ellipsis" vert="horz" wrap="square" anchor="ctr" anchorCtr="1"/>
        <a:lstStyle/>
        <a:p>
          <a:pPr rtl="0">
            <a:defRPr sz="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0257226801635102E-2"/>
          <c:y val="0.37030715655519009"/>
          <c:w val="0.54301575300311788"/>
          <c:h val="0.55155790897480594"/>
        </c:manualLayout>
      </c:layout>
      <c:doughnutChart>
        <c:varyColors val="1"/>
        <c:ser>
          <c:idx val="0"/>
          <c:order val="0"/>
          <c:dLbls>
            <c:dLbl>
              <c:idx val="3"/>
              <c:layout>
                <c:manualLayout>
                  <c:x val="1.1111111111111112E-2"/>
                  <c:y val="-3.240740740740740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406B-0845-B08E-391B1BD3C8A9}"/>
                </c:ext>
              </c:extLst>
            </c:dLbl>
            <c:dLbl>
              <c:idx val="4"/>
              <c:layout>
                <c:manualLayout>
                  <c:x val="-2.7777777777777776E-2"/>
                  <c:y val="1.388888888888888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06B-0845-B08E-391B1BD3C8A9}"/>
                </c:ext>
              </c:extLst>
            </c:dLbl>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Sheet1!$E$5:$E$11</c:f>
              <c:strCache>
                <c:ptCount val="7"/>
                <c:pt idx="0">
                  <c:v>12TH</c:v>
                </c:pt>
                <c:pt idx="1">
                  <c:v>GRADUATE</c:v>
                </c:pt>
                <c:pt idx="2">
                  <c:v>OTHERS</c:v>
                </c:pt>
                <c:pt idx="3">
                  <c:v>POST-GRADUATE</c:v>
                </c:pt>
                <c:pt idx="4">
                  <c:v>PROFESSIONAL</c:v>
                </c:pt>
                <c:pt idx="5">
                  <c:v>SSC</c:v>
                </c:pt>
                <c:pt idx="6">
                  <c:v>UNDER GRADUATE</c:v>
                </c:pt>
              </c:strCache>
            </c:strRef>
          </c:cat>
          <c:val>
            <c:numRef>
              <c:f>Sheet1!$F$5:$F$11</c:f>
              <c:numCache>
                <c:formatCode>General</c:formatCode>
                <c:ptCount val="7"/>
                <c:pt idx="0">
                  <c:v>20169</c:v>
                </c:pt>
                <c:pt idx="1">
                  <c:v>14987</c:v>
                </c:pt>
                <c:pt idx="2">
                  <c:v>3739</c:v>
                </c:pt>
                <c:pt idx="3">
                  <c:v>1368</c:v>
                </c:pt>
                <c:pt idx="4">
                  <c:v>230</c:v>
                </c:pt>
                <c:pt idx="5">
                  <c:v>13319</c:v>
                </c:pt>
                <c:pt idx="6">
                  <c:v>6188</c:v>
                </c:pt>
              </c:numCache>
            </c:numRef>
          </c:val>
          <c:extLst>
            <c:ext xmlns:c16="http://schemas.microsoft.com/office/drawing/2014/chart" uri="{C3380CC4-5D6E-409C-BE32-E72D297353CC}">
              <c16:uniqueId val="{00000002-406B-0845-B08E-391B1BD3C8A9}"/>
            </c:ext>
          </c:extLst>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5766015239042452"/>
          <c:y val="0.4148319899920368"/>
          <c:w val="0.31472080482325626"/>
          <c:h val="0.41346649795286639"/>
        </c:manualLayout>
      </c:layout>
      <c:overlay val="0"/>
      <c:txPr>
        <a:bodyPr/>
        <a:lstStyle/>
        <a:p>
          <a:pPr rtl="0">
            <a:defRPr sz="600">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[GIM_Dataset.csv]Sheet2!PivotTable2</c:name>
    <c:fmtId val="-1"/>
  </c:pivotSource>
  <c:chart>
    <c:autoTitleDeleted val="0"/>
    <c:pivotFmts>
      <c:pivotFmt>
        <c:idx val="0"/>
      </c:pivotFmt>
      <c:pivotFmt>
        <c:idx val="1"/>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0.11423840769903762"/>
          <c:y val="3.9370637180990674E-2"/>
          <c:w val="0.78561023622047244"/>
          <c:h val="0.59861897581951196"/>
        </c:manualLayout>
      </c:layout>
      <c:barChart>
        <c:barDir val="col"/>
        <c:grouping val="clustered"/>
        <c:varyColors val="0"/>
        <c:ser>
          <c:idx val="0"/>
          <c:order val="0"/>
          <c:tx>
            <c:strRef>
              <c:f>Sheet2!$B$3:$B$4</c:f>
              <c:strCache>
                <c:ptCount val="1"/>
                <c:pt idx="0">
                  <c:v>0</c:v>
                </c:pt>
              </c:strCache>
            </c:strRef>
          </c:tx>
          <c:spPr>
            <a:solidFill>
              <a:schemeClr val="accent1"/>
            </a:solidFill>
            <a:ln>
              <a:noFill/>
            </a:ln>
            <a:effectLst/>
          </c:spPr>
          <c:invertIfNegative val="0"/>
          <c:cat>
            <c:strRef>
              <c:f>Sheet2!$A$5:$A$12</c:f>
              <c:strCache>
                <c:ptCount val="7"/>
                <c:pt idx="0">
                  <c:v>12TH</c:v>
                </c:pt>
                <c:pt idx="1">
                  <c:v>GRADUATE</c:v>
                </c:pt>
                <c:pt idx="2">
                  <c:v>OTHERS</c:v>
                </c:pt>
                <c:pt idx="3">
                  <c:v>POST-GRADUATE</c:v>
                </c:pt>
                <c:pt idx="4">
                  <c:v>PROFESSIONAL</c:v>
                </c:pt>
                <c:pt idx="5">
                  <c:v>SSC</c:v>
                </c:pt>
                <c:pt idx="6">
                  <c:v>UNDER GRADUATE</c:v>
                </c:pt>
              </c:strCache>
            </c:strRef>
          </c:cat>
          <c:val>
            <c:numRef>
              <c:f>Sheet2!$B$5:$B$12</c:f>
              <c:numCache>
                <c:formatCode>General</c:formatCode>
                <c:ptCount val="7"/>
                <c:pt idx="0">
                  <c:v>15287</c:v>
                </c:pt>
                <c:pt idx="1">
                  <c:v>11539</c:v>
                </c:pt>
                <c:pt idx="2">
                  <c:v>3037</c:v>
                </c:pt>
                <c:pt idx="3">
                  <c:v>1083</c:v>
                </c:pt>
                <c:pt idx="4">
                  <c:v>194</c:v>
                </c:pt>
                <c:pt idx="5">
                  <c:v>9825</c:v>
                </c:pt>
                <c:pt idx="6">
                  <c:v>4797</c:v>
                </c:pt>
              </c:numCache>
            </c:numRef>
          </c:val>
          <c:extLst>
            <c:ext xmlns:c16="http://schemas.microsoft.com/office/drawing/2014/chart" uri="{C3380CC4-5D6E-409C-BE32-E72D297353CC}">
              <c16:uniqueId val="{00000000-BF22-3E42-BEAC-7ED7D6218BBD}"/>
            </c:ext>
          </c:extLst>
        </c:ser>
        <c:ser>
          <c:idx val="1"/>
          <c:order val="1"/>
          <c:tx>
            <c:strRef>
              <c:f>Sheet2!$C$3:$C$4</c:f>
              <c:strCache>
                <c:ptCount val="1"/>
                <c:pt idx="0">
                  <c:v>1</c:v>
                </c:pt>
              </c:strCache>
            </c:strRef>
          </c:tx>
          <c:spPr>
            <a:solidFill>
              <a:schemeClr val="accent2"/>
            </a:solidFill>
            <a:ln>
              <a:noFill/>
            </a:ln>
            <a:effectLst/>
          </c:spPr>
          <c:invertIfNegative val="0"/>
          <c:cat>
            <c:strRef>
              <c:f>Sheet2!$A$5:$A$12</c:f>
              <c:strCache>
                <c:ptCount val="7"/>
                <c:pt idx="0">
                  <c:v>12TH</c:v>
                </c:pt>
                <c:pt idx="1">
                  <c:v>GRADUATE</c:v>
                </c:pt>
                <c:pt idx="2">
                  <c:v>OTHERS</c:v>
                </c:pt>
                <c:pt idx="3">
                  <c:v>POST-GRADUATE</c:v>
                </c:pt>
                <c:pt idx="4">
                  <c:v>PROFESSIONAL</c:v>
                </c:pt>
                <c:pt idx="5">
                  <c:v>SSC</c:v>
                </c:pt>
                <c:pt idx="6">
                  <c:v>UNDER GRADUATE</c:v>
                </c:pt>
              </c:strCache>
            </c:strRef>
          </c:cat>
          <c:val>
            <c:numRef>
              <c:f>Sheet2!$C$5:$C$12</c:f>
              <c:numCache>
                <c:formatCode>General</c:formatCode>
                <c:ptCount val="7"/>
                <c:pt idx="0">
                  <c:v>4882</c:v>
                </c:pt>
                <c:pt idx="1">
                  <c:v>3448</c:v>
                </c:pt>
                <c:pt idx="2">
                  <c:v>702</c:v>
                </c:pt>
                <c:pt idx="3">
                  <c:v>285</c:v>
                </c:pt>
                <c:pt idx="4">
                  <c:v>36</c:v>
                </c:pt>
                <c:pt idx="5">
                  <c:v>3494</c:v>
                </c:pt>
                <c:pt idx="6">
                  <c:v>1391</c:v>
                </c:pt>
              </c:numCache>
            </c:numRef>
          </c:val>
          <c:extLst>
            <c:ext xmlns:c16="http://schemas.microsoft.com/office/drawing/2014/chart" uri="{C3380CC4-5D6E-409C-BE32-E72D297353CC}">
              <c16:uniqueId val="{00000001-BF22-3E42-BEAC-7ED7D6218BBD}"/>
            </c:ext>
          </c:extLst>
        </c:ser>
        <c:dLbls>
          <c:showLegendKey val="0"/>
          <c:showVal val="0"/>
          <c:showCatName val="0"/>
          <c:showSerName val="0"/>
          <c:showPercent val="0"/>
          <c:showBubbleSize val="0"/>
        </c:dLbls>
        <c:gapWidth val="267"/>
        <c:axId val="130243200"/>
        <c:axId val="132026752"/>
      </c:barChart>
      <c:catAx>
        <c:axId val="13024320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32026752"/>
        <c:crosses val="autoZero"/>
        <c:auto val="1"/>
        <c:lblAlgn val="ctr"/>
        <c:lblOffset val="100"/>
        <c:noMultiLvlLbl val="0"/>
      </c:catAx>
      <c:valAx>
        <c:axId val="1320267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30243200"/>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0.11643130957314546"/>
          <c:y val="0.20263512199863906"/>
          <c:w val="0.67245234148363031"/>
          <c:h val="0.61194055604160591"/>
        </c:manualLayout>
      </c:layout>
      <c:barChart>
        <c:barDir val="col"/>
        <c:grouping val="clustered"/>
        <c:varyColors val="0"/>
        <c:ser>
          <c:idx val="0"/>
          <c:order val="0"/>
          <c:tx>
            <c:v>0</c:v>
          </c:tx>
          <c:spPr>
            <a:solidFill>
              <a:schemeClr val="accent1">
                <a:shade val="65000"/>
              </a:schemeClr>
            </a:solidFill>
            <a:ln>
              <a:noFill/>
            </a:ln>
            <a:effectLst/>
          </c:spPr>
          <c:invertIfNegative val="0"/>
          <c:cat>
            <c:numRef>
              <c:f>Sheet1!$A$5:$A$8</c:f>
              <c:numCache>
                <c:formatCode>General</c:formatCode>
                <c:ptCount val="4"/>
                <c:pt idx="0">
                  <c:v>0</c:v>
                </c:pt>
                <c:pt idx="1">
                  <c:v>1</c:v>
                </c:pt>
                <c:pt idx="2">
                  <c:v>2</c:v>
                </c:pt>
                <c:pt idx="3">
                  <c:v>3</c:v>
                </c:pt>
              </c:numCache>
            </c:numRef>
          </c:cat>
          <c:val>
            <c:numRef>
              <c:f>Sheet1!$F$5:$F$8</c:f>
              <c:numCache>
                <c:formatCode>General</c:formatCode>
                <c:ptCount val="4"/>
                <c:pt idx="0">
                  <c:v>0</c:v>
                </c:pt>
                <c:pt idx="1">
                  <c:v>1</c:v>
                </c:pt>
                <c:pt idx="2">
                  <c:v>2</c:v>
                </c:pt>
                <c:pt idx="3">
                  <c:v>3</c:v>
                </c:pt>
              </c:numCache>
            </c:numRef>
          </c:val>
          <c:extLst>
            <c:ext xmlns:c16="http://schemas.microsoft.com/office/drawing/2014/chart" uri="{C3380CC4-5D6E-409C-BE32-E72D297353CC}">
              <c16:uniqueId val="{00000000-3AD1-4043-9959-7511CDCACBE7}"/>
            </c:ext>
          </c:extLst>
        </c:ser>
        <c:ser>
          <c:idx val="1"/>
          <c:order val="1"/>
          <c:tx>
            <c:v>0</c:v>
          </c:tx>
          <c:spPr>
            <a:solidFill>
              <a:schemeClr val="accent1"/>
            </a:solidFill>
            <a:ln>
              <a:noFill/>
            </a:ln>
            <a:effectLst/>
          </c:spPr>
          <c:invertIfNegative val="0"/>
          <c:cat>
            <c:numRef>
              <c:f>Sheet1!$A$5:$A$8</c:f>
              <c:numCache>
                <c:formatCode>General</c:formatCode>
                <c:ptCount val="4"/>
                <c:pt idx="0">
                  <c:v>0</c:v>
                </c:pt>
                <c:pt idx="1">
                  <c:v>1</c:v>
                </c:pt>
                <c:pt idx="2">
                  <c:v>2</c:v>
                </c:pt>
                <c:pt idx="3">
                  <c:v>3</c:v>
                </c:pt>
              </c:numCache>
            </c:numRef>
          </c:cat>
          <c:val>
            <c:numRef>
              <c:f>Sheet1!$G$5:$G$8</c:f>
              <c:numCache>
                <c:formatCode>General</c:formatCode>
                <c:ptCount val="4"/>
                <c:pt idx="0">
                  <c:v>40454</c:v>
                </c:pt>
                <c:pt idx="1">
                  <c:v>3233</c:v>
                </c:pt>
                <c:pt idx="2">
                  <c:v>1493</c:v>
                </c:pt>
                <c:pt idx="3">
                  <c:v>582</c:v>
                </c:pt>
              </c:numCache>
            </c:numRef>
          </c:val>
          <c:extLst>
            <c:ext xmlns:c16="http://schemas.microsoft.com/office/drawing/2014/chart" uri="{C3380CC4-5D6E-409C-BE32-E72D297353CC}">
              <c16:uniqueId val="{00000001-3AD1-4043-9959-7511CDCACBE7}"/>
            </c:ext>
          </c:extLst>
        </c:ser>
        <c:ser>
          <c:idx val="2"/>
          <c:order val="2"/>
          <c:tx>
            <c:v>1</c:v>
          </c:tx>
          <c:spPr>
            <a:solidFill>
              <a:schemeClr val="accent1">
                <a:tint val="65000"/>
              </a:schemeClr>
            </a:solidFill>
            <a:ln>
              <a:noFill/>
            </a:ln>
            <a:effectLst/>
          </c:spPr>
          <c:invertIfNegative val="0"/>
          <c:cat>
            <c:numRef>
              <c:f>Sheet1!$A$5:$A$8</c:f>
              <c:numCache>
                <c:formatCode>General</c:formatCode>
                <c:ptCount val="4"/>
                <c:pt idx="0">
                  <c:v>0</c:v>
                </c:pt>
                <c:pt idx="1">
                  <c:v>1</c:v>
                </c:pt>
                <c:pt idx="2">
                  <c:v>2</c:v>
                </c:pt>
                <c:pt idx="3">
                  <c:v>3</c:v>
                </c:pt>
              </c:numCache>
            </c:numRef>
          </c:cat>
          <c:val>
            <c:numRef>
              <c:f>Sheet1!$H$5:$H$8</c:f>
              <c:numCache>
                <c:formatCode>General</c:formatCode>
                <c:ptCount val="4"/>
                <c:pt idx="0">
                  <c:v>3274</c:v>
                </c:pt>
                <c:pt idx="1">
                  <c:v>3665</c:v>
                </c:pt>
                <c:pt idx="2">
                  <c:v>3434</c:v>
                </c:pt>
                <c:pt idx="3">
                  <c:v>3865</c:v>
                </c:pt>
              </c:numCache>
            </c:numRef>
          </c:val>
          <c:extLst>
            <c:ext xmlns:c16="http://schemas.microsoft.com/office/drawing/2014/chart" uri="{C3380CC4-5D6E-409C-BE32-E72D297353CC}">
              <c16:uniqueId val="{00000002-3AD1-4043-9959-7511CDCACBE7}"/>
            </c:ext>
          </c:extLst>
        </c:ser>
        <c:dLbls>
          <c:showLegendKey val="0"/>
          <c:showVal val="0"/>
          <c:showCatName val="0"/>
          <c:showSerName val="0"/>
          <c:showPercent val="0"/>
          <c:showBubbleSize val="0"/>
        </c:dLbls>
        <c:gapWidth val="267"/>
        <c:overlap val="-43"/>
        <c:axId val="271775616"/>
        <c:axId val="275925632"/>
      </c:barChart>
      <c:catAx>
        <c:axId val="27177561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crossAx val="275925632"/>
        <c:crosses val="autoZero"/>
        <c:auto val="1"/>
        <c:lblAlgn val="ctr"/>
        <c:lblOffset val="100"/>
        <c:noMultiLvlLbl val="0"/>
      </c:catAx>
      <c:valAx>
        <c:axId val="27592563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crossAx val="271775616"/>
        <c:crosses val="autoZero"/>
        <c:crossBetween val="between"/>
      </c:valAx>
      <c:spPr>
        <a:pattFill prst="ltDnDiag">
          <a:fgClr>
            <a:schemeClr val="dk1">
              <a:lumMod val="15000"/>
              <a:lumOff val="85000"/>
            </a:schemeClr>
          </a:fgClr>
          <a:bgClr>
            <a:schemeClr val="lt1"/>
          </a:bgClr>
        </a:patt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0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lt1"/>
    </a:solidFill>
    <a:ln w="9525" cap="flat" cmpd="sng" algn="ctr">
      <a:solidFill>
        <a:schemeClr val="tx1"/>
      </a:solidFill>
      <a:round/>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 Defaulters w.r.t. Total number of times the customer flowed so far </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2"/>
          <c:order val="0"/>
          <c:tx>
            <c:v>% Defaulters</c:v>
          </c:tx>
          <c:spPr>
            <a:solidFill>
              <a:schemeClr val="accent1">
                <a:tint val="65000"/>
              </a:schemeClr>
            </a:solidFill>
            <a:ln>
              <a:noFill/>
            </a:ln>
            <a:effectLst/>
          </c:spPr>
          <c:invertIfNegative val="0"/>
          <c:cat>
            <c:numRef>
              <c:f>Sheet3!$A$5:$A$16</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cat>
          <c:val>
            <c:numRef>
              <c:f>Sheet3!$I$5:$I$16</c:f>
              <c:numCache>
                <c:formatCode>General</c:formatCode>
                <c:ptCount val="12"/>
                <c:pt idx="0">
                  <c:v>7.1415004748338085</c:v>
                </c:pt>
                <c:pt idx="1">
                  <c:v>46.395076201641267</c:v>
                </c:pt>
                <c:pt idx="2">
                  <c:v>64.285714285714292</c:v>
                </c:pt>
                <c:pt idx="3">
                  <c:v>64.376502919958781</c:v>
                </c:pt>
                <c:pt idx="4">
                  <c:v>84.254606365159134</c:v>
                </c:pt>
                <c:pt idx="5">
                  <c:v>91.328934967012259</c:v>
                </c:pt>
                <c:pt idx="6">
                  <c:v>95.882352941176464</c:v>
                </c:pt>
                <c:pt idx="7">
                  <c:v>98.479087452471489</c:v>
                </c:pt>
                <c:pt idx="8">
                  <c:v>99.115044247787608</c:v>
                </c:pt>
                <c:pt idx="9">
                  <c:v>100</c:v>
                </c:pt>
                <c:pt idx="10">
                  <c:v>100</c:v>
                </c:pt>
                <c:pt idx="11">
                  <c:v>100</c:v>
                </c:pt>
              </c:numCache>
            </c:numRef>
          </c:val>
          <c:extLst>
            <c:ext xmlns:c16="http://schemas.microsoft.com/office/drawing/2014/chart" uri="{C3380CC4-5D6E-409C-BE32-E72D297353CC}">
              <c16:uniqueId val="{00000000-DB1A-314A-803C-82A465E5B2FD}"/>
            </c:ext>
          </c:extLst>
        </c:ser>
        <c:dLbls>
          <c:showLegendKey val="0"/>
          <c:showVal val="0"/>
          <c:showCatName val="0"/>
          <c:showSerName val="0"/>
          <c:showPercent val="0"/>
          <c:showBubbleSize val="0"/>
        </c:dLbls>
        <c:gapWidth val="182"/>
        <c:axId val="127598592"/>
        <c:axId val="127748736"/>
      </c:barChart>
      <c:catAx>
        <c:axId val="127598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7748736"/>
        <c:crosses val="autoZero"/>
        <c:auto val="1"/>
        <c:lblAlgn val="ctr"/>
        <c:lblOffset val="100"/>
        <c:noMultiLvlLbl val="0"/>
      </c:catAx>
      <c:valAx>
        <c:axId val="1277487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759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solidFill>
        <a:schemeClr val="tx1"/>
      </a:solidFill>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76C2DE-7363-C841-A91A-FF1D055962D2}" type="doc">
      <dgm:prSet loTypeId="urn:microsoft.com/office/officeart/2005/8/layout/chevron1" loCatId="" qsTypeId="urn:microsoft.com/office/officeart/2005/8/quickstyle/simple1" qsCatId="simple" csTypeId="urn:microsoft.com/office/officeart/2005/8/colors/accent1_2" csCatId="accent1" phldr="1"/>
      <dgm:spPr/>
    </dgm:pt>
    <dgm:pt modelId="{59BBC208-59CD-9A4F-8D2E-CBC40C3E3C75}">
      <dgm:prSet phldrT="[Text]"/>
      <dgm:spPr/>
      <dgm:t>
        <a:bodyPr/>
        <a:lstStyle/>
        <a:p>
          <a:pPr>
            <a:buFont typeface="Arial" pitchFamily="34" charset="0"/>
            <a:buChar char="•"/>
          </a:pPr>
          <a:r>
            <a:rPr lang="en-US" dirty="0">
              <a:latin typeface="Arial" panose="020B0604020202020204" pitchFamily="34" charset="0"/>
              <a:cs typeface="Arial" panose="020B0604020202020204" pitchFamily="34" charset="0"/>
            </a:rPr>
            <a:t>Exploratory</a:t>
          </a:r>
          <a:endParaRPr lang="en-GB" dirty="0"/>
        </a:p>
      </dgm:t>
    </dgm:pt>
    <dgm:pt modelId="{18CA5CEE-C378-BC4A-A096-8C0A2C0585AB}" type="parTrans" cxnId="{2FF2C6C8-F5FC-8F45-951F-9C896EE07EB8}">
      <dgm:prSet/>
      <dgm:spPr/>
      <dgm:t>
        <a:bodyPr/>
        <a:lstStyle/>
        <a:p>
          <a:endParaRPr lang="en-GB"/>
        </a:p>
      </dgm:t>
    </dgm:pt>
    <dgm:pt modelId="{85CE2C42-CBB0-4349-A1CB-3285CC8956F4}" type="sibTrans" cxnId="{2FF2C6C8-F5FC-8F45-951F-9C896EE07EB8}">
      <dgm:prSet/>
      <dgm:spPr/>
      <dgm:t>
        <a:bodyPr/>
        <a:lstStyle/>
        <a:p>
          <a:endParaRPr lang="en-GB"/>
        </a:p>
      </dgm:t>
    </dgm:pt>
    <dgm:pt modelId="{1490D8D9-AD2E-F740-A1CD-0CD37070E1DD}">
      <dgm:prSet phldrT="[Text]"/>
      <dgm:spPr/>
      <dgm:t>
        <a:bodyPr/>
        <a:lstStyle/>
        <a:p>
          <a:pPr>
            <a:buFont typeface="Arial" pitchFamily="34" charset="0"/>
            <a:buChar char="•"/>
          </a:pPr>
          <a:r>
            <a:rPr lang="en-US" dirty="0">
              <a:latin typeface="Arial" panose="020B0604020202020204" pitchFamily="34" charset="0"/>
              <a:cs typeface="Arial" panose="020B0604020202020204" pitchFamily="34" charset="0"/>
            </a:rPr>
            <a:t>Descriptive</a:t>
          </a:r>
          <a:endParaRPr lang="en-GB" dirty="0"/>
        </a:p>
      </dgm:t>
    </dgm:pt>
    <dgm:pt modelId="{6AE1A9C4-2A47-2449-B6BA-C95274DBC0C6}" type="parTrans" cxnId="{BE691E52-8BCC-F140-BB1D-7441C42904DD}">
      <dgm:prSet/>
      <dgm:spPr/>
      <dgm:t>
        <a:bodyPr/>
        <a:lstStyle/>
        <a:p>
          <a:endParaRPr lang="en-GB"/>
        </a:p>
      </dgm:t>
    </dgm:pt>
    <dgm:pt modelId="{4BFAD80D-0527-E94D-AB63-150B3596AC9C}" type="sibTrans" cxnId="{BE691E52-8BCC-F140-BB1D-7441C42904DD}">
      <dgm:prSet/>
      <dgm:spPr/>
      <dgm:t>
        <a:bodyPr/>
        <a:lstStyle/>
        <a:p>
          <a:endParaRPr lang="en-GB"/>
        </a:p>
      </dgm:t>
    </dgm:pt>
    <dgm:pt modelId="{1FD33885-1DE9-0F44-ABEE-E07032F959C3}">
      <dgm:prSet phldrT="[Text]"/>
      <dgm:spPr/>
      <dgm:t>
        <a:bodyPr/>
        <a:lstStyle/>
        <a:p>
          <a:pPr>
            <a:buFont typeface="Arial" pitchFamily="34" charset="0"/>
            <a:buChar char="•"/>
          </a:pPr>
          <a:r>
            <a:rPr lang="en-US" dirty="0">
              <a:latin typeface="Arial" panose="020B0604020202020204" pitchFamily="34" charset="0"/>
              <a:cs typeface="Arial" panose="020B0604020202020204" pitchFamily="34" charset="0"/>
            </a:rPr>
            <a:t>Predictive</a:t>
          </a:r>
          <a:endParaRPr lang="en-GB" dirty="0"/>
        </a:p>
      </dgm:t>
    </dgm:pt>
    <dgm:pt modelId="{D7938722-4D79-BC41-83C7-984156D7BC77}" type="parTrans" cxnId="{B453E6EA-6C0E-2B4B-B7E9-CBA35B8071C6}">
      <dgm:prSet/>
      <dgm:spPr/>
      <dgm:t>
        <a:bodyPr/>
        <a:lstStyle/>
        <a:p>
          <a:endParaRPr lang="en-GB"/>
        </a:p>
      </dgm:t>
    </dgm:pt>
    <dgm:pt modelId="{B4C9C2CB-EBF9-AE45-AED6-DA4E3864B0C5}" type="sibTrans" cxnId="{B453E6EA-6C0E-2B4B-B7E9-CBA35B8071C6}">
      <dgm:prSet/>
      <dgm:spPr/>
      <dgm:t>
        <a:bodyPr/>
        <a:lstStyle/>
        <a:p>
          <a:endParaRPr lang="en-GB"/>
        </a:p>
      </dgm:t>
    </dgm:pt>
    <dgm:pt modelId="{166E8E01-62CB-034E-9A49-66F8A106BE0E}">
      <dgm:prSet/>
      <dgm:spPr/>
      <dgm:t>
        <a:bodyPr/>
        <a:lstStyle/>
        <a:p>
          <a:pPr>
            <a:buFont typeface="Arial" pitchFamily="34" charset="0"/>
            <a:buChar char="•"/>
          </a:pPr>
          <a:r>
            <a:rPr lang="en-US">
              <a:latin typeface="Arial" panose="020B0604020202020204" pitchFamily="34" charset="0"/>
              <a:cs typeface="Arial" panose="020B0604020202020204" pitchFamily="34" charset="0"/>
            </a:rPr>
            <a:t>Prescriptive</a:t>
          </a:r>
          <a:endParaRPr lang="en-GB" dirty="0"/>
        </a:p>
      </dgm:t>
    </dgm:pt>
    <dgm:pt modelId="{623990CE-8341-A941-AA44-2C90A40749FC}" type="parTrans" cxnId="{08871A55-BBB9-334B-B091-03B9BDD11343}">
      <dgm:prSet/>
      <dgm:spPr/>
      <dgm:t>
        <a:bodyPr/>
        <a:lstStyle/>
        <a:p>
          <a:endParaRPr lang="en-GB"/>
        </a:p>
      </dgm:t>
    </dgm:pt>
    <dgm:pt modelId="{48CA4977-CD47-B44F-A144-8DF73DF2F7BF}" type="sibTrans" cxnId="{08871A55-BBB9-334B-B091-03B9BDD11343}">
      <dgm:prSet/>
      <dgm:spPr/>
      <dgm:t>
        <a:bodyPr/>
        <a:lstStyle/>
        <a:p>
          <a:endParaRPr lang="en-GB"/>
        </a:p>
      </dgm:t>
    </dgm:pt>
    <dgm:pt modelId="{05335404-FE15-DA4F-9A86-9C08ECD1F640}" type="pres">
      <dgm:prSet presAssocID="{BC76C2DE-7363-C841-A91A-FF1D055962D2}" presName="Name0" presStyleCnt="0">
        <dgm:presLayoutVars>
          <dgm:dir/>
          <dgm:animLvl val="lvl"/>
          <dgm:resizeHandles val="exact"/>
        </dgm:presLayoutVars>
      </dgm:prSet>
      <dgm:spPr/>
    </dgm:pt>
    <dgm:pt modelId="{5BFDC37B-69A6-6941-BEF9-DEAA4EBCA15F}" type="pres">
      <dgm:prSet presAssocID="{59BBC208-59CD-9A4F-8D2E-CBC40C3E3C75}" presName="parTxOnly" presStyleLbl="node1" presStyleIdx="0" presStyleCnt="4">
        <dgm:presLayoutVars>
          <dgm:chMax val="0"/>
          <dgm:chPref val="0"/>
          <dgm:bulletEnabled val="1"/>
        </dgm:presLayoutVars>
      </dgm:prSet>
      <dgm:spPr/>
    </dgm:pt>
    <dgm:pt modelId="{F35876B3-C7BB-694D-A1C3-C5F979BA868F}" type="pres">
      <dgm:prSet presAssocID="{85CE2C42-CBB0-4349-A1CB-3285CC8956F4}" presName="parTxOnlySpace" presStyleCnt="0"/>
      <dgm:spPr/>
    </dgm:pt>
    <dgm:pt modelId="{ED64BF47-DFC6-DE40-805E-DD6E5E7EA406}" type="pres">
      <dgm:prSet presAssocID="{1490D8D9-AD2E-F740-A1CD-0CD37070E1DD}" presName="parTxOnly" presStyleLbl="node1" presStyleIdx="1" presStyleCnt="4">
        <dgm:presLayoutVars>
          <dgm:chMax val="0"/>
          <dgm:chPref val="0"/>
          <dgm:bulletEnabled val="1"/>
        </dgm:presLayoutVars>
      </dgm:prSet>
      <dgm:spPr/>
    </dgm:pt>
    <dgm:pt modelId="{2D9B1FDA-7FC1-8844-9F37-C5BF590B4BBB}" type="pres">
      <dgm:prSet presAssocID="{4BFAD80D-0527-E94D-AB63-150B3596AC9C}" presName="parTxOnlySpace" presStyleCnt="0"/>
      <dgm:spPr/>
    </dgm:pt>
    <dgm:pt modelId="{58691B31-05FF-6143-8F87-C1595A2F001E}" type="pres">
      <dgm:prSet presAssocID="{1FD33885-1DE9-0F44-ABEE-E07032F959C3}" presName="parTxOnly" presStyleLbl="node1" presStyleIdx="2" presStyleCnt="4">
        <dgm:presLayoutVars>
          <dgm:chMax val="0"/>
          <dgm:chPref val="0"/>
          <dgm:bulletEnabled val="1"/>
        </dgm:presLayoutVars>
      </dgm:prSet>
      <dgm:spPr/>
    </dgm:pt>
    <dgm:pt modelId="{E73C18F9-032A-CA41-93D3-9A2044333DF2}" type="pres">
      <dgm:prSet presAssocID="{B4C9C2CB-EBF9-AE45-AED6-DA4E3864B0C5}" presName="parTxOnlySpace" presStyleCnt="0"/>
      <dgm:spPr/>
    </dgm:pt>
    <dgm:pt modelId="{39611B74-3B15-F741-BFAC-CF8B2F8CB8B6}" type="pres">
      <dgm:prSet presAssocID="{166E8E01-62CB-034E-9A49-66F8A106BE0E}" presName="parTxOnly" presStyleLbl="node1" presStyleIdx="3" presStyleCnt="4">
        <dgm:presLayoutVars>
          <dgm:chMax val="0"/>
          <dgm:chPref val="0"/>
          <dgm:bulletEnabled val="1"/>
        </dgm:presLayoutVars>
      </dgm:prSet>
      <dgm:spPr/>
    </dgm:pt>
  </dgm:ptLst>
  <dgm:cxnLst>
    <dgm:cxn modelId="{BE691E52-8BCC-F140-BB1D-7441C42904DD}" srcId="{BC76C2DE-7363-C841-A91A-FF1D055962D2}" destId="{1490D8D9-AD2E-F740-A1CD-0CD37070E1DD}" srcOrd="1" destOrd="0" parTransId="{6AE1A9C4-2A47-2449-B6BA-C95274DBC0C6}" sibTransId="{4BFAD80D-0527-E94D-AB63-150B3596AC9C}"/>
    <dgm:cxn modelId="{08871A55-BBB9-334B-B091-03B9BDD11343}" srcId="{BC76C2DE-7363-C841-A91A-FF1D055962D2}" destId="{166E8E01-62CB-034E-9A49-66F8A106BE0E}" srcOrd="3" destOrd="0" parTransId="{623990CE-8341-A941-AA44-2C90A40749FC}" sibTransId="{48CA4977-CD47-B44F-A144-8DF73DF2F7BF}"/>
    <dgm:cxn modelId="{A81FD259-5F3F-154C-9773-3E15B577AF68}" type="presOf" srcId="{166E8E01-62CB-034E-9A49-66F8A106BE0E}" destId="{39611B74-3B15-F741-BFAC-CF8B2F8CB8B6}" srcOrd="0" destOrd="0" presId="urn:microsoft.com/office/officeart/2005/8/layout/chevron1"/>
    <dgm:cxn modelId="{96730988-036F-E345-BBCF-3490CD7687E9}" type="presOf" srcId="{BC76C2DE-7363-C841-A91A-FF1D055962D2}" destId="{05335404-FE15-DA4F-9A86-9C08ECD1F640}" srcOrd="0" destOrd="0" presId="urn:microsoft.com/office/officeart/2005/8/layout/chevron1"/>
    <dgm:cxn modelId="{2FF2C6C8-F5FC-8F45-951F-9C896EE07EB8}" srcId="{BC76C2DE-7363-C841-A91A-FF1D055962D2}" destId="{59BBC208-59CD-9A4F-8D2E-CBC40C3E3C75}" srcOrd="0" destOrd="0" parTransId="{18CA5CEE-C378-BC4A-A096-8C0A2C0585AB}" sibTransId="{85CE2C42-CBB0-4349-A1CB-3285CC8956F4}"/>
    <dgm:cxn modelId="{DCEBBEDE-B7A2-E244-A222-9BE4B154591B}" type="presOf" srcId="{59BBC208-59CD-9A4F-8D2E-CBC40C3E3C75}" destId="{5BFDC37B-69A6-6941-BEF9-DEAA4EBCA15F}" srcOrd="0" destOrd="0" presId="urn:microsoft.com/office/officeart/2005/8/layout/chevron1"/>
    <dgm:cxn modelId="{B453E6EA-6C0E-2B4B-B7E9-CBA35B8071C6}" srcId="{BC76C2DE-7363-C841-A91A-FF1D055962D2}" destId="{1FD33885-1DE9-0F44-ABEE-E07032F959C3}" srcOrd="2" destOrd="0" parTransId="{D7938722-4D79-BC41-83C7-984156D7BC77}" sibTransId="{B4C9C2CB-EBF9-AE45-AED6-DA4E3864B0C5}"/>
    <dgm:cxn modelId="{05559BF0-BD08-9944-84A2-D80AB0C4FA76}" type="presOf" srcId="{1490D8D9-AD2E-F740-A1CD-0CD37070E1DD}" destId="{ED64BF47-DFC6-DE40-805E-DD6E5E7EA406}" srcOrd="0" destOrd="0" presId="urn:microsoft.com/office/officeart/2005/8/layout/chevron1"/>
    <dgm:cxn modelId="{E660FEFA-3FEC-104A-A726-F117D25DA11E}" type="presOf" srcId="{1FD33885-1DE9-0F44-ABEE-E07032F959C3}" destId="{58691B31-05FF-6143-8F87-C1595A2F001E}" srcOrd="0" destOrd="0" presId="urn:microsoft.com/office/officeart/2005/8/layout/chevron1"/>
    <dgm:cxn modelId="{2E8AFF81-6193-3E4B-A911-93091DBBFD54}" type="presParOf" srcId="{05335404-FE15-DA4F-9A86-9C08ECD1F640}" destId="{5BFDC37B-69A6-6941-BEF9-DEAA4EBCA15F}" srcOrd="0" destOrd="0" presId="urn:microsoft.com/office/officeart/2005/8/layout/chevron1"/>
    <dgm:cxn modelId="{7DDF4269-9A5B-EE4D-82F5-51F533E6208F}" type="presParOf" srcId="{05335404-FE15-DA4F-9A86-9C08ECD1F640}" destId="{F35876B3-C7BB-694D-A1C3-C5F979BA868F}" srcOrd="1" destOrd="0" presId="urn:microsoft.com/office/officeart/2005/8/layout/chevron1"/>
    <dgm:cxn modelId="{18FD0419-EF4B-414E-BEAC-0ED92CBE70B5}" type="presParOf" srcId="{05335404-FE15-DA4F-9A86-9C08ECD1F640}" destId="{ED64BF47-DFC6-DE40-805E-DD6E5E7EA406}" srcOrd="2" destOrd="0" presId="urn:microsoft.com/office/officeart/2005/8/layout/chevron1"/>
    <dgm:cxn modelId="{14C626E0-6886-E648-81C7-E69489A8739C}" type="presParOf" srcId="{05335404-FE15-DA4F-9A86-9C08ECD1F640}" destId="{2D9B1FDA-7FC1-8844-9F37-C5BF590B4BBB}" srcOrd="3" destOrd="0" presId="urn:microsoft.com/office/officeart/2005/8/layout/chevron1"/>
    <dgm:cxn modelId="{F90A5BE6-534D-854B-91AD-A747D0DC415D}" type="presParOf" srcId="{05335404-FE15-DA4F-9A86-9C08ECD1F640}" destId="{58691B31-05FF-6143-8F87-C1595A2F001E}" srcOrd="4" destOrd="0" presId="urn:microsoft.com/office/officeart/2005/8/layout/chevron1"/>
    <dgm:cxn modelId="{8AC34EA0-D410-DF4C-88E0-6146849C9006}" type="presParOf" srcId="{05335404-FE15-DA4F-9A86-9C08ECD1F640}" destId="{E73C18F9-032A-CA41-93D3-9A2044333DF2}" srcOrd="5" destOrd="0" presId="urn:microsoft.com/office/officeart/2005/8/layout/chevron1"/>
    <dgm:cxn modelId="{D6E18D8A-B6B8-AD4E-ABC4-35FEF117F791}" type="presParOf" srcId="{05335404-FE15-DA4F-9A86-9C08ECD1F640}" destId="{39611B74-3B15-F741-BFAC-CF8B2F8CB8B6}"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DC37B-69A6-6941-BEF9-DEAA4EBCA15F}">
      <dsp:nvSpPr>
        <dsp:cNvPr id="0" name=""/>
        <dsp:cNvSpPr/>
      </dsp:nvSpPr>
      <dsp:spPr>
        <a:xfrm>
          <a:off x="3463" y="2009720"/>
          <a:ext cx="2016397" cy="80655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Font typeface="Arial" pitchFamily="34" charset="0"/>
            <a:buNone/>
          </a:pPr>
          <a:r>
            <a:rPr lang="en-US" sz="1600" kern="1200" dirty="0">
              <a:latin typeface="Arial" panose="020B0604020202020204" pitchFamily="34" charset="0"/>
              <a:cs typeface="Arial" panose="020B0604020202020204" pitchFamily="34" charset="0"/>
            </a:rPr>
            <a:t>Exploratory</a:t>
          </a:r>
          <a:endParaRPr lang="en-GB" sz="1600" kern="1200" dirty="0"/>
        </a:p>
      </dsp:txBody>
      <dsp:txXfrm>
        <a:off x="406743" y="2009720"/>
        <a:ext cx="1209838" cy="806559"/>
      </dsp:txXfrm>
    </dsp:sp>
    <dsp:sp modelId="{ED64BF47-DFC6-DE40-805E-DD6E5E7EA406}">
      <dsp:nvSpPr>
        <dsp:cNvPr id="0" name=""/>
        <dsp:cNvSpPr/>
      </dsp:nvSpPr>
      <dsp:spPr>
        <a:xfrm>
          <a:off x="1818222" y="2009720"/>
          <a:ext cx="2016397" cy="80655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Font typeface="Arial" pitchFamily="34" charset="0"/>
            <a:buNone/>
          </a:pPr>
          <a:r>
            <a:rPr lang="en-US" sz="1600" kern="1200" dirty="0">
              <a:latin typeface="Arial" panose="020B0604020202020204" pitchFamily="34" charset="0"/>
              <a:cs typeface="Arial" panose="020B0604020202020204" pitchFamily="34" charset="0"/>
            </a:rPr>
            <a:t>Descriptive</a:t>
          </a:r>
          <a:endParaRPr lang="en-GB" sz="1600" kern="1200" dirty="0"/>
        </a:p>
      </dsp:txBody>
      <dsp:txXfrm>
        <a:off x="2221502" y="2009720"/>
        <a:ext cx="1209838" cy="806559"/>
      </dsp:txXfrm>
    </dsp:sp>
    <dsp:sp modelId="{58691B31-05FF-6143-8F87-C1595A2F001E}">
      <dsp:nvSpPr>
        <dsp:cNvPr id="0" name=""/>
        <dsp:cNvSpPr/>
      </dsp:nvSpPr>
      <dsp:spPr>
        <a:xfrm>
          <a:off x="3632980" y="2009720"/>
          <a:ext cx="2016397" cy="80655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Font typeface="Arial" pitchFamily="34" charset="0"/>
            <a:buNone/>
          </a:pPr>
          <a:r>
            <a:rPr lang="en-US" sz="1600" kern="1200" dirty="0">
              <a:latin typeface="Arial" panose="020B0604020202020204" pitchFamily="34" charset="0"/>
              <a:cs typeface="Arial" panose="020B0604020202020204" pitchFamily="34" charset="0"/>
            </a:rPr>
            <a:t>Predictive</a:t>
          </a:r>
          <a:endParaRPr lang="en-GB" sz="1600" kern="1200" dirty="0"/>
        </a:p>
      </dsp:txBody>
      <dsp:txXfrm>
        <a:off x="4036260" y="2009720"/>
        <a:ext cx="1209838" cy="806559"/>
      </dsp:txXfrm>
    </dsp:sp>
    <dsp:sp modelId="{39611B74-3B15-F741-BFAC-CF8B2F8CB8B6}">
      <dsp:nvSpPr>
        <dsp:cNvPr id="0" name=""/>
        <dsp:cNvSpPr/>
      </dsp:nvSpPr>
      <dsp:spPr>
        <a:xfrm>
          <a:off x="5447738" y="2009720"/>
          <a:ext cx="2016397" cy="80655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Font typeface="Arial" pitchFamily="34" charset="0"/>
            <a:buNone/>
          </a:pPr>
          <a:r>
            <a:rPr lang="en-US" sz="1600" kern="1200">
              <a:latin typeface="Arial" panose="020B0604020202020204" pitchFamily="34" charset="0"/>
              <a:cs typeface="Arial" panose="020B0604020202020204" pitchFamily="34" charset="0"/>
            </a:rPr>
            <a:t>Prescriptive</a:t>
          </a:r>
          <a:endParaRPr lang="en-GB" sz="1600" kern="1200" dirty="0"/>
        </a:p>
      </dsp:txBody>
      <dsp:txXfrm>
        <a:off x="5851018" y="2009720"/>
        <a:ext cx="1209838" cy="8065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0.15086</cdr:x>
      <cdr:y>0.89362</cdr:y>
    </cdr:from>
    <cdr:to>
      <cdr:x>0.80086</cdr:x>
      <cdr:y>1</cdr:y>
    </cdr:to>
    <cdr:sp macro="" textlink="">
      <cdr:nvSpPr>
        <cdr:cNvPr id="3" name="TextBox 2"/>
        <cdr:cNvSpPr txBox="1"/>
      </cdr:nvSpPr>
      <cdr:spPr>
        <a:xfrm xmlns:a="http://schemas.openxmlformats.org/drawingml/2006/main">
          <a:off x="666750" y="2923779"/>
          <a:ext cx="2872740" cy="348058"/>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1100" b="1" dirty="0"/>
            <a:t>No. of Defaulters w.r.t. Qualification</a:t>
          </a:r>
        </a:p>
      </cdr:txBody>
    </cdr:sp>
  </cdr:relSizeAnchor>
</c:userShapes>
</file>

<file path=ppt/drawings/drawing2.xml><?xml version="1.0" encoding="utf-8"?>
<c:userShapes xmlns:c="http://schemas.openxmlformats.org/drawingml/2006/chart">
  <cdr:relSizeAnchor xmlns:cdr="http://schemas.openxmlformats.org/drawingml/2006/chartDrawing">
    <cdr:from>
      <cdr:x>0.02632</cdr:x>
      <cdr:y>0.05556</cdr:y>
    </cdr:from>
    <cdr:to>
      <cdr:x>0.96053</cdr:x>
      <cdr:y>0.16667</cdr:y>
    </cdr:to>
    <cdr:sp macro="" textlink="">
      <cdr:nvSpPr>
        <cdr:cNvPr id="3" name="TextBox 2"/>
        <cdr:cNvSpPr txBox="1"/>
      </cdr:nvSpPr>
      <cdr:spPr>
        <a:xfrm xmlns:a="http://schemas.openxmlformats.org/drawingml/2006/main">
          <a:off x="152400" y="228600"/>
          <a:ext cx="54102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dirty="0">
              <a:latin typeface="Arial" pitchFamily="34" charset="0"/>
              <a:cs typeface="Arial" pitchFamily="34" charset="0"/>
            </a:rPr>
            <a:t>No. of customers defaulted w.r.t. no. of times customer flowed in the last 3 months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79A91-5D17-4825-8CC0-D948C18F611C}" type="datetimeFigureOut">
              <a:rPr lang="en-US" smtClean="0"/>
              <a:t>11/8/19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4ACBC3-8873-424A-86EC-1EB1818789EA}" type="slidenum">
              <a:rPr lang="en-US" smtClean="0"/>
              <a:t>‹#›</a:t>
            </a:fld>
            <a:endParaRPr lang="en-US"/>
          </a:p>
        </p:txBody>
      </p:sp>
    </p:spTree>
    <p:extLst>
      <p:ext uri="{BB962C8B-B14F-4D97-AF65-F5344CB8AC3E}">
        <p14:creationId xmlns:p14="http://schemas.microsoft.com/office/powerpoint/2010/main" val="325926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4ACBC3-8873-424A-86EC-1EB1818789EA}" type="slidenum">
              <a:rPr lang="en-US" smtClean="0"/>
              <a:t>2</a:t>
            </a:fld>
            <a:endParaRPr lang="en-US"/>
          </a:p>
        </p:txBody>
      </p:sp>
    </p:spTree>
    <p:extLst>
      <p:ext uri="{BB962C8B-B14F-4D97-AF65-F5344CB8AC3E}">
        <p14:creationId xmlns:p14="http://schemas.microsoft.com/office/powerpoint/2010/main" val="421447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4ACBC3-8873-424A-86EC-1EB1818789EA}" type="slidenum">
              <a:rPr lang="en-US" smtClean="0"/>
              <a:t>3</a:t>
            </a:fld>
            <a:endParaRPr lang="en-US"/>
          </a:p>
        </p:txBody>
      </p:sp>
    </p:spTree>
    <p:extLst>
      <p:ext uri="{BB962C8B-B14F-4D97-AF65-F5344CB8AC3E}">
        <p14:creationId xmlns:p14="http://schemas.microsoft.com/office/powerpoint/2010/main" val="199232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7E46-1398-C243-9E9B-13184C97D79B}"/>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FE83D4D5-ADE1-0B4C-B7E1-7E1DCE41F17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B6C700-31E1-9A48-BE66-5323FA6EAA24}"/>
              </a:ext>
            </a:extLst>
          </p:cNvPr>
          <p:cNvSpPr>
            <a:spLocks noGrp="1"/>
          </p:cNvSpPr>
          <p:nvPr>
            <p:ph type="dt" sz="half" idx="10"/>
          </p:nvPr>
        </p:nvSpPr>
        <p:spPr/>
        <p:txBody>
          <a:bodyPr/>
          <a:lstStyle/>
          <a:p>
            <a:fld id="{CAD67BD3-C60F-A147-9FC5-25D550FFC726}" type="datetime1">
              <a:rPr lang="en-IN" smtClean="0"/>
              <a:t>08/11/19</a:t>
            </a:fld>
            <a:endParaRPr lang="en-US"/>
          </a:p>
        </p:txBody>
      </p:sp>
      <p:sp>
        <p:nvSpPr>
          <p:cNvPr id="5" name="Footer Placeholder 4">
            <a:extLst>
              <a:ext uri="{FF2B5EF4-FFF2-40B4-BE49-F238E27FC236}">
                <a16:creationId xmlns:a16="http://schemas.microsoft.com/office/drawing/2014/main" id="{2CE3CF57-65E2-2542-B946-65D2B4BE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B15F6-2049-2941-BEC4-1FCACC0B7AA5}"/>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404139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3BDC-A0A1-7D4E-9640-BB2A3574563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908CA16-04B5-6442-ABE1-E6B88B30F07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618E7D-46F4-3C4B-9DA5-2D5E9862B570}"/>
              </a:ext>
            </a:extLst>
          </p:cNvPr>
          <p:cNvSpPr>
            <a:spLocks noGrp="1"/>
          </p:cNvSpPr>
          <p:nvPr>
            <p:ph type="dt" sz="half" idx="10"/>
          </p:nvPr>
        </p:nvSpPr>
        <p:spPr/>
        <p:txBody>
          <a:bodyPr/>
          <a:lstStyle/>
          <a:p>
            <a:fld id="{F7B22C1D-B2F3-BD47-BB3B-2D20F17FC5F2}" type="datetime1">
              <a:rPr lang="en-IN" smtClean="0"/>
              <a:t>08/11/19</a:t>
            </a:fld>
            <a:endParaRPr lang="en-US"/>
          </a:p>
        </p:txBody>
      </p:sp>
      <p:sp>
        <p:nvSpPr>
          <p:cNvPr id="5" name="Footer Placeholder 4">
            <a:extLst>
              <a:ext uri="{FF2B5EF4-FFF2-40B4-BE49-F238E27FC236}">
                <a16:creationId xmlns:a16="http://schemas.microsoft.com/office/drawing/2014/main" id="{BEA420E6-F111-244D-BC17-98E99B964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9AEB0-BFFC-4349-8D80-CAC1A1B184E9}"/>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11482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A13F75-D02B-DA4D-8B0F-67B06D8AD2DE}"/>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0ACE722-AC52-3944-B9AA-3BACDEFD7C3B}"/>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3DD6C53-8C17-A245-960C-688370CB9DF2}"/>
              </a:ext>
            </a:extLst>
          </p:cNvPr>
          <p:cNvSpPr>
            <a:spLocks noGrp="1"/>
          </p:cNvSpPr>
          <p:nvPr>
            <p:ph type="dt" sz="half" idx="10"/>
          </p:nvPr>
        </p:nvSpPr>
        <p:spPr/>
        <p:txBody>
          <a:bodyPr/>
          <a:lstStyle/>
          <a:p>
            <a:fld id="{F58C12C5-98CF-EC44-86C0-D99F8D7D715F}" type="datetime1">
              <a:rPr lang="en-IN" smtClean="0"/>
              <a:t>08/11/19</a:t>
            </a:fld>
            <a:endParaRPr lang="en-US"/>
          </a:p>
        </p:txBody>
      </p:sp>
      <p:sp>
        <p:nvSpPr>
          <p:cNvPr id="5" name="Footer Placeholder 4">
            <a:extLst>
              <a:ext uri="{FF2B5EF4-FFF2-40B4-BE49-F238E27FC236}">
                <a16:creationId xmlns:a16="http://schemas.microsoft.com/office/drawing/2014/main" id="{54C21A50-486E-5146-9009-E75F8E261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7CCAA-65B7-7349-8796-70604D144C36}"/>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1289583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GB"/>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CAD67BD3-C60F-A147-9FC5-25D550FFC726}" type="datetime1">
              <a:rPr lang="en-IN" smtClean="0"/>
              <a:t>08/11/19</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E2654169-9F70-4D99-B8A1-E6F73DE0AF7F}"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761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B37A62-EC74-E147-A1A5-5DC0B21EA610}" type="datetime1">
              <a:rPr lang="en-IN" smtClean="0"/>
              <a:t>08/11/19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77689886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744EEEF0-304D-AC41-A736-B3E20F55C0AE}" type="datetime1">
              <a:rPr lang="en-IN" smtClean="0"/>
              <a:t>08/11/19</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E2654169-9F70-4D99-B8A1-E6F73DE0AF7F}"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8341121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3B37A62-EC74-E147-A1A5-5DC0B21EA610}" type="datetime1">
              <a:rPr lang="en-IN" smtClean="0"/>
              <a:t>08/11/19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4255995400"/>
      </p:ext>
    </p:extLst>
  </p:cSld>
  <p:clrMapOvr>
    <a:masterClrMapping/>
  </p:clrMapOvr>
  <p:hf hd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3B37A62-EC74-E147-A1A5-5DC0B21EA610}" type="datetime1">
              <a:rPr lang="en-IN" smtClean="0"/>
              <a:t>08/11/19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335404328"/>
      </p:ext>
    </p:extLst>
  </p:cSld>
  <p:clrMapOvr>
    <a:masterClrMapping/>
  </p:clrMapOvr>
  <p:hf hd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9CEB08B-F89E-2445-BEF5-D3B7BA6052FF}" type="datetime1">
              <a:rPr lang="en-IN" smtClean="0"/>
              <a:t>08/11/19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3474456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B60A8-EA7A-7C47-8B97-25D69BEDB121}" type="datetime1">
              <a:rPr lang="en-IN" smtClean="0"/>
              <a:t>08/11/19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8675107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53B37A62-EC74-E147-A1A5-5DC0B21EA610}" type="datetime1">
              <a:rPr lang="en-IN" smtClean="0"/>
              <a:t>08/11/19</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E2654169-9F70-4D99-B8A1-E6F73DE0AF7F}"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9772105"/>
      </p:ext>
    </p:extLst>
  </p:cSld>
  <p:clrMapOvr>
    <a:masterClrMapping/>
  </p:clrMapOvr>
  <p:hf hdr="0" dt="0"/>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E53D-4AAE-C24E-B381-754E62F6A6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322E66-6777-8949-B9F9-C24B73A03D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90EF5C-207A-DB4C-983A-CE29ECAB3313}"/>
              </a:ext>
            </a:extLst>
          </p:cNvPr>
          <p:cNvSpPr>
            <a:spLocks noGrp="1"/>
          </p:cNvSpPr>
          <p:nvPr>
            <p:ph type="dt" sz="half" idx="10"/>
          </p:nvPr>
        </p:nvSpPr>
        <p:spPr/>
        <p:txBody>
          <a:bodyPr/>
          <a:lstStyle/>
          <a:p>
            <a:fld id="{E80C82AC-FA2B-2943-88D7-E4FEDE8882B0}" type="datetime1">
              <a:rPr lang="en-IN" smtClean="0"/>
              <a:t>08/11/19</a:t>
            </a:fld>
            <a:endParaRPr lang="en-US"/>
          </a:p>
        </p:txBody>
      </p:sp>
      <p:sp>
        <p:nvSpPr>
          <p:cNvPr id="5" name="Footer Placeholder 4">
            <a:extLst>
              <a:ext uri="{FF2B5EF4-FFF2-40B4-BE49-F238E27FC236}">
                <a16:creationId xmlns:a16="http://schemas.microsoft.com/office/drawing/2014/main" id="{15376A70-AD8B-AE47-A210-73762B8B2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A43AC-54E4-7643-9918-57327E52FD29}"/>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1441998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53B37A62-EC74-E147-A1A5-5DC0B21EA610}" type="datetime1">
              <a:rPr lang="en-IN" smtClean="0"/>
              <a:t>08/11/19</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E2654169-9F70-4D99-B8A1-E6F73DE0AF7F}"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403103"/>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B37A62-EC74-E147-A1A5-5DC0B21EA610}" type="datetime1">
              <a:rPr lang="en-IN" smtClean="0"/>
              <a:t>08/11/19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902265203"/>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B37A62-EC74-E147-A1A5-5DC0B21EA610}" type="datetime1">
              <a:rPr lang="en-IN" smtClean="0"/>
              <a:t>08/11/19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58914246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EF51-7921-9B41-899A-309C20F30C41}"/>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B7D5B49-1120-4946-8AA9-BBDFA98747B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302F8F-0C22-BA44-AD55-C368FA4F95DA}"/>
              </a:ext>
            </a:extLst>
          </p:cNvPr>
          <p:cNvSpPr>
            <a:spLocks noGrp="1"/>
          </p:cNvSpPr>
          <p:nvPr>
            <p:ph type="dt" sz="half" idx="10"/>
          </p:nvPr>
        </p:nvSpPr>
        <p:spPr/>
        <p:txBody>
          <a:bodyPr/>
          <a:lstStyle/>
          <a:p>
            <a:fld id="{744EEEF0-304D-AC41-A736-B3E20F55C0AE}" type="datetime1">
              <a:rPr lang="en-IN" smtClean="0"/>
              <a:t>08/11/19</a:t>
            </a:fld>
            <a:endParaRPr lang="en-US"/>
          </a:p>
        </p:txBody>
      </p:sp>
      <p:sp>
        <p:nvSpPr>
          <p:cNvPr id="5" name="Footer Placeholder 4">
            <a:extLst>
              <a:ext uri="{FF2B5EF4-FFF2-40B4-BE49-F238E27FC236}">
                <a16:creationId xmlns:a16="http://schemas.microsoft.com/office/drawing/2014/main" id="{7C6755AA-7AB7-E34C-977D-70511AC8E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3F62A-7C4C-E04D-8537-103E8678DA9E}"/>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342637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205A-E723-244F-A21F-0912916102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810C5D-CEE7-8242-8FC8-C607B2BD0F20}"/>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D992C82-3707-3E4A-9229-A98D16FB9E00}"/>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93F620C-7C09-7F49-94EA-06363EB57463}"/>
              </a:ext>
            </a:extLst>
          </p:cNvPr>
          <p:cNvSpPr>
            <a:spLocks noGrp="1"/>
          </p:cNvSpPr>
          <p:nvPr>
            <p:ph type="dt" sz="half" idx="10"/>
          </p:nvPr>
        </p:nvSpPr>
        <p:spPr/>
        <p:txBody>
          <a:bodyPr/>
          <a:lstStyle/>
          <a:p>
            <a:fld id="{53B37A62-EC74-E147-A1A5-5DC0B21EA610}" type="datetime1">
              <a:rPr lang="en-IN" smtClean="0"/>
              <a:t>08/11/19</a:t>
            </a:fld>
            <a:endParaRPr lang="en-US"/>
          </a:p>
        </p:txBody>
      </p:sp>
      <p:sp>
        <p:nvSpPr>
          <p:cNvPr id="6" name="Footer Placeholder 5">
            <a:extLst>
              <a:ext uri="{FF2B5EF4-FFF2-40B4-BE49-F238E27FC236}">
                <a16:creationId xmlns:a16="http://schemas.microsoft.com/office/drawing/2014/main" id="{B2E087CE-C3BB-6A4F-8B4F-ED670A023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F370F-4CE6-C344-8092-94B301BB0414}"/>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73411350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938B-5251-9F41-9285-921D1277EB9B}"/>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C02B53-1F61-C541-9BC8-A24FF406297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6D5A3427-5540-6143-99FF-B3D8FC0883B0}"/>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2F0BCA0-82E8-C247-AA27-4B50E90C475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6426C7E7-EBDF-2D40-802C-7CE3DB7CD1EE}"/>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813B6D4-A588-E04D-A5F8-883B60E089DB}"/>
              </a:ext>
            </a:extLst>
          </p:cNvPr>
          <p:cNvSpPr>
            <a:spLocks noGrp="1"/>
          </p:cNvSpPr>
          <p:nvPr>
            <p:ph type="dt" sz="half" idx="10"/>
          </p:nvPr>
        </p:nvSpPr>
        <p:spPr/>
        <p:txBody>
          <a:bodyPr/>
          <a:lstStyle/>
          <a:p>
            <a:fld id="{2DD5385C-DBEF-CD4D-928B-E65B606F8DFB}" type="datetime1">
              <a:rPr lang="en-IN" smtClean="0"/>
              <a:t>08/11/19</a:t>
            </a:fld>
            <a:endParaRPr lang="en-US"/>
          </a:p>
        </p:txBody>
      </p:sp>
      <p:sp>
        <p:nvSpPr>
          <p:cNvPr id="8" name="Footer Placeholder 7">
            <a:extLst>
              <a:ext uri="{FF2B5EF4-FFF2-40B4-BE49-F238E27FC236}">
                <a16:creationId xmlns:a16="http://schemas.microsoft.com/office/drawing/2014/main" id="{F3D43226-463A-4041-9CC3-D45FA08CA0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DEEA04-9366-6C42-B435-5ED87060DAE0}"/>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424558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88C-DE59-484A-9474-858C0643FBD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BBE1352-1272-CB49-BC22-E728D60498DD}"/>
              </a:ext>
            </a:extLst>
          </p:cNvPr>
          <p:cNvSpPr>
            <a:spLocks noGrp="1"/>
          </p:cNvSpPr>
          <p:nvPr>
            <p:ph type="dt" sz="half" idx="10"/>
          </p:nvPr>
        </p:nvSpPr>
        <p:spPr/>
        <p:txBody>
          <a:bodyPr/>
          <a:lstStyle/>
          <a:p>
            <a:fld id="{79CEB08B-F89E-2445-BEF5-D3B7BA6052FF}" type="datetime1">
              <a:rPr lang="en-IN" smtClean="0"/>
              <a:t>08/11/19</a:t>
            </a:fld>
            <a:endParaRPr lang="en-US"/>
          </a:p>
        </p:txBody>
      </p:sp>
      <p:sp>
        <p:nvSpPr>
          <p:cNvPr id="4" name="Footer Placeholder 3">
            <a:extLst>
              <a:ext uri="{FF2B5EF4-FFF2-40B4-BE49-F238E27FC236}">
                <a16:creationId xmlns:a16="http://schemas.microsoft.com/office/drawing/2014/main" id="{D5588B24-F0D0-2941-99D3-415F8A3E5A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C13BE2-2E4D-404D-B2D3-958E4C36BEA0}"/>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76389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F1F4C-AA8F-0C43-8474-D99994ACF862}"/>
              </a:ext>
            </a:extLst>
          </p:cNvPr>
          <p:cNvSpPr>
            <a:spLocks noGrp="1"/>
          </p:cNvSpPr>
          <p:nvPr>
            <p:ph type="dt" sz="half" idx="10"/>
          </p:nvPr>
        </p:nvSpPr>
        <p:spPr/>
        <p:txBody>
          <a:bodyPr/>
          <a:lstStyle/>
          <a:p>
            <a:fld id="{8B4B60A8-EA7A-7C47-8B97-25D69BEDB121}" type="datetime1">
              <a:rPr lang="en-IN" smtClean="0"/>
              <a:t>08/11/19</a:t>
            </a:fld>
            <a:endParaRPr lang="en-US"/>
          </a:p>
        </p:txBody>
      </p:sp>
      <p:sp>
        <p:nvSpPr>
          <p:cNvPr id="3" name="Footer Placeholder 2">
            <a:extLst>
              <a:ext uri="{FF2B5EF4-FFF2-40B4-BE49-F238E27FC236}">
                <a16:creationId xmlns:a16="http://schemas.microsoft.com/office/drawing/2014/main" id="{E7A0C4C9-5F4F-4847-909C-DB679D250F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619D90-524F-584B-A2EA-8634A078F678}"/>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392262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9818-B9A8-1F44-837E-DCF0A4F77C6C}"/>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B25FBC-E3F8-A24D-9229-613DE742CD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C122711-C006-B341-B14C-1E3B5415E6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324C30B6-9EA1-9E44-8762-381B67CE0FF0}"/>
              </a:ext>
            </a:extLst>
          </p:cNvPr>
          <p:cNvSpPr>
            <a:spLocks noGrp="1"/>
          </p:cNvSpPr>
          <p:nvPr>
            <p:ph type="dt" sz="half" idx="10"/>
          </p:nvPr>
        </p:nvSpPr>
        <p:spPr/>
        <p:txBody>
          <a:bodyPr/>
          <a:lstStyle/>
          <a:p>
            <a:fld id="{17C6ECB8-9CB7-A247-A00B-B7D43D717EA0}" type="datetime1">
              <a:rPr lang="en-IN" smtClean="0"/>
              <a:t>08/11/19</a:t>
            </a:fld>
            <a:endParaRPr lang="en-US"/>
          </a:p>
        </p:txBody>
      </p:sp>
      <p:sp>
        <p:nvSpPr>
          <p:cNvPr id="6" name="Footer Placeholder 5">
            <a:extLst>
              <a:ext uri="{FF2B5EF4-FFF2-40B4-BE49-F238E27FC236}">
                <a16:creationId xmlns:a16="http://schemas.microsoft.com/office/drawing/2014/main" id="{38477FE2-32D8-7642-92D2-BAECDA522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E2857-DD29-514C-B8D0-E826AA9AAB42}"/>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33237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5C53-DDB9-AA47-8D3D-DD2C354E5EA9}"/>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BEF94C2-8BCC-4B43-882F-D3A73BEE1CB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26F98D8-8402-AB4C-A1C5-A8139E44F58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BAB367B-7F8F-D84C-A3DD-CD140A4D001D}"/>
              </a:ext>
            </a:extLst>
          </p:cNvPr>
          <p:cNvSpPr>
            <a:spLocks noGrp="1"/>
          </p:cNvSpPr>
          <p:nvPr>
            <p:ph type="dt" sz="half" idx="10"/>
          </p:nvPr>
        </p:nvSpPr>
        <p:spPr/>
        <p:txBody>
          <a:bodyPr/>
          <a:lstStyle/>
          <a:p>
            <a:fld id="{5A05CFBE-904A-8A45-92D9-990E32452DD5}" type="datetime1">
              <a:rPr lang="en-IN" smtClean="0"/>
              <a:t>08/11/19</a:t>
            </a:fld>
            <a:endParaRPr lang="en-US"/>
          </a:p>
        </p:txBody>
      </p:sp>
      <p:sp>
        <p:nvSpPr>
          <p:cNvPr id="6" name="Footer Placeholder 5">
            <a:extLst>
              <a:ext uri="{FF2B5EF4-FFF2-40B4-BE49-F238E27FC236}">
                <a16:creationId xmlns:a16="http://schemas.microsoft.com/office/drawing/2014/main" id="{986F9E9D-4155-F34C-8454-804741E80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D705F-CF9F-8044-8AF8-39517F3E6781}"/>
              </a:ext>
            </a:extLst>
          </p:cNvPr>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121468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EA942-6D93-7B4F-8EB0-37BD5E93A81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72CFF6-CE55-364B-A94A-B52D5C51A00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83E3AF-559F-054A-AE81-C10F47346FE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B37A62-EC74-E147-A1A5-5DC0B21EA610}" type="datetime1">
              <a:rPr lang="en-IN" smtClean="0"/>
              <a:t>08/11/19</a:t>
            </a:fld>
            <a:endParaRPr lang="en-US"/>
          </a:p>
        </p:txBody>
      </p:sp>
      <p:sp>
        <p:nvSpPr>
          <p:cNvPr id="5" name="Footer Placeholder 4">
            <a:extLst>
              <a:ext uri="{FF2B5EF4-FFF2-40B4-BE49-F238E27FC236}">
                <a16:creationId xmlns:a16="http://schemas.microsoft.com/office/drawing/2014/main" id="{2015E05D-595C-6042-BE42-12C452E573C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796C2D-0BF9-214F-B60C-DC8F2B5DA13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654169-9F70-4D99-B8A1-E6F73DE0AF7F}" type="slidenum">
              <a:rPr lang="en-US" smtClean="0"/>
              <a:t>‹#›</a:t>
            </a:fld>
            <a:endParaRPr lang="en-US"/>
          </a:p>
        </p:txBody>
      </p:sp>
    </p:spTree>
    <p:extLst>
      <p:ext uri="{BB962C8B-B14F-4D97-AF65-F5344CB8AC3E}">
        <p14:creationId xmlns:p14="http://schemas.microsoft.com/office/powerpoint/2010/main" val="20004530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53B37A62-EC74-E147-A1A5-5DC0B21EA610}" type="datetime1">
              <a:rPr lang="en-IN" smtClean="0"/>
              <a:t>08/11/19</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E2654169-9F70-4D99-B8A1-E6F73DE0AF7F}"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285685242"/>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hdr="0" dt="0"/>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124" y="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133600" y="838200"/>
            <a:ext cx="6038833" cy="769441"/>
          </a:xfrm>
          <a:prstGeom prst="rect">
            <a:avLst/>
          </a:prstGeom>
          <a:noFill/>
        </p:spPr>
        <p:txBody>
          <a:bodyPr wrap="none" lIns="91440" tIns="45720" rIns="91440" bIns="45720">
            <a:spAutoFit/>
          </a:bodyPr>
          <a:lstStyle/>
          <a:p>
            <a:pPr algn="ctr"/>
            <a:r>
              <a:rPr lang="en-US" sz="4400" b="1" cap="none" spc="300" dirty="0">
                <a:ln w="11430" cmpd="sng">
                  <a:solidFill>
                    <a:schemeClr val="accent1">
                      <a:tint val="10000"/>
                    </a:schemeClr>
                  </a:solidFill>
                  <a:prstDash val="solid"/>
                  <a:miter lim="800000"/>
                </a:ln>
                <a:solidFill>
                  <a:srgbClr val="002060"/>
                </a:solidFill>
                <a:effectLst>
                  <a:glow rad="45500">
                    <a:schemeClr val="accent1">
                      <a:satMod val="220000"/>
                      <a:alpha val="35000"/>
                    </a:schemeClr>
                  </a:glow>
                </a:effectLst>
              </a:rPr>
              <a:t>CRYPTO</a:t>
            </a:r>
            <a:r>
              <a:rPr lang="en-US" sz="4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DATATHON</a:t>
            </a:r>
          </a:p>
        </p:txBody>
      </p:sp>
      <p:sp>
        <p:nvSpPr>
          <p:cNvPr id="11" name="TextBox 10"/>
          <p:cNvSpPr txBox="1"/>
          <p:nvPr/>
        </p:nvSpPr>
        <p:spPr>
          <a:xfrm>
            <a:off x="457200" y="2573178"/>
            <a:ext cx="1371600" cy="307777"/>
          </a:xfrm>
          <a:prstGeom prst="rect">
            <a:avLst/>
          </a:prstGeom>
          <a:noFill/>
        </p:spPr>
        <p:txBody>
          <a:bodyPr wrap="square" rtlCol="0">
            <a:spAutoFit/>
          </a:bodyPr>
          <a:lstStyle/>
          <a:p>
            <a:pPr algn="ctr"/>
            <a:r>
              <a:rPr lang="en-US" sz="1400" b="1" dirty="0"/>
              <a:t>Team Name</a:t>
            </a:r>
          </a:p>
        </p:txBody>
      </p:sp>
      <p:sp>
        <p:nvSpPr>
          <p:cNvPr id="12" name="TextBox 11"/>
          <p:cNvSpPr txBox="1"/>
          <p:nvPr/>
        </p:nvSpPr>
        <p:spPr>
          <a:xfrm>
            <a:off x="457198" y="3748444"/>
            <a:ext cx="1371600" cy="307777"/>
          </a:xfrm>
          <a:prstGeom prst="rect">
            <a:avLst/>
          </a:prstGeom>
          <a:noFill/>
        </p:spPr>
        <p:txBody>
          <a:bodyPr wrap="square" rtlCol="0">
            <a:spAutoFit/>
          </a:bodyPr>
          <a:lstStyle/>
          <a:p>
            <a:pPr algn="ctr"/>
            <a:r>
              <a:rPr lang="en-US" sz="1400" b="1" dirty="0"/>
              <a:t>College</a:t>
            </a:r>
          </a:p>
        </p:txBody>
      </p:sp>
      <p:sp>
        <p:nvSpPr>
          <p:cNvPr id="9" name="Rectangle 8"/>
          <p:cNvSpPr/>
          <p:nvPr/>
        </p:nvSpPr>
        <p:spPr>
          <a:xfrm>
            <a:off x="1828798" y="2482334"/>
            <a:ext cx="2528455" cy="489466"/>
          </a:xfrm>
          <a:prstGeom prst="rect">
            <a:avLst/>
          </a:prstGeom>
          <a:gradFill>
            <a:gsLst>
              <a:gs pos="23000">
                <a:schemeClr val="bg2"/>
              </a:gs>
              <a:gs pos="10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rPr>
              <a:t>Innovation Geeks</a:t>
            </a:r>
          </a:p>
        </p:txBody>
      </p:sp>
      <p:sp>
        <p:nvSpPr>
          <p:cNvPr id="14" name="Rectangle 13"/>
          <p:cNvSpPr/>
          <p:nvPr/>
        </p:nvSpPr>
        <p:spPr>
          <a:xfrm>
            <a:off x="1835727" y="4833610"/>
            <a:ext cx="2528455" cy="924580"/>
          </a:xfrm>
          <a:prstGeom prst="rect">
            <a:avLst/>
          </a:prstGeom>
          <a:gradFill>
            <a:gsLst>
              <a:gs pos="75000">
                <a:schemeClr val="bg2"/>
              </a:gs>
              <a:gs pos="10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400" b="1" dirty="0" err="1">
                <a:solidFill>
                  <a:schemeClr val="tx1">
                    <a:lumMod val="75000"/>
                    <a:lumOff val="25000"/>
                  </a:schemeClr>
                </a:solidFill>
              </a:rPr>
              <a:t>Girish</a:t>
            </a:r>
            <a:r>
              <a:rPr lang="en-US" sz="1400" b="1" dirty="0">
                <a:solidFill>
                  <a:schemeClr val="tx1">
                    <a:lumMod val="75000"/>
                    <a:lumOff val="25000"/>
                  </a:schemeClr>
                </a:solidFill>
              </a:rPr>
              <a:t> </a:t>
            </a:r>
            <a:r>
              <a:rPr lang="en-US" sz="1400" b="1" dirty="0" err="1">
                <a:solidFill>
                  <a:schemeClr val="tx1">
                    <a:lumMod val="75000"/>
                    <a:lumOff val="25000"/>
                  </a:schemeClr>
                </a:solidFill>
              </a:rPr>
              <a:t>Dev</a:t>
            </a:r>
            <a:r>
              <a:rPr lang="en-US" sz="1400" b="1" dirty="0">
                <a:solidFill>
                  <a:schemeClr val="tx1">
                    <a:lumMod val="75000"/>
                    <a:lumOff val="25000"/>
                  </a:schemeClr>
                </a:solidFill>
              </a:rPr>
              <a:t> </a:t>
            </a:r>
            <a:r>
              <a:rPr lang="en-US" sz="1400" b="1" dirty="0" err="1">
                <a:solidFill>
                  <a:schemeClr val="tx1">
                    <a:lumMod val="75000"/>
                    <a:lumOff val="25000"/>
                  </a:schemeClr>
                </a:solidFill>
              </a:rPr>
              <a:t>Chaurasiya</a:t>
            </a:r>
            <a:endParaRPr lang="en-US" sz="1400" b="1" dirty="0">
              <a:solidFill>
                <a:schemeClr val="tx1">
                  <a:lumMod val="75000"/>
                  <a:lumOff val="25000"/>
                </a:schemeClr>
              </a:solidFill>
            </a:endParaRPr>
          </a:p>
          <a:p>
            <a:pPr marL="285750" indent="-285750">
              <a:buFont typeface="Arial" pitchFamily="34" charset="0"/>
              <a:buChar char="•"/>
            </a:pPr>
            <a:r>
              <a:rPr lang="en-US" sz="1400" b="1" dirty="0" err="1">
                <a:solidFill>
                  <a:schemeClr val="tx1">
                    <a:lumMod val="75000"/>
                    <a:lumOff val="25000"/>
                  </a:schemeClr>
                </a:solidFill>
              </a:rPr>
              <a:t>Sugandha</a:t>
            </a:r>
            <a:r>
              <a:rPr lang="en-US" sz="1400" b="1" dirty="0">
                <a:solidFill>
                  <a:schemeClr val="tx1">
                    <a:lumMod val="75000"/>
                    <a:lumOff val="25000"/>
                  </a:schemeClr>
                </a:solidFill>
              </a:rPr>
              <a:t> </a:t>
            </a:r>
            <a:r>
              <a:rPr lang="en-US" sz="1400" b="1" dirty="0" err="1">
                <a:solidFill>
                  <a:schemeClr val="tx1">
                    <a:lumMod val="75000"/>
                    <a:lumOff val="25000"/>
                  </a:schemeClr>
                </a:solidFill>
              </a:rPr>
              <a:t>Ranjan</a:t>
            </a:r>
            <a:endParaRPr lang="en-US" sz="1400" b="1" dirty="0">
              <a:solidFill>
                <a:schemeClr val="tx1">
                  <a:lumMod val="75000"/>
                  <a:lumOff val="25000"/>
                </a:schemeClr>
              </a:solidFill>
            </a:endParaRPr>
          </a:p>
          <a:p>
            <a:pPr marL="285750" indent="-285750">
              <a:buFont typeface="Arial" pitchFamily="34" charset="0"/>
              <a:buChar char="•"/>
            </a:pPr>
            <a:r>
              <a:rPr lang="en-US" sz="1400" b="1" dirty="0" err="1">
                <a:solidFill>
                  <a:schemeClr val="tx1">
                    <a:lumMod val="75000"/>
                    <a:lumOff val="25000"/>
                  </a:schemeClr>
                </a:solidFill>
              </a:rPr>
              <a:t>Suman</a:t>
            </a:r>
            <a:r>
              <a:rPr lang="en-US" sz="1400" b="1" dirty="0">
                <a:solidFill>
                  <a:schemeClr val="tx1">
                    <a:lumMod val="75000"/>
                    <a:lumOff val="25000"/>
                  </a:schemeClr>
                </a:solidFill>
              </a:rPr>
              <a:t> Pal</a:t>
            </a:r>
          </a:p>
        </p:txBody>
      </p:sp>
      <p:sp>
        <p:nvSpPr>
          <p:cNvPr id="15" name="TextBox 14"/>
          <p:cNvSpPr txBox="1"/>
          <p:nvPr/>
        </p:nvSpPr>
        <p:spPr>
          <a:xfrm>
            <a:off x="457198" y="5034290"/>
            <a:ext cx="1371600" cy="523220"/>
          </a:xfrm>
          <a:prstGeom prst="rect">
            <a:avLst/>
          </a:prstGeom>
          <a:noFill/>
        </p:spPr>
        <p:txBody>
          <a:bodyPr wrap="square" rtlCol="0">
            <a:spAutoFit/>
          </a:bodyPr>
          <a:lstStyle/>
          <a:p>
            <a:pPr algn="ctr"/>
            <a:r>
              <a:rPr lang="en-US" sz="1400" b="1" dirty="0"/>
              <a:t>Name of the Participants</a:t>
            </a:r>
          </a:p>
        </p:txBody>
      </p:sp>
      <p:sp>
        <p:nvSpPr>
          <p:cNvPr id="16" name="Rectangle 15"/>
          <p:cNvSpPr/>
          <p:nvPr/>
        </p:nvSpPr>
        <p:spPr>
          <a:xfrm>
            <a:off x="1828800" y="3657599"/>
            <a:ext cx="2528455" cy="489466"/>
          </a:xfrm>
          <a:prstGeom prst="rect">
            <a:avLst/>
          </a:prstGeom>
          <a:gradFill>
            <a:gsLst>
              <a:gs pos="23000">
                <a:schemeClr val="bg2"/>
              </a:gs>
              <a:gs pos="10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rPr>
              <a:t>IIM Calcutta</a:t>
            </a:r>
          </a:p>
        </p:txBody>
      </p:sp>
      <p:sp>
        <p:nvSpPr>
          <p:cNvPr id="17" name="Rectangle 16"/>
          <p:cNvSpPr/>
          <p:nvPr/>
        </p:nvSpPr>
        <p:spPr>
          <a:xfrm>
            <a:off x="4656875" y="4648200"/>
            <a:ext cx="3487849" cy="1524000"/>
          </a:xfrm>
          <a:prstGeom prst="rect">
            <a:avLst/>
          </a:prstGeom>
          <a:gradFill>
            <a:gsLst>
              <a:gs pos="53000">
                <a:scrgbClr r="0" g="0" b="0"/>
              </a:gs>
              <a:gs pos="0">
                <a:schemeClr val="accent1">
                  <a:tint val="44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40000"/>
                    <a:lumOff val="60000"/>
                  </a:schemeClr>
                </a:solidFill>
              </a:rPr>
              <a:t>FINANCIAL</a:t>
            </a:r>
            <a:r>
              <a:rPr lang="en-US" sz="2400" b="1" dirty="0">
                <a:solidFill>
                  <a:schemeClr val="accent1">
                    <a:lumMod val="60000"/>
                    <a:lumOff val="40000"/>
                  </a:schemeClr>
                </a:solidFill>
              </a:rPr>
              <a:t> </a:t>
            </a:r>
            <a:r>
              <a:rPr lang="en-US" sz="2400" b="1" dirty="0">
                <a:solidFill>
                  <a:schemeClr val="accent1">
                    <a:lumMod val="75000"/>
                  </a:schemeClr>
                </a:solidFill>
              </a:rPr>
              <a:t>DELINQUENCY</a:t>
            </a:r>
            <a:r>
              <a:rPr lang="en-US" sz="2400" b="1" dirty="0">
                <a:solidFill>
                  <a:schemeClr val="accent1">
                    <a:lumMod val="50000"/>
                  </a:schemeClr>
                </a:solidFill>
              </a:rPr>
              <a:t> </a:t>
            </a:r>
            <a:r>
              <a:rPr lang="en-US" sz="2400" b="1" dirty="0">
                <a:solidFill>
                  <a:schemeClr val="accent1">
                    <a:lumMod val="75000"/>
                  </a:schemeClr>
                </a:solidFill>
              </a:rPr>
              <a:t>PREDICTIVE ANALYSIS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875" y="2203662"/>
            <a:ext cx="3487849" cy="2438400"/>
          </a:xfrm>
          <a:prstGeom prst="rect">
            <a:avLst/>
          </a:prstGeom>
          <a:noFill/>
          <a:ln w="19050">
            <a:solidFill>
              <a:schemeClr val="tx1">
                <a:alpha val="3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6442DD95-D547-CA41-B975-4C68D167DA06}"/>
              </a:ext>
            </a:extLst>
          </p:cNvPr>
          <p:cNvSpPr>
            <a:spLocks noGrp="1"/>
          </p:cNvSpPr>
          <p:nvPr>
            <p:ph type="ftr" sz="quarter" idx="11"/>
          </p:nvPr>
        </p:nvSpPr>
        <p:spPr/>
        <p:txBody>
          <a:bodyPr/>
          <a:lstStyle/>
          <a:p>
            <a:endParaRPr lang="en-US"/>
          </a:p>
        </p:txBody>
      </p:sp>
      <p:sp>
        <p:nvSpPr>
          <p:cNvPr id="19" name="Slide Number Placeholder 18"/>
          <p:cNvSpPr>
            <a:spLocks noGrp="1"/>
          </p:cNvSpPr>
          <p:nvPr>
            <p:ph type="sldNum" sz="quarter" idx="12"/>
          </p:nvPr>
        </p:nvSpPr>
        <p:spPr/>
        <p:txBody>
          <a:bodyPr/>
          <a:lstStyle/>
          <a:p>
            <a:fld id="{E2654169-9F70-4D99-B8A1-E6F73DE0AF7F}" type="slidenum">
              <a:rPr lang="en-US" smtClean="0"/>
              <a:t>1</a:t>
            </a:fld>
            <a:endParaRPr lang="en-US"/>
          </a:p>
        </p:txBody>
      </p:sp>
    </p:spTree>
    <p:extLst>
      <p:ext uri="{BB962C8B-B14F-4D97-AF65-F5344CB8AC3E}">
        <p14:creationId xmlns:p14="http://schemas.microsoft.com/office/powerpoint/2010/main" val="135724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6756DD-3C70-894B-83AA-A080D4EED204}"/>
              </a:ext>
            </a:extLst>
          </p:cNvPr>
          <p:cNvSpPr>
            <a:spLocks noGrp="1"/>
          </p:cNvSpPr>
          <p:nvPr>
            <p:ph type="sldNum" sz="quarter" idx="12"/>
          </p:nvPr>
        </p:nvSpPr>
        <p:spPr/>
        <p:txBody>
          <a:bodyPr/>
          <a:lstStyle/>
          <a:p>
            <a:fld id="{E2654169-9F70-4D99-B8A1-E6F73DE0AF7F}" type="slidenum">
              <a:rPr lang="en-US" smtClean="0"/>
              <a:t>10</a:t>
            </a:fld>
            <a:endParaRPr lang="en-US"/>
          </a:p>
        </p:txBody>
      </p:sp>
      <p:pic>
        <p:nvPicPr>
          <p:cNvPr id="7" name="Picture 4">
            <a:extLst>
              <a:ext uri="{FF2B5EF4-FFF2-40B4-BE49-F238E27FC236}">
                <a16:creationId xmlns:a16="http://schemas.microsoft.com/office/drawing/2014/main" id="{13E8F8B5-9241-1145-9CDF-E5EC11D45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Chart 12">
            <a:extLst>
              <a:ext uri="{FF2B5EF4-FFF2-40B4-BE49-F238E27FC236}">
                <a16:creationId xmlns:a16="http://schemas.microsoft.com/office/drawing/2014/main" id="{76AC7F82-C101-014D-88E9-BE4359A80E60}"/>
              </a:ext>
            </a:extLst>
          </p:cNvPr>
          <p:cNvGraphicFramePr>
            <a:graphicFrameLocks/>
          </p:cNvGraphicFramePr>
          <p:nvPr>
            <p:extLst>
              <p:ext uri="{D42A27DB-BD31-4B8C-83A1-F6EECF244321}">
                <p14:modId xmlns:p14="http://schemas.microsoft.com/office/powerpoint/2010/main" val="2879009390"/>
              </p:ext>
            </p:extLst>
          </p:nvPr>
        </p:nvGraphicFramePr>
        <p:xfrm>
          <a:off x="4507296" y="3890389"/>
          <a:ext cx="3901308" cy="2438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17321FB5-6376-6C4A-ADDE-1291E7325DE5}"/>
              </a:ext>
            </a:extLst>
          </p:cNvPr>
          <p:cNvGraphicFramePr>
            <a:graphicFrameLocks/>
          </p:cNvGraphicFramePr>
          <p:nvPr>
            <p:extLst>
              <p:ext uri="{D42A27DB-BD31-4B8C-83A1-F6EECF244321}">
                <p14:modId xmlns:p14="http://schemas.microsoft.com/office/powerpoint/2010/main" val="3035132967"/>
              </p:ext>
            </p:extLst>
          </p:nvPr>
        </p:nvGraphicFramePr>
        <p:xfrm>
          <a:off x="499244" y="3890389"/>
          <a:ext cx="3615556" cy="2438400"/>
        </p:xfrm>
        <a:graphic>
          <a:graphicData uri="http://schemas.openxmlformats.org/drawingml/2006/chart">
            <c:chart xmlns:c="http://schemas.openxmlformats.org/drawingml/2006/chart" xmlns:r="http://schemas.openxmlformats.org/officeDocument/2006/relationships" r:id="rId4"/>
          </a:graphicData>
        </a:graphic>
      </p:graphicFrame>
      <p:sp>
        <p:nvSpPr>
          <p:cNvPr id="15" name="Rectangle 14">
            <a:extLst>
              <a:ext uri="{FF2B5EF4-FFF2-40B4-BE49-F238E27FC236}">
                <a16:creationId xmlns:a16="http://schemas.microsoft.com/office/drawing/2014/main" id="{E7DD6832-F366-604B-9085-BC88A77320BC}"/>
              </a:ext>
            </a:extLst>
          </p:cNvPr>
          <p:cNvSpPr/>
          <p:nvPr/>
        </p:nvSpPr>
        <p:spPr>
          <a:xfrm>
            <a:off x="381000" y="1055967"/>
            <a:ext cx="8027604" cy="1323439"/>
          </a:xfrm>
          <a:prstGeom prst="rect">
            <a:avLst/>
          </a:prstGeom>
        </p:spPr>
        <p:txBody>
          <a:bodyPr wrap="square">
            <a:spAutoFit/>
          </a:bodyPr>
          <a:lstStyle/>
          <a:p>
            <a:pPr algn="just"/>
            <a:r>
              <a:rPr lang="en-US" sz="1600" dirty="0"/>
              <a:t>The adjacent two plots show the relation of the number and proportion of defaulters with respect to no. of times customer flowed in the last 3 months(V4) and total no. of times(V3). It can be seen that for customers who do not default at all in the last 3 months or otherwise, the defaulter count/proportion is very low. As the number of times of default in past increases, the proportion of defaulter in the current month increases. </a:t>
            </a:r>
          </a:p>
        </p:txBody>
      </p:sp>
      <p:sp>
        <p:nvSpPr>
          <p:cNvPr id="16" name="Rectangle 15">
            <a:extLst>
              <a:ext uri="{FF2B5EF4-FFF2-40B4-BE49-F238E27FC236}">
                <a16:creationId xmlns:a16="http://schemas.microsoft.com/office/drawing/2014/main" id="{083C4DDF-6AB3-5744-B8B9-A4D0CBE3BED9}"/>
              </a:ext>
            </a:extLst>
          </p:cNvPr>
          <p:cNvSpPr/>
          <p:nvPr/>
        </p:nvSpPr>
        <p:spPr>
          <a:xfrm>
            <a:off x="3048000" y="497712"/>
            <a:ext cx="245458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Exploratory Analytics  </a:t>
            </a:r>
          </a:p>
        </p:txBody>
      </p:sp>
      <p:sp>
        <p:nvSpPr>
          <p:cNvPr id="17" name="TextBox 1">
            <a:extLst>
              <a:ext uri="{FF2B5EF4-FFF2-40B4-BE49-F238E27FC236}">
                <a16:creationId xmlns:a16="http://schemas.microsoft.com/office/drawing/2014/main" id="{3DB35B84-48D3-6140-8622-58644552241D}"/>
              </a:ext>
            </a:extLst>
          </p:cNvPr>
          <p:cNvSpPr txBox="1"/>
          <p:nvPr/>
        </p:nvSpPr>
        <p:spPr>
          <a:xfrm>
            <a:off x="4866626" y="6286705"/>
            <a:ext cx="3182648" cy="27093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1200" b="1" dirty="0">
                <a:latin typeface="+mn-lt"/>
                <a:ea typeface="+mn-ea"/>
                <a:cs typeface="+mn-cs"/>
              </a:rPr>
              <a:t>-Number of times the customer flowed in the last 3 months </a:t>
            </a:r>
            <a:r>
              <a:rPr lang="en-US" dirty="0">
                <a:latin typeface="+mn-lt"/>
                <a:ea typeface="+mn-ea"/>
                <a:cs typeface="+mn-cs"/>
              </a:rPr>
              <a:t>	</a:t>
            </a:r>
          </a:p>
          <a:p>
            <a:endParaRPr lang="en-US" sz="1100" dirty="0"/>
          </a:p>
        </p:txBody>
      </p:sp>
    </p:spTree>
    <p:extLst>
      <p:ext uri="{BB962C8B-B14F-4D97-AF65-F5344CB8AC3E}">
        <p14:creationId xmlns:p14="http://schemas.microsoft.com/office/powerpoint/2010/main" val="345789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207076-2D53-F54B-93EC-66718610DB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3111CC-36CE-6046-9A20-6EA36D804163}"/>
              </a:ext>
            </a:extLst>
          </p:cNvPr>
          <p:cNvSpPr>
            <a:spLocks noGrp="1"/>
          </p:cNvSpPr>
          <p:nvPr>
            <p:ph type="sldNum" sz="quarter" idx="12"/>
          </p:nvPr>
        </p:nvSpPr>
        <p:spPr/>
        <p:txBody>
          <a:bodyPr/>
          <a:lstStyle/>
          <a:p>
            <a:fld id="{E2654169-9F70-4D99-B8A1-E6F73DE0AF7F}" type="slidenum">
              <a:rPr lang="en-US" smtClean="0"/>
              <a:t>11</a:t>
            </a:fld>
            <a:endParaRPr lang="en-US"/>
          </a:p>
        </p:txBody>
      </p:sp>
      <p:sp>
        <p:nvSpPr>
          <p:cNvPr id="7" name="Rectangle 6">
            <a:extLst>
              <a:ext uri="{FF2B5EF4-FFF2-40B4-BE49-F238E27FC236}">
                <a16:creationId xmlns:a16="http://schemas.microsoft.com/office/drawing/2014/main" id="{9207703B-5BAC-6E4C-AF23-942B14939CDA}"/>
              </a:ext>
            </a:extLst>
          </p:cNvPr>
          <p:cNvSpPr/>
          <p:nvPr/>
        </p:nvSpPr>
        <p:spPr>
          <a:xfrm>
            <a:off x="3028950" y="477656"/>
            <a:ext cx="2364815"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Predictive Analytics  </a:t>
            </a:r>
          </a:p>
        </p:txBody>
      </p:sp>
      <p:sp>
        <p:nvSpPr>
          <p:cNvPr id="9" name="TextBox 8">
            <a:extLst>
              <a:ext uri="{FF2B5EF4-FFF2-40B4-BE49-F238E27FC236}">
                <a16:creationId xmlns:a16="http://schemas.microsoft.com/office/drawing/2014/main" id="{245CBC0C-509F-1B43-AF3F-4E9FEB209815}"/>
              </a:ext>
            </a:extLst>
          </p:cNvPr>
          <p:cNvSpPr txBox="1"/>
          <p:nvPr/>
        </p:nvSpPr>
        <p:spPr>
          <a:xfrm>
            <a:off x="597675" y="853148"/>
            <a:ext cx="7860525" cy="3046988"/>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Feature Generation: </a:t>
            </a:r>
            <a:endParaRPr lang="en-IN"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a:p>
            <a:pPr marL="228600" indent="-228600" algn="just">
              <a:buFont typeface="+mj-lt"/>
              <a:buAutoNum type="arabicPeriod"/>
            </a:pPr>
            <a:r>
              <a:rPr lang="en-US" sz="1600" b="1" dirty="0">
                <a:latin typeface="Arial" panose="020B0604020202020204" pitchFamily="34" charset="0"/>
                <a:cs typeface="Arial" panose="020B0604020202020204" pitchFamily="34" charset="0"/>
              </a:rPr>
              <a:t>One hot encoding</a:t>
            </a:r>
            <a:r>
              <a:rPr lang="en-US" sz="1600" dirty="0">
                <a:latin typeface="Arial" panose="020B0604020202020204" pitchFamily="34" charset="0"/>
                <a:cs typeface="Arial" panose="020B0604020202020204" pitchFamily="34" charset="0"/>
              </a:rPr>
              <a:t>: one hot encoding with most of the categorical </a:t>
            </a:r>
          </a:p>
          <a:p>
            <a:pPr algn="just"/>
            <a:r>
              <a:rPr lang="en-US" sz="1600" dirty="0">
                <a:latin typeface="Arial" panose="020B0604020202020204" pitchFamily="34" charset="0"/>
                <a:cs typeface="Arial" panose="020B0604020202020204" pitchFamily="34" charset="0"/>
              </a:rPr>
              <a:t>variables as we are using tree based model.</a:t>
            </a:r>
          </a:p>
          <a:p>
            <a:pPr algn="just"/>
            <a:endParaRPr lang="en-IN"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Extracting locations from </a:t>
            </a:r>
            <a:r>
              <a:rPr lang="en-US" sz="1600" b="1" dirty="0" err="1">
                <a:latin typeface="Arial" panose="020B0604020202020204" pitchFamily="34" charset="0"/>
                <a:cs typeface="Arial" panose="020B0604020202020204" pitchFamily="34" charset="0"/>
              </a:rPr>
              <a:t>Pincode</a:t>
            </a:r>
            <a:r>
              <a:rPr lang="en-US" sz="1600" dirty="0">
                <a:latin typeface="Arial" panose="020B0604020202020204" pitchFamily="34" charset="0"/>
                <a:cs typeface="Arial" panose="020B0604020202020204" pitchFamily="34" charset="0"/>
              </a:rPr>
              <a:t>: We have extracted the regions of the customer </a:t>
            </a:r>
          </a:p>
          <a:p>
            <a:pPr algn="just"/>
            <a:r>
              <a:rPr lang="en-US" sz="1600" dirty="0">
                <a:latin typeface="Arial" panose="020B0604020202020204" pitchFamily="34" charset="0"/>
                <a:cs typeface="Arial" panose="020B0604020202020204" pitchFamily="34" charset="0"/>
              </a:rPr>
              <a:t>to where they belong by categorizing their location based on the first two digits of the Pin code. </a:t>
            </a:r>
            <a:endParaRPr lang="en-IN"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Logarithm</a:t>
            </a:r>
            <a:r>
              <a:rPr lang="en-US" sz="1600" dirty="0">
                <a:latin typeface="Arial" panose="020B0604020202020204" pitchFamily="34" charset="0"/>
                <a:cs typeface="Arial" panose="020B0604020202020204" pitchFamily="34" charset="0"/>
              </a:rPr>
              <a:t> of the EMI data has been taken to remove the skewness of the data. </a:t>
            </a:r>
            <a:endParaRPr lang="en-IN" sz="1600" dirty="0">
              <a:latin typeface="Arial" panose="020B0604020202020204" pitchFamily="34" charset="0"/>
              <a:cs typeface="Arial" panose="020B0604020202020204" pitchFamily="34" charset="0"/>
            </a:endParaRPr>
          </a:p>
          <a:p>
            <a:pPr algn="just"/>
            <a:endParaRPr lang="en-IN" sz="16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A53C656A-C6E9-E646-9E81-31B910E9C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733800"/>
            <a:ext cx="4005722" cy="2503576"/>
          </a:xfrm>
          <a:prstGeom prst="rect">
            <a:avLst/>
          </a:prstGeom>
          <a:ln>
            <a:solidFill>
              <a:schemeClr val="tx1"/>
            </a:solidFill>
          </a:ln>
        </p:spPr>
      </p:pic>
      <p:pic>
        <p:nvPicPr>
          <p:cNvPr id="11" name="Picture 10">
            <a:extLst>
              <a:ext uri="{FF2B5EF4-FFF2-40B4-BE49-F238E27FC236}">
                <a16:creationId xmlns:a16="http://schemas.microsoft.com/office/drawing/2014/main" id="{39DEC095-6D12-0A42-A3FB-D416026A3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733800"/>
            <a:ext cx="3745824" cy="2470919"/>
          </a:xfrm>
          <a:prstGeom prst="rect">
            <a:avLst/>
          </a:prstGeom>
          <a:ln>
            <a:solidFill>
              <a:schemeClr val="tx1"/>
            </a:solidFill>
          </a:ln>
        </p:spPr>
      </p:pic>
    </p:spTree>
    <p:extLst>
      <p:ext uri="{BB962C8B-B14F-4D97-AF65-F5344CB8AC3E}">
        <p14:creationId xmlns:p14="http://schemas.microsoft.com/office/powerpoint/2010/main" val="413737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45D8ED0-AD75-B34F-96FB-E28CF2FFABF6}"/>
              </a:ext>
            </a:extLst>
          </p:cNvPr>
          <p:cNvSpPr>
            <a:spLocks noGrp="1"/>
          </p:cNvSpPr>
          <p:nvPr>
            <p:ph type="sldNum" sz="quarter" idx="12"/>
          </p:nvPr>
        </p:nvSpPr>
        <p:spPr/>
        <p:txBody>
          <a:bodyPr/>
          <a:lstStyle/>
          <a:p>
            <a:fld id="{E2654169-9F70-4D99-B8A1-E6F73DE0AF7F}" type="slidenum">
              <a:rPr lang="en-US" smtClean="0"/>
              <a:t>12</a:t>
            </a:fld>
            <a:endParaRPr lang="en-US" dirty="0"/>
          </a:p>
        </p:txBody>
      </p:sp>
      <p:sp>
        <p:nvSpPr>
          <p:cNvPr id="6" name="Rectangle 5">
            <a:extLst>
              <a:ext uri="{FF2B5EF4-FFF2-40B4-BE49-F238E27FC236}">
                <a16:creationId xmlns:a16="http://schemas.microsoft.com/office/drawing/2014/main" id="{5C6FCFB4-4975-B245-8D35-8B29E20A4426}"/>
              </a:ext>
            </a:extLst>
          </p:cNvPr>
          <p:cNvSpPr/>
          <p:nvPr/>
        </p:nvSpPr>
        <p:spPr>
          <a:xfrm>
            <a:off x="733425" y="1143000"/>
            <a:ext cx="7677150" cy="5078313"/>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4. Variables V25 and V26 indicates the fraction of time customers were assigned various agencies separately. We have clubbed them together to get the required information as a </a:t>
            </a:r>
            <a:r>
              <a:rPr lang="en-US" b="1" dirty="0">
                <a:latin typeface="Arial" panose="020B0604020202020204" pitchFamily="34" charset="0"/>
                <a:cs typeface="Arial" panose="020B0604020202020204" pitchFamily="34" charset="0"/>
              </a:rPr>
              <a:t>single feature</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342900" indent="-342900" algn="just">
              <a:buAutoNum type="arabicPeriod" startAt="5"/>
            </a:pPr>
            <a:r>
              <a:rPr lang="en-US" dirty="0">
                <a:latin typeface="Arial" panose="020B0604020202020204" pitchFamily="34" charset="0"/>
                <a:cs typeface="Arial" panose="020B0604020202020204" pitchFamily="34" charset="0"/>
              </a:rPr>
              <a:t>Variable V13 is Aadhar information whereas V23 is PAN Card/ Voter ID information both are clubbed together as they indicated the </a:t>
            </a:r>
            <a:r>
              <a:rPr lang="en-US" b="1" dirty="0">
                <a:latin typeface="Arial" panose="020B0604020202020204" pitchFamily="34" charset="0"/>
                <a:cs typeface="Arial" panose="020B0604020202020204" pitchFamily="34" charset="0"/>
              </a:rPr>
              <a:t>identity of customers. </a:t>
            </a:r>
          </a:p>
          <a:p>
            <a:pPr algn="just"/>
            <a:endParaRPr lang="en-US" b="1" dirty="0">
              <a:latin typeface="Arial" panose="020B0604020202020204" pitchFamily="34" charset="0"/>
              <a:cs typeface="Arial" panose="020B0604020202020204" pitchFamily="34" charset="0"/>
            </a:endParaRPr>
          </a:p>
          <a:p>
            <a:pPr marL="342900" indent="-342900" algn="just">
              <a:buAutoNum type="arabicPeriod" startAt="5"/>
            </a:pPr>
            <a:r>
              <a:rPr lang="en-US" b="1" dirty="0" err="1">
                <a:latin typeface="Arial" panose="020B0604020202020204" pitchFamily="34" charset="0"/>
                <a:cs typeface="Arial" panose="020B0604020202020204" pitchFamily="34" charset="0"/>
              </a:rPr>
              <a:t>XGBoost</a:t>
            </a:r>
            <a:r>
              <a:rPr lang="en-US" b="1" dirty="0">
                <a:latin typeface="Arial" panose="020B0604020202020204" pitchFamily="34" charset="0"/>
                <a:cs typeface="Arial" panose="020B0604020202020204" pitchFamily="34" charset="0"/>
              </a:rPr>
              <a:t> and Random forest </a:t>
            </a:r>
            <a:r>
              <a:rPr lang="en-US" dirty="0">
                <a:latin typeface="Arial" panose="020B0604020202020204" pitchFamily="34" charset="0"/>
                <a:cs typeface="Arial" panose="020B0604020202020204" pitchFamily="34" charset="0"/>
              </a:rPr>
              <a:t>are two tree based model which have been used here to classify customers in two classes of N and N+1 buckets. In addition to this, method parameters are tuned to minimize error rates.</a:t>
            </a:r>
          </a:p>
          <a:p>
            <a:pPr marL="342900" indent="-342900" algn="just">
              <a:buAutoNum type="arabicPeriod" startAt="5"/>
            </a:pPr>
            <a:endParaRPr lang="en-US" b="1" dirty="0">
              <a:latin typeface="Arial" panose="020B0604020202020204" pitchFamily="34" charset="0"/>
              <a:cs typeface="Arial" panose="020B0604020202020204" pitchFamily="34" charset="0"/>
            </a:endParaRPr>
          </a:p>
          <a:p>
            <a:pPr marL="342900" indent="-342900" algn="just">
              <a:buAutoNum type="arabicPeriod" startAt="5"/>
            </a:pPr>
            <a:r>
              <a:rPr lang="en-US" b="1" dirty="0">
                <a:latin typeface="Arial" panose="020B0604020202020204" pitchFamily="34" charset="0"/>
                <a:cs typeface="Arial" panose="020B0604020202020204" pitchFamily="34" charset="0"/>
              </a:rPr>
              <a:t>Confusion matrix achieved using </a:t>
            </a:r>
            <a:r>
              <a:rPr lang="en-US" b="1" dirty="0" err="1">
                <a:latin typeface="Arial" panose="020B0604020202020204" pitchFamily="34" charset="0"/>
                <a:cs typeface="Arial" panose="020B0604020202020204" pitchFamily="34" charset="0"/>
              </a:rPr>
              <a:t>XGBoost</a:t>
            </a:r>
            <a:r>
              <a:rPr lang="en-US" b="1" dirty="0">
                <a:latin typeface="Arial" panose="020B0604020202020204" pitchFamily="34" charset="0"/>
                <a:cs typeface="Arial" panose="020B0604020202020204" pitchFamily="34" charset="0"/>
              </a:rPr>
              <a:t> is show below. Error rate in this case is .14 which has been validated by 10-cross validation.</a:t>
            </a:r>
          </a:p>
          <a:p>
            <a:pPr marL="342900" indent="-342900" algn="just">
              <a:buAutoNum type="arabicPeriod" startAt="5"/>
            </a:pPr>
            <a:endParaRPr lang="en-US" b="1" dirty="0">
              <a:latin typeface="Arial" panose="020B0604020202020204" pitchFamily="34" charset="0"/>
              <a:cs typeface="Arial" panose="020B0604020202020204" pitchFamily="34" charset="0"/>
            </a:endParaRPr>
          </a:p>
          <a:p>
            <a:pPr marL="342900" indent="-342900" algn="just">
              <a:buAutoNum type="arabicPeriod" startAt="5"/>
            </a:pPr>
            <a:endParaRPr lang="en-US"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871422C-5818-6D4D-A2E2-B8EA61A769A2}"/>
              </a:ext>
            </a:extLst>
          </p:cNvPr>
          <p:cNvSpPr/>
          <p:nvPr/>
        </p:nvSpPr>
        <p:spPr>
          <a:xfrm>
            <a:off x="2996293" y="533400"/>
            <a:ext cx="2364815"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Predictive Analytics  </a:t>
            </a:r>
          </a:p>
        </p:txBody>
      </p:sp>
      <p:pic>
        <p:nvPicPr>
          <p:cNvPr id="13" name="Picture 12">
            <a:extLst>
              <a:ext uri="{FF2B5EF4-FFF2-40B4-BE49-F238E27FC236}">
                <a16:creationId xmlns:a16="http://schemas.microsoft.com/office/drawing/2014/main" id="{E5588DBB-3B7B-E045-860E-B4ACB684A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5554981"/>
            <a:ext cx="1651000" cy="812800"/>
          </a:xfrm>
          <a:prstGeom prst="rect">
            <a:avLst/>
          </a:prstGeom>
          <a:ln>
            <a:solidFill>
              <a:schemeClr val="tx1"/>
            </a:solidFill>
          </a:ln>
        </p:spPr>
      </p:pic>
    </p:spTree>
    <p:extLst>
      <p:ext uri="{BB962C8B-B14F-4D97-AF65-F5344CB8AC3E}">
        <p14:creationId xmlns:p14="http://schemas.microsoft.com/office/powerpoint/2010/main" val="398120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861A06-7C29-6347-8262-CB80858042C9}"/>
              </a:ext>
            </a:extLst>
          </p:cNvPr>
          <p:cNvSpPr>
            <a:spLocks noGrp="1"/>
          </p:cNvSpPr>
          <p:nvPr>
            <p:ph type="sldNum" sz="quarter" idx="12"/>
          </p:nvPr>
        </p:nvSpPr>
        <p:spPr/>
        <p:txBody>
          <a:bodyPr/>
          <a:lstStyle/>
          <a:p>
            <a:fld id="{E2654169-9F70-4D99-B8A1-E6F73DE0AF7F}" type="slidenum">
              <a:rPr lang="en-US" smtClean="0"/>
              <a:t>13</a:t>
            </a:fld>
            <a:endParaRPr lang="en-US"/>
          </a:p>
        </p:txBody>
      </p:sp>
      <p:sp>
        <p:nvSpPr>
          <p:cNvPr id="6" name="Rectangle 5">
            <a:extLst>
              <a:ext uri="{FF2B5EF4-FFF2-40B4-BE49-F238E27FC236}">
                <a16:creationId xmlns:a16="http://schemas.microsoft.com/office/drawing/2014/main" id="{D8D4C7CC-7F94-5244-8F79-E5FD6FE2AF9F}"/>
              </a:ext>
            </a:extLst>
          </p:cNvPr>
          <p:cNvSpPr/>
          <p:nvPr/>
        </p:nvSpPr>
        <p:spPr>
          <a:xfrm>
            <a:off x="685799" y="990600"/>
            <a:ext cx="7467600" cy="3416320"/>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Using aforementioned models, important variables as per splits of the variables which resulted in maximum increase in the accuracy of the model on an average are recorded and a plot indicating the same is shown below.</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Threshold had been reduced to accommodate for high AUC value of 88 % to improved the predictability of true positive rates without affecting true negative rates. </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B6C8F08-EB39-3E45-9CF2-6DA44701F05E}"/>
              </a:ext>
            </a:extLst>
          </p:cNvPr>
          <p:cNvSpPr/>
          <p:nvPr/>
        </p:nvSpPr>
        <p:spPr>
          <a:xfrm>
            <a:off x="2996293" y="533400"/>
            <a:ext cx="2364815"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Predictive Analytics  </a:t>
            </a:r>
          </a:p>
        </p:txBody>
      </p:sp>
      <p:pic>
        <p:nvPicPr>
          <p:cNvPr id="9" name="Picture 8">
            <a:extLst>
              <a:ext uri="{FF2B5EF4-FFF2-40B4-BE49-F238E27FC236}">
                <a16:creationId xmlns:a16="http://schemas.microsoft.com/office/drawing/2014/main" id="{3B6F8BE7-1792-1E48-803F-2E4323D07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833" y="3232642"/>
            <a:ext cx="4185919" cy="3139440"/>
          </a:xfrm>
          <a:prstGeom prst="rect">
            <a:avLst/>
          </a:prstGeom>
          <a:ln>
            <a:solidFill>
              <a:schemeClr val="tx1"/>
            </a:solidFill>
          </a:ln>
        </p:spPr>
      </p:pic>
      <p:pic>
        <p:nvPicPr>
          <p:cNvPr id="11" name="Picture 10">
            <a:extLst>
              <a:ext uri="{FF2B5EF4-FFF2-40B4-BE49-F238E27FC236}">
                <a16:creationId xmlns:a16="http://schemas.microsoft.com/office/drawing/2014/main" id="{711E481F-9640-0041-9474-F282DCB1A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13" y="3251691"/>
            <a:ext cx="4160520" cy="3120390"/>
          </a:xfrm>
          <a:prstGeom prst="rect">
            <a:avLst/>
          </a:prstGeom>
          <a:ln>
            <a:solidFill>
              <a:schemeClr val="tx1"/>
            </a:solidFill>
          </a:ln>
        </p:spPr>
      </p:pic>
    </p:spTree>
    <p:extLst>
      <p:ext uri="{BB962C8B-B14F-4D97-AF65-F5344CB8AC3E}">
        <p14:creationId xmlns:p14="http://schemas.microsoft.com/office/powerpoint/2010/main" val="345080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8200" y="631866"/>
            <a:ext cx="8001000"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Conclusion: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1. Following are some of the important variables explaining the defaulting costumers: </a:t>
            </a:r>
          </a:p>
        </p:txBody>
      </p:sp>
      <p:sp>
        <p:nvSpPr>
          <p:cNvPr id="4" name="Slide Number Placeholder 3"/>
          <p:cNvSpPr>
            <a:spLocks noGrp="1"/>
          </p:cNvSpPr>
          <p:nvPr>
            <p:ph type="sldNum" sz="quarter" idx="12"/>
          </p:nvPr>
        </p:nvSpPr>
        <p:spPr/>
        <p:txBody>
          <a:bodyPr/>
          <a:lstStyle/>
          <a:p>
            <a:fld id="{E2654169-9F70-4D99-B8A1-E6F73DE0AF7F}" type="slidenum">
              <a:rPr lang="en-US" smtClean="0"/>
              <a:t>14</a:t>
            </a:fld>
            <a:endParaRPr lang="en-US"/>
          </a:p>
        </p:txBody>
      </p:sp>
      <p:graphicFrame>
        <p:nvGraphicFramePr>
          <p:cNvPr id="5" name="Table 4">
            <a:extLst>
              <a:ext uri="{FF2B5EF4-FFF2-40B4-BE49-F238E27FC236}">
                <a16:creationId xmlns:a16="http://schemas.microsoft.com/office/drawing/2014/main" id="{213B3D4E-D133-ED4F-9B52-C3D2AF89DCE5}"/>
              </a:ext>
            </a:extLst>
          </p:cNvPr>
          <p:cNvGraphicFramePr>
            <a:graphicFrameLocks noGrp="1"/>
          </p:cNvGraphicFramePr>
          <p:nvPr>
            <p:extLst>
              <p:ext uri="{D42A27DB-BD31-4B8C-83A1-F6EECF244321}">
                <p14:modId xmlns:p14="http://schemas.microsoft.com/office/powerpoint/2010/main" val="673377854"/>
              </p:ext>
            </p:extLst>
          </p:nvPr>
        </p:nvGraphicFramePr>
        <p:xfrm>
          <a:off x="2051250" y="1676400"/>
          <a:ext cx="5340149" cy="4551648"/>
        </p:xfrm>
        <a:graphic>
          <a:graphicData uri="http://schemas.openxmlformats.org/drawingml/2006/table">
            <a:tbl>
              <a:tblPr firstRow="1" bandRow="1">
                <a:tableStyleId>{5C22544A-7EE6-4342-B048-85BDC9FD1C3A}</a:tableStyleId>
              </a:tblPr>
              <a:tblGrid>
                <a:gridCol w="768150">
                  <a:extLst>
                    <a:ext uri="{9D8B030D-6E8A-4147-A177-3AD203B41FA5}">
                      <a16:colId xmlns:a16="http://schemas.microsoft.com/office/drawing/2014/main" val="2768153046"/>
                    </a:ext>
                  </a:extLst>
                </a:gridCol>
                <a:gridCol w="4571999">
                  <a:extLst>
                    <a:ext uri="{9D8B030D-6E8A-4147-A177-3AD203B41FA5}">
                      <a16:colId xmlns:a16="http://schemas.microsoft.com/office/drawing/2014/main" val="1165796782"/>
                    </a:ext>
                  </a:extLst>
                </a:gridCol>
              </a:tblGrid>
              <a:tr h="455286">
                <a:tc>
                  <a:txBody>
                    <a:bodyPr/>
                    <a:lstStyle/>
                    <a:p>
                      <a:pPr algn="ctr"/>
                      <a:r>
                        <a:rPr lang="en-US" sz="1200" dirty="0">
                          <a:solidFill>
                            <a:schemeClr val="tx1"/>
                          </a:solidFill>
                          <a:latin typeface="Arial" panose="020B0604020202020204" pitchFamily="34" charset="0"/>
                          <a:cs typeface="Arial" panose="020B0604020202020204" pitchFamily="34" charset="0"/>
                        </a:rPr>
                        <a:t>Variable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latin typeface="Arial" panose="020B0604020202020204" pitchFamily="34" charset="0"/>
                          <a:cs typeface="Arial" panose="020B0604020202020204" pitchFamily="34" charset="0"/>
                        </a:rPr>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8549466"/>
                  </a:ext>
                </a:extLst>
              </a:tr>
              <a:tr h="437287">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V4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200" b="0" i="0" u="none" strike="noStrike" dirty="0">
                          <a:solidFill>
                            <a:srgbClr val="000000"/>
                          </a:solidFill>
                          <a:effectLst/>
                          <a:latin typeface="Arial" panose="020B0604020202020204" pitchFamily="34" charset="0"/>
                          <a:cs typeface="Arial" panose="020B0604020202020204" pitchFamily="34" charset="0"/>
                        </a:rPr>
                        <a:t> Number of times the customer flowed in the last 3 months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0325925"/>
                  </a:ext>
                </a:extLst>
              </a:tr>
              <a:tr h="262279">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V16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200" b="0" i="0" u="none" strike="noStrike" dirty="0">
                          <a:solidFill>
                            <a:srgbClr val="000000"/>
                          </a:solidFill>
                          <a:effectLst/>
                          <a:latin typeface="Arial" panose="020B0604020202020204" pitchFamily="34" charset="0"/>
                          <a:cs typeface="Arial" panose="020B0604020202020204" pitchFamily="34" charset="0"/>
                        </a:rPr>
                        <a:t> EMI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2253229"/>
                  </a:ext>
                </a:extLst>
              </a:tr>
              <a:tr h="737944">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 V10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Arial" panose="020B0604020202020204" pitchFamily="34" charset="0"/>
                          <a:cs typeface="Arial" panose="020B0604020202020204" pitchFamily="34" charset="0"/>
                        </a:rPr>
                        <a:t> Average delay in EMI payment (delay is the difference between the payment date and presentation date)</a:t>
                      </a:r>
                    </a:p>
                    <a:p>
                      <a:pPr algn="l" fontAlgn="b"/>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6811378"/>
                  </a:ext>
                </a:extLst>
              </a:tr>
              <a:tr h="400248">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 V3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200" b="0" i="0" u="none" strike="noStrike" dirty="0">
                          <a:solidFill>
                            <a:srgbClr val="000000"/>
                          </a:solidFill>
                          <a:effectLst/>
                          <a:latin typeface="Arial" panose="020B0604020202020204" pitchFamily="34" charset="0"/>
                          <a:cs typeface="Arial" panose="020B0604020202020204" pitchFamily="34" charset="0"/>
                        </a:rPr>
                        <a:t> Total number of times the customer flowed so far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1005116"/>
                  </a:ext>
                </a:extLst>
              </a:tr>
              <a:tr h="400248">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V25+V26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200" b="0" i="0" u="none" strike="noStrike" dirty="0">
                          <a:solidFill>
                            <a:srgbClr val="000000"/>
                          </a:solidFill>
                          <a:effectLst/>
                          <a:latin typeface="Arial" panose="020B0604020202020204" pitchFamily="34" charset="0"/>
                          <a:cs typeface="Arial" panose="020B0604020202020204" pitchFamily="34" charset="0"/>
                        </a:rPr>
                        <a:t> Fraction of times the customer was allocated to agency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081247"/>
                  </a:ext>
                </a:extLst>
              </a:tr>
              <a:tr h="262279">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 V18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200" b="0" i="0" u="none" strike="noStrike" dirty="0">
                          <a:solidFill>
                            <a:srgbClr val="000000"/>
                          </a:solidFill>
                          <a:effectLst/>
                          <a:latin typeface="Arial" panose="020B0604020202020204" pitchFamily="34" charset="0"/>
                          <a:cs typeface="Arial" panose="020B0604020202020204" pitchFamily="34" charset="0"/>
                        </a:rPr>
                        <a:t> Qualification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3308915"/>
                  </a:ext>
                </a:extLst>
              </a:tr>
              <a:tr h="531388">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 V21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200" b="0" i="0" u="none" strike="noStrike" dirty="0">
                          <a:solidFill>
                            <a:srgbClr val="000000"/>
                          </a:solidFill>
                          <a:effectLst/>
                          <a:latin typeface="Arial" panose="020B0604020202020204" pitchFamily="34" charset="0"/>
                          <a:cs typeface="Arial" panose="020B0604020202020204" pitchFamily="34" charset="0"/>
                        </a:rPr>
                        <a:t>Indicates the maximum continuous mobs in which the customer flowed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1086875"/>
                  </a:ext>
                </a:extLst>
              </a:tr>
              <a:tr h="262279">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 V22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200" b="0" i="0" u="none" strike="noStrike" dirty="0">
                          <a:solidFill>
                            <a:srgbClr val="000000"/>
                          </a:solidFill>
                          <a:effectLst/>
                          <a:latin typeface="Arial" panose="020B0604020202020204" pitchFamily="34" charset="0"/>
                          <a:cs typeface="Arial" panose="020B0604020202020204" pitchFamily="34" charset="0"/>
                        </a:rPr>
                        <a:t>Tenure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0920866"/>
                  </a:ext>
                </a:extLst>
              </a:tr>
              <a:tr h="400248">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 V5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200" b="0" i="0" u="none" strike="noStrike" dirty="0">
                          <a:solidFill>
                            <a:srgbClr val="000000"/>
                          </a:solidFill>
                          <a:effectLst/>
                          <a:latin typeface="Arial" panose="020B0604020202020204" pitchFamily="34" charset="0"/>
                          <a:cs typeface="Arial" panose="020B0604020202020204" pitchFamily="34" charset="0"/>
                        </a:rPr>
                        <a:t>Total enquiries made by the customer in the last 9 months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3666135"/>
                  </a:ext>
                </a:extLst>
              </a:tr>
              <a:tr h="400248">
                <a:tc>
                  <a:txBody>
                    <a:bodyPr/>
                    <a:lstStyle/>
                    <a:p>
                      <a:pPr marL="0" indent="0" algn="ctr" fontAlgn="b">
                        <a:buClr>
                          <a:srgbClr val="000000"/>
                        </a:buClr>
                        <a:buSzPts val="1200"/>
                        <a:buFont typeface="+mj-lt"/>
                        <a:buNone/>
                      </a:pPr>
                      <a:r>
                        <a:rPr lang="en-IN" sz="1200" b="0" i="0" u="none" strike="noStrike" dirty="0">
                          <a:solidFill>
                            <a:srgbClr val="000000"/>
                          </a:solidFill>
                          <a:effectLst/>
                          <a:latin typeface="Arial" panose="020B0604020202020204" pitchFamily="34" charset="0"/>
                          <a:cs typeface="Arial" panose="020B0604020202020204" pitchFamily="34" charset="0"/>
                        </a:rPr>
                        <a:t>V20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IN" sz="1200" b="0" i="0" u="none" strike="noStrike" dirty="0">
                          <a:solidFill>
                            <a:srgbClr val="000000"/>
                          </a:solidFill>
                          <a:effectLst/>
                          <a:latin typeface="Arial" panose="020B0604020202020204" pitchFamily="34" charset="0"/>
                          <a:cs typeface="Arial" panose="020B0604020202020204" pitchFamily="34" charset="0"/>
                        </a:rPr>
                        <a:t> Number of times the customer flowed/MOB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241698"/>
                  </a:ext>
                </a:extLst>
              </a:tr>
            </a:tbl>
          </a:graphicData>
        </a:graphic>
      </p:graphicFrame>
    </p:spTree>
    <p:extLst>
      <p:ext uri="{BB962C8B-B14F-4D97-AF65-F5344CB8AC3E}">
        <p14:creationId xmlns:p14="http://schemas.microsoft.com/office/powerpoint/2010/main" val="397132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B119EE9-1174-3B4F-92F4-0B9F1CC94C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473845-40D6-1C42-A66C-F9108529C664}"/>
              </a:ext>
            </a:extLst>
          </p:cNvPr>
          <p:cNvSpPr>
            <a:spLocks noGrp="1"/>
          </p:cNvSpPr>
          <p:nvPr>
            <p:ph type="sldNum" sz="quarter" idx="12"/>
          </p:nvPr>
        </p:nvSpPr>
        <p:spPr/>
        <p:txBody>
          <a:bodyPr/>
          <a:lstStyle/>
          <a:p>
            <a:fld id="{E2654169-9F70-4D99-B8A1-E6F73DE0AF7F}" type="slidenum">
              <a:rPr lang="en-US" smtClean="0"/>
              <a:t>15</a:t>
            </a:fld>
            <a:endParaRPr lang="en-US"/>
          </a:p>
        </p:txBody>
      </p:sp>
      <p:sp>
        <p:nvSpPr>
          <p:cNvPr id="7" name="TextBox 6">
            <a:extLst>
              <a:ext uri="{FF2B5EF4-FFF2-40B4-BE49-F238E27FC236}">
                <a16:creationId xmlns:a16="http://schemas.microsoft.com/office/drawing/2014/main" id="{BA245E80-8FD7-3240-8917-AC07C495447B}"/>
              </a:ext>
            </a:extLst>
          </p:cNvPr>
          <p:cNvSpPr txBox="1"/>
          <p:nvPr/>
        </p:nvSpPr>
        <p:spPr>
          <a:xfrm>
            <a:off x="838200" y="631866"/>
            <a:ext cx="8001000" cy="304698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Conclusion: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2. It can be fairly said that V4, </a:t>
            </a:r>
            <a:r>
              <a:rPr lang="en-IN" sz="1600" dirty="0">
                <a:solidFill>
                  <a:srgbClr val="000000"/>
                </a:solidFill>
                <a:latin typeface="Arial" panose="020B0604020202020204" pitchFamily="34" charset="0"/>
                <a:cs typeface="Arial" panose="020B0604020202020204" pitchFamily="34" charset="0"/>
              </a:rPr>
              <a:t>Number of times the customer flowed in the last 3 months, is the most important factor in predicting whether a customer is a prospective defaulter or not. </a:t>
            </a:r>
          </a:p>
          <a:p>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3. Variable V4 is followed by EMI amount, and average delay in EMI payment.</a:t>
            </a:r>
          </a:p>
          <a:p>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4.  It is also of importance to note that surrogate, state (derived from PIN code) and resident type do not contribute much towards customers defaulting on payments.  </a:t>
            </a:r>
          </a:p>
          <a:p>
            <a:pPr marL="342900" indent="-342900">
              <a:buAutoNum type="arabicPeriod"/>
            </a:pPr>
            <a:endParaRPr lang="en-IN" sz="1600" dirty="0">
              <a:solidFill>
                <a:srgbClr val="000000"/>
              </a:solidFill>
              <a:latin typeface="Arial" panose="020B0604020202020204" pitchFamily="34" charset="0"/>
              <a:cs typeface="Arial" panose="020B0604020202020204" pitchFamily="34" charset="0"/>
            </a:endParaRPr>
          </a:p>
          <a:p>
            <a:pPr marL="342900" indent="-342900">
              <a:buAutoNum type="arabicPeriod"/>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912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90600" y="762000"/>
            <a:ext cx="7010400" cy="403187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Future Scope and Recommendations</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Based on the variables followings are the recommendations for TVS credit, it is observed that customers defaulted for 3 months are highly likely to default. TV Credit shall generate a mechanism which can identify such customers and store the information to improve their database. Such database might be leveraged to estimate whether a customer is a prospective defaulter. </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In addition to the above, to improve the predictability of ML model developed, feature engineering on the variable shall be performed and retrain the model.  </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Further, other ML tools for classification might be performed on the trained data and scope of improved in test accuracy may be assessed. </a:t>
            </a:r>
          </a:p>
          <a:p>
            <a:pPr algn="just"/>
            <a:endParaRPr lang="en-US"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5BE8770-3C7E-EC42-AC1A-50BCCD0BB63D}"/>
              </a:ext>
            </a:extLst>
          </p:cNvPr>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E2654169-9F70-4D99-B8A1-E6F73DE0AF7F}" type="slidenum">
              <a:rPr lang="en-US" smtClean="0"/>
              <a:t>16</a:t>
            </a:fld>
            <a:endParaRPr lang="en-US"/>
          </a:p>
        </p:txBody>
      </p:sp>
    </p:spTree>
    <p:extLst>
      <p:ext uri="{BB962C8B-B14F-4D97-AF65-F5344CB8AC3E}">
        <p14:creationId xmlns:p14="http://schemas.microsoft.com/office/powerpoint/2010/main" val="222890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005" y="-11325"/>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owchart: Punched Tape 7"/>
          <p:cNvSpPr/>
          <p:nvPr/>
        </p:nvSpPr>
        <p:spPr>
          <a:xfrm>
            <a:off x="762000" y="685800"/>
            <a:ext cx="2667000" cy="762000"/>
          </a:xfrm>
          <a:prstGeom prst="flowChartPunchedTape">
            <a:avLst/>
          </a:prstGeom>
          <a:gradFill flip="none" rotWithShape="1">
            <a:gsLst>
              <a:gs pos="22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tileRect/>
          </a:gra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50000"/>
                  </a:schemeClr>
                </a:solidFill>
                <a:latin typeface="Arial" panose="020B0604020202020204" pitchFamily="34" charset="0"/>
                <a:cs typeface="Arial" panose="020B0604020202020204" pitchFamily="34" charset="0"/>
              </a:rPr>
              <a:t>CONTENTS</a:t>
            </a:r>
          </a:p>
        </p:txBody>
      </p:sp>
      <p:sp>
        <p:nvSpPr>
          <p:cNvPr id="18" name="Horizontal Scroll 17"/>
          <p:cNvSpPr/>
          <p:nvPr/>
        </p:nvSpPr>
        <p:spPr>
          <a:xfrm>
            <a:off x="1925782" y="1724892"/>
            <a:ext cx="4343400" cy="685800"/>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50000"/>
                  </a:schemeClr>
                </a:solidFill>
                <a:latin typeface="Arial" panose="020B0604020202020204" pitchFamily="34" charset="0"/>
                <a:cs typeface="Arial" panose="020B0604020202020204" pitchFamily="34" charset="0"/>
              </a:rPr>
              <a:t>Introduction</a:t>
            </a:r>
          </a:p>
        </p:txBody>
      </p:sp>
      <p:sp>
        <p:nvSpPr>
          <p:cNvPr id="19" name="Horizontal Scroll 18"/>
          <p:cNvSpPr/>
          <p:nvPr/>
        </p:nvSpPr>
        <p:spPr>
          <a:xfrm>
            <a:off x="1905000" y="2590800"/>
            <a:ext cx="4343400" cy="685800"/>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50000"/>
                  </a:schemeClr>
                </a:solidFill>
                <a:latin typeface="Arial" panose="020B0604020202020204" pitchFamily="34" charset="0"/>
                <a:cs typeface="Arial" panose="020B0604020202020204" pitchFamily="34" charset="0"/>
              </a:rPr>
              <a:t>Problem Statement</a:t>
            </a:r>
          </a:p>
        </p:txBody>
      </p:sp>
      <p:sp>
        <p:nvSpPr>
          <p:cNvPr id="20" name="Horizontal Scroll 19"/>
          <p:cNvSpPr/>
          <p:nvPr/>
        </p:nvSpPr>
        <p:spPr>
          <a:xfrm>
            <a:off x="1905000" y="3505200"/>
            <a:ext cx="4343400" cy="685800"/>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50000"/>
                  </a:schemeClr>
                </a:solidFill>
                <a:latin typeface="Arial" panose="020B0604020202020204" pitchFamily="34" charset="0"/>
                <a:cs typeface="Arial" panose="020B0604020202020204" pitchFamily="34" charset="0"/>
              </a:rPr>
              <a:t>Analysis</a:t>
            </a:r>
          </a:p>
        </p:txBody>
      </p:sp>
      <p:sp>
        <p:nvSpPr>
          <p:cNvPr id="21" name="Horizontal Scroll 20"/>
          <p:cNvSpPr/>
          <p:nvPr/>
        </p:nvSpPr>
        <p:spPr>
          <a:xfrm>
            <a:off x="1953491" y="4343400"/>
            <a:ext cx="4343400" cy="685800"/>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50000"/>
                  </a:schemeClr>
                </a:solidFill>
                <a:latin typeface="Arial" panose="020B0604020202020204" pitchFamily="34" charset="0"/>
                <a:cs typeface="Arial" panose="020B0604020202020204" pitchFamily="34" charset="0"/>
              </a:rPr>
              <a:t>Conclusion</a:t>
            </a:r>
          </a:p>
        </p:txBody>
      </p:sp>
      <p:sp>
        <p:nvSpPr>
          <p:cNvPr id="22" name="Horizontal Scroll 21"/>
          <p:cNvSpPr/>
          <p:nvPr/>
        </p:nvSpPr>
        <p:spPr>
          <a:xfrm>
            <a:off x="1925782" y="5181600"/>
            <a:ext cx="4343400" cy="685800"/>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50000"/>
                  </a:schemeClr>
                </a:solidFill>
                <a:latin typeface="Arial" panose="020B0604020202020204" pitchFamily="34" charset="0"/>
                <a:cs typeface="Arial" panose="020B0604020202020204" pitchFamily="34" charset="0"/>
              </a:rPr>
              <a:t>Future Scope</a:t>
            </a:r>
          </a:p>
        </p:txBody>
      </p:sp>
      <p:sp>
        <p:nvSpPr>
          <p:cNvPr id="24" name="Decagon 23"/>
          <p:cNvSpPr/>
          <p:nvPr/>
        </p:nvSpPr>
        <p:spPr>
          <a:xfrm>
            <a:off x="7599218" y="1724892"/>
            <a:ext cx="685800" cy="685800"/>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ecagon 24"/>
          <p:cNvSpPr/>
          <p:nvPr/>
        </p:nvSpPr>
        <p:spPr>
          <a:xfrm>
            <a:off x="7637318" y="2590800"/>
            <a:ext cx="685800" cy="685800"/>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ecagon 25"/>
          <p:cNvSpPr/>
          <p:nvPr/>
        </p:nvSpPr>
        <p:spPr>
          <a:xfrm>
            <a:off x="7647709" y="3505200"/>
            <a:ext cx="685800" cy="685800"/>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ecagon 26"/>
          <p:cNvSpPr/>
          <p:nvPr/>
        </p:nvSpPr>
        <p:spPr>
          <a:xfrm>
            <a:off x="7637318" y="4333009"/>
            <a:ext cx="685800" cy="685800"/>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ecagon 27"/>
          <p:cNvSpPr/>
          <p:nvPr/>
        </p:nvSpPr>
        <p:spPr>
          <a:xfrm>
            <a:off x="7696200" y="5181600"/>
            <a:ext cx="685800" cy="685800"/>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60E0376-7F72-1A46-B42D-1C38F4BC1C3A}"/>
              </a:ext>
            </a:extLst>
          </p:cNvPr>
          <p:cNvSpPr>
            <a:spLocks noGrp="1"/>
          </p:cNvSpPr>
          <p:nvPr>
            <p:ph type="ftr" sz="quarter" idx="11"/>
          </p:nvPr>
        </p:nvSpPr>
        <p:spPr/>
        <p:txBody>
          <a:bodyPr/>
          <a:lstStyle/>
          <a:p>
            <a:endParaRPr lang="en-US" dirty="0"/>
          </a:p>
        </p:txBody>
      </p:sp>
      <p:sp>
        <p:nvSpPr>
          <p:cNvPr id="17" name="Slide Number Placeholder 16"/>
          <p:cNvSpPr>
            <a:spLocks noGrp="1"/>
          </p:cNvSpPr>
          <p:nvPr>
            <p:ph type="sldNum" sz="quarter" idx="12"/>
          </p:nvPr>
        </p:nvSpPr>
        <p:spPr/>
        <p:txBody>
          <a:bodyPr/>
          <a:lstStyle/>
          <a:p>
            <a:fld id="{E2654169-9F70-4D99-B8A1-E6F73DE0AF7F}" type="slidenum">
              <a:rPr lang="en-US" smtClean="0"/>
              <a:t>2</a:t>
            </a:fld>
            <a:endParaRPr lang="en-US"/>
          </a:p>
        </p:txBody>
      </p:sp>
    </p:spTree>
    <p:extLst>
      <p:ext uri="{BB962C8B-B14F-4D97-AF65-F5344CB8AC3E}">
        <p14:creationId xmlns:p14="http://schemas.microsoft.com/office/powerpoint/2010/main" val="228819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52052" y="-33196"/>
            <a:ext cx="3048000" cy="369332"/>
          </a:xfrm>
          <a:prstGeom prst="rect">
            <a:avLst/>
          </a:prstGeom>
          <a:noFill/>
        </p:spPr>
        <p:txBody>
          <a:bodyPr wrap="square" rtlCol="0">
            <a:spAutoFit/>
          </a:bodyPr>
          <a:lstStyle/>
          <a:p>
            <a:r>
              <a:rPr lang="en-US" dirty="0"/>
              <a:t>Introduction:</a:t>
            </a:r>
          </a:p>
        </p:txBody>
      </p:sp>
      <p:sp>
        <p:nvSpPr>
          <p:cNvPr id="3" name="TextBox 2"/>
          <p:cNvSpPr txBox="1"/>
          <p:nvPr/>
        </p:nvSpPr>
        <p:spPr>
          <a:xfrm>
            <a:off x="1257300" y="807275"/>
            <a:ext cx="6781800" cy="5016758"/>
          </a:xfrm>
          <a:prstGeom prst="rect">
            <a:avLst/>
          </a:prstGeom>
          <a:noFill/>
        </p:spPr>
        <p:txBody>
          <a:bodyPr wrap="square" rtlCol="0">
            <a:spAutoFit/>
          </a:bodyPr>
          <a:lstStyle/>
          <a:p>
            <a:pPr marL="285750" indent="-285750" algn="just">
              <a:buFont typeface="Arial" pitchFamily="34" charset="0"/>
              <a:buChar char="•"/>
            </a:pPr>
            <a:r>
              <a:rPr lang="en-IN" sz="1600" dirty="0">
                <a:latin typeface="Arial" panose="020B0604020202020204" pitchFamily="34" charset="0"/>
                <a:cs typeface="Arial" panose="020B0604020202020204" pitchFamily="34" charset="0"/>
              </a:rPr>
              <a:t>TVS is one of India's largest diversified industrial conglomerates with its principal headquarters located in Madurai and international headquarters in Chennai.</a:t>
            </a:r>
          </a:p>
          <a:p>
            <a:pPr algn="just"/>
            <a:endParaRPr lang="en-IN" sz="1600" dirty="0">
              <a:latin typeface="Arial" panose="020B0604020202020204" pitchFamily="34" charset="0"/>
              <a:cs typeface="Arial" panose="020B0604020202020204" pitchFamily="34" charset="0"/>
            </a:endParaRPr>
          </a:p>
          <a:p>
            <a:pPr marL="285750" indent="-285750" algn="just">
              <a:buFont typeface="Arial" pitchFamily="34" charset="0"/>
              <a:buChar char="•"/>
            </a:pPr>
            <a:r>
              <a:rPr lang="en-US" sz="1600" dirty="0">
                <a:latin typeface="Arial" panose="020B0604020202020204" pitchFamily="34" charset="0"/>
                <a:cs typeface="Arial" panose="020B0604020202020204" pitchFamily="34" charset="0"/>
              </a:rPr>
              <a:t>TVS credit, a financial services company under this group, operating across 21 states, aims to empower Indians from </a:t>
            </a:r>
            <a:r>
              <a:rPr lang="en-US" sz="1600" b="1" dirty="0">
                <a:latin typeface="Arial" panose="020B0604020202020204" pitchFamily="34" charset="0"/>
                <a:cs typeface="Arial" panose="020B0604020202020204" pitchFamily="34" charset="0"/>
              </a:rPr>
              <a:t>various socioeconomic backgrounds </a:t>
            </a:r>
            <a:r>
              <a:rPr lang="en-US" sz="1600" dirty="0">
                <a:latin typeface="Arial" panose="020B0604020202020204" pitchFamily="34" charset="0"/>
                <a:cs typeface="Arial" panose="020B0604020202020204" pitchFamily="34" charset="0"/>
              </a:rPr>
              <a:t>with financial products serving their needs.</a:t>
            </a:r>
          </a:p>
          <a:p>
            <a:pPr marL="285750" indent="-285750" algn="just">
              <a:buFont typeface="Arial"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itchFamily="34" charset="0"/>
              <a:buChar char="•"/>
            </a:pPr>
            <a:r>
              <a:rPr lang="en-US" sz="1600" dirty="0">
                <a:latin typeface="Arial" panose="020B0604020202020204" pitchFamily="34" charset="0"/>
                <a:cs typeface="Arial" panose="020B0604020202020204" pitchFamily="34" charset="0"/>
              </a:rPr>
              <a:t>Since its inception, TVS Credit Services Limited has been providing </a:t>
            </a:r>
            <a:r>
              <a:rPr lang="en-US" sz="1600" b="1" dirty="0">
                <a:latin typeface="Arial" panose="020B0604020202020204" pitchFamily="34" charset="0"/>
                <a:cs typeface="Arial" panose="020B0604020202020204" pitchFamily="34" charset="0"/>
              </a:rPr>
              <a:t>auto financing services </a:t>
            </a:r>
            <a:r>
              <a:rPr lang="en-US" sz="1600" dirty="0">
                <a:latin typeface="Arial" panose="020B0604020202020204" pitchFamily="34" charset="0"/>
                <a:cs typeface="Arial" panose="020B0604020202020204" pitchFamily="34" charset="0"/>
              </a:rPr>
              <a:t>such as finances for bike, car, and heavy vehicles. </a:t>
            </a:r>
          </a:p>
          <a:p>
            <a:pPr marL="285750" indent="-285750" algn="just">
              <a:buFont typeface="Arial"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itchFamily="34" charset="0"/>
              <a:buChar char="•"/>
            </a:pPr>
            <a:r>
              <a:rPr lang="en-US" sz="1600" dirty="0">
                <a:latin typeface="Arial" panose="020B0604020202020204" pitchFamily="34" charset="0"/>
                <a:cs typeface="Arial" panose="020B0604020202020204" pitchFamily="34" charset="0"/>
              </a:rPr>
              <a:t>In addition to the existing services, In 2017, TVS Credit entered the consumer durable financing segment, thereby marking its first venture outside automobile finance.</a:t>
            </a:r>
          </a:p>
          <a:p>
            <a:pPr marL="285750" indent="-285750" algn="just">
              <a:buFont typeface="Arial"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itchFamily="34" charset="0"/>
              <a:buChar char="•"/>
            </a:pPr>
            <a:r>
              <a:rPr lang="en-US" sz="1600" dirty="0">
                <a:latin typeface="Arial" panose="020B0604020202020204" pitchFamily="34" charset="0"/>
                <a:cs typeface="Arial" panose="020B0604020202020204" pitchFamily="34" charset="0"/>
              </a:rPr>
              <a:t>This new venture into consumer durables poses a new challenge for the company with respect to tracking of prospective loan defaulters. </a:t>
            </a:r>
          </a:p>
          <a:p>
            <a:pPr marL="285750" indent="-285750" algn="just">
              <a:buFont typeface="Arial" pitchFamily="34" charset="0"/>
              <a:buChar char="•"/>
            </a:pPr>
            <a:endParaRPr lang="en-US" sz="16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C17E2476-EA1A-5E4F-ADC7-0B67374670E4}"/>
              </a:ext>
            </a:extLst>
          </p:cNvPr>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54169-9F70-4D99-B8A1-E6F73DE0AF7F}" type="slidenum">
              <a:rPr lang="en-US" smtClean="0"/>
              <a:t>3</a:t>
            </a:fld>
            <a:endParaRPr lang="en-US"/>
          </a:p>
        </p:txBody>
      </p:sp>
    </p:spTree>
    <p:extLst>
      <p:ext uri="{BB962C8B-B14F-4D97-AF65-F5344CB8AC3E}">
        <p14:creationId xmlns:p14="http://schemas.microsoft.com/office/powerpoint/2010/main" val="217136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90600" y="762000"/>
            <a:ext cx="304800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Problem Statement </a:t>
            </a:r>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838200" y="1131332"/>
            <a:ext cx="7467600" cy="3046988"/>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pPr marL="285750" indent="-285750">
              <a:buFont typeface="Arial" pitchFamily="34" charset="0"/>
              <a:buChar char="•"/>
            </a:pPr>
            <a:r>
              <a:rPr lang="en-US" sz="1600" dirty="0">
                <a:latin typeface="Arial" panose="020B0604020202020204" pitchFamily="34" charset="0"/>
                <a:cs typeface="Arial" panose="020B0604020202020204" pitchFamily="34" charset="0"/>
              </a:rPr>
              <a:t>for a financial services, It is pertinent company to ensure payments of installment within stipulated time period. Hence, It is vital to track customers who don’t pay the debt/EMI in time even until the end of the month. post default on payment, These customers are termed as </a:t>
            </a:r>
            <a:r>
              <a:rPr lang="en-US" sz="1600" b="1" dirty="0">
                <a:latin typeface="Arial" panose="020B0604020202020204" pitchFamily="34" charset="0"/>
                <a:cs typeface="Arial" panose="020B0604020202020204" pitchFamily="34" charset="0"/>
              </a:rPr>
              <a:t>flow customers</a:t>
            </a:r>
            <a:r>
              <a:rPr lang="en-US" sz="1600" dirty="0">
                <a:latin typeface="Arial" panose="020B0604020202020204" pitchFamily="34" charset="0"/>
                <a:cs typeface="Arial" panose="020B0604020202020204" pitchFamily="34" charset="0"/>
              </a:rPr>
              <a:t>.</a:t>
            </a:r>
          </a:p>
          <a:p>
            <a:pPr marL="285750" indent="-285750">
              <a:buFont typeface="Arial"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itchFamily="34" charset="0"/>
              <a:buChar char="•"/>
            </a:pPr>
            <a:r>
              <a:rPr lang="en-US" sz="1600" dirty="0">
                <a:latin typeface="Arial" panose="020B0604020202020204" pitchFamily="34" charset="0"/>
                <a:cs typeface="Arial" panose="020B0604020202020204" pitchFamily="34" charset="0"/>
              </a:rPr>
              <a:t>After several attempts, customers who are not able to pay in that month are moved to N+1 from N payments defaults i.e. moved to next bucket.</a:t>
            </a:r>
          </a:p>
          <a:p>
            <a:pPr marL="285750" indent="-285750">
              <a:buFont typeface="Arial"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itchFamily="34" charset="0"/>
              <a:buChar char="•"/>
            </a:pPr>
            <a:r>
              <a:rPr lang="en-US" sz="1600" b="1" dirty="0">
                <a:latin typeface="Arial" panose="020B0604020202020204" pitchFamily="34" charset="0"/>
                <a:cs typeface="Arial" panose="020B0604020202020204" pitchFamily="34" charset="0"/>
              </a:rPr>
              <a:t>Objective of this exercise</a:t>
            </a:r>
            <a:r>
              <a:rPr lang="en-US" sz="1600" dirty="0">
                <a:latin typeface="Arial" panose="020B0604020202020204" pitchFamily="34" charset="0"/>
                <a:cs typeface="Arial" panose="020B0604020202020204" pitchFamily="34" charset="0"/>
              </a:rPr>
              <a:t> is to </a:t>
            </a:r>
            <a:r>
              <a:rPr lang="en-US" sz="1600" b="1" dirty="0">
                <a:latin typeface="Arial" panose="020B0604020202020204" pitchFamily="34" charset="0"/>
                <a:cs typeface="Arial" panose="020B0604020202020204" pitchFamily="34" charset="0"/>
              </a:rPr>
              <a:t>predict </a:t>
            </a:r>
            <a:r>
              <a:rPr lang="en-US" sz="1600" dirty="0">
                <a:latin typeface="Arial" panose="020B0604020202020204" pitchFamily="34" charset="0"/>
                <a:cs typeface="Arial" panose="020B0604020202020204" pitchFamily="34" charset="0"/>
              </a:rPr>
              <a:t>which customer is going to flow to N+1 bucket in coming month based on their past payment history, previous month collection, demographics, profile, external data etc. </a:t>
            </a:r>
          </a:p>
        </p:txBody>
      </p:sp>
      <p:sp>
        <p:nvSpPr>
          <p:cNvPr id="5" name="Footer Placeholder 4">
            <a:extLst>
              <a:ext uri="{FF2B5EF4-FFF2-40B4-BE49-F238E27FC236}">
                <a16:creationId xmlns:a16="http://schemas.microsoft.com/office/drawing/2014/main" id="{0D06BE23-CA99-4F43-9087-B1BDE1112ADC}"/>
              </a:ext>
            </a:extLst>
          </p:cNvPr>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54169-9F70-4D99-B8A1-E6F73DE0AF7F}" type="slidenum">
              <a:rPr lang="en-US" smtClean="0"/>
              <a:t>4</a:t>
            </a:fld>
            <a:endParaRPr lang="en-US"/>
          </a:p>
        </p:txBody>
      </p:sp>
    </p:spTree>
    <p:extLst>
      <p:ext uri="{BB962C8B-B14F-4D97-AF65-F5344CB8AC3E}">
        <p14:creationId xmlns:p14="http://schemas.microsoft.com/office/powerpoint/2010/main" val="79741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90600" y="762000"/>
            <a:ext cx="7467600" cy="3539430"/>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shall start with exploring the variables provided in the data and try to understand the information data contains regarding various variables.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Further we will present some descriptions regarding data to understand various relationships.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will be followed by predictive analytics to estimate the possible defaulters. We will be then present various variables helping in estimation.</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Finally, some assessments that might help TVS in future to better assess possible defaulters and improve their performance and overall profitability.</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924274" y="3690209"/>
            <a:ext cx="6781800" cy="584775"/>
          </a:xfrm>
          <a:prstGeom prst="rect">
            <a:avLst/>
          </a:prstGeom>
          <a:noFill/>
        </p:spPr>
        <p:txBody>
          <a:bodyPr wrap="square" rtlCol="0">
            <a:spAutoFit/>
          </a:bodyPr>
          <a:lstStyle/>
          <a:p>
            <a:pPr marL="285750" indent="-285750">
              <a:buFont typeface="Arial"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1CA678C5-13A6-B443-BC96-F1B08D455787}"/>
              </a:ext>
            </a:extLst>
          </p:cNvPr>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54169-9F70-4D99-B8A1-E6F73DE0AF7F}" type="slidenum">
              <a:rPr lang="en-US" smtClean="0"/>
              <a:t>5</a:t>
            </a:fld>
            <a:endParaRPr lang="en-US"/>
          </a:p>
        </p:txBody>
      </p:sp>
      <p:graphicFrame>
        <p:nvGraphicFramePr>
          <p:cNvPr id="6" name="Diagram 5">
            <a:extLst>
              <a:ext uri="{FF2B5EF4-FFF2-40B4-BE49-F238E27FC236}">
                <a16:creationId xmlns:a16="http://schemas.microsoft.com/office/drawing/2014/main" id="{16F6C219-FE20-2D4B-9F89-3FB727C12325}"/>
              </a:ext>
            </a:extLst>
          </p:cNvPr>
          <p:cNvGraphicFramePr/>
          <p:nvPr>
            <p:extLst>
              <p:ext uri="{D42A27DB-BD31-4B8C-83A1-F6EECF244321}">
                <p14:modId xmlns:p14="http://schemas.microsoft.com/office/powerpoint/2010/main" val="1889968397"/>
              </p:ext>
            </p:extLst>
          </p:nvPr>
        </p:nvGraphicFramePr>
        <p:xfrm>
          <a:off x="914400" y="2514600"/>
          <a:ext cx="7467600" cy="482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301C99B-A32F-A447-9E81-1A2225011023}"/>
              </a:ext>
            </a:extLst>
          </p:cNvPr>
          <p:cNvSpPr txBox="1"/>
          <p:nvPr/>
        </p:nvSpPr>
        <p:spPr>
          <a:xfrm>
            <a:off x="3867807" y="367862"/>
            <a:ext cx="104387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Analysis</a:t>
            </a:r>
          </a:p>
        </p:txBody>
      </p:sp>
    </p:spTree>
    <p:extLst>
      <p:ext uri="{BB962C8B-B14F-4D97-AF65-F5344CB8AC3E}">
        <p14:creationId xmlns:p14="http://schemas.microsoft.com/office/powerpoint/2010/main" val="315412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AF0A38-3393-7148-87AE-8C5ACEC5EC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EA35B7-8B18-B34D-B54C-7CE11D3B78F5}"/>
              </a:ext>
            </a:extLst>
          </p:cNvPr>
          <p:cNvSpPr>
            <a:spLocks noGrp="1"/>
          </p:cNvSpPr>
          <p:nvPr>
            <p:ph type="sldNum" sz="quarter" idx="12"/>
          </p:nvPr>
        </p:nvSpPr>
        <p:spPr/>
        <p:txBody>
          <a:bodyPr/>
          <a:lstStyle/>
          <a:p>
            <a:fld id="{E2654169-9F70-4D99-B8A1-E6F73DE0AF7F}" type="slidenum">
              <a:rPr lang="en-US" smtClean="0"/>
              <a:t>6</a:t>
            </a:fld>
            <a:endParaRPr lang="en-US"/>
          </a:p>
        </p:txBody>
      </p:sp>
      <p:graphicFrame>
        <p:nvGraphicFramePr>
          <p:cNvPr id="6" name="Chart 5" title="Number of times the customer flowed in the last 3 months">
            <a:extLst>
              <a:ext uri="{FF2B5EF4-FFF2-40B4-BE49-F238E27FC236}">
                <a16:creationId xmlns:a16="http://schemas.microsoft.com/office/drawing/2014/main" id="{C0691E33-7959-684C-AB0F-D190DE3A92BE}"/>
              </a:ext>
            </a:extLst>
          </p:cNvPr>
          <p:cNvGraphicFramePr>
            <a:graphicFrameLocks/>
          </p:cNvGraphicFramePr>
          <p:nvPr>
            <p:extLst>
              <p:ext uri="{D42A27DB-BD31-4B8C-83A1-F6EECF244321}">
                <p14:modId xmlns:p14="http://schemas.microsoft.com/office/powerpoint/2010/main" val="1964125866"/>
              </p:ext>
            </p:extLst>
          </p:nvPr>
        </p:nvGraphicFramePr>
        <p:xfrm>
          <a:off x="609600" y="4419600"/>
          <a:ext cx="2758966" cy="1672364"/>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4">
            <a:extLst>
              <a:ext uri="{FF2B5EF4-FFF2-40B4-BE49-F238E27FC236}">
                <a16:creationId xmlns:a16="http://schemas.microsoft.com/office/drawing/2014/main" id="{D429844E-7D7F-B045-A480-FBE39FC64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Chart 7">
            <a:extLst>
              <a:ext uri="{FF2B5EF4-FFF2-40B4-BE49-F238E27FC236}">
                <a16:creationId xmlns:a16="http://schemas.microsoft.com/office/drawing/2014/main" id="{70E71697-1BF0-654C-8306-4B1C6F8FF1ED}"/>
              </a:ext>
            </a:extLst>
          </p:cNvPr>
          <p:cNvGraphicFramePr>
            <a:graphicFrameLocks/>
          </p:cNvGraphicFramePr>
          <p:nvPr>
            <p:extLst>
              <p:ext uri="{D42A27DB-BD31-4B8C-83A1-F6EECF244321}">
                <p14:modId xmlns:p14="http://schemas.microsoft.com/office/powerpoint/2010/main" val="3714999089"/>
              </p:ext>
            </p:extLst>
          </p:nvPr>
        </p:nvGraphicFramePr>
        <p:xfrm>
          <a:off x="3581399" y="4419600"/>
          <a:ext cx="2740205" cy="18582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D3468702-65B8-F14D-BCFC-999771CC0BF1}"/>
              </a:ext>
            </a:extLst>
          </p:cNvPr>
          <p:cNvGraphicFramePr>
            <a:graphicFrameLocks/>
          </p:cNvGraphicFramePr>
          <p:nvPr>
            <p:extLst>
              <p:ext uri="{D42A27DB-BD31-4B8C-83A1-F6EECF244321}">
                <p14:modId xmlns:p14="http://schemas.microsoft.com/office/powerpoint/2010/main" val="131692122"/>
              </p:ext>
            </p:extLst>
          </p:nvPr>
        </p:nvGraphicFramePr>
        <p:xfrm>
          <a:off x="6321604" y="3535207"/>
          <a:ext cx="2758966" cy="2716237"/>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
            <a:extLst>
              <a:ext uri="{FF2B5EF4-FFF2-40B4-BE49-F238E27FC236}">
                <a16:creationId xmlns:a16="http://schemas.microsoft.com/office/drawing/2014/main" id="{8FF81080-8373-C548-ADDC-0D101782D6E4}"/>
              </a:ext>
            </a:extLst>
          </p:cNvPr>
          <p:cNvSpPr txBox="1"/>
          <p:nvPr/>
        </p:nvSpPr>
        <p:spPr>
          <a:xfrm>
            <a:off x="631677" y="4032533"/>
            <a:ext cx="2621017" cy="18176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latin typeface="Arial" pitchFamily="34" charset="0"/>
                <a:cs typeface="Arial" pitchFamily="34" charset="0"/>
              </a:rPr>
              <a:t>Number of times the customer flowed in the last 3 months </a:t>
            </a:r>
            <a:r>
              <a:rPr lang="en-US" dirty="0">
                <a:latin typeface="+mn-lt"/>
                <a:ea typeface="+mn-ea"/>
                <a:cs typeface="+mn-cs"/>
              </a:rPr>
              <a:t>	</a:t>
            </a:r>
          </a:p>
          <a:p>
            <a:endParaRPr lang="en-US" sz="1100" dirty="0"/>
          </a:p>
        </p:txBody>
      </p:sp>
      <p:sp>
        <p:nvSpPr>
          <p:cNvPr id="12" name="TextBox 1">
            <a:extLst>
              <a:ext uri="{FF2B5EF4-FFF2-40B4-BE49-F238E27FC236}">
                <a16:creationId xmlns:a16="http://schemas.microsoft.com/office/drawing/2014/main" id="{4529548C-9E9A-FB4E-9ABF-735828CE794A}"/>
              </a:ext>
            </a:extLst>
          </p:cNvPr>
          <p:cNvSpPr txBox="1"/>
          <p:nvPr/>
        </p:nvSpPr>
        <p:spPr>
          <a:xfrm>
            <a:off x="3679747" y="4005507"/>
            <a:ext cx="2146485" cy="2087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b="1" dirty="0">
                <a:latin typeface="Arial" pitchFamily="34" charset="0"/>
                <a:cs typeface="Arial" pitchFamily="34" charset="0"/>
              </a:rPr>
              <a:t>Total number of times the customer flowed so far </a:t>
            </a:r>
            <a:r>
              <a:rPr lang="en-US" dirty="0">
                <a:latin typeface="Arial" pitchFamily="34" charset="0"/>
                <a:cs typeface="Arial" pitchFamily="34" charset="0"/>
              </a:rPr>
              <a:t>	</a:t>
            </a:r>
          </a:p>
          <a:p>
            <a:endParaRPr lang="en-US" sz="1100" dirty="0"/>
          </a:p>
        </p:txBody>
      </p:sp>
      <p:sp>
        <p:nvSpPr>
          <p:cNvPr id="13" name="TextBox 1">
            <a:extLst>
              <a:ext uri="{FF2B5EF4-FFF2-40B4-BE49-F238E27FC236}">
                <a16:creationId xmlns:a16="http://schemas.microsoft.com/office/drawing/2014/main" id="{8788C556-E999-3A4B-B5A7-9BA9B7CDA1AD}"/>
              </a:ext>
            </a:extLst>
          </p:cNvPr>
          <p:cNvSpPr txBox="1"/>
          <p:nvPr/>
        </p:nvSpPr>
        <p:spPr>
          <a:xfrm>
            <a:off x="5992899" y="4099623"/>
            <a:ext cx="1977268" cy="317349"/>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dirty="0">
                <a:latin typeface="Arial" pitchFamily="34" charset="0"/>
                <a:cs typeface="Arial" pitchFamily="34" charset="0"/>
              </a:rPr>
              <a:t>Qualification</a:t>
            </a:r>
          </a:p>
        </p:txBody>
      </p:sp>
      <p:sp>
        <p:nvSpPr>
          <p:cNvPr id="14" name="TextBox 13">
            <a:extLst>
              <a:ext uri="{FF2B5EF4-FFF2-40B4-BE49-F238E27FC236}">
                <a16:creationId xmlns:a16="http://schemas.microsoft.com/office/drawing/2014/main" id="{E2FBFCCE-557A-D245-BA43-6A81BF9DED18}"/>
              </a:ext>
            </a:extLst>
          </p:cNvPr>
          <p:cNvSpPr txBox="1"/>
          <p:nvPr/>
        </p:nvSpPr>
        <p:spPr>
          <a:xfrm>
            <a:off x="1044116" y="1139395"/>
            <a:ext cx="7055767" cy="2308324"/>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Following are the visual representations of the data under column V4, V3 and V18 which indicate that most of the customers (75%) tend to pay their EMI on time, however around 25% of them have defaulted at least once in </a:t>
            </a:r>
          </a:p>
          <a:p>
            <a:pPr algn="just"/>
            <a:r>
              <a:rPr lang="en-US" sz="1600" dirty="0">
                <a:latin typeface="Arial" panose="020B0604020202020204" pitchFamily="34" charset="0"/>
                <a:cs typeface="Arial" panose="020B0604020202020204" pitchFamily="34" charset="0"/>
              </a:rPr>
              <a:t>last 3 months. Variable V3 provides a further detailed information. It is also pertinent to note that around 56% of the costumers have education levels of below 12</a:t>
            </a:r>
            <a:r>
              <a:rPr lang="en-US" sz="1600" baseline="30000" dirty="0">
                <a:latin typeface="Arial" panose="020B0604020202020204" pitchFamily="34" charset="0"/>
                <a:cs typeface="Arial" panose="020B0604020202020204" pitchFamily="34" charset="0"/>
              </a:rPr>
              <a:t>th</a:t>
            </a:r>
            <a:r>
              <a:rPr lang="en-US" sz="1600" dirty="0">
                <a:latin typeface="Arial" panose="020B0604020202020204" pitchFamily="34" charset="0"/>
                <a:cs typeface="Arial" panose="020B0604020202020204" pitchFamily="34" charset="0"/>
              </a:rPr>
              <a:t> which might be a crucial information as education levels might affect chances of defaulting. </a:t>
            </a: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F671A1D5-756E-B640-B84A-108CE648A283}"/>
              </a:ext>
            </a:extLst>
          </p:cNvPr>
          <p:cNvSpPr/>
          <p:nvPr/>
        </p:nvSpPr>
        <p:spPr>
          <a:xfrm>
            <a:off x="3028950" y="477656"/>
            <a:ext cx="245458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Exploratory Analytics  </a:t>
            </a:r>
          </a:p>
        </p:txBody>
      </p:sp>
    </p:spTree>
    <p:extLst>
      <p:ext uri="{BB962C8B-B14F-4D97-AF65-F5344CB8AC3E}">
        <p14:creationId xmlns:p14="http://schemas.microsoft.com/office/powerpoint/2010/main" val="304899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DE4ECE-5959-3D4D-A9E1-18B2847CAB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F69E73-7C70-6D43-B471-BC7450C90CD1}"/>
              </a:ext>
            </a:extLst>
          </p:cNvPr>
          <p:cNvSpPr>
            <a:spLocks noGrp="1"/>
          </p:cNvSpPr>
          <p:nvPr>
            <p:ph type="sldNum" sz="quarter" idx="12"/>
          </p:nvPr>
        </p:nvSpPr>
        <p:spPr/>
        <p:txBody>
          <a:bodyPr/>
          <a:lstStyle/>
          <a:p>
            <a:fld id="{E2654169-9F70-4D99-B8A1-E6F73DE0AF7F}" type="slidenum">
              <a:rPr lang="en-US" smtClean="0"/>
              <a:t>7</a:t>
            </a:fld>
            <a:endParaRPr lang="en-US"/>
          </a:p>
        </p:txBody>
      </p:sp>
      <p:pic>
        <p:nvPicPr>
          <p:cNvPr id="9" name="Picture 8">
            <a:extLst>
              <a:ext uri="{FF2B5EF4-FFF2-40B4-BE49-F238E27FC236}">
                <a16:creationId xmlns:a16="http://schemas.microsoft.com/office/drawing/2014/main" id="{D8D174B0-8C31-EF44-AF5D-F8CE78B91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765" y="1493348"/>
            <a:ext cx="3952022" cy="2470014"/>
          </a:xfrm>
          <a:prstGeom prst="rect">
            <a:avLst/>
          </a:prstGeom>
          <a:ln>
            <a:solidFill>
              <a:schemeClr val="tx1"/>
            </a:solidFill>
          </a:ln>
        </p:spPr>
      </p:pic>
      <p:pic>
        <p:nvPicPr>
          <p:cNvPr id="21" name="Picture 20">
            <a:extLst>
              <a:ext uri="{FF2B5EF4-FFF2-40B4-BE49-F238E27FC236}">
                <a16:creationId xmlns:a16="http://schemas.microsoft.com/office/drawing/2014/main" id="{14A461E8-C66A-854E-A5E5-E0462B6F8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77" y="3963362"/>
            <a:ext cx="3952024" cy="2470014"/>
          </a:xfrm>
          <a:prstGeom prst="rect">
            <a:avLst/>
          </a:prstGeom>
          <a:ln>
            <a:solidFill>
              <a:schemeClr val="tx1"/>
            </a:solidFill>
          </a:ln>
        </p:spPr>
      </p:pic>
      <p:pic>
        <p:nvPicPr>
          <p:cNvPr id="22" name="Picture 21">
            <a:extLst>
              <a:ext uri="{FF2B5EF4-FFF2-40B4-BE49-F238E27FC236}">
                <a16:creationId xmlns:a16="http://schemas.microsoft.com/office/drawing/2014/main" id="{0839EC90-8219-B048-9593-9BA349CE9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9" y="3963362"/>
            <a:ext cx="3952022" cy="2470014"/>
          </a:xfrm>
          <a:prstGeom prst="rect">
            <a:avLst/>
          </a:prstGeom>
          <a:ln>
            <a:solidFill>
              <a:schemeClr val="tx1"/>
            </a:solidFill>
          </a:ln>
        </p:spPr>
      </p:pic>
      <p:pic>
        <p:nvPicPr>
          <p:cNvPr id="23" name="Picture 4">
            <a:extLst>
              <a:ext uri="{FF2B5EF4-FFF2-40B4-BE49-F238E27FC236}">
                <a16:creationId xmlns:a16="http://schemas.microsoft.com/office/drawing/2014/main" id="{72D1B4F6-E055-4841-BD79-5B03F7A60C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096" y="0"/>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a:extLst>
              <a:ext uri="{FF2B5EF4-FFF2-40B4-BE49-F238E27FC236}">
                <a16:creationId xmlns:a16="http://schemas.microsoft.com/office/drawing/2014/main" id="{5C3D690B-23B4-8140-A839-F559042CACE6}"/>
              </a:ext>
            </a:extLst>
          </p:cNvPr>
          <p:cNvSpPr txBox="1"/>
          <p:nvPr/>
        </p:nvSpPr>
        <p:spPr>
          <a:xfrm>
            <a:off x="583192" y="824711"/>
            <a:ext cx="3952022" cy="304698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Higher level of EMI is more likely to default is being indicated by the box plot below.  Average delay in case of defaulter shows a higher level of variance. Also it is apparent, that the defaulters tend to have comparatively a higher level of delay.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One of the important variables to note is no. of times customer has flowed in past. We can interpret from the boxplot that a customer flowed in part is highly likely to be flowed again.</a:t>
            </a:r>
          </a:p>
        </p:txBody>
      </p:sp>
      <p:sp>
        <p:nvSpPr>
          <p:cNvPr id="26" name="Rectangle 25">
            <a:extLst>
              <a:ext uri="{FF2B5EF4-FFF2-40B4-BE49-F238E27FC236}">
                <a16:creationId xmlns:a16="http://schemas.microsoft.com/office/drawing/2014/main" id="{19F3731E-5A00-FD42-8AB6-7D80D088C101}"/>
              </a:ext>
            </a:extLst>
          </p:cNvPr>
          <p:cNvSpPr/>
          <p:nvPr/>
        </p:nvSpPr>
        <p:spPr>
          <a:xfrm>
            <a:off x="3028950" y="443017"/>
            <a:ext cx="245458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Exploratory Analytics  </a:t>
            </a:r>
          </a:p>
        </p:txBody>
      </p:sp>
    </p:spTree>
    <p:extLst>
      <p:ext uri="{BB962C8B-B14F-4D97-AF65-F5344CB8AC3E}">
        <p14:creationId xmlns:p14="http://schemas.microsoft.com/office/powerpoint/2010/main" val="130794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3218B95-E8AE-5246-A89E-40A95135EB01}"/>
              </a:ext>
            </a:extLst>
          </p:cNvPr>
          <p:cNvSpPr>
            <a:spLocks noGrp="1"/>
          </p:cNvSpPr>
          <p:nvPr>
            <p:ph type="sldNum" sz="quarter" idx="12"/>
          </p:nvPr>
        </p:nvSpPr>
        <p:spPr/>
        <p:txBody>
          <a:bodyPr/>
          <a:lstStyle/>
          <a:p>
            <a:fld id="{E2654169-9F70-4D99-B8A1-E6F73DE0AF7F}" type="slidenum">
              <a:rPr lang="en-US" smtClean="0"/>
              <a:t>8</a:t>
            </a:fld>
            <a:endParaRPr lang="en-US"/>
          </a:p>
        </p:txBody>
      </p:sp>
      <p:pic>
        <p:nvPicPr>
          <p:cNvPr id="7" name="Picture 6">
            <a:extLst>
              <a:ext uri="{FF2B5EF4-FFF2-40B4-BE49-F238E27FC236}">
                <a16:creationId xmlns:a16="http://schemas.microsoft.com/office/drawing/2014/main" id="{EC24C993-CFB5-9B49-A076-195DAC930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19" y="4191000"/>
            <a:ext cx="3352800" cy="2095500"/>
          </a:xfrm>
          <a:prstGeom prst="rect">
            <a:avLst/>
          </a:prstGeom>
          <a:ln>
            <a:solidFill>
              <a:schemeClr val="tx1"/>
            </a:solidFill>
          </a:ln>
        </p:spPr>
      </p:pic>
      <p:pic>
        <p:nvPicPr>
          <p:cNvPr id="9" name="Picture 8">
            <a:extLst>
              <a:ext uri="{FF2B5EF4-FFF2-40B4-BE49-F238E27FC236}">
                <a16:creationId xmlns:a16="http://schemas.microsoft.com/office/drawing/2014/main" id="{A7E2E10F-0941-3B43-92D3-5FDACEC1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142" y="1031875"/>
            <a:ext cx="3352800" cy="2095500"/>
          </a:xfrm>
          <a:prstGeom prst="rect">
            <a:avLst/>
          </a:prstGeom>
          <a:ln>
            <a:solidFill>
              <a:schemeClr val="tx1"/>
            </a:solidFill>
          </a:ln>
        </p:spPr>
      </p:pic>
      <p:pic>
        <p:nvPicPr>
          <p:cNvPr id="10" name="Picture 9">
            <a:extLst>
              <a:ext uri="{FF2B5EF4-FFF2-40B4-BE49-F238E27FC236}">
                <a16:creationId xmlns:a16="http://schemas.microsoft.com/office/drawing/2014/main" id="{6F05F2C8-4D63-444F-9E43-78020FB3E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550" y="4183380"/>
            <a:ext cx="3352800" cy="2095500"/>
          </a:xfrm>
          <a:prstGeom prst="rect">
            <a:avLst/>
          </a:prstGeom>
          <a:ln>
            <a:solidFill>
              <a:schemeClr val="tx1"/>
            </a:solidFill>
          </a:ln>
        </p:spPr>
      </p:pic>
      <p:pic>
        <p:nvPicPr>
          <p:cNvPr id="12" name="Picture 4">
            <a:extLst>
              <a:ext uri="{FF2B5EF4-FFF2-40B4-BE49-F238E27FC236}">
                <a16:creationId xmlns:a16="http://schemas.microsoft.com/office/drawing/2014/main" id="{CC894C23-6F75-BC4D-96DA-DEF85CCFC6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5152" y="0"/>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F13F7606-D403-7D46-8893-CC90D9007CB2}"/>
              </a:ext>
            </a:extLst>
          </p:cNvPr>
          <p:cNvSpPr/>
          <p:nvPr/>
        </p:nvSpPr>
        <p:spPr>
          <a:xfrm>
            <a:off x="3028950" y="477656"/>
            <a:ext cx="245458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Exploratory Analytics  </a:t>
            </a:r>
          </a:p>
        </p:txBody>
      </p:sp>
      <p:sp>
        <p:nvSpPr>
          <p:cNvPr id="14" name="TextBox 13">
            <a:extLst>
              <a:ext uri="{FF2B5EF4-FFF2-40B4-BE49-F238E27FC236}">
                <a16:creationId xmlns:a16="http://schemas.microsoft.com/office/drawing/2014/main" id="{4EA8841A-2556-114D-98AC-C0ADA66B7EEC}"/>
              </a:ext>
            </a:extLst>
          </p:cNvPr>
          <p:cNvSpPr txBox="1"/>
          <p:nvPr/>
        </p:nvSpPr>
        <p:spPr>
          <a:xfrm>
            <a:off x="641058" y="893784"/>
            <a:ext cx="4486225" cy="3416320"/>
          </a:xfrm>
          <a:prstGeom prst="rect">
            <a:avLst/>
          </a:prstGeom>
          <a:noFill/>
        </p:spPr>
        <p:txBody>
          <a:bodyPr wrap="square" rtlCol="0">
            <a:spAutoFit/>
          </a:bodyPr>
          <a:lstStyle/>
          <a:p>
            <a:r>
              <a:rPr lang="en-US" dirty="0"/>
              <a:t>From the histogram plot of EMI(V16), it is evident that the customers with low EMI (between 0-2000) are more and hence, </a:t>
            </a:r>
          </a:p>
          <a:p>
            <a:r>
              <a:rPr lang="en-US" dirty="0"/>
              <a:t>the graph is positively skewed. The distribution of No. of times customer flowed/Month On Book (V20) shows that </a:t>
            </a:r>
          </a:p>
          <a:p>
            <a:r>
              <a:rPr lang="en-US" dirty="0"/>
              <a:t>most of the customers fall in the range of (0-20) and remaining values have significantly less no. of customers. Fraction of times the customer was allocated to a collection agency (V25) has high no. of customers for values greater than .5 as well as for 0.</a:t>
            </a:r>
          </a:p>
        </p:txBody>
      </p:sp>
    </p:spTree>
    <p:extLst>
      <p:ext uri="{BB962C8B-B14F-4D97-AF65-F5344CB8AC3E}">
        <p14:creationId xmlns:p14="http://schemas.microsoft.com/office/powerpoint/2010/main" val="330352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9E87710-04DC-EE41-8860-9C6D8AD32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D13105-B02E-804C-9F07-0DF1AE82BA04}"/>
              </a:ext>
            </a:extLst>
          </p:cNvPr>
          <p:cNvSpPr>
            <a:spLocks noGrp="1"/>
          </p:cNvSpPr>
          <p:nvPr>
            <p:ph type="sldNum" sz="quarter" idx="12"/>
          </p:nvPr>
        </p:nvSpPr>
        <p:spPr/>
        <p:txBody>
          <a:bodyPr/>
          <a:lstStyle/>
          <a:p>
            <a:fld id="{E2654169-9F70-4D99-B8A1-E6F73DE0AF7F}" type="slidenum">
              <a:rPr lang="en-US" smtClean="0"/>
              <a:t>9</a:t>
            </a:fld>
            <a:endParaRPr lang="en-US"/>
          </a:p>
        </p:txBody>
      </p:sp>
      <p:graphicFrame>
        <p:nvGraphicFramePr>
          <p:cNvPr id="6" name="Chart 5">
            <a:extLst>
              <a:ext uri="{FF2B5EF4-FFF2-40B4-BE49-F238E27FC236}">
                <a16:creationId xmlns:a16="http://schemas.microsoft.com/office/drawing/2014/main" id="{63865E71-6B7F-AE46-8671-C5B0582B0F96}"/>
              </a:ext>
            </a:extLst>
          </p:cNvPr>
          <p:cNvGraphicFramePr>
            <a:graphicFrameLocks/>
          </p:cNvGraphicFramePr>
          <p:nvPr>
            <p:extLst>
              <p:ext uri="{D42A27DB-BD31-4B8C-83A1-F6EECF244321}">
                <p14:modId xmlns:p14="http://schemas.microsoft.com/office/powerpoint/2010/main" val="1495112820"/>
              </p:ext>
            </p:extLst>
          </p:nvPr>
        </p:nvGraphicFramePr>
        <p:xfrm>
          <a:off x="838200" y="2837295"/>
          <a:ext cx="7296150" cy="3505201"/>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F9231D8C-F1E5-8642-9A5D-879F5400F2F6}"/>
              </a:ext>
            </a:extLst>
          </p:cNvPr>
          <p:cNvSpPr/>
          <p:nvPr/>
        </p:nvSpPr>
        <p:spPr>
          <a:xfrm>
            <a:off x="3048000" y="497712"/>
            <a:ext cx="245458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Exploratory Analytics  </a:t>
            </a:r>
          </a:p>
        </p:txBody>
      </p:sp>
      <p:sp>
        <p:nvSpPr>
          <p:cNvPr id="8" name="Rectangle 7">
            <a:extLst>
              <a:ext uri="{FF2B5EF4-FFF2-40B4-BE49-F238E27FC236}">
                <a16:creationId xmlns:a16="http://schemas.microsoft.com/office/drawing/2014/main" id="{326DBC95-2015-B14E-8352-BFAF8F192A35}"/>
              </a:ext>
            </a:extLst>
          </p:cNvPr>
          <p:cNvSpPr/>
          <p:nvPr/>
        </p:nvSpPr>
        <p:spPr>
          <a:xfrm>
            <a:off x="923925" y="1143000"/>
            <a:ext cx="7296150" cy="1200329"/>
          </a:xfrm>
          <a:prstGeom prst="rect">
            <a:avLst/>
          </a:prstGeom>
        </p:spPr>
        <p:txBody>
          <a:bodyPr wrap="square">
            <a:spAutoFit/>
          </a:bodyPr>
          <a:lstStyle/>
          <a:p>
            <a:r>
              <a:rPr lang="en-US" dirty="0"/>
              <a:t>The frequency plot depicts the relationship between the defaulter count and Qualification. It can be inferred that although the proportions in all categories are comparable, it still differs and decreases with decrease in education levels.</a:t>
            </a:r>
          </a:p>
        </p:txBody>
      </p:sp>
    </p:spTree>
    <p:extLst>
      <p:ext uri="{BB962C8B-B14F-4D97-AF65-F5344CB8AC3E}">
        <p14:creationId xmlns:p14="http://schemas.microsoft.com/office/powerpoint/2010/main" val="2659536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{6125FC15-1442-994F-BFD1-D938AF6A6819}tf16401378</Template>
  <TotalTime>747</TotalTime>
  <Words>1524</Words>
  <Application>Microsoft Macintosh PowerPoint</Application>
  <PresentationFormat>On-screen Show (4:3)</PresentationFormat>
  <Paragraphs>152</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Gill Sans MT</vt:lpstr>
      <vt:lpstr>Impact</vt:lpstr>
      <vt:lpstr>Office Theme</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dc:creator>
  <cp:lastModifiedBy>Microsoft Office User</cp:lastModifiedBy>
  <cp:revision>50</cp:revision>
  <dcterms:created xsi:type="dcterms:W3CDTF">2019-11-07T13:08:45Z</dcterms:created>
  <dcterms:modified xsi:type="dcterms:W3CDTF">2019-11-08T01:38:11Z</dcterms:modified>
</cp:coreProperties>
</file>