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9" r:id="rId2"/>
    <p:sldId id="270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871501C-A012-4E10-BCE1-C6D496230267}">
          <p14:sldIdLst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7FF"/>
    <a:srgbClr val="1E0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Hai\Downloads\GIM_Dataset.csv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Hai\Downloads\GIM_Dataset.csv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ai\Downloads\GIM_Dataset.csv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C:\Users\Hai\Downloads\GIM_Dataset.csv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643130957314546"/>
          <c:y val="0.20263512199863906"/>
          <c:w val="0.67245234148363031"/>
          <c:h val="0.61194055604160591"/>
        </c:manualLayout>
      </c:layout>
      <c:barChart>
        <c:barDir val="col"/>
        <c:grouping val="clustered"/>
        <c:varyColors val="0"/>
        <c:ser>
          <c:idx val="0"/>
          <c:order val="0"/>
          <c:tx>
            <c:v>0</c:v>
          </c:tx>
          <c:invertIfNegative val="0"/>
          <c:cat>
            <c:numRef>
              <c:f>Sheet1!$A$5:$A$8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Sheet1!$F$5:$F$8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ser>
          <c:idx val="1"/>
          <c:order val="1"/>
          <c:tx>
            <c:v>0</c:v>
          </c:tx>
          <c:invertIfNegative val="0"/>
          <c:cat>
            <c:numRef>
              <c:f>Sheet1!$A$5:$A$8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Sheet1!$G$5:$G$8</c:f>
              <c:numCache>
                <c:formatCode>General</c:formatCode>
                <c:ptCount val="4"/>
                <c:pt idx="0">
                  <c:v>40454</c:v>
                </c:pt>
                <c:pt idx="1">
                  <c:v>3233</c:v>
                </c:pt>
                <c:pt idx="2">
                  <c:v>1493</c:v>
                </c:pt>
                <c:pt idx="3">
                  <c:v>582</c:v>
                </c:pt>
              </c:numCache>
            </c:numRef>
          </c:val>
        </c:ser>
        <c:ser>
          <c:idx val="2"/>
          <c:order val="2"/>
          <c:tx>
            <c:v>1</c:v>
          </c:tx>
          <c:invertIfNegative val="0"/>
          <c:cat>
            <c:numRef>
              <c:f>Sheet1!$A$5:$A$8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Sheet1!$H$5:$H$8</c:f>
              <c:numCache>
                <c:formatCode>General</c:formatCode>
                <c:ptCount val="4"/>
                <c:pt idx="0">
                  <c:v>3274</c:v>
                </c:pt>
                <c:pt idx="1">
                  <c:v>3665</c:v>
                </c:pt>
                <c:pt idx="2">
                  <c:v>3434</c:v>
                </c:pt>
                <c:pt idx="3">
                  <c:v>3865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655616"/>
        <c:axId val="165979264"/>
      </c:barChart>
      <c:catAx>
        <c:axId val="158655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5979264"/>
        <c:crosses val="autoZero"/>
        <c:auto val="1"/>
        <c:lblAlgn val="ctr"/>
        <c:lblOffset val="100"/>
        <c:noMultiLvlLbl val="0"/>
      </c:catAx>
      <c:valAx>
        <c:axId val="165979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8655616"/>
        <c:crosses val="autoZero"/>
        <c:crossBetween val="between"/>
      </c:valAx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80470506976101674"/>
          <c:y val="0.44418853893263344"/>
          <c:w val="4.8365105677579776E-2"/>
          <c:h val="0.11162292213473315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lrMapOvr bg1="lt1" tx1="dk1" bg2="lt2" tx2="dk2" accent1="accent1" accent2="accent2" accent3="accent3" accent4="accent4" accent5="accent5" accent6="accent6" hlink="hlink" folHlink="folHlink"/>
  <c:pivotSource>
    <c:name>[GIM_Dataset.csv]Sheet2!PivotTable2</c:name>
    <c:fmtId val="6"/>
  </c:pivotSource>
  <c:chart>
    <c:autoTitleDeleted val="0"/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423840769903762"/>
          <c:y val="3.9370637180990674E-2"/>
          <c:w val="0.78561023622047244"/>
          <c:h val="0.598618975819511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0</c:v>
                </c:pt>
              </c:strCache>
            </c:strRef>
          </c:tx>
          <c:invertIfNegative val="0"/>
          <c:cat>
            <c:strRef>
              <c:f>Sheet2!$A$5:$A$12</c:f>
              <c:strCache>
                <c:ptCount val="7"/>
                <c:pt idx="0">
                  <c:v>12TH</c:v>
                </c:pt>
                <c:pt idx="1">
                  <c:v>GRADUATE</c:v>
                </c:pt>
                <c:pt idx="2">
                  <c:v>OTHERS</c:v>
                </c:pt>
                <c:pt idx="3">
                  <c:v>POST-GRADUATE</c:v>
                </c:pt>
                <c:pt idx="4">
                  <c:v>PROFESSIONAL</c:v>
                </c:pt>
                <c:pt idx="5">
                  <c:v>SSC</c:v>
                </c:pt>
                <c:pt idx="6">
                  <c:v>UNDER GRADUATE</c:v>
                </c:pt>
              </c:strCache>
            </c:strRef>
          </c:cat>
          <c:val>
            <c:numRef>
              <c:f>Sheet2!$B$5:$B$12</c:f>
              <c:numCache>
                <c:formatCode>General</c:formatCode>
                <c:ptCount val="7"/>
                <c:pt idx="0">
                  <c:v>15287</c:v>
                </c:pt>
                <c:pt idx="1">
                  <c:v>11539</c:v>
                </c:pt>
                <c:pt idx="2">
                  <c:v>3037</c:v>
                </c:pt>
                <c:pt idx="3">
                  <c:v>1083</c:v>
                </c:pt>
                <c:pt idx="4">
                  <c:v>194</c:v>
                </c:pt>
                <c:pt idx="5">
                  <c:v>9825</c:v>
                </c:pt>
                <c:pt idx="6">
                  <c:v>4797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Sheet2!$A$5:$A$12</c:f>
              <c:strCache>
                <c:ptCount val="7"/>
                <c:pt idx="0">
                  <c:v>12TH</c:v>
                </c:pt>
                <c:pt idx="1">
                  <c:v>GRADUATE</c:v>
                </c:pt>
                <c:pt idx="2">
                  <c:v>OTHERS</c:v>
                </c:pt>
                <c:pt idx="3">
                  <c:v>POST-GRADUATE</c:v>
                </c:pt>
                <c:pt idx="4">
                  <c:v>PROFESSIONAL</c:v>
                </c:pt>
                <c:pt idx="5">
                  <c:v>SSC</c:v>
                </c:pt>
                <c:pt idx="6">
                  <c:v>UNDER GRADUATE</c:v>
                </c:pt>
              </c:strCache>
            </c:strRef>
          </c:cat>
          <c:val>
            <c:numRef>
              <c:f>Sheet2!$C$5:$C$12</c:f>
              <c:numCache>
                <c:formatCode>General</c:formatCode>
                <c:ptCount val="7"/>
                <c:pt idx="0">
                  <c:v>4882</c:v>
                </c:pt>
                <c:pt idx="1">
                  <c:v>3448</c:v>
                </c:pt>
                <c:pt idx="2">
                  <c:v>702</c:v>
                </c:pt>
                <c:pt idx="3">
                  <c:v>285</c:v>
                </c:pt>
                <c:pt idx="4">
                  <c:v>36</c:v>
                </c:pt>
                <c:pt idx="5">
                  <c:v>3494</c:v>
                </c:pt>
                <c:pt idx="6">
                  <c:v>1391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243200"/>
        <c:axId val="132026752"/>
      </c:barChart>
      <c:catAx>
        <c:axId val="130243200"/>
        <c:scaling>
          <c:orientation val="minMax"/>
        </c:scaling>
        <c:delete val="0"/>
        <c:axPos val="b"/>
        <c:majorTickMark val="out"/>
        <c:minorTickMark val="none"/>
        <c:tickLblPos val="nextTo"/>
        <c:crossAx val="132026752"/>
        <c:crosses val="autoZero"/>
        <c:auto val="1"/>
        <c:lblAlgn val="ctr"/>
        <c:lblOffset val="100"/>
        <c:noMultiLvlLbl val="0"/>
      </c:catAx>
      <c:valAx>
        <c:axId val="132026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243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  <c:userShapes r:id="rId3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/>
              <a:t>%</a:t>
            </a:r>
            <a:r>
              <a:rPr lang="en-US" sz="1100" b="1" baseline="0" dirty="0"/>
              <a:t> Defaulters w.r.t. </a:t>
            </a:r>
            <a:r>
              <a:rPr lang="en-US" sz="1100" b="1" i="0" u="none" strike="noStrike" baseline="0" dirty="0" smtClean="0"/>
              <a:t>Total number of times the customer flowed so far 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v>% Defaulters</c:v>
          </c:tx>
          <c:invertIfNegative val="0"/>
          <c:cat>
            <c:numRef>
              <c:f>Sheet3!$A$5:$A$16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Sheet3!$I$5:$I$16</c:f>
              <c:numCache>
                <c:formatCode>General</c:formatCode>
                <c:ptCount val="12"/>
                <c:pt idx="0">
                  <c:v>7.1415004748338085</c:v>
                </c:pt>
                <c:pt idx="1">
                  <c:v>46.395076201641267</c:v>
                </c:pt>
                <c:pt idx="2">
                  <c:v>64.285714285714292</c:v>
                </c:pt>
                <c:pt idx="3">
                  <c:v>64.376502919958781</c:v>
                </c:pt>
                <c:pt idx="4">
                  <c:v>84.254606365159134</c:v>
                </c:pt>
                <c:pt idx="5">
                  <c:v>91.328934967012259</c:v>
                </c:pt>
                <c:pt idx="6">
                  <c:v>95.882352941176464</c:v>
                </c:pt>
                <c:pt idx="7">
                  <c:v>98.479087452471489</c:v>
                </c:pt>
                <c:pt idx="8">
                  <c:v>99.115044247787608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598592"/>
        <c:axId val="127748736"/>
      </c:barChart>
      <c:catAx>
        <c:axId val="1275985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7748736"/>
        <c:crosses val="autoZero"/>
        <c:auto val="1"/>
        <c:lblAlgn val="ctr"/>
        <c:lblOffset val="100"/>
        <c:noMultiLvlLbl val="0"/>
      </c:catAx>
      <c:valAx>
        <c:axId val="12774873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7598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643130957314546"/>
          <c:y val="0.20263512199863906"/>
          <c:w val="0.67245234148363031"/>
          <c:h val="0.61194055604160591"/>
        </c:manualLayout>
      </c:layout>
      <c:barChart>
        <c:barDir val="col"/>
        <c:grouping val="clustered"/>
        <c:varyColors val="0"/>
        <c:ser>
          <c:idx val="0"/>
          <c:order val="0"/>
          <c:tx>
            <c:v>0</c:v>
          </c:tx>
          <c:invertIfNegative val="0"/>
          <c:cat>
            <c:numRef>
              <c:f>Sheet1!$A$5:$A$8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Sheet1!$F$5:$F$8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ser>
          <c:idx val="1"/>
          <c:order val="1"/>
          <c:tx>
            <c:v>0</c:v>
          </c:tx>
          <c:invertIfNegative val="0"/>
          <c:cat>
            <c:numRef>
              <c:f>Sheet1!$A$5:$A$8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Sheet1!$G$5:$G$8</c:f>
              <c:numCache>
                <c:formatCode>General</c:formatCode>
                <c:ptCount val="4"/>
                <c:pt idx="0">
                  <c:v>40454</c:v>
                </c:pt>
                <c:pt idx="1">
                  <c:v>3233</c:v>
                </c:pt>
                <c:pt idx="2">
                  <c:v>1493</c:v>
                </c:pt>
                <c:pt idx="3">
                  <c:v>582</c:v>
                </c:pt>
              </c:numCache>
            </c:numRef>
          </c:val>
        </c:ser>
        <c:ser>
          <c:idx val="2"/>
          <c:order val="2"/>
          <c:tx>
            <c:v>1</c:v>
          </c:tx>
          <c:invertIfNegative val="0"/>
          <c:cat>
            <c:numRef>
              <c:f>Sheet1!$A$5:$A$8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Sheet1!$H$5:$H$8</c:f>
              <c:numCache>
                <c:formatCode>General</c:formatCode>
                <c:ptCount val="4"/>
                <c:pt idx="0">
                  <c:v>3274</c:v>
                </c:pt>
                <c:pt idx="1">
                  <c:v>3665</c:v>
                </c:pt>
                <c:pt idx="2">
                  <c:v>3434</c:v>
                </c:pt>
                <c:pt idx="3">
                  <c:v>3865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1775616"/>
        <c:axId val="275925632"/>
      </c:barChart>
      <c:catAx>
        <c:axId val="271775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75925632"/>
        <c:crosses val="autoZero"/>
        <c:auto val="1"/>
        <c:lblAlgn val="ctr"/>
        <c:lblOffset val="100"/>
        <c:noMultiLvlLbl val="0"/>
      </c:catAx>
      <c:valAx>
        <c:axId val="275925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1775616"/>
        <c:crosses val="autoZero"/>
        <c:crossBetween val="between"/>
      </c:valAx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79437253937007879"/>
          <c:y val="0.46055054093848025"/>
          <c:w val="4.8365105677579776E-2"/>
          <c:h val="0.11162292213473315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0.13158</cdr:x>
      <cdr:y>0.87037</cdr:y>
    </cdr:from>
    <cdr:to>
      <cdr:x>0.94737</cdr:x>
      <cdr:y>0.98148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0" y="3581400"/>
          <a:ext cx="47244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n-US" sz="1200" b="1" dirty="0" smtClean="0">
              <a:latin typeface="+mn-lt"/>
              <a:ea typeface="+mn-ea"/>
              <a:cs typeface="+mn-cs"/>
            </a:rPr>
            <a:t>- Number </a:t>
          </a:r>
          <a:r>
            <a:rPr lang="en-US" sz="1200" b="1" dirty="0">
              <a:latin typeface="+mn-lt"/>
              <a:ea typeface="+mn-ea"/>
              <a:cs typeface="+mn-cs"/>
            </a:rPr>
            <a:t>of times the customer flowed in the last 3 months </a:t>
          </a:r>
          <a:r>
            <a:rPr lang="en-US" dirty="0">
              <a:latin typeface="+mn-lt"/>
              <a:ea typeface="+mn-ea"/>
              <a:cs typeface="+mn-cs"/>
            </a:rPr>
            <a:t>	</a:t>
          </a: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0.02632</cdr:x>
      <cdr:y>0.05556</cdr:y>
    </cdr:from>
    <cdr:to>
      <cdr:x>0.96053</cdr:x>
      <cdr:y>0.16667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52400" y="228600"/>
          <a:ext cx="54102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 smtClean="0">
              <a:latin typeface="Arial" pitchFamily="34" charset="0"/>
              <a:cs typeface="Arial" pitchFamily="34" charset="0"/>
            </a:rPr>
            <a:t>No. of customers defaulted w.r.t. no. of times customer flowed in the last 3 months</a:t>
          </a:r>
          <a:endParaRPr lang="en-US" sz="1100" b="1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</cdr:x>
      <cdr:y>0.87234</cdr:y>
    </cdr:from>
    <cdr:to>
      <cdr:x>0.8</cdr:x>
      <cdr:y>0.97872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85800" y="3124200"/>
          <a:ext cx="29718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100" b="1" dirty="0" smtClean="0"/>
            <a:t>No. of Defaulters w.r.t. Qualification</a:t>
          </a:r>
          <a:endParaRPr lang="en-US" sz="11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0.13158</cdr:x>
      <cdr:y>0.87037</cdr:y>
    </cdr:from>
    <cdr:to>
      <cdr:x>0.94737</cdr:x>
      <cdr:y>0.98148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0" y="3581400"/>
          <a:ext cx="47244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n-US" sz="1200" b="1" dirty="0" smtClean="0">
              <a:latin typeface="+mn-lt"/>
              <a:ea typeface="+mn-ea"/>
              <a:cs typeface="+mn-cs"/>
            </a:rPr>
            <a:t>- Number </a:t>
          </a:r>
          <a:r>
            <a:rPr lang="en-US" sz="1200" b="1" dirty="0">
              <a:latin typeface="+mn-lt"/>
              <a:ea typeface="+mn-ea"/>
              <a:cs typeface="+mn-cs"/>
            </a:rPr>
            <a:t>of times the customer flowed in the last 3 months </a:t>
          </a:r>
          <a:r>
            <a:rPr lang="en-US" dirty="0">
              <a:latin typeface="+mn-lt"/>
              <a:ea typeface="+mn-ea"/>
              <a:cs typeface="+mn-cs"/>
            </a:rPr>
            <a:t>	</a:t>
          </a: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0.02632</cdr:x>
      <cdr:y>0.05556</cdr:y>
    </cdr:from>
    <cdr:to>
      <cdr:x>0.96053</cdr:x>
      <cdr:y>0.16667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52400" y="228600"/>
          <a:ext cx="54102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 smtClean="0">
              <a:latin typeface="Arial" pitchFamily="34" charset="0"/>
              <a:cs typeface="Arial" pitchFamily="34" charset="0"/>
            </a:rPr>
            <a:t>No. of customers defaulted w.r.t. no. of times customer flowed in the last 3 months</a:t>
          </a:r>
          <a:endParaRPr lang="en-US" sz="1100" b="1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79A91-5D17-4825-8CC0-D948C18F611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CBC3-8873-424A-86EC-1EB18187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6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3" y="-21511"/>
            <a:ext cx="3679115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5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5" y="1516829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5406B28-53CA-4047-83CF-440C17496245}" type="datetime1">
              <a:rPr lang="en-US" smtClean="0"/>
              <a:t>11/8/2019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1" y="5719968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8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3639-AA62-4834-95D1-D84E3D4EB6FD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1030147"/>
            <a:ext cx="1484452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5" y="1030147"/>
            <a:ext cx="54237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2820-6603-43F4-8035-154A58B3BACE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DCF-3B6D-4F7C-9F67-8BD13A091794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31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4" y="4267202"/>
            <a:ext cx="6637468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1238-D069-493E-AA34-994A202AAEEE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988C-858F-440F-A837-273A1C9AD621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7" y="2313432"/>
            <a:ext cx="3419855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3" y="2313431"/>
            <a:ext cx="3419855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2" y="2974696"/>
            <a:ext cx="3419855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3" y="2974696"/>
            <a:ext cx="3419855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06BD-2767-49D7-B813-997859F4D454}" type="datetime1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8C14-80B7-41EA-B587-28D29FDF4A72}" type="datetime1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80F-3048-427B-9488-7F9B36EFF639}" type="datetime1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3" y="-21511"/>
            <a:ext cx="3679115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5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08D7-F3FD-42BA-9E0E-0D552F6A1C86}" type="datetime1">
              <a:rPr lang="en-US" smtClean="0"/>
              <a:t>11/8/2019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3" y="601885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7"/>
            <a:ext cx="3493665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2" y="2657436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5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3" y="-21511"/>
            <a:ext cx="3679115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5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3" y="601885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3" y="2660904"/>
            <a:ext cx="3300985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10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4133090"/>
            <a:ext cx="3300572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8E54-6B23-4C6C-BC99-8C0F607599D1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7"/>
            <a:ext cx="3493665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3" y="-21511"/>
            <a:ext cx="3679115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5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89" y="1027664"/>
            <a:ext cx="702474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A9EC939-1DF7-4C09-BD5E-2C63B60EBB6B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9" y="5852162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8" y="224493"/>
            <a:ext cx="133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5899609"/>
              </p:ext>
            </p:extLst>
          </p:nvPr>
        </p:nvGraphicFramePr>
        <p:xfrm>
          <a:off x="2362200" y="1143000"/>
          <a:ext cx="5791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91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472976"/>
              </p:ext>
            </p:extLst>
          </p:nvPr>
        </p:nvGraphicFramePr>
        <p:xfrm>
          <a:off x="533400" y="30480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75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528606"/>
              </p:ext>
            </p:extLst>
          </p:nvPr>
        </p:nvGraphicFramePr>
        <p:xfrm>
          <a:off x="457200" y="36576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392728"/>
              </p:ext>
            </p:extLst>
          </p:nvPr>
        </p:nvGraphicFramePr>
        <p:xfrm>
          <a:off x="4267200" y="762000"/>
          <a:ext cx="47244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53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614</TotalTime>
  <Words>83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</dc:creator>
  <cp:lastModifiedBy>Hai</cp:lastModifiedBy>
  <cp:revision>34</cp:revision>
  <dcterms:created xsi:type="dcterms:W3CDTF">2019-11-07T13:08:45Z</dcterms:created>
  <dcterms:modified xsi:type="dcterms:W3CDTF">2019-11-07T23:23:38Z</dcterms:modified>
</cp:coreProperties>
</file>