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B4689E-522F-43E7-B8FF-A02B3BDDC3FA}"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034A2-8C0F-4364-9750-2229715A63B5}" type="slidenum">
              <a:rPr lang="en-IN" smtClean="0"/>
              <a:t>‹#›</a:t>
            </a:fld>
            <a:endParaRPr lang="en-IN"/>
          </a:p>
        </p:txBody>
      </p:sp>
    </p:spTree>
    <p:extLst>
      <p:ext uri="{BB962C8B-B14F-4D97-AF65-F5344CB8AC3E}">
        <p14:creationId xmlns:p14="http://schemas.microsoft.com/office/powerpoint/2010/main" val="294433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B4689E-522F-43E7-B8FF-A02B3BDDC3FA}"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034A2-8C0F-4364-9750-2229715A63B5}" type="slidenum">
              <a:rPr lang="en-IN" smtClean="0"/>
              <a:t>‹#›</a:t>
            </a:fld>
            <a:endParaRPr lang="en-IN"/>
          </a:p>
        </p:txBody>
      </p:sp>
    </p:spTree>
    <p:extLst>
      <p:ext uri="{BB962C8B-B14F-4D97-AF65-F5344CB8AC3E}">
        <p14:creationId xmlns:p14="http://schemas.microsoft.com/office/powerpoint/2010/main" val="1201326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B4689E-522F-43E7-B8FF-A02B3BDDC3FA}"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034A2-8C0F-4364-9750-2229715A63B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14045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B4689E-522F-43E7-B8FF-A02B3BDDC3FA}"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034A2-8C0F-4364-9750-2229715A63B5}" type="slidenum">
              <a:rPr lang="en-IN" smtClean="0"/>
              <a:t>‹#›</a:t>
            </a:fld>
            <a:endParaRPr lang="en-IN"/>
          </a:p>
        </p:txBody>
      </p:sp>
    </p:spTree>
    <p:extLst>
      <p:ext uri="{BB962C8B-B14F-4D97-AF65-F5344CB8AC3E}">
        <p14:creationId xmlns:p14="http://schemas.microsoft.com/office/powerpoint/2010/main" val="2086662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B4689E-522F-43E7-B8FF-A02B3BDDC3FA}"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034A2-8C0F-4364-9750-2229715A63B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5593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B4689E-522F-43E7-B8FF-A02B3BDDC3FA}"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034A2-8C0F-4364-9750-2229715A63B5}" type="slidenum">
              <a:rPr lang="en-IN" smtClean="0"/>
              <a:t>‹#›</a:t>
            </a:fld>
            <a:endParaRPr lang="en-IN"/>
          </a:p>
        </p:txBody>
      </p:sp>
    </p:spTree>
    <p:extLst>
      <p:ext uri="{BB962C8B-B14F-4D97-AF65-F5344CB8AC3E}">
        <p14:creationId xmlns:p14="http://schemas.microsoft.com/office/powerpoint/2010/main" val="2916757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B4689E-522F-43E7-B8FF-A02B3BDDC3FA}"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034A2-8C0F-4364-9750-2229715A63B5}" type="slidenum">
              <a:rPr lang="en-IN" smtClean="0"/>
              <a:t>‹#›</a:t>
            </a:fld>
            <a:endParaRPr lang="en-IN"/>
          </a:p>
        </p:txBody>
      </p:sp>
    </p:spTree>
    <p:extLst>
      <p:ext uri="{BB962C8B-B14F-4D97-AF65-F5344CB8AC3E}">
        <p14:creationId xmlns:p14="http://schemas.microsoft.com/office/powerpoint/2010/main" val="2599703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B4689E-522F-43E7-B8FF-A02B3BDDC3FA}"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034A2-8C0F-4364-9750-2229715A63B5}" type="slidenum">
              <a:rPr lang="en-IN" smtClean="0"/>
              <a:t>‹#›</a:t>
            </a:fld>
            <a:endParaRPr lang="en-IN"/>
          </a:p>
        </p:txBody>
      </p:sp>
    </p:spTree>
    <p:extLst>
      <p:ext uri="{BB962C8B-B14F-4D97-AF65-F5344CB8AC3E}">
        <p14:creationId xmlns:p14="http://schemas.microsoft.com/office/powerpoint/2010/main" val="374555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B4689E-522F-43E7-B8FF-A02B3BDDC3FA}"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034A2-8C0F-4364-9750-2229715A63B5}" type="slidenum">
              <a:rPr lang="en-IN" smtClean="0"/>
              <a:t>‹#›</a:t>
            </a:fld>
            <a:endParaRPr lang="en-IN"/>
          </a:p>
        </p:txBody>
      </p:sp>
    </p:spTree>
    <p:extLst>
      <p:ext uri="{BB962C8B-B14F-4D97-AF65-F5344CB8AC3E}">
        <p14:creationId xmlns:p14="http://schemas.microsoft.com/office/powerpoint/2010/main" val="319486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B4689E-522F-43E7-B8FF-A02B3BDDC3FA}"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034A2-8C0F-4364-9750-2229715A63B5}" type="slidenum">
              <a:rPr lang="en-IN" smtClean="0"/>
              <a:t>‹#›</a:t>
            </a:fld>
            <a:endParaRPr lang="en-IN"/>
          </a:p>
        </p:txBody>
      </p:sp>
    </p:spTree>
    <p:extLst>
      <p:ext uri="{BB962C8B-B14F-4D97-AF65-F5344CB8AC3E}">
        <p14:creationId xmlns:p14="http://schemas.microsoft.com/office/powerpoint/2010/main" val="124312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B4689E-522F-43E7-B8FF-A02B3BDDC3FA}" type="datetimeFigureOut">
              <a:rPr lang="en-IN" smtClean="0"/>
              <a:t>17-11-2019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E034A2-8C0F-4364-9750-2229715A63B5}" type="slidenum">
              <a:rPr lang="en-IN" smtClean="0"/>
              <a:t>‹#›</a:t>
            </a:fld>
            <a:endParaRPr lang="en-IN"/>
          </a:p>
        </p:txBody>
      </p:sp>
    </p:spTree>
    <p:extLst>
      <p:ext uri="{BB962C8B-B14F-4D97-AF65-F5344CB8AC3E}">
        <p14:creationId xmlns:p14="http://schemas.microsoft.com/office/powerpoint/2010/main" val="1564142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B4689E-522F-43E7-B8FF-A02B3BDDC3FA}" type="datetimeFigureOut">
              <a:rPr lang="en-IN" smtClean="0"/>
              <a:t>17-11-2019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E034A2-8C0F-4364-9750-2229715A63B5}" type="slidenum">
              <a:rPr lang="en-IN" smtClean="0"/>
              <a:t>‹#›</a:t>
            </a:fld>
            <a:endParaRPr lang="en-IN"/>
          </a:p>
        </p:txBody>
      </p:sp>
    </p:spTree>
    <p:extLst>
      <p:ext uri="{BB962C8B-B14F-4D97-AF65-F5344CB8AC3E}">
        <p14:creationId xmlns:p14="http://schemas.microsoft.com/office/powerpoint/2010/main" val="3402454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B4689E-522F-43E7-B8FF-A02B3BDDC3FA}" type="datetimeFigureOut">
              <a:rPr lang="en-IN" smtClean="0"/>
              <a:t>17-11-2019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E034A2-8C0F-4364-9750-2229715A63B5}" type="slidenum">
              <a:rPr lang="en-IN" smtClean="0"/>
              <a:t>‹#›</a:t>
            </a:fld>
            <a:endParaRPr lang="en-IN"/>
          </a:p>
        </p:txBody>
      </p:sp>
    </p:spTree>
    <p:extLst>
      <p:ext uri="{BB962C8B-B14F-4D97-AF65-F5344CB8AC3E}">
        <p14:creationId xmlns:p14="http://schemas.microsoft.com/office/powerpoint/2010/main" val="4229771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4689E-522F-43E7-B8FF-A02B3BDDC3FA}" type="datetimeFigureOut">
              <a:rPr lang="en-IN" smtClean="0"/>
              <a:t>17-11-2019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E034A2-8C0F-4364-9750-2229715A63B5}" type="slidenum">
              <a:rPr lang="en-IN" smtClean="0"/>
              <a:t>‹#›</a:t>
            </a:fld>
            <a:endParaRPr lang="en-IN"/>
          </a:p>
        </p:txBody>
      </p:sp>
    </p:spTree>
    <p:extLst>
      <p:ext uri="{BB962C8B-B14F-4D97-AF65-F5344CB8AC3E}">
        <p14:creationId xmlns:p14="http://schemas.microsoft.com/office/powerpoint/2010/main" val="802985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4689E-522F-43E7-B8FF-A02B3BDDC3FA}" type="datetimeFigureOut">
              <a:rPr lang="en-IN" smtClean="0"/>
              <a:t>17-11-2019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E034A2-8C0F-4364-9750-2229715A63B5}" type="slidenum">
              <a:rPr lang="en-IN" smtClean="0"/>
              <a:t>‹#›</a:t>
            </a:fld>
            <a:endParaRPr lang="en-IN"/>
          </a:p>
        </p:txBody>
      </p:sp>
    </p:spTree>
    <p:extLst>
      <p:ext uri="{BB962C8B-B14F-4D97-AF65-F5344CB8AC3E}">
        <p14:creationId xmlns:p14="http://schemas.microsoft.com/office/powerpoint/2010/main" val="11216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4689E-522F-43E7-B8FF-A02B3BDDC3FA}" type="datetimeFigureOut">
              <a:rPr lang="en-IN" smtClean="0"/>
              <a:t>17-11-2019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E034A2-8C0F-4364-9750-2229715A63B5}" type="slidenum">
              <a:rPr lang="en-IN" smtClean="0"/>
              <a:t>‹#›</a:t>
            </a:fld>
            <a:endParaRPr lang="en-IN"/>
          </a:p>
        </p:txBody>
      </p:sp>
    </p:spTree>
    <p:extLst>
      <p:ext uri="{BB962C8B-B14F-4D97-AF65-F5344CB8AC3E}">
        <p14:creationId xmlns:p14="http://schemas.microsoft.com/office/powerpoint/2010/main" val="4101642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B4689E-522F-43E7-B8FF-A02B3BDDC3FA}" type="datetimeFigureOut">
              <a:rPr lang="en-IN" smtClean="0"/>
              <a:t>17-11-2019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CE034A2-8C0F-4364-9750-2229715A63B5}" type="slidenum">
              <a:rPr lang="en-IN" smtClean="0"/>
              <a:t>‹#›</a:t>
            </a:fld>
            <a:endParaRPr lang="en-IN"/>
          </a:p>
        </p:txBody>
      </p:sp>
    </p:spTree>
    <p:extLst>
      <p:ext uri="{BB962C8B-B14F-4D97-AF65-F5344CB8AC3E}">
        <p14:creationId xmlns:p14="http://schemas.microsoft.com/office/powerpoint/2010/main" val="250748304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7.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3920" y="-12700"/>
            <a:ext cx="1752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132571" y="838201"/>
            <a:ext cx="5088894" cy="769441"/>
          </a:xfrm>
          <a:prstGeom prst="rect">
            <a:avLst/>
          </a:prstGeom>
          <a:noFill/>
        </p:spPr>
        <p:txBody>
          <a:bodyPr wrap="none" lIns="91440" tIns="45720" rIns="91440" bIns="45720">
            <a:spAutoFit/>
          </a:bodyPr>
          <a:lstStyle/>
          <a:p>
            <a:pPr algn="ctr"/>
            <a:r>
              <a:rPr lang="en-US" sz="4400" b="1" spc="300" dirty="0" smtClean="0">
                <a:ln w="11430" cmpd="sng">
                  <a:solidFill>
                    <a:srgbClr val="CEB966">
                      <a:tint val="10000"/>
                    </a:srgbClr>
                  </a:solidFill>
                  <a:prstDash val="solid"/>
                  <a:miter lim="800000"/>
                </a:ln>
                <a:solidFill>
                  <a:srgbClr val="002060"/>
                </a:solidFill>
                <a:effectLst>
                  <a:glow rad="45500">
                    <a:srgbClr val="CEB966">
                      <a:satMod val="220000"/>
                      <a:alpha val="35000"/>
                    </a:srgbClr>
                  </a:glow>
                </a:effectLst>
              </a:rPr>
              <a:t>TVS CREDIT</a:t>
            </a:r>
            <a:r>
              <a:rPr lang="en-US" sz="4400" b="1" spc="300" dirty="0" smtClean="0">
                <a:ln w="11430" cmpd="sng">
                  <a:solidFill>
                    <a:srgbClr val="CEB966">
                      <a:tint val="10000"/>
                    </a:srgbClr>
                  </a:solidFill>
                  <a:prstDash val="solid"/>
                  <a:miter lim="800000"/>
                </a:ln>
                <a:gradFill>
                  <a:gsLst>
                    <a:gs pos="10000">
                      <a:srgbClr val="CEB966">
                        <a:tint val="83000"/>
                        <a:shade val="100000"/>
                        <a:satMod val="200000"/>
                      </a:srgbClr>
                    </a:gs>
                    <a:gs pos="75000">
                      <a:srgbClr val="CEB966">
                        <a:tint val="100000"/>
                        <a:shade val="50000"/>
                        <a:satMod val="150000"/>
                      </a:srgbClr>
                    </a:gs>
                  </a:gsLst>
                  <a:lin ang="5400000"/>
                </a:gradFill>
                <a:effectLst>
                  <a:glow rad="45500">
                    <a:srgbClr val="CEB966">
                      <a:satMod val="220000"/>
                      <a:alpha val="35000"/>
                    </a:srgbClr>
                  </a:glow>
                </a:effectLst>
              </a:rPr>
              <a:t> E.P.I.C</a:t>
            </a:r>
            <a:endParaRPr lang="en-US" sz="4400" b="1" spc="300" dirty="0">
              <a:ln w="11430" cmpd="sng">
                <a:solidFill>
                  <a:srgbClr val="CEB966">
                    <a:tint val="10000"/>
                  </a:srgbClr>
                </a:solidFill>
                <a:prstDash val="solid"/>
                <a:miter lim="800000"/>
              </a:ln>
              <a:gradFill>
                <a:gsLst>
                  <a:gs pos="10000">
                    <a:srgbClr val="CEB966">
                      <a:tint val="83000"/>
                      <a:shade val="100000"/>
                      <a:satMod val="200000"/>
                    </a:srgbClr>
                  </a:gs>
                  <a:gs pos="75000">
                    <a:srgbClr val="CEB966">
                      <a:tint val="100000"/>
                      <a:shade val="50000"/>
                      <a:satMod val="150000"/>
                    </a:srgbClr>
                  </a:gs>
                </a:gsLst>
                <a:lin ang="5400000"/>
              </a:gradFill>
              <a:effectLst>
                <a:glow rad="45500">
                  <a:srgbClr val="CEB966">
                    <a:satMod val="220000"/>
                    <a:alpha val="35000"/>
                  </a:srgbClr>
                </a:glow>
              </a:effectLst>
            </a:endParaRPr>
          </a:p>
        </p:txBody>
      </p:sp>
      <p:sp>
        <p:nvSpPr>
          <p:cNvPr id="11" name="TextBox 10"/>
          <p:cNvSpPr txBox="1"/>
          <p:nvPr/>
        </p:nvSpPr>
        <p:spPr>
          <a:xfrm>
            <a:off x="1981200" y="2603659"/>
            <a:ext cx="1371600" cy="307777"/>
          </a:xfrm>
          <a:prstGeom prst="rect">
            <a:avLst/>
          </a:prstGeom>
          <a:noFill/>
        </p:spPr>
        <p:txBody>
          <a:bodyPr wrap="square" rtlCol="0">
            <a:spAutoFit/>
          </a:bodyPr>
          <a:lstStyle/>
          <a:p>
            <a:pPr algn="ctr"/>
            <a:r>
              <a:rPr lang="en-US" sz="1400" b="1" dirty="0">
                <a:solidFill>
                  <a:prstClr val="black"/>
                </a:solidFill>
              </a:rPr>
              <a:t>Team Name</a:t>
            </a:r>
          </a:p>
        </p:txBody>
      </p:sp>
      <p:sp>
        <p:nvSpPr>
          <p:cNvPr id="12" name="TextBox 11"/>
          <p:cNvSpPr txBox="1"/>
          <p:nvPr/>
        </p:nvSpPr>
        <p:spPr>
          <a:xfrm>
            <a:off x="1981198" y="3778925"/>
            <a:ext cx="1371600" cy="307777"/>
          </a:xfrm>
          <a:prstGeom prst="rect">
            <a:avLst/>
          </a:prstGeom>
          <a:noFill/>
        </p:spPr>
        <p:txBody>
          <a:bodyPr wrap="square" rtlCol="0">
            <a:spAutoFit/>
          </a:bodyPr>
          <a:lstStyle/>
          <a:p>
            <a:pPr algn="ctr"/>
            <a:r>
              <a:rPr lang="en-US" sz="1400" b="1" dirty="0">
                <a:solidFill>
                  <a:prstClr val="black"/>
                </a:solidFill>
              </a:rPr>
              <a:t>College</a:t>
            </a:r>
          </a:p>
        </p:txBody>
      </p:sp>
      <p:sp>
        <p:nvSpPr>
          <p:cNvPr id="9" name="Rectangle 8"/>
          <p:cNvSpPr/>
          <p:nvPr/>
        </p:nvSpPr>
        <p:spPr>
          <a:xfrm>
            <a:off x="3352799" y="2512814"/>
            <a:ext cx="2528455" cy="489466"/>
          </a:xfrm>
          <a:prstGeom prst="rect">
            <a:avLst/>
          </a:prstGeom>
          <a:gradFill>
            <a:gsLst>
              <a:gs pos="23000">
                <a:schemeClr val="bg2"/>
              </a:gs>
              <a:gs pos="10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black">
                    <a:lumMod val="65000"/>
                    <a:lumOff val="35000"/>
                  </a:prstClr>
                </a:solidFill>
              </a:rPr>
              <a:t>Suman Pal</a:t>
            </a:r>
            <a:endParaRPr lang="en-US" b="1" dirty="0">
              <a:solidFill>
                <a:prstClr val="black">
                  <a:lumMod val="65000"/>
                  <a:lumOff val="35000"/>
                </a:prstClr>
              </a:solidFill>
            </a:endParaRPr>
          </a:p>
        </p:txBody>
      </p:sp>
      <p:sp>
        <p:nvSpPr>
          <p:cNvPr id="14" name="Rectangle 13"/>
          <p:cNvSpPr/>
          <p:nvPr/>
        </p:nvSpPr>
        <p:spPr>
          <a:xfrm>
            <a:off x="3352798" y="5039976"/>
            <a:ext cx="1097282" cy="510550"/>
          </a:xfrm>
          <a:prstGeom prst="rect">
            <a:avLst/>
          </a:prstGeom>
          <a:gradFill>
            <a:gsLst>
              <a:gs pos="75000">
                <a:schemeClr val="bg2"/>
              </a:gs>
              <a:gs pos="10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black">
                    <a:lumMod val="75000"/>
                    <a:lumOff val="25000"/>
                  </a:prstClr>
                </a:solidFill>
              </a:rPr>
              <a:t>Suman </a:t>
            </a:r>
            <a:r>
              <a:rPr lang="en-US" sz="1400" b="1" dirty="0">
                <a:solidFill>
                  <a:prstClr val="black">
                    <a:lumMod val="75000"/>
                    <a:lumOff val="25000"/>
                  </a:prstClr>
                </a:solidFill>
              </a:rPr>
              <a:t>Pal</a:t>
            </a:r>
          </a:p>
        </p:txBody>
      </p:sp>
      <p:sp>
        <p:nvSpPr>
          <p:cNvPr id="15" name="TextBox 14"/>
          <p:cNvSpPr txBox="1"/>
          <p:nvPr/>
        </p:nvSpPr>
        <p:spPr>
          <a:xfrm>
            <a:off x="1981198" y="5064770"/>
            <a:ext cx="1371600" cy="523220"/>
          </a:xfrm>
          <a:prstGeom prst="rect">
            <a:avLst/>
          </a:prstGeom>
          <a:noFill/>
        </p:spPr>
        <p:txBody>
          <a:bodyPr wrap="square" rtlCol="0">
            <a:spAutoFit/>
          </a:bodyPr>
          <a:lstStyle/>
          <a:p>
            <a:pPr algn="ctr"/>
            <a:r>
              <a:rPr lang="en-US" sz="1400" b="1" dirty="0">
                <a:solidFill>
                  <a:prstClr val="black"/>
                </a:solidFill>
              </a:rPr>
              <a:t>Name of the Participants</a:t>
            </a:r>
          </a:p>
        </p:txBody>
      </p:sp>
      <p:sp>
        <p:nvSpPr>
          <p:cNvPr id="16" name="Rectangle 15"/>
          <p:cNvSpPr/>
          <p:nvPr/>
        </p:nvSpPr>
        <p:spPr>
          <a:xfrm>
            <a:off x="3352801" y="3688079"/>
            <a:ext cx="2528455" cy="489466"/>
          </a:xfrm>
          <a:prstGeom prst="rect">
            <a:avLst/>
          </a:prstGeom>
          <a:gradFill>
            <a:gsLst>
              <a:gs pos="23000">
                <a:schemeClr val="bg2"/>
              </a:gs>
              <a:gs pos="10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black">
                    <a:lumMod val="65000"/>
                    <a:lumOff val="35000"/>
                  </a:prstClr>
                </a:solidFill>
              </a:rPr>
              <a:t>IIM Calcutta</a:t>
            </a:r>
          </a:p>
        </p:txBody>
      </p:sp>
      <p:sp>
        <p:nvSpPr>
          <p:cNvPr id="17" name="Rectangle 16"/>
          <p:cNvSpPr/>
          <p:nvPr/>
        </p:nvSpPr>
        <p:spPr>
          <a:xfrm>
            <a:off x="6180876" y="4688840"/>
            <a:ext cx="4715724" cy="1524000"/>
          </a:xfrm>
          <a:prstGeom prst="rect">
            <a:avLst/>
          </a:prstGeom>
          <a:gradFill>
            <a:gsLst>
              <a:gs pos="53000">
                <a:scrgbClr r="0" g="0" b="0"/>
              </a:gs>
              <a:gs pos="0">
                <a:schemeClr val="accent1">
                  <a:tint val="44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EB966">
                    <a:lumMod val="40000"/>
                    <a:lumOff val="60000"/>
                  </a:srgbClr>
                </a:solidFill>
              </a:rPr>
              <a:t>FINANCIAL</a:t>
            </a:r>
            <a:r>
              <a:rPr lang="en-US" sz="2400" b="1" dirty="0">
                <a:solidFill>
                  <a:srgbClr val="CEB966">
                    <a:lumMod val="60000"/>
                    <a:lumOff val="40000"/>
                  </a:srgbClr>
                </a:solidFill>
              </a:rPr>
              <a:t> </a:t>
            </a:r>
            <a:r>
              <a:rPr lang="en-US" sz="2400" b="1" dirty="0">
                <a:solidFill>
                  <a:srgbClr val="CEB966">
                    <a:lumMod val="75000"/>
                  </a:srgbClr>
                </a:solidFill>
              </a:rPr>
              <a:t>DELINQUENCY</a:t>
            </a:r>
            <a:r>
              <a:rPr lang="en-US" sz="2400" b="1" dirty="0">
                <a:solidFill>
                  <a:srgbClr val="CEB966">
                    <a:lumMod val="50000"/>
                  </a:srgbClr>
                </a:solidFill>
              </a:rPr>
              <a:t> </a:t>
            </a:r>
            <a:r>
              <a:rPr lang="en-US" sz="2400" b="1" dirty="0">
                <a:solidFill>
                  <a:srgbClr val="CEB966">
                    <a:lumMod val="75000"/>
                  </a:srgbClr>
                </a:solidFill>
              </a:rPr>
              <a:t>PREDICTIVE ANALYSIS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876" y="2234142"/>
            <a:ext cx="4715724" cy="2438400"/>
          </a:xfrm>
          <a:prstGeom prst="rect">
            <a:avLst/>
          </a:prstGeom>
          <a:noFill/>
          <a:ln w="19050">
            <a:solidFill>
              <a:schemeClr val="tx1">
                <a:alpha val="38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Slide Number Placeholder 18"/>
          <p:cNvSpPr>
            <a:spLocks noGrp="1"/>
          </p:cNvSpPr>
          <p:nvPr>
            <p:ph type="sldNum" sz="quarter" idx="12"/>
          </p:nvPr>
        </p:nvSpPr>
        <p:spPr/>
        <p:txBody>
          <a:bodyPr/>
          <a:lstStyle/>
          <a:p>
            <a:fld id="{E2654169-9F70-4D99-B8A1-E6F73DE0AF7F}" type="slidenum">
              <a:rPr lang="en-US" smtClean="0">
                <a:solidFill>
                  <a:srgbClr val="CEB966"/>
                </a:solidFill>
              </a:rPr>
              <a:pPr/>
              <a:t>1</a:t>
            </a:fld>
            <a:endParaRPr lang="en-US">
              <a:solidFill>
                <a:srgbClr val="CEB966"/>
              </a:solidFill>
            </a:endParaRPr>
          </a:p>
        </p:txBody>
      </p:sp>
    </p:spTree>
    <p:extLst>
      <p:ext uri="{BB962C8B-B14F-4D97-AF65-F5344CB8AC3E}">
        <p14:creationId xmlns:p14="http://schemas.microsoft.com/office/powerpoint/2010/main" val="2552359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862263" y="99577"/>
            <a:ext cx="2157412" cy="3319897"/>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ysClr val="windowText" lastClr="000000"/>
                </a:solidFill>
                <a:cs typeface="Arial" panose="020B0604020202020204" pitchFamily="34" charset="0"/>
              </a:rPr>
              <a:t>Data Pre-processing:</a:t>
            </a:r>
          </a:p>
          <a:p>
            <a:r>
              <a:rPr lang="en-IN" sz="1000" dirty="0">
                <a:solidFill>
                  <a:sysClr val="windowText" lastClr="000000"/>
                </a:solidFill>
                <a:latin typeface="Arial" panose="020B0604020202020204" pitchFamily="34" charset="0"/>
                <a:cs typeface="Arial" panose="020B0604020202020204" pitchFamily="34" charset="0"/>
              </a:rPr>
              <a:t>The variable V1 (</a:t>
            </a:r>
            <a:r>
              <a:rPr lang="en-IN" sz="1000" dirty="0" err="1">
                <a:solidFill>
                  <a:sysClr val="windowText" lastClr="000000"/>
                </a:solidFill>
                <a:latin typeface="Arial" panose="020B0604020202020204" pitchFamily="34" charset="0"/>
                <a:cs typeface="Arial" panose="020B0604020202020204" pitchFamily="34" charset="0"/>
              </a:rPr>
              <a:t>Cust_ID</a:t>
            </a:r>
            <a:r>
              <a:rPr lang="en-IN" sz="1000" dirty="0">
                <a:solidFill>
                  <a:sysClr val="windowText" lastClr="000000"/>
                </a:solidFill>
                <a:latin typeface="Arial" panose="020B0604020202020204" pitchFamily="34" charset="0"/>
                <a:cs typeface="Arial" panose="020B0604020202020204" pitchFamily="34" charset="0"/>
              </a:rPr>
              <a:t>) have been ignored and the variables V28 to V31 have been imputed with the following strategies:</a:t>
            </a:r>
          </a:p>
          <a:p>
            <a:r>
              <a:rPr lang="en-IN" sz="1000" b="1" dirty="0">
                <a:solidFill>
                  <a:sysClr val="windowText" lastClr="000000"/>
                </a:solidFill>
                <a:latin typeface="Arial" panose="020B0604020202020204" pitchFamily="34" charset="0"/>
                <a:cs typeface="Arial" panose="020B0604020202020204" pitchFamily="34" charset="0"/>
              </a:rPr>
              <a:t>a) </a:t>
            </a:r>
            <a:r>
              <a:rPr lang="en-IN" sz="1000" dirty="0">
                <a:solidFill>
                  <a:sysClr val="windowText" lastClr="000000"/>
                </a:solidFill>
                <a:latin typeface="Arial" panose="020B0604020202020204" pitchFamily="34" charset="0"/>
                <a:cs typeface="Arial" panose="020B0604020202020204" pitchFamily="34" charset="0"/>
              </a:rPr>
              <a:t>V28 to V30 represent the no. of times the customers were past 30,90  and 180 days respectively. The missing data were imputed with 0 as defaulting in payment </a:t>
            </a:r>
            <a:r>
              <a:rPr lang="en-IN" sz="1000" dirty="0" smtClean="0">
                <a:solidFill>
                  <a:sysClr val="windowText" lastClr="000000"/>
                </a:solidFill>
                <a:latin typeface="Arial" panose="020B0604020202020204" pitchFamily="34" charset="0"/>
                <a:cs typeface="Arial" panose="020B0604020202020204" pitchFamily="34" charset="0"/>
              </a:rPr>
              <a:t>should </a:t>
            </a:r>
            <a:r>
              <a:rPr lang="en-IN" sz="1000" dirty="0">
                <a:solidFill>
                  <a:sysClr val="windowText" lastClr="000000"/>
                </a:solidFill>
                <a:latin typeface="Arial" panose="020B0604020202020204" pitchFamily="34" charset="0"/>
                <a:cs typeface="Arial" panose="020B0604020202020204" pitchFamily="34" charset="0"/>
              </a:rPr>
              <a:t>logically </a:t>
            </a:r>
            <a:r>
              <a:rPr lang="en-IN" sz="1000" dirty="0" smtClean="0">
                <a:solidFill>
                  <a:sysClr val="windowText" lastClr="000000"/>
                </a:solidFill>
                <a:latin typeface="Arial" panose="020B0604020202020204" pitchFamily="34" charset="0"/>
                <a:cs typeface="Arial" panose="020B0604020202020204" pitchFamily="34" charset="0"/>
              </a:rPr>
              <a:t>be recorded </a:t>
            </a:r>
            <a:r>
              <a:rPr lang="en-IN" sz="1000" dirty="0">
                <a:solidFill>
                  <a:sysClr val="windowText" lastClr="000000"/>
                </a:solidFill>
                <a:latin typeface="Arial" panose="020B0604020202020204" pitchFamily="34" charset="0"/>
                <a:cs typeface="Arial" panose="020B0604020202020204" pitchFamily="34" charset="0"/>
              </a:rPr>
              <a:t>in the system. Also proportion </a:t>
            </a:r>
            <a:r>
              <a:rPr lang="en-IN" sz="1000" dirty="0" smtClean="0">
                <a:solidFill>
                  <a:sysClr val="windowText" lastClr="000000"/>
                </a:solidFill>
                <a:latin typeface="Arial" panose="020B0604020202020204" pitchFamily="34" charset="0"/>
                <a:cs typeface="Arial" panose="020B0604020202020204" pitchFamily="34" charset="0"/>
              </a:rPr>
              <a:t>of Target </a:t>
            </a:r>
            <a:r>
              <a:rPr lang="en-IN" sz="1000" dirty="0">
                <a:solidFill>
                  <a:sysClr val="windowText" lastClr="000000"/>
                </a:solidFill>
                <a:latin typeface="Arial" panose="020B0604020202020204" pitchFamily="34" charset="0"/>
                <a:cs typeface="Arial" panose="020B0604020202020204" pitchFamily="34" charset="0"/>
              </a:rPr>
              <a:t>variable of the missing data was found to be same as that of the overall proportion</a:t>
            </a:r>
          </a:p>
          <a:p>
            <a:r>
              <a:rPr lang="en-IN" sz="1000" b="1" dirty="0" smtClean="0">
                <a:solidFill>
                  <a:sysClr val="windowText" lastClr="000000"/>
                </a:solidFill>
                <a:latin typeface="Arial" panose="020B0604020202020204" pitchFamily="34" charset="0"/>
                <a:cs typeface="Arial" panose="020B0604020202020204" pitchFamily="34" charset="0"/>
              </a:rPr>
              <a:t>b)</a:t>
            </a:r>
            <a:r>
              <a:rPr lang="en-IN" sz="1000" dirty="0" smtClean="0">
                <a:solidFill>
                  <a:sysClr val="windowText" lastClr="000000"/>
                </a:solidFill>
                <a:latin typeface="Arial" panose="020B0604020202020204" pitchFamily="34" charset="0"/>
                <a:cs typeface="Arial" panose="020B0604020202020204" pitchFamily="34" charset="0"/>
              </a:rPr>
              <a:t>Values for V31 are imputed by fitting a distribution (i.e. as per the distribution of the data.</a:t>
            </a:r>
            <a:endParaRPr lang="en-IN" sz="1000" dirty="0">
              <a:solidFill>
                <a:sysClr val="windowText" lastClr="000000"/>
              </a:solidFill>
              <a:latin typeface="Arial" panose="020B0604020202020204" pitchFamily="34" charset="0"/>
              <a:cs typeface="Arial" panose="020B0604020202020204" pitchFamily="34" charset="0"/>
            </a:endParaRPr>
          </a:p>
        </p:txBody>
      </p:sp>
      <p:sp>
        <p:nvSpPr>
          <p:cNvPr id="6" name="Rounded Rectangle 5"/>
          <p:cNvSpPr/>
          <p:nvPr/>
        </p:nvSpPr>
        <p:spPr>
          <a:xfrm>
            <a:off x="5086352" y="27710"/>
            <a:ext cx="2181224" cy="3401290"/>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chemeClr val="tx1"/>
                </a:solidFill>
              </a:rPr>
              <a:t>Feature Selection &amp; Generation:</a:t>
            </a:r>
          </a:p>
          <a:p>
            <a:r>
              <a:rPr lang="en-IN" sz="1000" b="1" dirty="0" smtClean="0">
                <a:solidFill>
                  <a:schemeClr val="tx1"/>
                </a:solidFill>
                <a:latin typeface="Arial" panose="020B0604020202020204" pitchFamily="34" charset="0"/>
                <a:cs typeface="Arial" panose="020B0604020202020204" pitchFamily="34" charset="0"/>
              </a:rPr>
              <a:t>a)</a:t>
            </a:r>
            <a:r>
              <a:rPr lang="en-IN" sz="1000" dirty="0" smtClean="0">
                <a:solidFill>
                  <a:schemeClr val="tx1"/>
                </a:solidFill>
                <a:latin typeface="Arial" panose="020B0604020202020204" pitchFamily="34" charset="0"/>
                <a:cs typeface="Arial" panose="020B0604020202020204" pitchFamily="34" charset="0"/>
              </a:rPr>
              <a:t>One hot encoding for nominal and label encoding for ordinal categorical variables have been used.</a:t>
            </a:r>
          </a:p>
          <a:p>
            <a:r>
              <a:rPr lang="en-IN" sz="1000" b="1" dirty="0" smtClean="0">
                <a:solidFill>
                  <a:schemeClr val="tx1"/>
                </a:solidFill>
                <a:latin typeface="Arial" panose="020B0604020202020204" pitchFamily="34" charset="0"/>
                <a:cs typeface="Arial" panose="020B0604020202020204" pitchFamily="34" charset="0"/>
              </a:rPr>
              <a:t>b)</a:t>
            </a:r>
            <a:r>
              <a:rPr lang="en-IN" sz="1000" dirty="0" smtClean="0">
                <a:solidFill>
                  <a:schemeClr val="tx1"/>
                </a:solidFill>
                <a:latin typeface="Arial" panose="020B0604020202020204" pitchFamily="34" charset="0"/>
                <a:cs typeface="Arial" panose="020B0604020202020204" pitchFamily="34" charset="0"/>
              </a:rPr>
              <a:t>Variables like V18, V27 has been ignored as they were not having effect on the proportion of Target Variable as per </a:t>
            </a:r>
            <a:r>
              <a:rPr lang="en-IN" sz="1000" b="1" dirty="0" smtClean="0">
                <a:solidFill>
                  <a:schemeClr val="tx1"/>
                </a:solidFill>
                <a:latin typeface="Arial" panose="020B0604020202020204" pitchFamily="34" charset="0"/>
                <a:cs typeface="Arial" panose="020B0604020202020204" pitchFamily="34" charset="0"/>
              </a:rPr>
              <a:t>Contingency Table Analysis.</a:t>
            </a:r>
          </a:p>
          <a:p>
            <a:r>
              <a:rPr lang="en-IN" sz="1000" b="1" dirty="0">
                <a:solidFill>
                  <a:schemeClr val="tx1"/>
                </a:solidFill>
                <a:latin typeface="Arial" panose="020B0604020202020204" pitchFamily="34" charset="0"/>
                <a:cs typeface="Arial" panose="020B0604020202020204" pitchFamily="34" charset="0"/>
              </a:rPr>
              <a:t>c</a:t>
            </a:r>
            <a:r>
              <a:rPr lang="en-IN" sz="1000" b="1" dirty="0" smtClean="0">
                <a:solidFill>
                  <a:schemeClr val="tx1"/>
                </a:solidFill>
                <a:latin typeface="Arial" panose="020B0604020202020204" pitchFamily="34" charset="0"/>
                <a:cs typeface="Arial" panose="020B0604020202020204" pitchFamily="34" charset="0"/>
              </a:rPr>
              <a:t>) </a:t>
            </a:r>
            <a:r>
              <a:rPr lang="en-IN" sz="1000" dirty="0" smtClean="0">
                <a:solidFill>
                  <a:schemeClr val="tx1"/>
                </a:solidFill>
                <a:latin typeface="Arial" panose="020B0604020202020204" pitchFamily="34" charset="0"/>
                <a:cs typeface="Arial" panose="020B0604020202020204" pitchFamily="34" charset="0"/>
              </a:rPr>
              <a:t>V2 and V3 provides similar information (having high correlation) and hence only one of them has been chosen to train the model.</a:t>
            </a:r>
          </a:p>
          <a:p>
            <a:r>
              <a:rPr lang="en-IN" sz="1000" b="1" dirty="0">
                <a:solidFill>
                  <a:schemeClr val="tx1"/>
                </a:solidFill>
                <a:latin typeface="Arial" panose="020B0604020202020204" pitchFamily="34" charset="0"/>
                <a:cs typeface="Arial" panose="020B0604020202020204" pitchFamily="34" charset="0"/>
              </a:rPr>
              <a:t>d</a:t>
            </a:r>
            <a:r>
              <a:rPr lang="en-IN" sz="1000" b="1" dirty="0" smtClean="0">
                <a:solidFill>
                  <a:schemeClr val="tx1"/>
                </a:solidFill>
                <a:latin typeface="Arial" panose="020B0604020202020204" pitchFamily="34" charset="0"/>
                <a:cs typeface="Arial" panose="020B0604020202020204" pitchFamily="34" charset="0"/>
              </a:rPr>
              <a:t>)</a:t>
            </a:r>
            <a:r>
              <a:rPr lang="en-IN" sz="1000" dirty="0" smtClean="0">
                <a:solidFill>
                  <a:schemeClr val="tx1"/>
                </a:solidFill>
                <a:latin typeface="Arial" panose="020B0604020202020204" pitchFamily="34" charset="0"/>
                <a:cs typeface="Arial" panose="020B0604020202020204" pitchFamily="34" charset="0"/>
              </a:rPr>
              <a:t>Extreme outliers for features like V15, V25 are removed. Also </a:t>
            </a:r>
            <a:r>
              <a:rPr lang="en-IN" sz="1000" b="1" dirty="0" smtClean="0">
                <a:solidFill>
                  <a:schemeClr val="tx1"/>
                </a:solidFill>
                <a:latin typeface="Arial" panose="020B0604020202020204" pitchFamily="34" charset="0"/>
                <a:cs typeface="Arial" panose="020B0604020202020204" pitchFamily="34" charset="0"/>
              </a:rPr>
              <a:t>log transformation </a:t>
            </a:r>
            <a:r>
              <a:rPr lang="en-IN" sz="1000" dirty="0" smtClean="0">
                <a:solidFill>
                  <a:schemeClr val="tx1"/>
                </a:solidFill>
                <a:latin typeface="Arial" panose="020B0604020202020204" pitchFamily="34" charset="0"/>
                <a:cs typeface="Arial" panose="020B0604020202020204" pitchFamily="34" charset="0"/>
              </a:rPr>
              <a:t>of V25 is taken to reduce its skewness.</a:t>
            </a:r>
          </a:p>
        </p:txBody>
      </p:sp>
      <p:sp>
        <p:nvSpPr>
          <p:cNvPr id="2" name="Rounded Rectangle 1"/>
          <p:cNvSpPr/>
          <p:nvPr/>
        </p:nvSpPr>
        <p:spPr>
          <a:xfrm>
            <a:off x="7477127" y="619125"/>
            <a:ext cx="4229099" cy="1186298"/>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ysClr val="windowText" lastClr="000000"/>
                </a:solidFill>
              </a:rPr>
              <a:t>Algorithms used:</a:t>
            </a:r>
          </a:p>
          <a:p>
            <a:r>
              <a:rPr lang="en-IN" sz="1000" dirty="0" smtClean="0">
                <a:solidFill>
                  <a:sysClr val="windowText" lastClr="000000"/>
                </a:solidFill>
                <a:latin typeface="Arial" panose="020B0604020202020204" pitchFamily="34" charset="0"/>
                <a:cs typeface="Arial" panose="020B0604020202020204" pitchFamily="34" charset="0"/>
              </a:rPr>
              <a:t>a)Along with Tree based models like </a:t>
            </a:r>
            <a:r>
              <a:rPr lang="en-IN" sz="1000" dirty="0" err="1">
                <a:solidFill>
                  <a:sysClr val="windowText" lastClr="000000"/>
                </a:solidFill>
                <a:latin typeface="Arial" panose="020B0604020202020204" pitchFamily="34" charset="0"/>
                <a:cs typeface="Arial" panose="020B0604020202020204" pitchFamily="34" charset="0"/>
              </a:rPr>
              <a:t>X</a:t>
            </a:r>
            <a:r>
              <a:rPr lang="en-IN" sz="1000" dirty="0" err="1" smtClean="0">
                <a:solidFill>
                  <a:sysClr val="windowText" lastClr="000000"/>
                </a:solidFill>
                <a:latin typeface="Arial" panose="020B0604020202020204" pitchFamily="34" charset="0"/>
                <a:cs typeface="Arial" panose="020B0604020202020204" pitchFamily="34" charset="0"/>
              </a:rPr>
              <a:t>gboost</a:t>
            </a:r>
            <a:r>
              <a:rPr lang="en-IN" sz="1000" dirty="0" smtClean="0">
                <a:solidFill>
                  <a:sysClr val="windowText" lastClr="000000"/>
                </a:solidFill>
                <a:latin typeface="Arial" panose="020B0604020202020204" pitchFamily="34" charset="0"/>
                <a:cs typeface="Arial" panose="020B0604020202020204" pitchFamily="34" charset="0"/>
              </a:rPr>
              <a:t>, Random Forest other models like SVM (with non linear kernel), Logistic Regression were used as well. </a:t>
            </a:r>
          </a:p>
          <a:p>
            <a:r>
              <a:rPr lang="en-IN" sz="1000" dirty="0" smtClean="0">
                <a:solidFill>
                  <a:sysClr val="windowText" lastClr="000000"/>
                </a:solidFill>
                <a:latin typeface="Arial" panose="020B0604020202020204" pitchFamily="34" charset="0"/>
                <a:cs typeface="Arial" panose="020B0604020202020204" pitchFamily="34" charset="0"/>
              </a:rPr>
              <a:t>b)According to performance metrics such as accuracy, </a:t>
            </a:r>
            <a:r>
              <a:rPr lang="en-IN" sz="1000" dirty="0" err="1" smtClean="0">
                <a:solidFill>
                  <a:sysClr val="windowText" lastClr="000000"/>
                </a:solidFill>
                <a:latin typeface="Arial" panose="020B0604020202020204" pitchFamily="34" charset="0"/>
                <a:cs typeface="Arial" panose="020B0604020202020204" pitchFamily="34" charset="0"/>
              </a:rPr>
              <a:t>auc</a:t>
            </a:r>
            <a:r>
              <a:rPr lang="en-IN" sz="1000" dirty="0" smtClean="0">
                <a:solidFill>
                  <a:sysClr val="windowText" lastClr="000000"/>
                </a:solidFill>
                <a:latin typeface="Arial" panose="020B0604020202020204" pitchFamily="34" charset="0"/>
                <a:cs typeface="Arial" panose="020B0604020202020204" pitchFamily="34" charset="0"/>
              </a:rPr>
              <a:t>, f1-score, </a:t>
            </a:r>
            <a:r>
              <a:rPr lang="en-IN" sz="1000" dirty="0" err="1">
                <a:solidFill>
                  <a:sysClr val="windowText" lastClr="000000"/>
                </a:solidFill>
                <a:latin typeface="Arial" panose="020B0604020202020204" pitchFamily="34" charset="0"/>
                <a:cs typeface="Arial" panose="020B0604020202020204" pitchFamily="34" charset="0"/>
              </a:rPr>
              <a:t>X</a:t>
            </a:r>
            <a:r>
              <a:rPr lang="en-IN" sz="1000" dirty="0" err="1" smtClean="0">
                <a:solidFill>
                  <a:sysClr val="windowText" lastClr="000000"/>
                </a:solidFill>
                <a:latin typeface="Arial" panose="020B0604020202020204" pitchFamily="34" charset="0"/>
                <a:cs typeface="Arial" panose="020B0604020202020204" pitchFamily="34" charset="0"/>
              </a:rPr>
              <a:t>gboost</a:t>
            </a:r>
            <a:r>
              <a:rPr lang="en-IN" sz="1000" dirty="0" smtClean="0">
                <a:solidFill>
                  <a:sysClr val="windowText" lastClr="000000"/>
                </a:solidFill>
                <a:latin typeface="Arial" panose="020B0604020202020204" pitchFamily="34" charset="0"/>
                <a:cs typeface="Arial" panose="020B0604020202020204" pitchFamily="34" charset="0"/>
              </a:rPr>
              <a:t> was found to be the best among them. It was then fine tuned to give even better accuracy.</a:t>
            </a:r>
            <a:endParaRPr lang="en-IN" sz="1000" dirty="0">
              <a:solidFill>
                <a:sysClr val="windowText" lastClr="000000"/>
              </a:solidFill>
              <a:latin typeface="Arial" panose="020B0604020202020204" pitchFamily="34" charset="0"/>
              <a:cs typeface="Arial" panose="020B0604020202020204" pitchFamily="34" charset="0"/>
            </a:endParaRPr>
          </a:p>
        </p:txBody>
      </p:sp>
      <p:sp>
        <p:nvSpPr>
          <p:cNvPr id="3" name="Rounded Rectangle 2"/>
          <p:cNvSpPr/>
          <p:nvPr/>
        </p:nvSpPr>
        <p:spPr>
          <a:xfrm>
            <a:off x="133350" y="147195"/>
            <a:ext cx="2495550" cy="211974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rial" panose="020B0604020202020204" pitchFamily="34" charset="0"/>
                <a:cs typeface="Arial" panose="020B0604020202020204" pitchFamily="34" charset="0"/>
              </a:rPr>
              <a:t>TVS credit, a financial services company under </a:t>
            </a:r>
            <a:r>
              <a:rPr lang="en-US" sz="1000" dirty="0" smtClean="0">
                <a:solidFill>
                  <a:schemeClr val="tx1"/>
                </a:solidFill>
                <a:latin typeface="Arial" panose="020B0604020202020204" pitchFamily="34" charset="0"/>
                <a:cs typeface="Arial" panose="020B0604020202020204" pitchFamily="34" charset="0"/>
              </a:rPr>
              <a:t>TVS </a:t>
            </a:r>
            <a:r>
              <a:rPr lang="en-US" sz="1000" dirty="0">
                <a:solidFill>
                  <a:schemeClr val="tx1"/>
                </a:solidFill>
                <a:latin typeface="Arial" panose="020B0604020202020204" pitchFamily="34" charset="0"/>
                <a:cs typeface="Arial" panose="020B0604020202020204" pitchFamily="34" charset="0"/>
              </a:rPr>
              <a:t>group, operating across 21 states, aims to empower Indians from </a:t>
            </a:r>
            <a:r>
              <a:rPr lang="en-US" sz="1000" b="1" dirty="0">
                <a:solidFill>
                  <a:schemeClr val="tx1"/>
                </a:solidFill>
                <a:latin typeface="Arial" panose="020B0604020202020204" pitchFamily="34" charset="0"/>
                <a:cs typeface="Arial" panose="020B0604020202020204" pitchFamily="34" charset="0"/>
              </a:rPr>
              <a:t>various socioeconomic backgrounds </a:t>
            </a:r>
            <a:r>
              <a:rPr lang="en-US" sz="1000" dirty="0">
                <a:solidFill>
                  <a:schemeClr val="tx1"/>
                </a:solidFill>
                <a:latin typeface="Arial" panose="020B0604020202020204" pitchFamily="34" charset="0"/>
                <a:cs typeface="Arial" panose="020B0604020202020204" pitchFamily="34" charset="0"/>
              </a:rPr>
              <a:t>with financial products serving their </a:t>
            </a:r>
            <a:r>
              <a:rPr lang="en-US" sz="1000" dirty="0" smtClean="0">
                <a:solidFill>
                  <a:schemeClr val="tx1"/>
                </a:solidFill>
                <a:latin typeface="Arial" panose="020B0604020202020204" pitchFamily="34" charset="0"/>
                <a:cs typeface="Arial" panose="020B0604020202020204" pitchFamily="34" charset="0"/>
              </a:rPr>
              <a:t>needs.</a:t>
            </a:r>
          </a:p>
          <a:p>
            <a:r>
              <a:rPr lang="en-US" sz="1000" dirty="0" smtClean="0">
                <a:solidFill>
                  <a:schemeClr val="tx1"/>
                </a:solidFill>
                <a:latin typeface="Arial" panose="020B0604020202020204" pitchFamily="34" charset="0"/>
                <a:cs typeface="Arial" panose="020B0604020202020204" pitchFamily="34" charset="0"/>
              </a:rPr>
              <a:t>The </a:t>
            </a:r>
            <a:r>
              <a:rPr lang="en-US" sz="1000" dirty="0">
                <a:solidFill>
                  <a:schemeClr val="tx1"/>
                </a:solidFill>
                <a:latin typeface="Arial" panose="020B0604020202020204" pitchFamily="34" charset="0"/>
                <a:cs typeface="Arial" panose="020B0604020202020204" pitchFamily="34" charset="0"/>
              </a:rPr>
              <a:t>new venture into consumer </a:t>
            </a:r>
            <a:r>
              <a:rPr lang="en-US" sz="1000" dirty="0" smtClean="0">
                <a:solidFill>
                  <a:schemeClr val="tx1"/>
                </a:solidFill>
                <a:latin typeface="Arial" panose="020B0604020202020204" pitchFamily="34" charset="0"/>
                <a:cs typeface="Arial" panose="020B0604020202020204" pitchFamily="34" charset="0"/>
              </a:rPr>
              <a:t>durables in </a:t>
            </a:r>
            <a:r>
              <a:rPr lang="en-US" sz="1000" b="1" dirty="0" smtClean="0">
                <a:solidFill>
                  <a:schemeClr val="tx1"/>
                </a:solidFill>
                <a:latin typeface="Arial" panose="020B0604020202020204" pitchFamily="34" charset="0"/>
                <a:cs typeface="Arial" panose="020B0604020202020204" pitchFamily="34" charset="0"/>
              </a:rPr>
              <a:t>2017</a:t>
            </a:r>
            <a:r>
              <a:rPr lang="en-US" sz="1000" dirty="0" smtClean="0">
                <a:solidFill>
                  <a:schemeClr val="tx1"/>
                </a:solidFill>
                <a:latin typeface="Arial" panose="020B0604020202020204" pitchFamily="34" charset="0"/>
                <a:cs typeface="Arial" panose="020B0604020202020204" pitchFamily="34" charset="0"/>
              </a:rPr>
              <a:t> </a:t>
            </a:r>
            <a:r>
              <a:rPr lang="en-US" sz="1000" dirty="0">
                <a:solidFill>
                  <a:schemeClr val="tx1"/>
                </a:solidFill>
                <a:latin typeface="Arial" panose="020B0604020202020204" pitchFamily="34" charset="0"/>
                <a:cs typeface="Arial" panose="020B0604020202020204" pitchFamily="34" charset="0"/>
              </a:rPr>
              <a:t>poses certain challenges for the company with respect to tracking </a:t>
            </a:r>
            <a:r>
              <a:rPr lang="en-US" sz="1000" dirty="0" smtClean="0">
                <a:solidFill>
                  <a:schemeClr val="tx1"/>
                </a:solidFill>
                <a:latin typeface="Arial" panose="020B0604020202020204" pitchFamily="34" charset="0"/>
                <a:cs typeface="Arial" panose="020B0604020202020204" pitchFamily="34" charset="0"/>
              </a:rPr>
              <a:t>and recovery from </a:t>
            </a:r>
            <a:r>
              <a:rPr lang="en-US" sz="1000" dirty="0">
                <a:solidFill>
                  <a:schemeClr val="tx1"/>
                </a:solidFill>
                <a:latin typeface="Arial" panose="020B0604020202020204" pitchFamily="34" charset="0"/>
                <a:cs typeface="Arial" panose="020B0604020202020204" pitchFamily="34" charset="0"/>
              </a:rPr>
              <a:t>prospective loan </a:t>
            </a:r>
            <a:r>
              <a:rPr lang="en-US" sz="1000" dirty="0" smtClean="0">
                <a:solidFill>
                  <a:schemeClr val="tx1"/>
                </a:solidFill>
                <a:latin typeface="Arial" panose="020B0604020202020204" pitchFamily="34" charset="0"/>
                <a:cs typeface="Arial" panose="020B0604020202020204" pitchFamily="34" charset="0"/>
              </a:rPr>
              <a:t>defaulter. </a:t>
            </a:r>
            <a:endParaRPr lang="en-US" sz="1000" dirty="0">
              <a:solidFill>
                <a:schemeClr val="tx1"/>
              </a:solidFill>
              <a:latin typeface="Arial" panose="020B0604020202020204" pitchFamily="34" charset="0"/>
              <a:cs typeface="Arial" panose="020B0604020202020204" pitchFamily="34" charset="0"/>
            </a:endParaRPr>
          </a:p>
          <a:p>
            <a:endParaRPr lang="en-IN" sz="1050" dirty="0"/>
          </a:p>
        </p:txBody>
      </p:sp>
      <p:sp>
        <p:nvSpPr>
          <p:cNvPr id="8" name="Rounded Rectangle 7"/>
          <p:cNvSpPr/>
          <p:nvPr/>
        </p:nvSpPr>
        <p:spPr>
          <a:xfrm>
            <a:off x="33337" y="3248024"/>
            <a:ext cx="2595563" cy="353377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cs typeface="Arial" panose="020B0604020202020204" pitchFamily="34" charset="0"/>
              </a:rPr>
              <a:t>Problem Statement:</a:t>
            </a:r>
          </a:p>
          <a:p>
            <a:r>
              <a:rPr lang="en-US" sz="1000" dirty="0" smtClean="0">
                <a:solidFill>
                  <a:schemeClr val="tx1"/>
                </a:solidFill>
                <a:latin typeface="Arial" panose="020B0604020202020204" pitchFamily="34" charset="0"/>
                <a:cs typeface="Arial" panose="020B0604020202020204" pitchFamily="34" charset="0"/>
              </a:rPr>
              <a:t>For a financial services firm, It is pertinent to ensure payments of installment within stipulated time period.</a:t>
            </a:r>
          </a:p>
          <a:p>
            <a:r>
              <a:rPr lang="en-US" sz="1000" dirty="0" smtClean="0">
                <a:solidFill>
                  <a:schemeClr val="tx1"/>
                </a:solidFill>
                <a:latin typeface="Arial" panose="020B0604020202020204" pitchFamily="34" charset="0"/>
                <a:cs typeface="Arial" panose="020B0604020202020204" pitchFamily="34" charset="0"/>
              </a:rPr>
              <a:t>A customer confirms repayment instrument for EMI payment which is being presented to the bank on a pre-agreed date.</a:t>
            </a:r>
          </a:p>
          <a:p>
            <a:r>
              <a:rPr lang="en-US" sz="1000" dirty="0" smtClean="0">
                <a:solidFill>
                  <a:schemeClr val="tx1"/>
                </a:solidFill>
                <a:latin typeface="Arial" panose="020B0604020202020204" pitchFamily="34" charset="0"/>
                <a:cs typeface="Arial" panose="020B0604020202020204" pitchFamily="34" charset="0"/>
              </a:rPr>
              <a:t>In case a customer fails to pay the EMI on time, TVS credit has various modes through which defaulted EMI can be collected, out of which </a:t>
            </a:r>
            <a:r>
              <a:rPr lang="en-US" sz="1000" b="1" dirty="0" smtClean="0">
                <a:solidFill>
                  <a:schemeClr val="tx1"/>
                </a:solidFill>
                <a:latin typeface="Arial" panose="020B0604020202020204" pitchFamily="34" charset="0"/>
                <a:cs typeface="Arial" panose="020B0604020202020204" pitchFamily="34" charset="0"/>
              </a:rPr>
              <a:t>Focused Representation </a:t>
            </a:r>
            <a:r>
              <a:rPr lang="en-US" sz="1000" dirty="0" smtClean="0">
                <a:solidFill>
                  <a:schemeClr val="tx1"/>
                </a:solidFill>
                <a:latin typeface="Arial" panose="020B0604020202020204" pitchFamily="34" charset="0"/>
                <a:cs typeface="Arial" panose="020B0604020202020204" pitchFamily="34" charset="0"/>
              </a:rPr>
              <a:t>has lower cost of collection.</a:t>
            </a:r>
          </a:p>
          <a:p>
            <a:r>
              <a:rPr lang="en-IN" sz="1000" dirty="0">
                <a:solidFill>
                  <a:sysClr val="windowText" lastClr="000000"/>
                </a:solidFill>
                <a:latin typeface="Arial" panose="020B0604020202020204" pitchFamily="34" charset="0"/>
                <a:cs typeface="Arial" panose="020B0604020202020204" pitchFamily="34" charset="0"/>
              </a:rPr>
              <a:t>It is practically not feasible to do representation of all the bounced customers in terms of </a:t>
            </a:r>
            <a:r>
              <a:rPr lang="en-IN" sz="1000" b="1" dirty="0">
                <a:solidFill>
                  <a:sysClr val="windowText" lastClr="000000"/>
                </a:solidFill>
                <a:latin typeface="Arial" panose="020B0604020202020204" pitchFamily="34" charset="0"/>
                <a:cs typeface="Arial" panose="020B0604020202020204" pitchFamily="34" charset="0"/>
              </a:rPr>
              <a:t>operational cost and effort </a:t>
            </a:r>
            <a:r>
              <a:rPr lang="en-IN" sz="1000" dirty="0">
                <a:solidFill>
                  <a:sysClr val="windowText" lastClr="000000"/>
                </a:solidFill>
                <a:latin typeface="Arial" panose="020B0604020202020204" pitchFamily="34" charset="0"/>
                <a:cs typeface="Arial" panose="020B0604020202020204" pitchFamily="34" charset="0"/>
              </a:rPr>
              <a:t>and hence selecting the right customer for representation is very vital for the organisation.</a:t>
            </a:r>
          </a:p>
          <a:p>
            <a:endParaRPr lang="en-IN" sz="1000" dirty="0"/>
          </a:p>
        </p:txBody>
      </p:sp>
      <p:graphicFrame>
        <p:nvGraphicFramePr>
          <p:cNvPr id="11" name="Table 10"/>
          <p:cNvGraphicFramePr>
            <a:graphicFrameLocks noGrp="1"/>
          </p:cNvGraphicFramePr>
          <p:nvPr>
            <p:extLst>
              <p:ext uri="{D42A27DB-BD31-4B8C-83A1-F6EECF244321}">
                <p14:modId xmlns:p14="http://schemas.microsoft.com/office/powerpoint/2010/main" val="2302836614"/>
              </p:ext>
            </p:extLst>
          </p:nvPr>
        </p:nvGraphicFramePr>
        <p:xfrm>
          <a:off x="2984500" y="3490754"/>
          <a:ext cx="4013200" cy="1097280"/>
        </p:xfrm>
        <a:graphic>
          <a:graphicData uri="http://schemas.openxmlformats.org/drawingml/2006/table">
            <a:tbl>
              <a:tblPr/>
              <a:tblGrid>
                <a:gridCol w="855896"/>
                <a:gridCol w="1065115"/>
                <a:gridCol w="608637"/>
                <a:gridCol w="741776"/>
                <a:gridCol w="741776"/>
              </a:tblGrid>
              <a:tr h="182880">
                <a:tc gridSpan="5">
                  <a:txBody>
                    <a:bodyPr/>
                    <a:lstStyle/>
                    <a:p>
                      <a:pPr algn="ctr" fontAlgn="b"/>
                      <a:r>
                        <a:rPr lang="en-IN" sz="1100" b="1" i="0" u="none" strike="noStrike" dirty="0">
                          <a:solidFill>
                            <a:srgbClr val="000000"/>
                          </a:solidFill>
                          <a:effectLst/>
                          <a:latin typeface="Calibri" panose="020F0502020204030204" pitchFamily="34" charset="0"/>
                        </a:rPr>
                        <a:t>Contingency Table</a:t>
                      </a:r>
                    </a:p>
                  </a:txBody>
                  <a:tcPr marL="7620" marR="7620" marT="7620" marB="0" anchor="b">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880">
                <a:tc>
                  <a:txBody>
                    <a:bodyPr/>
                    <a:lstStyle/>
                    <a:p>
                      <a:pPr algn="l" fontAlgn="b"/>
                      <a:r>
                        <a:rPr lang="en-IN" sz="1100" b="1" i="0" u="none" strike="noStrike" dirty="0">
                          <a:solidFill>
                            <a:srgbClr val="000000"/>
                          </a:solidFill>
                          <a:effectLst/>
                          <a:latin typeface="Calibri" panose="020F0502020204030204" pitchFamily="34" charset="0"/>
                        </a:rPr>
                        <a:t>Count of V36</a:t>
                      </a:r>
                    </a:p>
                  </a:txBody>
                  <a:tcPr marL="7620" marR="7620" marT="7620" marB="0" anchor="b">
                    <a:lnL>
                      <a:noFill/>
                    </a:lnL>
                    <a:lnR>
                      <a:noFill/>
                    </a:lnR>
                    <a:lnT>
                      <a:noFill/>
                    </a:lnT>
                    <a:lnB>
                      <a:noFill/>
                    </a:lnB>
                    <a:solidFill>
                      <a:srgbClr val="DDEBF7"/>
                    </a:solidFill>
                  </a:tcPr>
                </a:tc>
                <a:tc>
                  <a:txBody>
                    <a:bodyPr/>
                    <a:lstStyle/>
                    <a:p>
                      <a:pPr algn="l" fontAlgn="b"/>
                      <a:r>
                        <a:rPr lang="en-IN" sz="1100" b="1" i="0" u="none" strike="noStrike">
                          <a:solidFill>
                            <a:srgbClr val="000000"/>
                          </a:solidFill>
                          <a:effectLst/>
                          <a:latin typeface="Calibri" panose="020F0502020204030204" pitchFamily="34" charset="0"/>
                        </a:rPr>
                        <a:t>Column Labels</a:t>
                      </a:r>
                    </a:p>
                  </a:txBody>
                  <a:tcPr marL="7620" marR="7620" marT="7620" marB="0" anchor="b">
                    <a:lnL>
                      <a:noFill/>
                    </a:lnL>
                    <a:lnR>
                      <a:noFill/>
                    </a:lnR>
                    <a:lnT>
                      <a:noFill/>
                    </a:lnT>
                    <a:lnB>
                      <a:noFill/>
                    </a:lnB>
                    <a:solidFill>
                      <a:srgbClr val="DDEBF7"/>
                    </a:solidFill>
                  </a:tcPr>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rgbClr val="DDEBF7"/>
                    </a:solidFill>
                  </a:tcPr>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rgbClr val="DDEBF7"/>
                    </a:solidFill>
                  </a:tcPr>
                </a:tc>
                <a:tc>
                  <a:txBody>
                    <a:bodyPr/>
                    <a:lstStyle/>
                    <a:p>
                      <a:pPr algn="l" fontAlgn="b"/>
                      <a:r>
                        <a:rPr lang="en-IN" sz="1100" b="1"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DDEBF7"/>
                    </a:solidFill>
                  </a:tcPr>
                </a:tc>
              </a:tr>
              <a:tr h="182880">
                <a:tc>
                  <a:txBody>
                    <a:bodyPr/>
                    <a:lstStyle/>
                    <a:p>
                      <a:pPr algn="l" fontAlgn="b"/>
                      <a:r>
                        <a:rPr lang="en-IN" sz="1100" b="1" i="0" u="none" strike="noStrike">
                          <a:solidFill>
                            <a:srgbClr val="000000"/>
                          </a:solidFill>
                          <a:effectLst/>
                          <a:latin typeface="Calibri" panose="020F0502020204030204" pitchFamily="34" charset="0"/>
                        </a:rPr>
                        <a:t>Row Labels</a:t>
                      </a:r>
                    </a:p>
                  </a:txBody>
                  <a:tcPr marL="7620" marR="7620" marT="7620"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IN" sz="1100" b="1"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IN" sz="1100" b="1" i="0" u="none" strike="noStrike" dirty="0">
                          <a:solidFill>
                            <a:srgbClr val="000000"/>
                          </a:solidFill>
                          <a:effectLst/>
                          <a:latin typeface="Calibri" panose="020F0502020204030204" pitchFamily="34" charset="0"/>
                        </a:rPr>
                        <a:t>1</a:t>
                      </a:r>
                    </a:p>
                  </a:txBody>
                  <a:tcPr marL="7620" marR="7620" marT="7620"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IN" sz="1100" b="1" i="0" u="none" strike="noStrike" dirty="0">
                          <a:solidFill>
                            <a:srgbClr val="000000"/>
                          </a:solidFill>
                          <a:effectLst/>
                          <a:latin typeface="Calibri" panose="020F0502020204030204" pitchFamily="34" charset="0"/>
                        </a:rPr>
                        <a:t>Grand Total</a:t>
                      </a:r>
                    </a:p>
                  </a:txBody>
                  <a:tcPr marL="7620" marR="7620" marT="7620"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IN" sz="1100" b="1" i="0" u="none" strike="noStrike" dirty="0">
                          <a:solidFill>
                            <a:srgbClr val="000000"/>
                          </a:solidFill>
                          <a:effectLst/>
                          <a:latin typeface="Calibri" panose="020F0502020204030204" pitchFamily="34" charset="0"/>
                        </a:rPr>
                        <a:t>Proportion</a:t>
                      </a:r>
                    </a:p>
                  </a:txBody>
                  <a:tcPr marL="7620" marR="7620" marT="7620"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r>
              <a:tr h="182880">
                <a:tc>
                  <a:txBody>
                    <a:bodyPr/>
                    <a:lstStyle/>
                    <a:p>
                      <a:pPr algn="l" fontAlgn="b"/>
                      <a:r>
                        <a:rPr lang="en-IN" sz="1100" b="0" i="0" u="none" strike="noStrike">
                          <a:solidFill>
                            <a:srgbClr val="000000"/>
                          </a:solidFill>
                          <a:effectLst/>
                          <a:latin typeface="Calibri" panose="020F0502020204030204" pitchFamily="34" charset="0"/>
                        </a:rPr>
                        <a:t>Other</a:t>
                      </a:r>
                    </a:p>
                  </a:txBody>
                  <a:tcPr marL="7620" marR="7620" marT="7620"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46279</a:t>
                      </a:r>
                    </a:p>
                  </a:txBody>
                  <a:tcPr marL="7620" marR="7620" marT="7620"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dirty="0">
                          <a:solidFill>
                            <a:srgbClr val="000000"/>
                          </a:solidFill>
                          <a:effectLst/>
                          <a:latin typeface="Calibri" panose="020F0502020204030204" pitchFamily="34" charset="0"/>
                        </a:rPr>
                        <a:t>8844</a:t>
                      </a:r>
                    </a:p>
                  </a:txBody>
                  <a:tcPr marL="7620" marR="7620" marT="7620"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dirty="0">
                          <a:solidFill>
                            <a:srgbClr val="000000"/>
                          </a:solidFill>
                          <a:effectLst/>
                          <a:latin typeface="Calibri" panose="020F0502020204030204" pitchFamily="34" charset="0"/>
                        </a:rPr>
                        <a:t>55123</a:t>
                      </a:r>
                    </a:p>
                  </a:txBody>
                  <a:tcPr marL="7620" marR="7620" marT="7620"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dirty="0">
                          <a:solidFill>
                            <a:srgbClr val="000000"/>
                          </a:solidFill>
                          <a:effectLst/>
                          <a:latin typeface="Calibri" panose="020F0502020204030204" pitchFamily="34" charset="0"/>
                        </a:rPr>
                        <a:t>0.1604412</a:t>
                      </a:r>
                    </a:p>
                  </a:txBody>
                  <a:tcPr marL="7620" marR="7620" marT="7620" marB="0" anchor="b">
                    <a:lnL>
                      <a:noFill/>
                    </a:lnL>
                    <a:lnR>
                      <a:noFill/>
                    </a:lnR>
                    <a:lnT w="6350" cap="flat" cmpd="sng" algn="ctr">
                      <a:solidFill>
                        <a:srgbClr val="9BC2E6"/>
                      </a:solidFill>
                      <a:prstDash val="solid"/>
                      <a:round/>
                      <a:headEnd type="none" w="med" len="med"/>
                      <a:tailEnd type="none" w="med" len="med"/>
                    </a:lnT>
                    <a:lnB>
                      <a:noFill/>
                    </a:lnB>
                  </a:tcPr>
                </a:tc>
              </a:tr>
              <a:tr h="182880">
                <a:tc>
                  <a:txBody>
                    <a:bodyPr/>
                    <a:lstStyle/>
                    <a:p>
                      <a:pPr algn="l" fontAlgn="b"/>
                      <a:r>
                        <a:rPr lang="en-IN" sz="1100" b="0" i="0" u="none" strike="noStrike">
                          <a:solidFill>
                            <a:srgbClr val="000000"/>
                          </a:solidFill>
                          <a:effectLst/>
                          <a:latin typeface="Calibri" panose="020F0502020204030204" pitchFamily="34" charset="0"/>
                        </a:rPr>
                        <a:t>Y</a:t>
                      </a:r>
                    </a:p>
                  </a:txBody>
                  <a:tcPr marL="7620" marR="7620" marT="7620"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120874</a:t>
                      </a:r>
                    </a:p>
                  </a:txBody>
                  <a:tcPr marL="7620" marR="7620" marT="7620"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24003</a:t>
                      </a:r>
                    </a:p>
                  </a:txBody>
                  <a:tcPr marL="7620" marR="7620" marT="7620"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144877</a:t>
                      </a:r>
                    </a:p>
                  </a:txBody>
                  <a:tcPr marL="7620" marR="7620" marT="7620"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0.16567847</a:t>
                      </a:r>
                    </a:p>
                  </a:txBody>
                  <a:tcPr marL="7620" marR="7620" marT="7620" marB="0" anchor="b">
                    <a:lnL>
                      <a:noFill/>
                    </a:lnL>
                    <a:lnR>
                      <a:noFill/>
                    </a:lnR>
                    <a:lnT>
                      <a:noFill/>
                    </a:lnT>
                    <a:lnB w="6350" cap="flat" cmpd="sng" algn="ctr">
                      <a:solidFill>
                        <a:srgbClr val="9BC2E6"/>
                      </a:solidFill>
                      <a:prstDash val="solid"/>
                      <a:round/>
                      <a:headEnd type="none" w="med" len="med"/>
                      <a:tailEnd type="none" w="med" len="med"/>
                    </a:lnB>
                  </a:tcPr>
                </a:tc>
              </a:tr>
              <a:tr h="182880">
                <a:tc>
                  <a:txBody>
                    <a:bodyPr/>
                    <a:lstStyle/>
                    <a:p>
                      <a:pPr algn="l" fontAlgn="b"/>
                      <a:r>
                        <a:rPr lang="en-IN" sz="1100" b="1" i="0" u="none" strike="noStrike" dirty="0">
                          <a:solidFill>
                            <a:srgbClr val="000000"/>
                          </a:solidFill>
                          <a:effectLst/>
                          <a:latin typeface="Calibri" panose="020F0502020204030204" pitchFamily="34" charset="0"/>
                        </a:rPr>
                        <a:t>Grand Total</a:t>
                      </a:r>
                    </a:p>
                  </a:txBody>
                  <a:tcPr marL="7620" marR="7620" marT="7620"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IN" sz="1100" b="1" i="0" u="none" strike="noStrike">
                          <a:solidFill>
                            <a:srgbClr val="000000"/>
                          </a:solidFill>
                          <a:effectLst/>
                          <a:latin typeface="Calibri" panose="020F0502020204030204" pitchFamily="34" charset="0"/>
                        </a:rPr>
                        <a:t>167153</a:t>
                      </a:r>
                    </a:p>
                  </a:txBody>
                  <a:tcPr marL="7620" marR="7620" marT="7620"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IN" sz="1100" b="1" i="0" u="none" strike="noStrike" dirty="0">
                          <a:solidFill>
                            <a:srgbClr val="000000"/>
                          </a:solidFill>
                          <a:effectLst/>
                          <a:latin typeface="Calibri" panose="020F0502020204030204" pitchFamily="34" charset="0"/>
                        </a:rPr>
                        <a:t>32847</a:t>
                      </a:r>
                    </a:p>
                  </a:txBody>
                  <a:tcPr marL="7620" marR="7620" marT="7620"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IN" sz="1100" b="1" i="0" u="none" strike="noStrike" dirty="0">
                          <a:solidFill>
                            <a:srgbClr val="000000"/>
                          </a:solidFill>
                          <a:effectLst/>
                          <a:latin typeface="Calibri" panose="020F0502020204030204" pitchFamily="34" charset="0"/>
                        </a:rPr>
                        <a:t>200000</a:t>
                      </a:r>
                    </a:p>
                  </a:txBody>
                  <a:tcPr marL="7620" marR="7620" marT="7620"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l" fontAlgn="b"/>
                      <a:r>
                        <a:rPr lang="en-IN" sz="1100" b="1"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r>
            </a:tbl>
          </a:graphicData>
        </a:graphic>
      </p:graphicFrame>
      <p:pic>
        <p:nvPicPr>
          <p:cNvPr id="14" name="Graphic 4" descr="Question mark">
            <a:extLst>
              <a:ext uri="{FF2B5EF4-FFF2-40B4-BE49-F238E27FC236}">
                <a16:creationId xmlns="" xmlns:a16="http://schemas.microsoft.com/office/drawing/2014/main" id="{DB23316F-9E31-474B-ABC5-9518DC351E3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17894" y="2217314"/>
            <a:ext cx="1080337" cy="1080337"/>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3069881197"/>
              </p:ext>
            </p:extLst>
          </p:nvPr>
        </p:nvGraphicFramePr>
        <p:xfrm>
          <a:off x="7610476" y="1874616"/>
          <a:ext cx="3962402" cy="1112520"/>
        </p:xfrm>
        <a:graphic>
          <a:graphicData uri="http://schemas.openxmlformats.org/drawingml/2006/table">
            <a:tbl>
              <a:tblPr/>
              <a:tblGrid>
                <a:gridCol w="1189280"/>
                <a:gridCol w="537275"/>
                <a:gridCol w="537275"/>
                <a:gridCol w="537275"/>
                <a:gridCol w="1161297"/>
              </a:tblGrid>
              <a:tr h="182880">
                <a:tc>
                  <a:txBody>
                    <a:bodyPr/>
                    <a:lstStyle/>
                    <a:p>
                      <a:pPr algn="l" fontAlgn="b"/>
                      <a:r>
                        <a:rPr lang="en-IN" sz="1100" b="1"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3">
                  <a:txBody>
                    <a:bodyPr/>
                    <a:lstStyle/>
                    <a:p>
                      <a:pPr algn="ctr" fontAlgn="b"/>
                      <a:r>
                        <a:rPr lang="en-IN" sz="1100" b="1" i="0" u="none" strike="noStrike" dirty="0">
                          <a:solidFill>
                            <a:srgbClr val="000000"/>
                          </a:solidFill>
                          <a:effectLst/>
                          <a:latin typeface="Calibri" panose="020F0502020204030204" pitchFamily="34" charset="0"/>
                        </a:rPr>
                        <a:t>Train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IN"/>
                    </a:p>
                  </a:txBody>
                  <a:tcPr/>
                </a:tc>
                <a:tc hMerge="1">
                  <a:txBody>
                    <a:bodyPr/>
                    <a:lstStyle/>
                    <a:p>
                      <a:endParaRPr lang="en-IN"/>
                    </a:p>
                  </a:txBody>
                  <a:tcPr/>
                </a:tc>
                <a:tc>
                  <a:txBody>
                    <a:bodyPr/>
                    <a:lstStyle/>
                    <a:p>
                      <a:pPr algn="l" fontAlgn="b"/>
                      <a:r>
                        <a:rPr lang="en-IN" sz="1100" b="1" i="0" u="none" strike="noStrike" dirty="0">
                          <a:solidFill>
                            <a:srgbClr val="000000"/>
                          </a:solidFill>
                          <a:effectLst/>
                          <a:latin typeface="Calibri" panose="020F0502020204030204" pitchFamily="34" charset="0"/>
                        </a:rPr>
                        <a:t>10 fold Validation</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r>
              <a:tr h="190500">
                <a:tc>
                  <a:txBody>
                    <a:bodyPr/>
                    <a:lstStyle/>
                    <a:p>
                      <a:pPr algn="ctr" fontAlgn="b"/>
                      <a:r>
                        <a:rPr lang="en-IN" sz="1100" b="1" i="0" u="none" strike="noStrike">
                          <a:solidFill>
                            <a:srgbClr val="000000"/>
                          </a:solidFill>
                          <a:effectLst/>
                          <a:latin typeface="Calibri" panose="020F0502020204030204" pitchFamily="34" charset="0"/>
                        </a:rPr>
                        <a:t>Models</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IN" sz="1100" b="1" i="0" u="none" strike="noStrike">
                          <a:solidFill>
                            <a:srgbClr val="000000"/>
                          </a:solidFill>
                          <a:effectLst/>
                          <a:latin typeface="Calibri" panose="020F0502020204030204" pitchFamily="34" charset="0"/>
                        </a:rPr>
                        <a:t>Accuracy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IN" sz="1100" b="1" i="0" u="none" strike="noStrike">
                          <a:solidFill>
                            <a:srgbClr val="000000"/>
                          </a:solidFill>
                          <a:effectLst/>
                          <a:latin typeface="Calibri" panose="020F0502020204030204" pitchFamily="34" charset="0"/>
                        </a:rPr>
                        <a:t>F1-score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IN" sz="1100" b="1" i="0" u="none" strike="noStrike">
                          <a:solidFill>
                            <a:srgbClr val="000000"/>
                          </a:solidFill>
                          <a:effectLst/>
                          <a:latin typeface="Calibri" panose="020F0502020204030204" pitchFamily="34" charset="0"/>
                        </a:rPr>
                        <a:t>AUC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IN" sz="1100" b="1" i="0" u="none" strike="noStrike">
                          <a:solidFill>
                            <a:srgbClr val="000000"/>
                          </a:solidFill>
                          <a:effectLst/>
                          <a:latin typeface="Calibri" panose="020F0502020204030204" pitchFamily="34" charset="0"/>
                        </a:rPr>
                        <a:t>Test Error</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r>
              <a:tr h="182880">
                <a:tc>
                  <a:txBody>
                    <a:bodyPr/>
                    <a:lstStyle/>
                    <a:p>
                      <a:pPr algn="l" fontAlgn="b"/>
                      <a:r>
                        <a:rPr lang="en-IN" sz="1100" b="0" i="0" u="none" strike="noStrike">
                          <a:solidFill>
                            <a:srgbClr val="000000"/>
                          </a:solidFill>
                          <a:effectLst/>
                          <a:latin typeface="Calibri" panose="020F0502020204030204" pitchFamily="34" charset="0"/>
                        </a:rPr>
                        <a:t>Xgboost</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0.9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0.75</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0.96</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0.13</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82880">
                <a:tc>
                  <a:txBody>
                    <a:bodyPr/>
                    <a:lstStyle/>
                    <a:p>
                      <a:pPr algn="l" fontAlgn="b"/>
                      <a:r>
                        <a:rPr lang="en-IN" sz="1100" b="0" i="0" u="none" strike="noStrike">
                          <a:solidFill>
                            <a:srgbClr val="000000"/>
                          </a:solidFill>
                          <a:effectLst/>
                          <a:latin typeface="Calibri" panose="020F0502020204030204" pitchFamily="34" charset="0"/>
                        </a:rPr>
                        <a:t>SVM</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0.9</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0.74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0.98</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0.2</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r>
              <a:tr h="182880">
                <a:tc>
                  <a:txBody>
                    <a:bodyPr/>
                    <a:lstStyle/>
                    <a:p>
                      <a:pPr algn="l" fontAlgn="b"/>
                      <a:r>
                        <a:rPr lang="en-IN" sz="1100" b="0" i="0" u="none" strike="noStrike">
                          <a:solidFill>
                            <a:srgbClr val="000000"/>
                          </a:solidFill>
                          <a:effectLst/>
                          <a:latin typeface="Calibri" panose="020F0502020204030204" pitchFamily="34" charset="0"/>
                        </a:rPr>
                        <a:t>Logistic</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0.87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0.9</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0.14</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r>
              <a:tr h="190500">
                <a:tc>
                  <a:txBody>
                    <a:bodyPr/>
                    <a:lstStyle/>
                    <a:p>
                      <a:pPr algn="l" fontAlgn="b"/>
                      <a:r>
                        <a:rPr lang="en-IN" sz="1100" b="0" i="0" u="none" strike="noStrike">
                          <a:solidFill>
                            <a:srgbClr val="000000"/>
                          </a:solidFill>
                          <a:effectLst/>
                          <a:latin typeface="Calibri" panose="020F0502020204030204" pitchFamily="34" charset="0"/>
                        </a:rPr>
                        <a:t>Random Forest</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0.88</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0.61</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0.91</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0.14</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6296" y="4793789"/>
            <a:ext cx="2362660" cy="1607012"/>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86352" y="4793789"/>
            <a:ext cx="2352946" cy="1607012"/>
          </a:xfrm>
          <a:prstGeom prst="rect">
            <a:avLst/>
          </a:prstGeom>
        </p:spPr>
      </p:pic>
      <p:sp>
        <p:nvSpPr>
          <p:cNvPr id="19" name="Rounded Rectangle 18"/>
          <p:cNvSpPr/>
          <p:nvPr/>
        </p:nvSpPr>
        <p:spPr>
          <a:xfrm>
            <a:off x="7439298" y="3097626"/>
            <a:ext cx="4686027" cy="2141124"/>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b="1" dirty="0" smtClean="0">
                <a:solidFill>
                  <a:sysClr val="windowText" lastClr="000000"/>
                </a:solidFill>
                <a:latin typeface="Arial" panose="020B0604020202020204" pitchFamily="34" charset="0"/>
                <a:cs typeface="Arial" panose="020B0604020202020204" pitchFamily="34" charset="0"/>
              </a:rPr>
              <a:t>Cost Benefit Analysis:</a:t>
            </a:r>
          </a:p>
          <a:p>
            <a:r>
              <a:rPr lang="en-IN" sz="800" dirty="0" smtClean="0">
                <a:solidFill>
                  <a:sysClr val="windowText" lastClr="000000"/>
                </a:solidFill>
                <a:latin typeface="Arial" panose="020B0604020202020204" pitchFamily="34" charset="0"/>
                <a:cs typeface="Arial" panose="020B0604020202020204" pitchFamily="34" charset="0"/>
              </a:rPr>
              <a:t>For simplicity of analysis let the collection costs be defined as:</a:t>
            </a:r>
          </a:p>
          <a:p>
            <a:r>
              <a:rPr lang="en-IN" sz="800" dirty="0" smtClean="0">
                <a:solidFill>
                  <a:sysClr val="windowText" lastClr="000000"/>
                </a:solidFill>
                <a:latin typeface="Arial" panose="020B0604020202020204" pitchFamily="34" charset="0"/>
                <a:cs typeface="Arial" panose="020B0604020202020204" pitchFamily="34" charset="0"/>
              </a:rPr>
              <a:t>CR = Cost of Representation, CO = Cost of Other methods, XR = No. of customers recommend by Model, R = Actual No. of customers who should be represented, and same for XO and O, CO &gt; CR as well</a:t>
            </a:r>
          </a:p>
          <a:p>
            <a:r>
              <a:rPr lang="en-IN" sz="800" b="1" dirty="0" smtClean="0">
                <a:solidFill>
                  <a:sysClr val="windowText" lastClr="000000"/>
                </a:solidFill>
                <a:latin typeface="Arial" panose="020B0604020202020204" pitchFamily="34" charset="0"/>
                <a:cs typeface="Arial" panose="020B0604020202020204" pitchFamily="34" charset="0"/>
              </a:rPr>
              <a:t>Cost involved using Model,</a:t>
            </a:r>
          </a:p>
          <a:p>
            <a:r>
              <a:rPr lang="en-IN" sz="800" dirty="0" smtClean="0">
                <a:solidFill>
                  <a:sysClr val="windowText" lastClr="000000"/>
                </a:solidFill>
                <a:latin typeface="Arial" panose="020B0604020202020204" pitchFamily="34" charset="0"/>
                <a:cs typeface="Arial" panose="020B0604020202020204" pitchFamily="34" charset="0"/>
              </a:rPr>
              <a:t>CM = CR(XR + O – XO) + CO(O + R – XR)</a:t>
            </a:r>
          </a:p>
          <a:p>
            <a:r>
              <a:rPr lang="en-IN" sz="800" b="1" dirty="0" smtClean="0">
                <a:solidFill>
                  <a:sysClr val="windowText" lastClr="000000"/>
                </a:solidFill>
                <a:latin typeface="Arial" panose="020B0604020202020204" pitchFamily="34" charset="0"/>
                <a:cs typeface="Arial" panose="020B0604020202020204" pitchFamily="34" charset="0"/>
              </a:rPr>
              <a:t>Cost involved in Ideal condition, i.e. classification is done 100% correctly, </a:t>
            </a:r>
          </a:p>
          <a:p>
            <a:r>
              <a:rPr lang="en-IN" sz="800" dirty="0" smtClean="0">
                <a:solidFill>
                  <a:sysClr val="windowText" lastClr="000000"/>
                </a:solidFill>
                <a:latin typeface="Arial" panose="020B0604020202020204" pitchFamily="34" charset="0"/>
                <a:cs typeface="Arial" panose="020B0604020202020204" pitchFamily="34" charset="0"/>
              </a:rPr>
              <a:t>CI = CR*R + CO*O</a:t>
            </a:r>
          </a:p>
          <a:p>
            <a:r>
              <a:rPr lang="en-IN" sz="800" b="1" dirty="0" smtClean="0">
                <a:solidFill>
                  <a:sysClr val="windowText" lastClr="000000"/>
                </a:solidFill>
                <a:latin typeface="Arial" panose="020B0604020202020204" pitchFamily="34" charset="0"/>
                <a:cs typeface="Arial" panose="020B0604020202020204" pitchFamily="34" charset="0"/>
              </a:rPr>
              <a:t>Note: </a:t>
            </a:r>
            <a:r>
              <a:rPr lang="en-IN" sz="800" dirty="0" smtClean="0">
                <a:solidFill>
                  <a:sysClr val="windowText" lastClr="000000"/>
                </a:solidFill>
                <a:latin typeface="Arial" panose="020B0604020202020204" pitchFamily="34" charset="0"/>
                <a:cs typeface="Arial" panose="020B0604020202020204" pitchFamily="34" charset="0"/>
              </a:rPr>
              <a:t>We have assumed for simplicity of calculations that CO is same for all methods and by either of the collection methods, the payments are collected fully.</a:t>
            </a:r>
          </a:p>
          <a:p>
            <a:r>
              <a:rPr lang="en-IN" sz="800" dirty="0" smtClean="0">
                <a:solidFill>
                  <a:sysClr val="windowText" lastClr="000000"/>
                </a:solidFill>
                <a:latin typeface="Arial" panose="020B0604020202020204" pitchFamily="34" charset="0"/>
                <a:cs typeface="Arial" panose="020B0604020202020204" pitchFamily="34" charset="0"/>
              </a:rPr>
              <a:t>Max benefit of </a:t>
            </a:r>
            <a:r>
              <a:rPr lang="en-IN" sz="800" b="1" dirty="0" smtClean="0">
                <a:solidFill>
                  <a:sysClr val="windowText" lastClr="000000"/>
                </a:solidFill>
                <a:latin typeface="Arial" panose="020B0604020202020204" pitchFamily="34" charset="0"/>
                <a:cs typeface="Arial" panose="020B0604020202020204" pitchFamily="34" charset="0"/>
              </a:rPr>
              <a:t>(CO – CR)R </a:t>
            </a:r>
            <a:r>
              <a:rPr lang="en-IN" sz="800" dirty="0" smtClean="0">
                <a:solidFill>
                  <a:sysClr val="windowText" lastClr="000000"/>
                </a:solidFill>
                <a:latin typeface="Arial" panose="020B0604020202020204" pitchFamily="34" charset="0"/>
                <a:cs typeface="Arial" panose="020B0604020202020204" pitchFamily="34" charset="0"/>
              </a:rPr>
              <a:t>can be ripped if CM = CI can be achieved,</a:t>
            </a:r>
          </a:p>
          <a:p>
            <a:r>
              <a:rPr lang="en-IN" sz="800" b="1" dirty="0" smtClean="0">
                <a:solidFill>
                  <a:sysClr val="windowText" lastClr="000000"/>
                </a:solidFill>
                <a:latin typeface="Arial" panose="020B0604020202020204" pitchFamily="34" charset="0"/>
                <a:cs typeface="Arial" panose="020B0604020202020204" pitchFamily="34" charset="0"/>
              </a:rPr>
              <a:t>CI - CM = TPR – (CR*O/(CO – CR)R)*FPR -1</a:t>
            </a:r>
          </a:p>
          <a:p>
            <a:r>
              <a:rPr lang="en-IN" sz="800" dirty="0" smtClean="0">
                <a:solidFill>
                  <a:sysClr val="windowText" lastClr="000000"/>
                </a:solidFill>
                <a:latin typeface="Arial" panose="020B0604020202020204" pitchFamily="34" charset="0"/>
                <a:cs typeface="Arial" panose="020B0604020202020204" pitchFamily="34" charset="0"/>
              </a:rPr>
              <a:t>where TPR = XR/R and FPR = (O - XO)/O are the True and False positive rates of the Model respectively. From the above derived equation it is evident that CI=CM can never be achieved and hence minimising the above equation is of utmost interest. </a:t>
            </a:r>
            <a:r>
              <a:rPr lang="en-IN" sz="800" dirty="0">
                <a:solidFill>
                  <a:sysClr val="windowText" lastClr="000000"/>
                </a:solidFill>
                <a:latin typeface="Arial" panose="020B0604020202020204" pitchFamily="34" charset="0"/>
                <a:cs typeface="Arial" panose="020B0604020202020204" pitchFamily="34" charset="0"/>
              </a:rPr>
              <a:t>With the </a:t>
            </a:r>
            <a:r>
              <a:rPr lang="en-IN" sz="800" dirty="0" smtClean="0">
                <a:solidFill>
                  <a:sysClr val="windowText" lastClr="000000"/>
                </a:solidFill>
                <a:latin typeface="Arial" panose="020B0604020202020204" pitchFamily="34" charset="0"/>
                <a:cs typeface="Arial" panose="020B0604020202020204" pitchFamily="34" charset="0"/>
              </a:rPr>
              <a:t>help </a:t>
            </a:r>
            <a:r>
              <a:rPr lang="en-IN" sz="800" b="1" dirty="0">
                <a:solidFill>
                  <a:sysClr val="windowText" lastClr="000000"/>
                </a:solidFill>
                <a:latin typeface="Arial" panose="020B0604020202020204" pitchFamily="34" charset="0"/>
                <a:cs typeface="Arial" panose="020B0604020202020204" pitchFamily="34" charset="0"/>
              </a:rPr>
              <a:t>ROC curve (TPR </a:t>
            </a:r>
            <a:r>
              <a:rPr lang="en-IN" sz="800" b="1" dirty="0" err="1">
                <a:solidFill>
                  <a:sysClr val="windowText" lastClr="000000"/>
                </a:solidFill>
                <a:latin typeface="Arial" panose="020B0604020202020204" pitchFamily="34" charset="0"/>
                <a:cs typeface="Arial" panose="020B0604020202020204" pitchFamily="34" charset="0"/>
              </a:rPr>
              <a:t>vs</a:t>
            </a:r>
            <a:r>
              <a:rPr lang="en-IN" sz="800" b="1" dirty="0">
                <a:solidFill>
                  <a:sysClr val="windowText" lastClr="000000"/>
                </a:solidFill>
                <a:latin typeface="Arial" panose="020B0604020202020204" pitchFamily="34" charset="0"/>
                <a:cs typeface="Arial" panose="020B0604020202020204" pitchFamily="34" charset="0"/>
              </a:rPr>
              <a:t> FPR) </a:t>
            </a:r>
            <a:r>
              <a:rPr lang="en-IN" sz="800" dirty="0">
                <a:solidFill>
                  <a:sysClr val="windowText" lastClr="000000"/>
                </a:solidFill>
                <a:latin typeface="Arial" panose="020B0604020202020204" pitchFamily="34" charset="0"/>
                <a:cs typeface="Arial" panose="020B0604020202020204" pitchFamily="34" charset="0"/>
              </a:rPr>
              <a:t>of the model we can find the suitable threshold to </a:t>
            </a:r>
            <a:r>
              <a:rPr lang="en-IN" sz="800" dirty="0" smtClean="0">
                <a:solidFill>
                  <a:sysClr val="windowText" lastClr="000000"/>
                </a:solidFill>
                <a:latin typeface="Arial" panose="020B0604020202020204" pitchFamily="34" charset="0"/>
                <a:cs typeface="Arial" panose="020B0604020202020204" pitchFamily="34" charset="0"/>
              </a:rPr>
              <a:t>minimise the equation.</a:t>
            </a:r>
            <a:endParaRPr lang="en-IN" sz="800" b="1" dirty="0" smtClean="0">
              <a:solidFill>
                <a:sysClr val="windowText" lastClr="000000"/>
              </a:solidFill>
              <a:latin typeface="Arial" panose="020B0604020202020204" pitchFamily="34" charset="0"/>
              <a:cs typeface="Arial" panose="020B0604020202020204" pitchFamily="34" charset="0"/>
            </a:endParaRPr>
          </a:p>
        </p:txBody>
      </p:sp>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05721" y="5370653"/>
            <a:ext cx="2619604" cy="1465968"/>
          </a:xfrm>
          <a:prstGeom prst="rect">
            <a:avLst/>
          </a:prstGeom>
        </p:spPr>
      </p:pic>
      <p:sp>
        <p:nvSpPr>
          <p:cNvPr id="21" name="Rounded Rectangle 20"/>
          <p:cNvSpPr/>
          <p:nvPr/>
        </p:nvSpPr>
        <p:spPr>
          <a:xfrm>
            <a:off x="7486694" y="5370653"/>
            <a:ext cx="1971631" cy="1411147"/>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800" dirty="0" smtClean="0">
                <a:solidFill>
                  <a:sysClr val="windowText" lastClr="000000"/>
                </a:solidFill>
                <a:latin typeface="Arial" panose="020B0604020202020204" pitchFamily="34" charset="0"/>
                <a:cs typeface="Arial" panose="020B0604020202020204" pitchFamily="34" charset="0"/>
              </a:rPr>
              <a:t>It is evident from the ROC curve and the cost line that if CR and CO are comparable the intercept on the FPR axis is smaller and more is the gap between ROC curve and the cost line. Hence a better model would be required with high AUC to bridge this gap and thus maximise the benefit. </a:t>
            </a:r>
            <a:endParaRPr lang="en-IN" sz="800" dirty="0">
              <a:solidFill>
                <a:sysClr val="windowText" lastClr="000000"/>
              </a:solidFill>
              <a:latin typeface="Arial" panose="020B0604020202020204" pitchFamily="34" charset="0"/>
              <a:cs typeface="Arial" panose="020B0604020202020204" pitchFamily="34" charset="0"/>
            </a:endParaRPr>
          </a:p>
        </p:txBody>
      </p:sp>
      <p:pic>
        <p:nvPicPr>
          <p:cNvPr id="2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73920" y="-12700"/>
            <a:ext cx="1752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9"/>
          <a:stretch>
            <a:fillRect/>
          </a:stretch>
        </p:blipFill>
        <p:spPr>
          <a:xfrm>
            <a:off x="7631394" y="84402"/>
            <a:ext cx="1529697" cy="468772"/>
          </a:xfrm>
          <a:prstGeom prst="rect">
            <a:avLst/>
          </a:prstGeom>
        </p:spPr>
      </p:pic>
    </p:spTree>
    <p:extLst>
      <p:ext uri="{BB962C8B-B14F-4D97-AF65-F5344CB8AC3E}">
        <p14:creationId xmlns:p14="http://schemas.microsoft.com/office/powerpoint/2010/main" val="1550531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360</TotalTime>
  <Words>816</Words>
  <Application>Microsoft Office PowerPoint</Application>
  <PresentationFormat>Widescreen</PresentationFormat>
  <Paragraphs>92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Trebuchet MS</vt:lpstr>
      <vt:lpstr>Wingdings 3</vt:lpstr>
      <vt:lpstr>Facet</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Pal</dc:creator>
  <cp:lastModifiedBy>Suman Pal</cp:lastModifiedBy>
  <cp:revision>27</cp:revision>
  <dcterms:created xsi:type="dcterms:W3CDTF">2019-11-17T09:49:17Z</dcterms:created>
  <dcterms:modified xsi:type="dcterms:W3CDTF">2019-11-17T17:24:26Z</dcterms:modified>
</cp:coreProperties>
</file>