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charts/colors1.xml" ContentType="application/vnd.ms-office.chartcolorstyle+xml"/>
  <Override PartName="/ppt/charts/style1.xml" ContentType="application/vnd.ms-office.chartstyle+xml"/>
  <Override PartName="/ppt/charts/colors2.xml" ContentType="application/vnd.ms-office.chartcolorstyle+xml"/>
  <Override PartName="/ppt/charts/style2.xml" ContentType="application/vnd.ms-office.chartstyle+xml"/>
  <Override PartName="/ppt/charts/colors3.xml" ContentType="application/vnd.ms-office.chartcolorstyle+xml"/>
  <Override PartName="/ppt/charts/style3.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7"/>
  </p:notesMasterIdLst>
  <p:sldIdLst>
    <p:sldId id="256" r:id="rId3"/>
    <p:sldId id="257"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0000"/>
    <a:srgbClr val="FABC02"/>
    <a:srgbClr val="540000"/>
    <a:srgbClr val="5437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23"/>
    <p:restoredTop sz="94706"/>
  </p:normalViewPr>
  <p:slideViewPr>
    <p:cSldViewPr snapToGrid="0" snapToObjects="1">
      <p:cViewPr>
        <p:scale>
          <a:sx n="75" d="100"/>
          <a:sy n="75" d="100"/>
        </p:scale>
        <p:origin x="-540" y="6"/>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3" Type="http://schemas.microsoft.com/office/2011/relationships/chartStyle" Target="style3.xml"/><Relationship Id="rId2" Type="http://schemas.microsoft.com/office/2011/relationships/chartColorStyle" Target="colors3.xml"/><Relationship Id="rId1" Type="http://schemas.openxmlformats.org/officeDocument/2006/relationships/oleObject" Target="Book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Hai\Downloads\5dc975b0250f1_Training_Dataset%20(1).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baseline="0">
                <a:solidFill>
                  <a:schemeClr val="dk1">
                    <a:lumMod val="75000"/>
                    <a:lumOff val="25000"/>
                  </a:schemeClr>
                </a:solidFill>
                <a:latin typeface="+mn-lt"/>
                <a:ea typeface="+mn-ea"/>
                <a:cs typeface="+mn-cs"/>
              </a:defRPr>
            </a:pPr>
            <a:r>
              <a:rPr lang="en-IN" sz="1000" b="0" i="0" u="none" strike="noStrike" baseline="0" dirty="0">
                <a:solidFill>
                  <a:srgbClr val="FABC02"/>
                </a:solidFill>
                <a:effectLst/>
              </a:rPr>
              <a:t>Indian Ethnic wear market</a:t>
            </a:r>
            <a:r>
              <a:rPr lang="en-IN" sz="1000" b="1" i="0" u="none" strike="noStrike" baseline="0" dirty="0">
                <a:solidFill>
                  <a:srgbClr val="FABC02"/>
                </a:solidFill>
              </a:rPr>
              <a:t> </a:t>
            </a:r>
            <a:r>
              <a:rPr lang="en-IN" sz="1000" b="0" i="0" u="none" strike="noStrike" baseline="0" dirty="0">
                <a:solidFill>
                  <a:srgbClr val="FABC02"/>
                </a:solidFill>
              </a:rPr>
              <a:t>share (demographic</a:t>
            </a:r>
            <a:r>
              <a:rPr lang="en-IN" sz="1000" b="1" i="0" u="none" strike="noStrike" baseline="0" dirty="0">
                <a:solidFill>
                  <a:srgbClr val="FABC02"/>
                </a:solidFill>
              </a:rPr>
              <a:t>)</a:t>
            </a:r>
            <a:endParaRPr lang="en-GB" sz="1000" dirty="0">
              <a:solidFill>
                <a:srgbClr val="FABC02"/>
              </a:solidFill>
            </a:endParaRPr>
          </a:p>
        </c:rich>
      </c:tx>
      <c:layout>
        <c:manualLayout>
          <c:xMode val="edge"/>
          <c:yMode val="edge"/>
          <c:x val="7.5470388271618285E-3"/>
          <c:y val="0.11332205765381102"/>
        </c:manualLayout>
      </c:layout>
      <c:overlay val="0"/>
      <c:spPr>
        <a:noFill/>
        <a:ln>
          <a:noFill/>
        </a:ln>
        <a:effectLst/>
      </c:spPr>
    </c:title>
    <c:autoTitleDeleted val="0"/>
    <c:plotArea>
      <c:layout/>
      <c:pieChart>
        <c:varyColors val="1"/>
        <c:ser>
          <c:idx val="0"/>
          <c:order val="0"/>
          <c:dPt>
            <c:idx val="0"/>
            <c:bubble3D val="0"/>
            <c:spPr>
              <a:solidFill>
                <a:schemeClr val="accent1"/>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1-6A26-E541-B503-4159850F87ED}"/>
              </c:ext>
            </c:extLst>
          </c:dPt>
          <c:dPt>
            <c:idx val="1"/>
            <c:bubble3D val="0"/>
            <c:spPr>
              <a:solidFill>
                <a:schemeClr val="accent2"/>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3-6A26-E541-B503-4159850F87ED}"/>
              </c:ext>
            </c:extLst>
          </c:dPt>
          <c:dPt>
            <c:idx val="2"/>
            <c:bubble3D val="0"/>
            <c:spPr>
              <a:solidFill>
                <a:schemeClr val="accent3"/>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5-6A26-E541-B503-4159850F87ED}"/>
              </c:ext>
            </c:extLst>
          </c:dPt>
          <c:dLbls>
            <c:dLbl>
              <c:idx val="1"/>
              <c:layout>
                <c:manualLayout>
                  <c:x val="4.4888935925416582E-2"/>
                  <c:y val="0.10066929954230522"/>
                </c:manualLayout>
              </c:layout>
              <c:tx>
                <c:rich>
                  <a:bodyPr rot="0" spcFirstLastPara="1" vertOverflow="ellipsis" vert="horz" wrap="square" lIns="38100" tIns="19050" rIns="38100" bIns="19050" anchor="ctr" anchorCtr="1">
                    <a:noAutofit/>
                  </a:bodyPr>
                  <a:lstStyle/>
                  <a:p>
                    <a:pPr>
                      <a:defRPr sz="700" b="1" i="0" u="none" strike="noStrike" kern="1200" baseline="0">
                        <a:solidFill>
                          <a:schemeClr val="lt1"/>
                        </a:solidFill>
                        <a:latin typeface="+mn-lt"/>
                        <a:ea typeface="+mn-ea"/>
                        <a:cs typeface="+mn-cs"/>
                      </a:defRPr>
                    </a:pPr>
                    <a:r>
                      <a:rPr lang="en-US" sz="700" baseline="0" dirty="0" smtClean="0"/>
                      <a:t>10%</a:t>
                    </a:r>
                    <a:endParaRPr lang="en-US" dirty="0"/>
                  </a:p>
                </c:rich>
              </c:tx>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dLblPos val="bestFit"/>
              <c:showLegendKey val="0"/>
              <c:showVal val="0"/>
              <c:showCatName val="0"/>
              <c:showSerName val="0"/>
              <c:showPercent val="1"/>
              <c:showBubbleSize val="0"/>
              <c:extLst xmlns:c16r2="http://schemas.microsoft.com/office/drawing/2015/06/chart">
                <c:ext xmlns:c15="http://schemas.microsoft.com/office/drawing/2012/chart" uri="{CE6537A1-D6FC-4f65-9D91-7224C49458BB}">
                  <c15:layout>
                    <c:manualLayout>
                      <c:w val="0.17456517607481145"/>
                      <c:h val="0.107214562185274"/>
                    </c:manualLayout>
                  </c15:layout>
                  <c15:dlblFieldTable/>
                  <c15:showDataLabelsRange val="0"/>
                </c:ext>
                <c:ext xmlns:c16="http://schemas.microsoft.com/office/drawing/2014/chart" uri="{C3380CC4-5D6E-409C-BE32-E72D297353CC}">
                  <c16:uniqueId val="{00000003-6A26-E541-B503-4159850F87ED}"/>
                </c:ext>
              </c:extLst>
            </c:dLbl>
            <c:dLbl>
              <c:idx val="2"/>
              <c:layout>
                <c:manualLayout>
                  <c:x val="4.2202005516761995E-2"/>
                  <c:y val="3.8692679084359277E-2"/>
                </c:manualLayout>
              </c:layout>
              <c:dLblPos val="bestFit"/>
              <c:showLegendKey val="0"/>
              <c:showVal val="0"/>
              <c:showCatName val="0"/>
              <c:showSerName val="0"/>
              <c:showPercent val="1"/>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5-6A26-E541-B503-4159850F87ED}"/>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7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xmlns:c16r2="http://schemas.microsoft.com/office/drawing/2015/06/chart">
              <c:ext xmlns:c15="http://schemas.microsoft.com/office/drawing/2012/chart" uri="{CE6537A1-D6FC-4f65-9D91-7224C49458BB}"/>
            </c:extLst>
          </c:dLbls>
          <c:cat>
            <c:strRef>
              <c:f>Sheet1!$B$2:$B$4</c:f>
              <c:strCache>
                <c:ptCount val="3"/>
                <c:pt idx="0">
                  <c:v>Women's</c:v>
                </c:pt>
                <c:pt idx="1">
                  <c:v>Kids'</c:v>
                </c:pt>
                <c:pt idx="2">
                  <c:v>Men's</c:v>
                </c:pt>
              </c:strCache>
            </c:strRef>
          </c:cat>
          <c:val>
            <c:numRef>
              <c:f>Sheet1!$C$2:$C$4</c:f>
              <c:numCache>
                <c:formatCode>0%</c:formatCode>
                <c:ptCount val="3"/>
                <c:pt idx="0">
                  <c:v>0.87</c:v>
                </c:pt>
                <c:pt idx="1">
                  <c:v>0.1</c:v>
                </c:pt>
                <c:pt idx="2">
                  <c:v>0.03</c:v>
                </c:pt>
              </c:numCache>
            </c:numRef>
          </c:val>
          <c:extLst xmlns:c16r2="http://schemas.microsoft.com/office/drawing/2015/06/chart">
            <c:ext xmlns:c16="http://schemas.microsoft.com/office/drawing/2014/chart" uri="{C3380CC4-5D6E-409C-BE32-E72D297353CC}">
              <c16:uniqueId val="{00000006-6A26-E541-B503-4159850F87ED}"/>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52503843794562122"/>
          <c:y val="0.35084759795500176"/>
          <c:w val="0.34084898940357622"/>
          <c:h val="0.42737595065815664"/>
        </c:manualLayout>
      </c:layout>
      <c:overlay val="0"/>
      <c:spPr>
        <a:noFill/>
        <a:ln>
          <a:noFill/>
        </a:ln>
        <a:effectLst/>
      </c:spPr>
      <c:txPr>
        <a:bodyPr rot="0" spcFirstLastPara="1" vertOverflow="ellipsis" vert="horz" wrap="square" anchor="ctr" anchorCtr="1"/>
        <a:lstStyle/>
        <a:p>
          <a:pPr>
            <a:defRPr sz="900" b="0" i="0" u="none" strike="noStrike" kern="1200" baseline="0">
              <a:solidFill>
                <a:srgbClr val="FABC02"/>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w="9525" cap="flat" cmpd="sng" algn="ctr">
      <a:noFill/>
      <a:round/>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000" dirty="0">
                <a:solidFill>
                  <a:srgbClr val="FABC02"/>
                </a:solidFill>
              </a:rPr>
              <a:t>Segments in women’s apparel</a:t>
            </a:r>
          </a:p>
        </c:rich>
      </c:tx>
      <c:layout>
        <c:manualLayout>
          <c:xMode val="edge"/>
          <c:yMode val="edge"/>
          <c:x val="5.5311886826915756E-2"/>
          <c:y val="0.24645686807154507"/>
        </c:manualLayout>
      </c:layout>
      <c:overlay val="0"/>
      <c:spPr>
        <a:noFill/>
        <a:ln>
          <a:noFill/>
        </a:ln>
        <a:effectLst/>
      </c:spPr>
    </c:title>
    <c:autoTitleDeleted val="0"/>
    <c:plotArea>
      <c:layout/>
      <c:doughnutChart>
        <c:varyColors val="1"/>
        <c:ser>
          <c:idx val="0"/>
          <c:order val="0"/>
          <c:dPt>
            <c:idx val="0"/>
            <c:bubble3D val="0"/>
            <c:spPr>
              <a:solidFill>
                <a:schemeClr val="accent1"/>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1-EB81-A04C-91D6-C07E926973B3}"/>
              </c:ext>
            </c:extLst>
          </c:dPt>
          <c:dPt>
            <c:idx val="1"/>
            <c:bubble3D val="0"/>
            <c:spPr>
              <a:solidFill>
                <a:schemeClr val="accent2"/>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3-EB81-A04C-91D6-C07E926973B3}"/>
              </c:ext>
            </c:extLst>
          </c:dPt>
          <c:dPt>
            <c:idx val="2"/>
            <c:bubble3D val="0"/>
            <c:spPr>
              <a:solidFill>
                <a:schemeClr val="accent3"/>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5-EB81-A04C-91D6-C07E926973B3}"/>
              </c:ext>
            </c:extLst>
          </c:dPt>
          <c:dPt>
            <c:idx val="3"/>
            <c:bubble3D val="0"/>
            <c:spPr>
              <a:solidFill>
                <a:schemeClr val="accent4"/>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7-EB81-A04C-91D6-C07E926973B3}"/>
              </c:ext>
            </c:extLst>
          </c:dPt>
          <c:dPt>
            <c:idx val="4"/>
            <c:bubble3D val="0"/>
            <c:spPr>
              <a:solidFill>
                <a:schemeClr val="accent5"/>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9-EB81-A04C-91D6-C07E926973B3}"/>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7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xmlns:c16r2="http://schemas.microsoft.com/office/drawing/2015/06/chart">
              <c:ext xmlns:c15="http://schemas.microsoft.com/office/drawing/2012/chart" uri="{CE6537A1-D6FC-4f65-9D91-7224C49458BB}"/>
            </c:extLst>
          </c:dLbls>
          <c:cat>
            <c:strRef>
              <c:f>Sheet1!$I$1:$I$5</c:f>
              <c:strCache>
                <c:ptCount val="5"/>
                <c:pt idx="0">
                  <c:v>saree</c:v>
                </c:pt>
                <c:pt idx="1">
                  <c:v>traditional suits </c:v>
                </c:pt>
                <c:pt idx="2">
                  <c:v>Western wear</c:v>
                </c:pt>
                <c:pt idx="3">
                  <c:v>Innerwear</c:v>
                </c:pt>
                <c:pt idx="4">
                  <c:v>others</c:v>
                </c:pt>
              </c:strCache>
            </c:strRef>
          </c:cat>
          <c:val>
            <c:numRef>
              <c:f>Sheet1!$J$1:$J$5</c:f>
              <c:numCache>
                <c:formatCode>0%</c:formatCode>
                <c:ptCount val="5"/>
                <c:pt idx="0">
                  <c:v>0.43</c:v>
                </c:pt>
                <c:pt idx="1">
                  <c:v>0.31</c:v>
                </c:pt>
                <c:pt idx="2">
                  <c:v>0.04</c:v>
                </c:pt>
                <c:pt idx="3">
                  <c:v>0.15</c:v>
                </c:pt>
                <c:pt idx="4">
                  <c:v>7.0000000000000007E-2</c:v>
                </c:pt>
              </c:numCache>
            </c:numRef>
          </c:val>
          <c:extLst xmlns:c16r2="http://schemas.microsoft.com/office/drawing/2015/06/chart">
            <c:ext xmlns:c16="http://schemas.microsoft.com/office/drawing/2014/chart" uri="{C3380CC4-5D6E-409C-BE32-E72D297353CC}">
              <c16:uniqueId val="{0000000A-EB81-A04C-91D6-C07E926973B3}"/>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layout>
        <c:manualLayout>
          <c:xMode val="edge"/>
          <c:yMode val="edge"/>
          <c:x val="0.61694551012254117"/>
          <c:y val="0.32771432278087298"/>
          <c:w val="0.24918420132760433"/>
          <c:h val="0.45960719993301319"/>
        </c:manualLayout>
      </c:layout>
      <c:overlay val="0"/>
      <c:spPr>
        <a:noFill/>
        <a:ln>
          <a:noFill/>
        </a:ln>
        <a:effectLst/>
      </c:spPr>
      <c:txPr>
        <a:bodyPr rot="0" spcFirstLastPara="1" vertOverflow="ellipsis" vert="horz" wrap="square" anchor="ctr" anchorCtr="1"/>
        <a:lstStyle/>
        <a:p>
          <a:pPr>
            <a:defRPr sz="900" b="0" i="0" u="none" strike="noStrike" kern="1200" baseline="0">
              <a:solidFill>
                <a:srgbClr val="FABC02"/>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w="9525" cap="flat" cmpd="sng" algn="ctr">
      <a:noFill/>
      <a:round/>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baseline="0">
                <a:solidFill>
                  <a:srgbClr val="FABC02"/>
                </a:solidFill>
                <a:latin typeface="+mn-lt"/>
                <a:ea typeface="+mn-ea"/>
                <a:cs typeface="+mn-cs"/>
              </a:defRPr>
            </a:pPr>
            <a:r>
              <a:rPr lang="en-GB" sz="1000" dirty="0">
                <a:solidFill>
                  <a:srgbClr val="FABC02"/>
                </a:solidFill>
              </a:rPr>
              <a:t>Segments in men's apparel</a:t>
            </a:r>
          </a:p>
        </c:rich>
      </c:tx>
      <c:layout>
        <c:manualLayout>
          <c:xMode val="edge"/>
          <c:yMode val="edge"/>
          <c:x val="6.5003265319498058E-2"/>
          <c:y val="0.10213195770611087"/>
        </c:manualLayout>
      </c:layout>
      <c:overlay val="0"/>
      <c:spPr>
        <a:noFill/>
        <a:ln>
          <a:noFill/>
        </a:ln>
        <a:effectLst/>
      </c:spPr>
    </c:title>
    <c:autoTitleDeleted val="0"/>
    <c:plotArea>
      <c:layout/>
      <c:doughnutChart>
        <c:varyColors val="1"/>
        <c:ser>
          <c:idx val="0"/>
          <c:order val="0"/>
          <c:dPt>
            <c:idx val="0"/>
            <c:bubble3D val="0"/>
            <c:spPr>
              <a:solidFill>
                <a:schemeClr val="accent1"/>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1-5414-1C4B-B0B9-71EACF1916BE}"/>
              </c:ext>
            </c:extLst>
          </c:dPt>
          <c:dPt>
            <c:idx val="1"/>
            <c:bubble3D val="0"/>
            <c:spPr>
              <a:solidFill>
                <a:schemeClr val="accent2"/>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3-5414-1C4B-B0B9-71EACF1916BE}"/>
              </c:ext>
            </c:extLst>
          </c:dPt>
          <c:dPt>
            <c:idx val="2"/>
            <c:bubble3D val="0"/>
            <c:spPr>
              <a:solidFill>
                <a:schemeClr val="accent3"/>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5-5414-1C4B-B0B9-71EACF1916BE}"/>
              </c:ext>
            </c:extLst>
          </c:dPt>
          <c:dPt>
            <c:idx val="3"/>
            <c:bubble3D val="0"/>
            <c:spPr>
              <a:solidFill>
                <a:schemeClr val="accent4"/>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7-5414-1C4B-B0B9-71EACF1916BE}"/>
              </c:ext>
            </c:extLst>
          </c:dPt>
          <c:dPt>
            <c:idx val="4"/>
            <c:bubble3D val="0"/>
            <c:spPr>
              <a:solidFill>
                <a:schemeClr val="accent5"/>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9-5414-1C4B-B0B9-71EACF1916BE}"/>
              </c:ext>
            </c:extLst>
          </c:dPt>
          <c:dPt>
            <c:idx val="5"/>
            <c:bubble3D val="0"/>
            <c:spPr>
              <a:solidFill>
                <a:schemeClr val="accent6"/>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B-5414-1C4B-B0B9-71EACF1916BE}"/>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7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xmlns:c16r2="http://schemas.microsoft.com/office/drawing/2015/06/chart">
              <c:ext xmlns:c15="http://schemas.microsoft.com/office/drawing/2012/chart" uri="{CE6537A1-D6FC-4f65-9D91-7224C49458BB}"/>
            </c:extLst>
          </c:dLbls>
          <c:cat>
            <c:strRef>
              <c:f>Sheet1!$P$1:$P$6</c:f>
              <c:strCache>
                <c:ptCount val="6"/>
                <c:pt idx="0">
                  <c:v>shirts</c:v>
                </c:pt>
                <c:pt idx="1">
                  <c:v>bottom wear</c:v>
                </c:pt>
                <c:pt idx="2">
                  <c:v>winter wear</c:v>
                </c:pt>
                <c:pt idx="3">
                  <c:v>Innerwear</c:v>
                </c:pt>
                <c:pt idx="4">
                  <c:v>ethnic wear</c:v>
                </c:pt>
                <c:pt idx="5">
                  <c:v>others</c:v>
                </c:pt>
              </c:strCache>
            </c:strRef>
          </c:cat>
          <c:val>
            <c:numRef>
              <c:f>Sheet1!$Q$1:$Q$6</c:f>
              <c:numCache>
                <c:formatCode>0%</c:formatCode>
                <c:ptCount val="6"/>
                <c:pt idx="0">
                  <c:v>0.3</c:v>
                </c:pt>
                <c:pt idx="1">
                  <c:v>0.24</c:v>
                </c:pt>
                <c:pt idx="2">
                  <c:v>0.08</c:v>
                </c:pt>
                <c:pt idx="3">
                  <c:v>0.15</c:v>
                </c:pt>
                <c:pt idx="4">
                  <c:v>0.02</c:v>
                </c:pt>
                <c:pt idx="5">
                  <c:v>0.21</c:v>
                </c:pt>
              </c:numCache>
            </c:numRef>
          </c:val>
          <c:extLst xmlns:c16r2="http://schemas.microsoft.com/office/drawing/2015/06/chart">
            <c:ext xmlns:c16="http://schemas.microsoft.com/office/drawing/2014/chart" uri="{C3380CC4-5D6E-409C-BE32-E72D297353CC}">
              <c16:uniqueId val="{0000000C-5414-1C4B-B0B9-71EACF1916BE}"/>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layout>
        <c:manualLayout>
          <c:xMode val="edge"/>
          <c:yMode val="edge"/>
          <c:x val="0.52536519236979151"/>
          <c:y val="0.13891822688198904"/>
          <c:w val="0.28653237113691638"/>
          <c:h val="0.78742077401548549"/>
        </c:manualLayout>
      </c:layout>
      <c:overlay val="0"/>
      <c:spPr>
        <a:noFill/>
        <a:ln>
          <a:noFill/>
        </a:ln>
        <a:effectLst/>
      </c:spPr>
      <c:txPr>
        <a:bodyPr rot="0" spcFirstLastPara="1" vertOverflow="ellipsis" vert="horz" wrap="square" anchor="ctr" anchorCtr="1"/>
        <a:lstStyle/>
        <a:p>
          <a:pPr>
            <a:defRPr sz="900" b="0" i="0" u="none" strike="noStrike" kern="1200" baseline="0">
              <a:solidFill>
                <a:srgbClr val="FABC02"/>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w="9525" cap="flat" cmpd="sng" algn="ctr">
      <a:noFill/>
      <a:round/>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0"/>
    <c:plotArea>
      <c:layout/>
      <c:pieChart>
        <c:varyColors val="1"/>
        <c:ser>
          <c:idx val="0"/>
          <c:order val="0"/>
          <c:dLbls>
            <c:dLbl>
              <c:idx val="3"/>
              <c:layout>
                <c:manualLayout>
                  <c:x val="-7.2778215223097117E-2"/>
                  <c:y val="-9.2548483522892966E-2"/>
                </c:manualLayout>
              </c:layout>
              <c:showLegendKey val="0"/>
              <c:showVal val="1"/>
              <c:showCatName val="0"/>
              <c:showSerName val="0"/>
              <c:showPercent val="0"/>
              <c:showBubbleSize val="0"/>
            </c:dLbl>
            <c:showLegendKey val="0"/>
            <c:showVal val="1"/>
            <c:showCatName val="0"/>
            <c:showSerName val="0"/>
            <c:showPercent val="0"/>
            <c:showBubbleSize val="0"/>
            <c:showLeaderLines val="1"/>
          </c:dLbls>
          <c:cat>
            <c:strRef>
              <c:f>Sheet2!$A$1:$A$6</c:f>
              <c:strCache>
                <c:ptCount val="6"/>
                <c:pt idx="0">
                  <c:v>FabIndia</c:v>
                </c:pt>
                <c:pt idx="1">
                  <c:v>Khadigram Udyog</c:v>
                </c:pt>
                <c:pt idx="2">
                  <c:v>Manyawar</c:v>
                </c:pt>
                <c:pt idx="3">
                  <c:v>BIBA Apparels</c:v>
                </c:pt>
                <c:pt idx="4">
                  <c:v>TNSC</c:v>
                </c:pt>
                <c:pt idx="5">
                  <c:v>Others</c:v>
                </c:pt>
              </c:strCache>
            </c:strRef>
          </c:cat>
          <c:val>
            <c:numRef>
              <c:f>Sheet2!$B$1:$B$6</c:f>
              <c:numCache>
                <c:formatCode>0.00%</c:formatCode>
                <c:ptCount val="6"/>
                <c:pt idx="0">
                  <c:v>0.16400000000000001</c:v>
                </c:pt>
                <c:pt idx="1">
                  <c:v>0.107</c:v>
                </c:pt>
                <c:pt idx="2" formatCode="0%">
                  <c:v>0.08</c:v>
                </c:pt>
                <c:pt idx="3">
                  <c:v>5.5E-2</c:v>
                </c:pt>
                <c:pt idx="4" formatCode="0%">
                  <c:v>0.2</c:v>
                </c:pt>
                <c:pt idx="5">
                  <c:v>0.39400000000000002</c:v>
                </c:pt>
              </c:numCache>
            </c:numRef>
          </c:val>
        </c:ser>
        <c:dLbls>
          <c:showLegendKey val="0"/>
          <c:showVal val="0"/>
          <c:showCatName val="0"/>
          <c:showSerName val="0"/>
          <c:showPercent val="0"/>
          <c:showBubbleSize val="0"/>
          <c:showLeaderLines val="1"/>
        </c:dLbls>
        <c:firstSliceAng val="0"/>
      </c:pieChart>
    </c:plotArea>
    <c:legend>
      <c:legendPos val="r"/>
      <c:layout/>
      <c:overlay val="0"/>
      <c:txPr>
        <a:bodyPr/>
        <a:lstStyle/>
        <a:p>
          <a:pPr>
            <a:defRPr>
              <a:solidFill>
                <a:srgbClr val="FFC000"/>
              </a:solidFill>
            </a:defRPr>
          </a:pPr>
          <a:endParaRPr lang="en-US"/>
        </a:p>
      </c:txPr>
    </c:legend>
    <c:plotVisOnly val="1"/>
    <c:dispBlanksAs val="gap"/>
    <c:showDLblsOverMax val="0"/>
  </c:chart>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C8ABF7-60B1-4113-9F0E-B599519C9D95}"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922068DC-429B-4F1D-97CE-D6619C059FAE}">
      <dgm:prSet phldrT="[Text]" custT="1"/>
      <dgm:spPr>
        <a:solidFill>
          <a:schemeClr val="accent2">
            <a:lumMod val="75000"/>
            <a:alpha val="51000"/>
          </a:schemeClr>
        </a:solidFill>
        <a:ln>
          <a:solidFill>
            <a:schemeClr val="accent2">
              <a:lumMod val="50000"/>
            </a:schemeClr>
          </a:solidFill>
        </a:ln>
      </dgm:spPr>
      <dgm:t>
        <a:bodyPr/>
        <a:lstStyle/>
        <a:p>
          <a:pPr algn="l"/>
          <a:r>
            <a:rPr lang="en-US" sz="1300" b="1" dirty="0">
              <a:solidFill>
                <a:schemeClr val="accent2">
                  <a:lumMod val="50000"/>
                </a:schemeClr>
              </a:solidFill>
            </a:rPr>
            <a:t>MISSION</a:t>
          </a:r>
        </a:p>
        <a:p>
          <a:pPr algn="l"/>
          <a:r>
            <a:rPr lang="en-GB" sz="1300" b="1" dirty="0">
              <a:solidFill>
                <a:schemeClr val="accent2">
                  <a:lumMod val="50000"/>
                </a:schemeClr>
              </a:solidFill>
            </a:rPr>
            <a:t>To change the holistic view of the ethnic wear market segment of the nation in order to promote the true artisanship of our customs that need to be extolled. </a:t>
          </a:r>
          <a:r>
            <a:rPr lang="en-GB" sz="1300" b="1" dirty="0" err="1">
              <a:solidFill>
                <a:schemeClr val="accent2">
                  <a:lumMod val="50000"/>
                </a:schemeClr>
              </a:solidFill>
            </a:rPr>
            <a:t>Riwaayat</a:t>
          </a:r>
          <a:r>
            <a:rPr lang="en-GB" sz="1300" b="1" dirty="0">
              <a:solidFill>
                <a:schemeClr val="accent2">
                  <a:lumMod val="50000"/>
                </a:schemeClr>
              </a:solidFill>
            </a:rPr>
            <a:t>, hence, aims to lead the market in the traditional wear category by offering state-of-the-art products and bring the art involved to a global perspective</a:t>
          </a:r>
          <a:endParaRPr lang="en-US" sz="1300" b="1" dirty="0">
            <a:solidFill>
              <a:schemeClr val="accent2">
                <a:lumMod val="50000"/>
              </a:schemeClr>
            </a:solidFill>
          </a:endParaRPr>
        </a:p>
        <a:p>
          <a:pPr algn="ctr"/>
          <a:endParaRPr lang="en-US" sz="1300" b="1" dirty="0">
            <a:solidFill>
              <a:schemeClr val="accent2">
                <a:lumMod val="50000"/>
              </a:schemeClr>
            </a:solidFill>
          </a:endParaRPr>
        </a:p>
      </dgm:t>
    </dgm:pt>
    <dgm:pt modelId="{4BF4BCB7-4F4A-488D-943C-1091DD7F7F53}" type="parTrans" cxnId="{73CE8E99-0253-4B06-8158-B2B87313940A}">
      <dgm:prSet/>
      <dgm:spPr/>
      <dgm:t>
        <a:bodyPr/>
        <a:lstStyle/>
        <a:p>
          <a:endParaRPr lang="en-US"/>
        </a:p>
      </dgm:t>
    </dgm:pt>
    <dgm:pt modelId="{FD9A8B62-AC8B-4465-87F9-35AD14135A65}" type="sibTrans" cxnId="{73CE8E99-0253-4B06-8158-B2B87313940A}">
      <dgm:prSet/>
      <dgm:spPr/>
      <dgm:t>
        <a:bodyPr/>
        <a:lstStyle/>
        <a:p>
          <a:endParaRPr lang="en-US"/>
        </a:p>
      </dgm:t>
    </dgm:pt>
    <dgm:pt modelId="{53381BAC-A702-4FD9-9070-DBB5BC70E494}">
      <dgm:prSet phldrT="[Text]" custT="1"/>
      <dgm:spPr>
        <a:gradFill rotWithShape="0">
          <a:gsLst>
            <a:gs pos="0">
              <a:srgbClr val="E6DCAC">
                <a:alpha val="0"/>
              </a:srgbClr>
            </a:gs>
            <a:gs pos="12000">
              <a:srgbClr val="E6D78A"/>
            </a:gs>
            <a:gs pos="30000">
              <a:srgbClr val="C7AC4C"/>
            </a:gs>
            <a:gs pos="45000">
              <a:srgbClr val="E6D78A"/>
            </a:gs>
            <a:gs pos="77000">
              <a:srgbClr val="C7AC4C"/>
            </a:gs>
            <a:gs pos="100000">
              <a:srgbClr val="E6DCAC"/>
            </a:gs>
          </a:gsLst>
          <a:lin ang="5400000" scaled="0"/>
        </a:gradFill>
        <a:ln>
          <a:solidFill>
            <a:schemeClr val="accent2">
              <a:lumMod val="75000"/>
            </a:schemeClr>
          </a:solidFill>
        </a:ln>
      </dgm:spPr>
      <dgm:t>
        <a:bodyPr/>
        <a:lstStyle/>
        <a:p>
          <a:pPr algn="l"/>
          <a:r>
            <a:rPr lang="en-US" sz="1300" b="1" dirty="0">
              <a:solidFill>
                <a:srgbClr val="540000"/>
              </a:solidFill>
            </a:rPr>
            <a:t>VISION</a:t>
          </a:r>
        </a:p>
        <a:p>
          <a:pPr algn="l"/>
          <a:r>
            <a:rPr lang="en-GB" sz="1300" b="0" i="0" dirty="0" err="1">
              <a:solidFill>
                <a:srgbClr val="540000"/>
              </a:solidFill>
            </a:rPr>
            <a:t>Riwaayat</a:t>
          </a:r>
          <a:r>
            <a:rPr lang="en-GB" sz="1300" b="0" i="0" dirty="0">
              <a:solidFill>
                <a:srgbClr val="540000"/>
              </a:solidFill>
            </a:rPr>
            <a:t> envisions to bridge the gap between the progressive nation and its rich cultural heritage possessing unparalleled craftsmanship and artistry. To help people realise the power of tradition in enhancing the sense of fashion and glamour.</a:t>
          </a:r>
          <a:endParaRPr lang="en-US" sz="1300" b="1" dirty="0">
            <a:solidFill>
              <a:srgbClr val="540000"/>
            </a:solidFill>
          </a:endParaRPr>
        </a:p>
      </dgm:t>
    </dgm:pt>
    <dgm:pt modelId="{414ABE53-44FE-484C-BACB-03F6EF5BFED4}" type="parTrans" cxnId="{9C19CBB9-D49F-45FC-A4ED-815E3A764955}">
      <dgm:prSet/>
      <dgm:spPr/>
      <dgm:t>
        <a:bodyPr/>
        <a:lstStyle/>
        <a:p>
          <a:endParaRPr lang="en-US"/>
        </a:p>
      </dgm:t>
    </dgm:pt>
    <dgm:pt modelId="{0F27752B-6C35-4061-8977-DB3616B836CE}" type="sibTrans" cxnId="{9C19CBB9-D49F-45FC-A4ED-815E3A764955}">
      <dgm:prSet/>
      <dgm:spPr/>
      <dgm:t>
        <a:bodyPr/>
        <a:lstStyle/>
        <a:p>
          <a:endParaRPr lang="en-US"/>
        </a:p>
      </dgm:t>
    </dgm:pt>
    <dgm:pt modelId="{341DC463-0B48-4D50-A514-D7DFAAB6CF77}">
      <dgm:prSet phldrT="[Text]" custT="1"/>
      <dgm:spPr>
        <a:solidFill>
          <a:schemeClr val="accent2">
            <a:lumMod val="75000"/>
            <a:alpha val="53000"/>
          </a:schemeClr>
        </a:solidFill>
        <a:ln>
          <a:solidFill>
            <a:schemeClr val="accent2">
              <a:lumMod val="50000"/>
            </a:schemeClr>
          </a:solidFill>
        </a:ln>
      </dgm:spPr>
      <dgm:t>
        <a:bodyPr/>
        <a:lstStyle/>
        <a:p>
          <a:pPr algn="l"/>
          <a:r>
            <a:rPr lang="en-US" sz="1200" b="1" dirty="0" smtClean="0">
              <a:solidFill>
                <a:schemeClr val="accent2">
                  <a:lumMod val="50000"/>
                </a:schemeClr>
              </a:solidFill>
            </a:rPr>
            <a:t>OBJECTIVE/AGENDA</a:t>
          </a:r>
        </a:p>
        <a:p>
          <a:pPr algn="l"/>
          <a:r>
            <a:rPr lang="en-US" sz="1300" b="0" dirty="0" smtClean="0">
              <a:solidFill>
                <a:schemeClr val="accent2">
                  <a:lumMod val="50000"/>
                </a:schemeClr>
              </a:solidFill>
            </a:rPr>
            <a:t>The objective of the whole promotional campaign is to get the label in a stable place and create proper positioning in the ethnic wear market as a high-end product with a differentiating factor of “Made in India”. The agenda, hence, is to connect the label ideas with the customer emotions of patriotism and establish a smooth flow from urban to rural economy.  </a:t>
          </a:r>
          <a:endParaRPr lang="en-US" sz="1300" b="0" dirty="0">
            <a:solidFill>
              <a:schemeClr val="accent2">
                <a:lumMod val="50000"/>
              </a:schemeClr>
            </a:solidFill>
          </a:endParaRPr>
        </a:p>
      </dgm:t>
    </dgm:pt>
    <dgm:pt modelId="{68FF1C55-DD4A-4A95-961F-A290B42D4CB7}" type="parTrans" cxnId="{2B830F48-B0D8-415E-B3B0-EB0E6B3FA07C}">
      <dgm:prSet/>
      <dgm:spPr/>
      <dgm:t>
        <a:bodyPr/>
        <a:lstStyle/>
        <a:p>
          <a:endParaRPr lang="en-US"/>
        </a:p>
      </dgm:t>
    </dgm:pt>
    <dgm:pt modelId="{26528B51-FFFE-4172-815A-0847CD6C16A2}" type="sibTrans" cxnId="{2B830F48-B0D8-415E-B3B0-EB0E6B3FA07C}">
      <dgm:prSet/>
      <dgm:spPr/>
      <dgm:t>
        <a:bodyPr/>
        <a:lstStyle/>
        <a:p>
          <a:endParaRPr lang="en-US"/>
        </a:p>
      </dgm:t>
    </dgm:pt>
    <dgm:pt modelId="{F5865519-1905-4F76-8C74-CF1A84AE82A7}" type="pres">
      <dgm:prSet presAssocID="{D3C8ABF7-60B1-4113-9F0E-B599519C9D95}" presName="Name0" presStyleCnt="0">
        <dgm:presLayoutVars>
          <dgm:dir/>
          <dgm:resizeHandles val="exact"/>
        </dgm:presLayoutVars>
      </dgm:prSet>
      <dgm:spPr/>
      <dgm:t>
        <a:bodyPr/>
        <a:lstStyle/>
        <a:p>
          <a:endParaRPr lang="en-US"/>
        </a:p>
      </dgm:t>
    </dgm:pt>
    <dgm:pt modelId="{A615AF43-1ED8-4920-A22D-96EB822B1A5D}" type="pres">
      <dgm:prSet presAssocID="{922068DC-429B-4F1D-97CE-D6619C059FAE}" presName="node" presStyleLbl="node1" presStyleIdx="0" presStyleCnt="3">
        <dgm:presLayoutVars>
          <dgm:bulletEnabled val="1"/>
        </dgm:presLayoutVars>
      </dgm:prSet>
      <dgm:spPr/>
      <dgm:t>
        <a:bodyPr/>
        <a:lstStyle/>
        <a:p>
          <a:endParaRPr lang="en-US"/>
        </a:p>
      </dgm:t>
    </dgm:pt>
    <dgm:pt modelId="{5245DF96-91DA-4BCD-9503-9B847AB5CACF}" type="pres">
      <dgm:prSet presAssocID="{FD9A8B62-AC8B-4465-87F9-35AD14135A65}" presName="sibTrans" presStyleCnt="0"/>
      <dgm:spPr/>
    </dgm:pt>
    <dgm:pt modelId="{DAB27AB4-C702-4123-A075-9B0F336DCB97}" type="pres">
      <dgm:prSet presAssocID="{53381BAC-A702-4FD9-9070-DBB5BC70E494}" presName="node" presStyleLbl="node1" presStyleIdx="1" presStyleCnt="3" custLinFactNeighborX="1" custLinFactNeighborY="21221">
        <dgm:presLayoutVars>
          <dgm:bulletEnabled val="1"/>
        </dgm:presLayoutVars>
      </dgm:prSet>
      <dgm:spPr/>
      <dgm:t>
        <a:bodyPr/>
        <a:lstStyle/>
        <a:p>
          <a:endParaRPr lang="en-US"/>
        </a:p>
      </dgm:t>
    </dgm:pt>
    <dgm:pt modelId="{3ADA4BC2-34D3-4227-B0C8-47DEE84FAF12}" type="pres">
      <dgm:prSet presAssocID="{0F27752B-6C35-4061-8977-DB3616B836CE}" presName="sibTrans" presStyleCnt="0"/>
      <dgm:spPr/>
    </dgm:pt>
    <dgm:pt modelId="{1AF7CBA8-6840-407A-AAEE-1A5D8B86DD0D}" type="pres">
      <dgm:prSet presAssocID="{341DC463-0B48-4D50-A514-D7DFAAB6CF77}" presName="node" presStyleLbl="node1" presStyleIdx="2" presStyleCnt="3" custLinFactNeighborX="514" custLinFactNeighborY="-1269">
        <dgm:presLayoutVars>
          <dgm:bulletEnabled val="1"/>
        </dgm:presLayoutVars>
      </dgm:prSet>
      <dgm:spPr/>
      <dgm:t>
        <a:bodyPr/>
        <a:lstStyle/>
        <a:p>
          <a:endParaRPr lang="en-US"/>
        </a:p>
      </dgm:t>
    </dgm:pt>
  </dgm:ptLst>
  <dgm:cxnLst>
    <dgm:cxn modelId="{5F1AEC8D-71C6-4C3A-B1D1-B9BA6EB116BB}" type="presOf" srcId="{341DC463-0B48-4D50-A514-D7DFAAB6CF77}" destId="{1AF7CBA8-6840-407A-AAEE-1A5D8B86DD0D}" srcOrd="0" destOrd="0" presId="urn:microsoft.com/office/officeart/2005/8/layout/hList6"/>
    <dgm:cxn modelId="{EA864FCB-1A90-4017-AAA5-A4880FFAB9F4}" type="presOf" srcId="{53381BAC-A702-4FD9-9070-DBB5BC70E494}" destId="{DAB27AB4-C702-4123-A075-9B0F336DCB97}" srcOrd="0" destOrd="0" presId="urn:microsoft.com/office/officeart/2005/8/layout/hList6"/>
    <dgm:cxn modelId="{2B830F48-B0D8-415E-B3B0-EB0E6B3FA07C}" srcId="{D3C8ABF7-60B1-4113-9F0E-B599519C9D95}" destId="{341DC463-0B48-4D50-A514-D7DFAAB6CF77}" srcOrd="2" destOrd="0" parTransId="{68FF1C55-DD4A-4A95-961F-A290B42D4CB7}" sibTransId="{26528B51-FFFE-4172-815A-0847CD6C16A2}"/>
    <dgm:cxn modelId="{9C19CBB9-D49F-45FC-A4ED-815E3A764955}" srcId="{D3C8ABF7-60B1-4113-9F0E-B599519C9D95}" destId="{53381BAC-A702-4FD9-9070-DBB5BC70E494}" srcOrd="1" destOrd="0" parTransId="{414ABE53-44FE-484C-BACB-03F6EF5BFED4}" sibTransId="{0F27752B-6C35-4061-8977-DB3616B836CE}"/>
    <dgm:cxn modelId="{F78E8D95-963E-40D8-9922-CDAC3E4B9F00}" type="presOf" srcId="{922068DC-429B-4F1D-97CE-D6619C059FAE}" destId="{A615AF43-1ED8-4920-A22D-96EB822B1A5D}" srcOrd="0" destOrd="0" presId="urn:microsoft.com/office/officeart/2005/8/layout/hList6"/>
    <dgm:cxn modelId="{73CE8E99-0253-4B06-8158-B2B87313940A}" srcId="{D3C8ABF7-60B1-4113-9F0E-B599519C9D95}" destId="{922068DC-429B-4F1D-97CE-D6619C059FAE}" srcOrd="0" destOrd="0" parTransId="{4BF4BCB7-4F4A-488D-943C-1091DD7F7F53}" sibTransId="{FD9A8B62-AC8B-4465-87F9-35AD14135A65}"/>
    <dgm:cxn modelId="{1B919E82-C24B-423A-80B0-E4CEEA48ED5C}" type="presOf" srcId="{D3C8ABF7-60B1-4113-9F0E-B599519C9D95}" destId="{F5865519-1905-4F76-8C74-CF1A84AE82A7}" srcOrd="0" destOrd="0" presId="urn:microsoft.com/office/officeart/2005/8/layout/hList6"/>
    <dgm:cxn modelId="{70238224-376B-492C-9397-1591DB7771C5}" type="presParOf" srcId="{F5865519-1905-4F76-8C74-CF1A84AE82A7}" destId="{A615AF43-1ED8-4920-A22D-96EB822B1A5D}" srcOrd="0" destOrd="0" presId="urn:microsoft.com/office/officeart/2005/8/layout/hList6"/>
    <dgm:cxn modelId="{B3643107-F6E8-4846-A235-F6F900C3885E}" type="presParOf" srcId="{F5865519-1905-4F76-8C74-CF1A84AE82A7}" destId="{5245DF96-91DA-4BCD-9503-9B847AB5CACF}" srcOrd="1" destOrd="0" presId="urn:microsoft.com/office/officeart/2005/8/layout/hList6"/>
    <dgm:cxn modelId="{65530E9F-F853-458A-8EB6-1CC8955357A6}" type="presParOf" srcId="{F5865519-1905-4F76-8C74-CF1A84AE82A7}" destId="{DAB27AB4-C702-4123-A075-9B0F336DCB97}" srcOrd="2" destOrd="0" presId="urn:microsoft.com/office/officeart/2005/8/layout/hList6"/>
    <dgm:cxn modelId="{FC14BE7F-D181-43E6-AC84-543B03547685}" type="presParOf" srcId="{F5865519-1905-4F76-8C74-CF1A84AE82A7}" destId="{3ADA4BC2-34D3-4227-B0C8-47DEE84FAF12}" srcOrd="3" destOrd="0" presId="urn:microsoft.com/office/officeart/2005/8/layout/hList6"/>
    <dgm:cxn modelId="{FFB1156B-43BE-4BA9-90A9-FB47D7133400}" type="presParOf" srcId="{F5865519-1905-4F76-8C74-CF1A84AE82A7}" destId="{1AF7CBA8-6840-407A-AAEE-1A5D8B86DD0D}"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978F60-A752-4C92-A875-C263B0367752}"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36876810-5899-4257-83DA-61F2E5E5F721}">
      <dgm:prSet phldrT="[Text]" custT="1"/>
      <dgm:spPr>
        <a:solidFill>
          <a:schemeClr val="accent4">
            <a:lumMod val="60000"/>
            <a:lumOff val="40000"/>
          </a:schemeClr>
        </a:solidFill>
        <a:ln>
          <a:solidFill>
            <a:srgbClr val="FFC000"/>
          </a:solidFill>
        </a:ln>
      </dgm:spPr>
      <dgm:t>
        <a:bodyPr/>
        <a:lstStyle/>
        <a:p>
          <a:r>
            <a:rPr lang="en-US" sz="1400" b="1" dirty="0" smtClean="0">
              <a:solidFill>
                <a:srgbClr val="9A0000"/>
              </a:solidFill>
            </a:rPr>
            <a:t>4Ps </a:t>
          </a:r>
          <a:r>
            <a:rPr lang="en-US" sz="1400" b="1" dirty="0">
              <a:solidFill>
                <a:srgbClr val="9A0000"/>
              </a:solidFill>
            </a:rPr>
            <a:t>ANALYSIS</a:t>
          </a:r>
        </a:p>
      </dgm:t>
    </dgm:pt>
    <dgm:pt modelId="{1E6A14C1-5B15-4DC9-B2DE-28E0A3E47CBD}" type="parTrans" cxnId="{05B5E4CA-E33C-473C-A890-323EFA59C359}">
      <dgm:prSet/>
      <dgm:spPr/>
      <dgm:t>
        <a:bodyPr/>
        <a:lstStyle/>
        <a:p>
          <a:endParaRPr lang="en-US"/>
        </a:p>
      </dgm:t>
    </dgm:pt>
    <dgm:pt modelId="{83093927-6FE0-4705-9727-61F92B37E74C}" type="sibTrans" cxnId="{05B5E4CA-E33C-473C-A890-323EFA59C359}">
      <dgm:prSet/>
      <dgm:spPr/>
      <dgm:t>
        <a:bodyPr/>
        <a:lstStyle/>
        <a:p>
          <a:endParaRPr lang="en-US"/>
        </a:p>
      </dgm:t>
    </dgm:pt>
    <dgm:pt modelId="{591ABB05-8A00-494D-A299-C4065EB52FD4}">
      <dgm:prSet phldrT="[Text]" custT="1"/>
      <dgm:spPr>
        <a:solidFill>
          <a:schemeClr val="accent6">
            <a:lumMod val="75000"/>
            <a:alpha val="56000"/>
          </a:schemeClr>
        </a:solidFill>
        <a:ln>
          <a:solidFill>
            <a:srgbClr val="FFC000"/>
          </a:solidFill>
        </a:ln>
      </dgm:spPr>
      <dgm:t>
        <a:bodyPr anchor="t"/>
        <a:lstStyle/>
        <a:p>
          <a:r>
            <a:rPr lang="en-US" sz="1200" b="1" dirty="0">
              <a:solidFill>
                <a:srgbClr val="FABC02"/>
              </a:solidFill>
            </a:rPr>
            <a:t>PRODUCT</a:t>
          </a:r>
        </a:p>
        <a:p>
          <a:r>
            <a:rPr lang="en-IN" sz="1100" dirty="0">
              <a:solidFill>
                <a:srgbClr val="FABC02"/>
              </a:solidFill>
            </a:rPr>
            <a:t>The brand has wide range of occasional traditional and premium clothing for men and women and kids along with fashion accessories as a part of its marketing mix product strategy. It believes in giving the customer complete in ethnic experience. </a:t>
          </a:r>
          <a:r>
            <a:rPr lang="en-IN" sz="1100" dirty="0" err="1">
              <a:solidFill>
                <a:srgbClr val="FABC02"/>
              </a:solidFill>
            </a:rPr>
            <a:t>Riwaayat</a:t>
          </a:r>
          <a:r>
            <a:rPr lang="en-IN" sz="1100" dirty="0">
              <a:solidFill>
                <a:srgbClr val="FABC02"/>
              </a:solidFill>
            </a:rPr>
            <a:t> offers apparels exclusively designed by Indian craftsmen. Ethnic wear for women includes salwar kameez, saree, lehengas etc. For men the range includes sherwani, kurta, dhoti and regional apparels </a:t>
          </a:r>
          <a:endParaRPr lang="en-US" sz="1100" b="1" dirty="0">
            <a:solidFill>
              <a:srgbClr val="FABC02"/>
            </a:solidFill>
          </a:endParaRPr>
        </a:p>
      </dgm:t>
    </dgm:pt>
    <dgm:pt modelId="{532BA2D3-D1BC-4B8C-9382-78F76DB9C9C4}" type="parTrans" cxnId="{1AB1644E-C22B-4061-AA9E-80047F7B66E1}">
      <dgm:prSet/>
      <dgm:spPr/>
      <dgm:t>
        <a:bodyPr/>
        <a:lstStyle/>
        <a:p>
          <a:endParaRPr lang="en-US"/>
        </a:p>
      </dgm:t>
    </dgm:pt>
    <dgm:pt modelId="{30A4EB9C-F868-485B-B441-4931F6B0852A}" type="sibTrans" cxnId="{1AB1644E-C22B-4061-AA9E-80047F7B66E1}">
      <dgm:prSet/>
      <dgm:spPr/>
      <dgm:t>
        <a:bodyPr/>
        <a:lstStyle/>
        <a:p>
          <a:endParaRPr lang="en-US"/>
        </a:p>
      </dgm:t>
    </dgm:pt>
    <dgm:pt modelId="{0634F855-CB59-4071-99A4-86B589A8996A}">
      <dgm:prSet phldrT="[Text]" custT="1"/>
      <dgm:spPr>
        <a:solidFill>
          <a:schemeClr val="accent4">
            <a:lumMod val="75000"/>
            <a:alpha val="60000"/>
          </a:schemeClr>
        </a:solidFill>
        <a:ln>
          <a:solidFill>
            <a:srgbClr val="FFC000"/>
          </a:solidFill>
        </a:ln>
      </dgm:spPr>
      <dgm:t>
        <a:bodyPr anchor="t"/>
        <a:lstStyle/>
        <a:p>
          <a:pPr algn="ctr"/>
          <a:r>
            <a:rPr lang="en-US" sz="1000" b="1" dirty="0">
              <a:solidFill>
                <a:srgbClr val="FFC000"/>
              </a:solidFill>
            </a:rPr>
            <a:t>PRICE</a:t>
          </a:r>
        </a:p>
        <a:p>
          <a:pPr algn="l"/>
          <a:r>
            <a:rPr lang="en-IN" sz="900" b="1" u="sng" dirty="0">
              <a:solidFill>
                <a:srgbClr val="FABC02"/>
              </a:solidFill>
            </a:rPr>
            <a:t>Pricing</a:t>
          </a:r>
          <a:r>
            <a:rPr lang="en-IN" sz="900" dirty="0">
              <a:solidFill>
                <a:srgbClr val="FABC02"/>
              </a:solidFill>
            </a:rPr>
            <a:t>: Set according to the </a:t>
          </a:r>
          <a:r>
            <a:rPr lang="en-IN" sz="900" dirty="0" err="1">
              <a:solidFill>
                <a:srgbClr val="FABC02"/>
              </a:solidFill>
            </a:rPr>
            <a:t>competitiors</a:t>
          </a:r>
          <a:r>
            <a:rPr lang="en-IN" sz="900" dirty="0">
              <a:solidFill>
                <a:srgbClr val="FABC02"/>
              </a:solidFill>
            </a:rPr>
            <a:t> (</a:t>
          </a:r>
          <a:r>
            <a:rPr lang="en-IN" sz="900" dirty="0" err="1">
              <a:solidFill>
                <a:srgbClr val="FABC02"/>
              </a:solidFill>
            </a:rPr>
            <a:t>Mohey</a:t>
          </a:r>
          <a:r>
            <a:rPr lang="en-IN" sz="900" dirty="0">
              <a:solidFill>
                <a:srgbClr val="FABC02"/>
              </a:solidFill>
            </a:rPr>
            <a:t>, Biba, </a:t>
          </a:r>
          <a:r>
            <a:rPr lang="en-IN" sz="900" dirty="0" err="1">
              <a:solidFill>
                <a:srgbClr val="FABC02"/>
              </a:solidFill>
            </a:rPr>
            <a:t>Manyawar</a:t>
          </a:r>
          <a:r>
            <a:rPr lang="en-IN" sz="900" dirty="0">
              <a:solidFill>
                <a:srgbClr val="FABC02"/>
              </a:solidFill>
            </a:rPr>
            <a:t> etc.). For women’s apparel, pricing ranges from 1k-20k INR. For men’s apparel, 1k-20k INR. For kids 500-7k INR. </a:t>
          </a:r>
        </a:p>
        <a:p>
          <a:pPr algn="l"/>
          <a:r>
            <a:rPr lang="en-IN" sz="900" b="1" u="sng" dirty="0">
              <a:solidFill>
                <a:srgbClr val="FABC02"/>
              </a:solidFill>
            </a:rPr>
            <a:t>Return and refund </a:t>
          </a:r>
          <a:r>
            <a:rPr lang="en-IN" sz="900" b="1" u="sng" dirty="0" err="1">
              <a:solidFill>
                <a:srgbClr val="FABC02"/>
              </a:solidFill>
            </a:rPr>
            <a:t>policy</a:t>
          </a:r>
          <a:r>
            <a:rPr lang="en-IN" sz="900" dirty="0" err="1">
              <a:solidFill>
                <a:srgbClr val="FABC02"/>
              </a:solidFill>
            </a:rPr>
            <a:t>:'No</a:t>
          </a:r>
          <a:r>
            <a:rPr lang="en-IN" sz="900" dirty="0">
              <a:solidFill>
                <a:srgbClr val="FABC02"/>
              </a:solidFill>
            </a:rPr>
            <a:t> Questions Asked Returns Policy'. If not satisfied with the product, can contact through call or e-mail within 30 days from date of order.</a:t>
          </a:r>
        </a:p>
        <a:p>
          <a:pPr algn="l"/>
          <a:r>
            <a:rPr lang="en-IN" sz="900" b="1" u="sng" dirty="0">
              <a:solidFill>
                <a:srgbClr val="FABC02"/>
              </a:solidFill>
            </a:rPr>
            <a:t>Payment methods</a:t>
          </a:r>
          <a:r>
            <a:rPr lang="en-IN" sz="900" dirty="0">
              <a:solidFill>
                <a:srgbClr val="FABC02"/>
              </a:solidFill>
            </a:rPr>
            <a:t>: cash on delivery to the customers along with different payment options like net banking and Debit/Credit cards, Mobile wallets (VISA, Master Cards, American Express, Paytm).</a:t>
          </a:r>
        </a:p>
        <a:p>
          <a:pPr algn="l"/>
          <a:r>
            <a:rPr lang="en-IN" sz="900" b="1" u="sng" dirty="0" err="1">
              <a:solidFill>
                <a:srgbClr val="FABC02"/>
              </a:solidFill>
            </a:rPr>
            <a:t>Offers:</a:t>
          </a:r>
          <a:r>
            <a:rPr lang="en-IN" sz="900" dirty="0" err="1">
              <a:solidFill>
                <a:srgbClr val="FABC02"/>
              </a:solidFill>
            </a:rPr>
            <a:t>offers</a:t>
          </a:r>
          <a:r>
            <a:rPr lang="en-IN" sz="900" dirty="0">
              <a:solidFill>
                <a:srgbClr val="FABC02"/>
              </a:solidFill>
            </a:rPr>
            <a:t> free shipping for the total order value of Rs.3000. offers like 'Buy 2 kurta get 40% off' etc. Promotional pricing strategy like 'Up to 50% off' and offers summer and Winter sales</a:t>
          </a:r>
        </a:p>
        <a:p>
          <a:pPr algn="l"/>
          <a:r>
            <a:rPr lang="en-IN" sz="900" dirty="0">
              <a:solidFill>
                <a:srgbClr val="FABC02"/>
              </a:solidFill>
            </a:rPr>
            <a:t>                            will also be incorporated.</a:t>
          </a:r>
          <a:endParaRPr lang="en-US" sz="900" b="1" dirty="0">
            <a:solidFill>
              <a:srgbClr val="FABC02"/>
            </a:solidFill>
          </a:endParaRPr>
        </a:p>
      </dgm:t>
    </dgm:pt>
    <dgm:pt modelId="{931FE239-5583-472B-9C4B-D45A1DBA0B4D}" type="parTrans" cxnId="{72E21623-76B8-4FA0-B1CE-290245F003B1}">
      <dgm:prSet/>
      <dgm:spPr/>
      <dgm:t>
        <a:bodyPr/>
        <a:lstStyle/>
        <a:p>
          <a:endParaRPr lang="en-US"/>
        </a:p>
      </dgm:t>
    </dgm:pt>
    <dgm:pt modelId="{385E73B2-3CAF-412A-ABCC-3104166A59DC}" type="sibTrans" cxnId="{72E21623-76B8-4FA0-B1CE-290245F003B1}">
      <dgm:prSet/>
      <dgm:spPr/>
      <dgm:t>
        <a:bodyPr/>
        <a:lstStyle/>
        <a:p>
          <a:endParaRPr lang="en-US"/>
        </a:p>
      </dgm:t>
    </dgm:pt>
    <dgm:pt modelId="{409FBD7E-FE5B-4A8B-935C-1D101869B9C6}">
      <dgm:prSet phldrT="[Text]" custT="1"/>
      <dgm:spPr>
        <a:solidFill>
          <a:srgbClr val="FFFF00">
            <a:alpha val="43000"/>
          </a:srgbClr>
        </a:solidFill>
        <a:ln>
          <a:solidFill>
            <a:srgbClr val="FABC02"/>
          </a:solidFill>
        </a:ln>
      </dgm:spPr>
      <dgm:t>
        <a:bodyPr anchor="t"/>
        <a:lstStyle/>
        <a:p>
          <a:pPr algn="ctr">
            <a:buNone/>
          </a:pPr>
          <a:endParaRPr lang="en-US" sz="1200" b="1" dirty="0">
            <a:solidFill>
              <a:srgbClr val="FFC000"/>
            </a:solidFill>
          </a:endParaRPr>
        </a:p>
      </dgm:t>
    </dgm:pt>
    <dgm:pt modelId="{15FBFF03-FE73-43D0-A2A3-AE7E9B7575AA}" type="parTrans" cxnId="{E7529D42-E2D4-46F4-A23F-E48C899DB45A}">
      <dgm:prSet/>
      <dgm:spPr/>
      <dgm:t>
        <a:bodyPr/>
        <a:lstStyle/>
        <a:p>
          <a:endParaRPr lang="en-US"/>
        </a:p>
      </dgm:t>
    </dgm:pt>
    <dgm:pt modelId="{3E03AAE6-175F-42FB-B0EB-C935D7E596EB}" type="sibTrans" cxnId="{E7529D42-E2D4-46F4-A23F-E48C899DB45A}">
      <dgm:prSet/>
      <dgm:spPr/>
      <dgm:t>
        <a:bodyPr/>
        <a:lstStyle/>
        <a:p>
          <a:endParaRPr lang="en-US"/>
        </a:p>
      </dgm:t>
    </dgm:pt>
    <dgm:pt modelId="{E7A78EDC-13B5-4E3F-AE7A-BE2A9F8543F9}">
      <dgm:prSet phldrT="[Text]" custT="1"/>
      <dgm:spPr>
        <a:solidFill>
          <a:schemeClr val="accent3">
            <a:lumMod val="50000"/>
            <a:alpha val="56000"/>
          </a:schemeClr>
        </a:solidFill>
        <a:ln>
          <a:solidFill>
            <a:srgbClr val="FFC000"/>
          </a:solidFill>
        </a:ln>
      </dgm:spPr>
      <dgm:t>
        <a:bodyPr anchor="t"/>
        <a:lstStyle/>
        <a:p>
          <a:endParaRPr lang="en-US" sz="1800" b="1" dirty="0">
            <a:solidFill>
              <a:srgbClr val="FFC000"/>
            </a:solidFill>
          </a:endParaRPr>
        </a:p>
      </dgm:t>
    </dgm:pt>
    <dgm:pt modelId="{365CBC4B-B380-40E1-9E8C-98EA2D943693}" type="parTrans" cxnId="{05F90DF6-CC5A-4814-8259-A75000FB98F2}">
      <dgm:prSet/>
      <dgm:spPr/>
      <dgm:t>
        <a:bodyPr/>
        <a:lstStyle/>
        <a:p>
          <a:endParaRPr lang="en-US"/>
        </a:p>
      </dgm:t>
    </dgm:pt>
    <dgm:pt modelId="{E19F2D97-4D63-4B04-839A-DED559174EA4}" type="sibTrans" cxnId="{05F90DF6-CC5A-4814-8259-A75000FB98F2}">
      <dgm:prSet/>
      <dgm:spPr/>
      <dgm:t>
        <a:bodyPr/>
        <a:lstStyle/>
        <a:p>
          <a:endParaRPr lang="en-US"/>
        </a:p>
      </dgm:t>
    </dgm:pt>
    <dgm:pt modelId="{99E3A764-4ABD-4D58-BA99-7C2FEBE61CF3}" type="pres">
      <dgm:prSet presAssocID="{58978F60-A752-4C92-A875-C263B0367752}" presName="diagram" presStyleCnt="0">
        <dgm:presLayoutVars>
          <dgm:chMax val="1"/>
          <dgm:dir/>
          <dgm:animLvl val="ctr"/>
          <dgm:resizeHandles val="exact"/>
        </dgm:presLayoutVars>
      </dgm:prSet>
      <dgm:spPr/>
      <dgm:t>
        <a:bodyPr/>
        <a:lstStyle/>
        <a:p>
          <a:endParaRPr lang="en-US"/>
        </a:p>
      </dgm:t>
    </dgm:pt>
    <dgm:pt modelId="{FFD92F10-A6E6-42E4-8CEF-F502D56EDDC3}" type="pres">
      <dgm:prSet presAssocID="{58978F60-A752-4C92-A875-C263B0367752}" presName="matrix" presStyleCnt="0"/>
      <dgm:spPr/>
    </dgm:pt>
    <dgm:pt modelId="{261DE08A-7848-4ED1-BFCC-3545BA96F032}" type="pres">
      <dgm:prSet presAssocID="{58978F60-A752-4C92-A875-C263B0367752}" presName="tile1" presStyleLbl="node1" presStyleIdx="0" presStyleCnt="4"/>
      <dgm:spPr/>
      <dgm:t>
        <a:bodyPr/>
        <a:lstStyle/>
        <a:p>
          <a:endParaRPr lang="en-US"/>
        </a:p>
      </dgm:t>
    </dgm:pt>
    <dgm:pt modelId="{50C45363-B133-479D-BC34-04C22C7F92FA}" type="pres">
      <dgm:prSet presAssocID="{58978F60-A752-4C92-A875-C263B0367752}" presName="tile1text" presStyleLbl="node1" presStyleIdx="0" presStyleCnt="4">
        <dgm:presLayoutVars>
          <dgm:chMax val="0"/>
          <dgm:chPref val="0"/>
          <dgm:bulletEnabled val="1"/>
        </dgm:presLayoutVars>
      </dgm:prSet>
      <dgm:spPr/>
      <dgm:t>
        <a:bodyPr/>
        <a:lstStyle/>
        <a:p>
          <a:endParaRPr lang="en-US"/>
        </a:p>
      </dgm:t>
    </dgm:pt>
    <dgm:pt modelId="{265A190D-7B7E-4922-949B-0AEAEBDD9665}" type="pres">
      <dgm:prSet presAssocID="{58978F60-A752-4C92-A875-C263B0367752}" presName="tile2" presStyleLbl="node1" presStyleIdx="1" presStyleCnt="4"/>
      <dgm:spPr/>
      <dgm:t>
        <a:bodyPr/>
        <a:lstStyle/>
        <a:p>
          <a:endParaRPr lang="en-US"/>
        </a:p>
      </dgm:t>
    </dgm:pt>
    <dgm:pt modelId="{1DBF966B-D7B2-4659-81D5-CC0B61FAA3B7}" type="pres">
      <dgm:prSet presAssocID="{58978F60-A752-4C92-A875-C263B0367752}" presName="tile2text" presStyleLbl="node1" presStyleIdx="1" presStyleCnt="4">
        <dgm:presLayoutVars>
          <dgm:chMax val="0"/>
          <dgm:chPref val="0"/>
          <dgm:bulletEnabled val="1"/>
        </dgm:presLayoutVars>
      </dgm:prSet>
      <dgm:spPr/>
      <dgm:t>
        <a:bodyPr/>
        <a:lstStyle/>
        <a:p>
          <a:endParaRPr lang="en-US"/>
        </a:p>
      </dgm:t>
    </dgm:pt>
    <dgm:pt modelId="{536B8177-B7C4-43D2-A218-910EF803B85F}" type="pres">
      <dgm:prSet presAssocID="{58978F60-A752-4C92-A875-C263B0367752}" presName="tile3" presStyleLbl="node1" presStyleIdx="2" presStyleCnt="4"/>
      <dgm:spPr/>
      <dgm:t>
        <a:bodyPr/>
        <a:lstStyle/>
        <a:p>
          <a:endParaRPr lang="en-US"/>
        </a:p>
      </dgm:t>
    </dgm:pt>
    <dgm:pt modelId="{DE0BF07F-DDB2-4D1A-8A20-EACF68252FDC}" type="pres">
      <dgm:prSet presAssocID="{58978F60-A752-4C92-A875-C263B0367752}" presName="tile3text" presStyleLbl="node1" presStyleIdx="2" presStyleCnt="4">
        <dgm:presLayoutVars>
          <dgm:chMax val="0"/>
          <dgm:chPref val="0"/>
          <dgm:bulletEnabled val="1"/>
        </dgm:presLayoutVars>
      </dgm:prSet>
      <dgm:spPr/>
      <dgm:t>
        <a:bodyPr/>
        <a:lstStyle/>
        <a:p>
          <a:endParaRPr lang="en-US"/>
        </a:p>
      </dgm:t>
    </dgm:pt>
    <dgm:pt modelId="{700C7BCA-DAA0-414E-B83A-B539DD29C6F3}" type="pres">
      <dgm:prSet presAssocID="{58978F60-A752-4C92-A875-C263B0367752}" presName="tile4" presStyleLbl="node1" presStyleIdx="3" presStyleCnt="4"/>
      <dgm:spPr/>
      <dgm:t>
        <a:bodyPr/>
        <a:lstStyle/>
        <a:p>
          <a:endParaRPr lang="en-US"/>
        </a:p>
      </dgm:t>
    </dgm:pt>
    <dgm:pt modelId="{85A4F31B-B91C-4CBD-8660-F05321DAC1A4}" type="pres">
      <dgm:prSet presAssocID="{58978F60-A752-4C92-A875-C263B0367752}" presName="tile4text" presStyleLbl="node1" presStyleIdx="3" presStyleCnt="4">
        <dgm:presLayoutVars>
          <dgm:chMax val="0"/>
          <dgm:chPref val="0"/>
          <dgm:bulletEnabled val="1"/>
        </dgm:presLayoutVars>
      </dgm:prSet>
      <dgm:spPr/>
      <dgm:t>
        <a:bodyPr/>
        <a:lstStyle/>
        <a:p>
          <a:endParaRPr lang="en-US"/>
        </a:p>
      </dgm:t>
    </dgm:pt>
    <dgm:pt modelId="{56A0E3B8-E65D-4863-BF88-726268D52441}" type="pres">
      <dgm:prSet presAssocID="{58978F60-A752-4C92-A875-C263B0367752}" presName="centerTile" presStyleLbl="fgShp" presStyleIdx="0" presStyleCnt="1" custScaleX="99571" custScaleY="14526">
        <dgm:presLayoutVars>
          <dgm:chMax val="0"/>
          <dgm:chPref val="0"/>
        </dgm:presLayoutVars>
      </dgm:prSet>
      <dgm:spPr/>
      <dgm:t>
        <a:bodyPr/>
        <a:lstStyle/>
        <a:p>
          <a:endParaRPr lang="en-US"/>
        </a:p>
      </dgm:t>
    </dgm:pt>
  </dgm:ptLst>
  <dgm:cxnLst>
    <dgm:cxn modelId="{05B5E4CA-E33C-473C-A890-323EFA59C359}" srcId="{58978F60-A752-4C92-A875-C263B0367752}" destId="{36876810-5899-4257-83DA-61F2E5E5F721}" srcOrd="0" destOrd="0" parTransId="{1E6A14C1-5B15-4DC9-B2DE-28E0A3E47CBD}" sibTransId="{83093927-6FE0-4705-9727-61F92B37E74C}"/>
    <dgm:cxn modelId="{ECA77680-CE91-475A-B981-E6A2920A1947}" type="presOf" srcId="{0634F855-CB59-4071-99A4-86B589A8996A}" destId="{1DBF966B-D7B2-4659-81D5-CC0B61FAA3B7}" srcOrd="1" destOrd="0" presId="urn:microsoft.com/office/officeart/2005/8/layout/matrix1"/>
    <dgm:cxn modelId="{05F90DF6-CC5A-4814-8259-A75000FB98F2}" srcId="{36876810-5899-4257-83DA-61F2E5E5F721}" destId="{E7A78EDC-13B5-4E3F-AE7A-BE2A9F8543F9}" srcOrd="3" destOrd="0" parTransId="{365CBC4B-B380-40E1-9E8C-98EA2D943693}" sibTransId="{E19F2D97-4D63-4B04-839A-DED559174EA4}"/>
    <dgm:cxn modelId="{8A567212-DDC9-4700-BC8E-F20BE3D08179}" type="presOf" srcId="{591ABB05-8A00-494D-A299-C4065EB52FD4}" destId="{50C45363-B133-479D-BC34-04C22C7F92FA}" srcOrd="1" destOrd="0" presId="urn:microsoft.com/office/officeart/2005/8/layout/matrix1"/>
    <dgm:cxn modelId="{10CE4C4F-5582-4CF9-A033-3D4714E1855C}" type="presOf" srcId="{409FBD7E-FE5B-4A8B-935C-1D101869B9C6}" destId="{DE0BF07F-DDB2-4D1A-8A20-EACF68252FDC}" srcOrd="1" destOrd="0" presId="urn:microsoft.com/office/officeart/2005/8/layout/matrix1"/>
    <dgm:cxn modelId="{4987CC01-6EE6-49C2-83B7-276CFE541848}" type="presOf" srcId="{591ABB05-8A00-494D-A299-C4065EB52FD4}" destId="{261DE08A-7848-4ED1-BFCC-3545BA96F032}" srcOrd="0" destOrd="0" presId="urn:microsoft.com/office/officeart/2005/8/layout/matrix1"/>
    <dgm:cxn modelId="{72E21623-76B8-4FA0-B1CE-290245F003B1}" srcId="{36876810-5899-4257-83DA-61F2E5E5F721}" destId="{0634F855-CB59-4071-99A4-86B589A8996A}" srcOrd="1" destOrd="0" parTransId="{931FE239-5583-472B-9C4B-D45A1DBA0B4D}" sibTransId="{385E73B2-3CAF-412A-ABCC-3104166A59DC}"/>
    <dgm:cxn modelId="{FD557DC6-94F6-4435-B23F-483E13A61DF0}" type="presOf" srcId="{409FBD7E-FE5B-4A8B-935C-1D101869B9C6}" destId="{536B8177-B7C4-43D2-A218-910EF803B85F}" srcOrd="0" destOrd="0" presId="urn:microsoft.com/office/officeart/2005/8/layout/matrix1"/>
    <dgm:cxn modelId="{976433CE-A5AA-425C-AD8E-F472963D8287}" type="presOf" srcId="{E7A78EDC-13B5-4E3F-AE7A-BE2A9F8543F9}" destId="{700C7BCA-DAA0-414E-B83A-B539DD29C6F3}" srcOrd="0" destOrd="0" presId="urn:microsoft.com/office/officeart/2005/8/layout/matrix1"/>
    <dgm:cxn modelId="{CA46208F-B887-46BE-B44D-FD5D5C00D8D9}" type="presOf" srcId="{0634F855-CB59-4071-99A4-86B589A8996A}" destId="{265A190D-7B7E-4922-949B-0AEAEBDD9665}" srcOrd="0" destOrd="0" presId="urn:microsoft.com/office/officeart/2005/8/layout/matrix1"/>
    <dgm:cxn modelId="{1AB1644E-C22B-4061-AA9E-80047F7B66E1}" srcId="{36876810-5899-4257-83DA-61F2E5E5F721}" destId="{591ABB05-8A00-494D-A299-C4065EB52FD4}" srcOrd="0" destOrd="0" parTransId="{532BA2D3-D1BC-4B8C-9382-78F76DB9C9C4}" sibTransId="{30A4EB9C-F868-485B-B441-4931F6B0852A}"/>
    <dgm:cxn modelId="{67A7F4FA-E008-4F41-9B20-F6B5672A468E}" type="presOf" srcId="{36876810-5899-4257-83DA-61F2E5E5F721}" destId="{56A0E3B8-E65D-4863-BF88-726268D52441}" srcOrd="0" destOrd="0" presId="urn:microsoft.com/office/officeart/2005/8/layout/matrix1"/>
    <dgm:cxn modelId="{E7529D42-E2D4-46F4-A23F-E48C899DB45A}" srcId="{36876810-5899-4257-83DA-61F2E5E5F721}" destId="{409FBD7E-FE5B-4A8B-935C-1D101869B9C6}" srcOrd="2" destOrd="0" parTransId="{15FBFF03-FE73-43D0-A2A3-AE7E9B7575AA}" sibTransId="{3E03AAE6-175F-42FB-B0EB-C935D7E596EB}"/>
    <dgm:cxn modelId="{76575851-B350-4510-8A59-5E11FA2F81FA}" type="presOf" srcId="{E7A78EDC-13B5-4E3F-AE7A-BE2A9F8543F9}" destId="{85A4F31B-B91C-4CBD-8660-F05321DAC1A4}" srcOrd="1" destOrd="0" presId="urn:microsoft.com/office/officeart/2005/8/layout/matrix1"/>
    <dgm:cxn modelId="{AD13A557-6225-4C0D-BAB7-2747EE17B6FB}" type="presOf" srcId="{58978F60-A752-4C92-A875-C263B0367752}" destId="{99E3A764-4ABD-4D58-BA99-7C2FEBE61CF3}" srcOrd="0" destOrd="0" presId="urn:microsoft.com/office/officeart/2005/8/layout/matrix1"/>
    <dgm:cxn modelId="{7369704E-B4A5-4A54-8D39-1A3BEC42ADC4}" type="presParOf" srcId="{99E3A764-4ABD-4D58-BA99-7C2FEBE61CF3}" destId="{FFD92F10-A6E6-42E4-8CEF-F502D56EDDC3}" srcOrd="0" destOrd="0" presId="urn:microsoft.com/office/officeart/2005/8/layout/matrix1"/>
    <dgm:cxn modelId="{23641C16-FC93-4C65-8FA8-E13850372CC9}" type="presParOf" srcId="{FFD92F10-A6E6-42E4-8CEF-F502D56EDDC3}" destId="{261DE08A-7848-4ED1-BFCC-3545BA96F032}" srcOrd="0" destOrd="0" presId="urn:microsoft.com/office/officeart/2005/8/layout/matrix1"/>
    <dgm:cxn modelId="{8B66CFBB-A112-4CE6-BA10-780B7F2FDD1B}" type="presParOf" srcId="{FFD92F10-A6E6-42E4-8CEF-F502D56EDDC3}" destId="{50C45363-B133-479D-BC34-04C22C7F92FA}" srcOrd="1" destOrd="0" presId="urn:microsoft.com/office/officeart/2005/8/layout/matrix1"/>
    <dgm:cxn modelId="{555B8B86-42EE-41AF-8228-27F289CC1CCA}" type="presParOf" srcId="{FFD92F10-A6E6-42E4-8CEF-F502D56EDDC3}" destId="{265A190D-7B7E-4922-949B-0AEAEBDD9665}" srcOrd="2" destOrd="0" presId="urn:microsoft.com/office/officeart/2005/8/layout/matrix1"/>
    <dgm:cxn modelId="{6AC57171-063F-4E0C-9153-87EEA036B9A1}" type="presParOf" srcId="{FFD92F10-A6E6-42E4-8CEF-F502D56EDDC3}" destId="{1DBF966B-D7B2-4659-81D5-CC0B61FAA3B7}" srcOrd="3" destOrd="0" presId="urn:microsoft.com/office/officeart/2005/8/layout/matrix1"/>
    <dgm:cxn modelId="{686B13DE-520B-439B-AE5D-B4BE73E8E9E2}" type="presParOf" srcId="{FFD92F10-A6E6-42E4-8CEF-F502D56EDDC3}" destId="{536B8177-B7C4-43D2-A218-910EF803B85F}" srcOrd="4" destOrd="0" presId="urn:microsoft.com/office/officeart/2005/8/layout/matrix1"/>
    <dgm:cxn modelId="{8D36D8AB-A463-44EF-B7AC-21CACD5490DC}" type="presParOf" srcId="{FFD92F10-A6E6-42E4-8CEF-F502D56EDDC3}" destId="{DE0BF07F-DDB2-4D1A-8A20-EACF68252FDC}" srcOrd="5" destOrd="0" presId="urn:microsoft.com/office/officeart/2005/8/layout/matrix1"/>
    <dgm:cxn modelId="{48834F41-CA19-4968-B0C8-B985F1A279E1}" type="presParOf" srcId="{FFD92F10-A6E6-42E4-8CEF-F502D56EDDC3}" destId="{700C7BCA-DAA0-414E-B83A-B539DD29C6F3}" srcOrd="6" destOrd="0" presId="urn:microsoft.com/office/officeart/2005/8/layout/matrix1"/>
    <dgm:cxn modelId="{451425F4-0710-42D9-BFAB-88A73C176B09}" type="presParOf" srcId="{FFD92F10-A6E6-42E4-8CEF-F502D56EDDC3}" destId="{85A4F31B-B91C-4CBD-8660-F05321DAC1A4}" srcOrd="7" destOrd="0" presId="urn:microsoft.com/office/officeart/2005/8/layout/matrix1"/>
    <dgm:cxn modelId="{3A1C02A0-A8E9-455B-B295-8AD403234798}" type="presParOf" srcId="{99E3A764-4ABD-4D58-BA99-7C2FEBE61CF3}" destId="{56A0E3B8-E65D-4863-BF88-726268D52441}" srcOrd="1" destOrd="0" presId="urn:microsoft.com/office/officeart/2005/8/layout/matrix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695B8E3-E647-3841-BB4B-230A041D655D}" type="doc">
      <dgm:prSet loTypeId="urn:microsoft.com/office/officeart/2005/8/layout/chevron2" loCatId="" qsTypeId="urn:microsoft.com/office/officeart/2005/8/quickstyle/simple1" qsCatId="simple" csTypeId="urn:microsoft.com/office/officeart/2005/8/colors/accent4_2" csCatId="accent4" phldr="1"/>
      <dgm:spPr/>
      <dgm:t>
        <a:bodyPr/>
        <a:lstStyle/>
        <a:p>
          <a:endParaRPr lang="en-GB"/>
        </a:p>
      </dgm:t>
    </dgm:pt>
    <dgm:pt modelId="{60139DDC-B6CC-3A4E-A045-CE3C2E85007B}">
      <dgm:prSet phldrT="[Text]" custT="1"/>
      <dgm:spPr>
        <a:solidFill>
          <a:schemeClr val="accent4">
            <a:lumMod val="60000"/>
            <a:lumOff val="40000"/>
            <a:alpha val="80000"/>
          </a:schemeClr>
        </a:solidFill>
      </dgm:spPr>
      <dgm:t>
        <a:bodyPr/>
        <a:lstStyle/>
        <a:p>
          <a:r>
            <a:rPr lang="en-GB" sz="1600" b="1" dirty="0">
              <a:solidFill>
                <a:schemeClr val="accent2">
                  <a:lumMod val="50000"/>
                </a:schemeClr>
              </a:solidFill>
            </a:rPr>
            <a:t>SEGMENTATION</a:t>
          </a:r>
        </a:p>
      </dgm:t>
    </dgm:pt>
    <dgm:pt modelId="{50AD7E24-60C8-0944-AE76-9AD032F5C735}" type="parTrans" cxnId="{3CEBF1CC-110B-8548-8810-21001AC5C1BC}">
      <dgm:prSet/>
      <dgm:spPr/>
      <dgm:t>
        <a:bodyPr/>
        <a:lstStyle/>
        <a:p>
          <a:endParaRPr lang="en-GB"/>
        </a:p>
      </dgm:t>
    </dgm:pt>
    <dgm:pt modelId="{39FAF8F0-563B-2F4C-A2C3-225F3F20116C}" type="sibTrans" cxnId="{3CEBF1CC-110B-8548-8810-21001AC5C1BC}">
      <dgm:prSet/>
      <dgm:spPr/>
      <dgm:t>
        <a:bodyPr/>
        <a:lstStyle/>
        <a:p>
          <a:endParaRPr lang="en-GB"/>
        </a:p>
      </dgm:t>
    </dgm:pt>
    <dgm:pt modelId="{C634A7ED-3FE4-624F-A65C-D1CBE0964829}">
      <dgm:prSet phldrT="[Text]" custT="1"/>
      <dgm:spPr>
        <a:solidFill>
          <a:schemeClr val="accent4">
            <a:lumMod val="40000"/>
            <a:lumOff val="60000"/>
            <a:alpha val="35000"/>
          </a:schemeClr>
        </a:solidFill>
      </dgm:spPr>
      <dgm:t>
        <a:bodyPr/>
        <a:lstStyle/>
        <a:p>
          <a:r>
            <a:rPr lang="en-GB" sz="1400" b="1" dirty="0" smtClean="0">
              <a:solidFill>
                <a:srgbClr val="FABC02"/>
              </a:solidFill>
            </a:rPr>
            <a:t>Demographic – </a:t>
          </a:r>
          <a:r>
            <a:rPr lang="en-GB" sz="1400" b="0" dirty="0" smtClean="0">
              <a:solidFill>
                <a:srgbClr val="FABC02"/>
              </a:solidFill>
            </a:rPr>
            <a:t>segmentation on the basis of Gender (male, female) and Age(middle aged, young, old) </a:t>
          </a:r>
          <a:endParaRPr lang="en-GB" sz="1400" b="0" dirty="0">
            <a:solidFill>
              <a:srgbClr val="FABC02"/>
            </a:solidFill>
          </a:endParaRPr>
        </a:p>
      </dgm:t>
    </dgm:pt>
    <dgm:pt modelId="{177A5F75-AEA0-A84A-B106-CA27FA9B8570}" type="parTrans" cxnId="{5A10E9DD-7B22-9A46-B2A5-D22D7A7649F2}">
      <dgm:prSet/>
      <dgm:spPr/>
      <dgm:t>
        <a:bodyPr/>
        <a:lstStyle/>
        <a:p>
          <a:endParaRPr lang="en-GB"/>
        </a:p>
      </dgm:t>
    </dgm:pt>
    <dgm:pt modelId="{3F32E3CB-C76B-034E-A490-4A270BF70614}" type="sibTrans" cxnId="{5A10E9DD-7B22-9A46-B2A5-D22D7A7649F2}">
      <dgm:prSet/>
      <dgm:spPr/>
      <dgm:t>
        <a:bodyPr/>
        <a:lstStyle/>
        <a:p>
          <a:endParaRPr lang="en-GB"/>
        </a:p>
      </dgm:t>
    </dgm:pt>
    <dgm:pt modelId="{039D427F-A55E-FA46-9621-6A132DE5F568}">
      <dgm:prSet phldrT="[Text]" custT="1"/>
      <dgm:spPr>
        <a:solidFill>
          <a:schemeClr val="accent4">
            <a:lumMod val="60000"/>
            <a:lumOff val="40000"/>
            <a:alpha val="79000"/>
          </a:schemeClr>
        </a:solidFill>
      </dgm:spPr>
      <dgm:t>
        <a:bodyPr/>
        <a:lstStyle/>
        <a:p>
          <a:r>
            <a:rPr lang="en-GB" sz="1600" b="1" dirty="0">
              <a:solidFill>
                <a:schemeClr val="accent2">
                  <a:lumMod val="50000"/>
                </a:schemeClr>
              </a:solidFill>
            </a:rPr>
            <a:t>TARGETING</a:t>
          </a:r>
        </a:p>
      </dgm:t>
    </dgm:pt>
    <dgm:pt modelId="{A3B54AB8-902F-774D-9252-A496E389C87B}" type="parTrans" cxnId="{D2982F9E-E8AC-B94B-A892-0AE1413C9800}">
      <dgm:prSet/>
      <dgm:spPr/>
      <dgm:t>
        <a:bodyPr/>
        <a:lstStyle/>
        <a:p>
          <a:endParaRPr lang="en-GB"/>
        </a:p>
      </dgm:t>
    </dgm:pt>
    <dgm:pt modelId="{F57F8287-8E24-4E44-A0FC-57807333A693}" type="sibTrans" cxnId="{D2982F9E-E8AC-B94B-A892-0AE1413C9800}">
      <dgm:prSet/>
      <dgm:spPr/>
      <dgm:t>
        <a:bodyPr/>
        <a:lstStyle/>
        <a:p>
          <a:endParaRPr lang="en-GB"/>
        </a:p>
      </dgm:t>
    </dgm:pt>
    <dgm:pt modelId="{B8B1CEE9-4BEF-CE47-9133-42AC868CA901}">
      <dgm:prSet phldrT="[Text]" custT="1"/>
      <dgm:spPr>
        <a:solidFill>
          <a:schemeClr val="accent4">
            <a:lumMod val="40000"/>
            <a:lumOff val="60000"/>
            <a:alpha val="22000"/>
          </a:schemeClr>
        </a:solidFill>
        <a:ln>
          <a:solidFill>
            <a:schemeClr val="accent4">
              <a:hueOff val="0"/>
              <a:satOff val="0"/>
              <a:lumOff val="0"/>
            </a:schemeClr>
          </a:solidFill>
        </a:ln>
      </dgm:spPr>
      <dgm:t>
        <a:bodyPr/>
        <a:lstStyle/>
        <a:p>
          <a:r>
            <a:rPr lang="en-GB" sz="1050" dirty="0" smtClean="0">
              <a:solidFill>
                <a:srgbClr val="FABC02"/>
              </a:solidFill>
            </a:rPr>
            <a:t>All genders and age groups are targeted with a major focus on Women in the age-group (18-45 </a:t>
          </a:r>
          <a:r>
            <a:rPr lang="en-GB" sz="1050" dirty="0" err="1" smtClean="0">
              <a:solidFill>
                <a:srgbClr val="FABC02"/>
              </a:solidFill>
            </a:rPr>
            <a:t>yrs</a:t>
          </a:r>
          <a:r>
            <a:rPr lang="en-GB" sz="1050" dirty="0" smtClean="0">
              <a:solidFill>
                <a:srgbClr val="FABC02"/>
              </a:solidFill>
            </a:rPr>
            <a:t>). For kids and Men, the proposition is promoted heavily during the festive season.</a:t>
          </a:r>
          <a:r>
            <a:rPr lang="en-US" sz="1050" dirty="0" smtClean="0">
              <a:solidFill>
                <a:srgbClr val="FFC000"/>
              </a:solidFill>
            </a:rPr>
            <a:t>The opportunities thrown up by the wedding/bridal market in India are </a:t>
          </a:r>
          <a:r>
            <a:rPr lang="en-US" sz="1050" dirty="0" err="1" smtClean="0">
              <a:solidFill>
                <a:srgbClr val="FFC000"/>
              </a:solidFill>
            </a:rPr>
            <a:t>tremendous.Owing</a:t>
          </a:r>
          <a:r>
            <a:rPr lang="en-US" sz="1050" dirty="0" smtClean="0">
              <a:solidFill>
                <a:srgbClr val="FFC000"/>
              </a:solidFill>
            </a:rPr>
            <a:t> to the religious and cultural diversity of India, a wide range of occasions are celebrated. These occasions typically drive the growth for women’s, kids’, and men’s ethnic wear</a:t>
          </a:r>
          <a:endParaRPr lang="en-GB" sz="1050" dirty="0">
            <a:solidFill>
              <a:srgbClr val="FFC000"/>
            </a:solidFill>
          </a:endParaRPr>
        </a:p>
      </dgm:t>
    </dgm:pt>
    <dgm:pt modelId="{47DDA007-3330-0F45-A0D9-8381564A8C52}" type="parTrans" cxnId="{0BD485FF-A85A-F340-BD21-7BF7D1B12626}">
      <dgm:prSet/>
      <dgm:spPr/>
      <dgm:t>
        <a:bodyPr/>
        <a:lstStyle/>
        <a:p>
          <a:endParaRPr lang="en-GB"/>
        </a:p>
      </dgm:t>
    </dgm:pt>
    <dgm:pt modelId="{A5E2F3A3-198E-CA40-AD1E-4DC3937BA143}" type="sibTrans" cxnId="{0BD485FF-A85A-F340-BD21-7BF7D1B12626}">
      <dgm:prSet/>
      <dgm:spPr/>
      <dgm:t>
        <a:bodyPr/>
        <a:lstStyle/>
        <a:p>
          <a:endParaRPr lang="en-GB"/>
        </a:p>
      </dgm:t>
    </dgm:pt>
    <dgm:pt modelId="{A9D2103C-24E2-324E-9118-0EE2655655DE}">
      <dgm:prSet phldrT="[Text]" custT="1"/>
      <dgm:spPr>
        <a:solidFill>
          <a:schemeClr val="accent4">
            <a:lumMod val="60000"/>
            <a:lumOff val="40000"/>
            <a:alpha val="80000"/>
          </a:schemeClr>
        </a:solidFill>
      </dgm:spPr>
      <dgm:t>
        <a:bodyPr/>
        <a:lstStyle/>
        <a:p>
          <a:r>
            <a:rPr lang="en-GB" sz="1600" b="1" dirty="0">
              <a:solidFill>
                <a:schemeClr val="accent2">
                  <a:lumMod val="50000"/>
                </a:schemeClr>
              </a:solidFill>
            </a:rPr>
            <a:t>POSITIONING</a:t>
          </a:r>
        </a:p>
      </dgm:t>
    </dgm:pt>
    <dgm:pt modelId="{4F6E8E49-A5E4-AF4B-A8AD-FD4E12360470}" type="parTrans" cxnId="{CEDCC597-4C8D-2E4F-8AAF-86E24261570B}">
      <dgm:prSet/>
      <dgm:spPr/>
      <dgm:t>
        <a:bodyPr/>
        <a:lstStyle/>
        <a:p>
          <a:endParaRPr lang="en-GB"/>
        </a:p>
      </dgm:t>
    </dgm:pt>
    <dgm:pt modelId="{108A9E03-4531-2043-968A-3AD1DE8B3224}" type="sibTrans" cxnId="{CEDCC597-4C8D-2E4F-8AAF-86E24261570B}">
      <dgm:prSet/>
      <dgm:spPr/>
      <dgm:t>
        <a:bodyPr/>
        <a:lstStyle/>
        <a:p>
          <a:endParaRPr lang="en-GB"/>
        </a:p>
      </dgm:t>
    </dgm:pt>
    <dgm:pt modelId="{152D5C77-6A68-7D47-B906-A7B2F82E3A4C}">
      <dgm:prSet phldrT="[Text]" custT="1"/>
      <dgm:spPr>
        <a:solidFill>
          <a:schemeClr val="accent4">
            <a:lumMod val="40000"/>
            <a:lumOff val="60000"/>
            <a:alpha val="19000"/>
          </a:schemeClr>
        </a:solidFill>
      </dgm:spPr>
      <dgm:t>
        <a:bodyPr/>
        <a:lstStyle/>
        <a:p>
          <a:r>
            <a:rPr lang="en-GB" sz="1200" dirty="0" smtClean="0">
              <a:solidFill>
                <a:srgbClr val="FABC02"/>
              </a:solidFill>
            </a:rPr>
            <a:t>The</a:t>
          </a:r>
          <a:r>
            <a:rPr lang="en-GB" sz="1200" baseline="0" dirty="0" smtClean="0">
              <a:solidFill>
                <a:srgbClr val="FABC02"/>
              </a:solidFill>
            </a:rPr>
            <a:t> products  under </a:t>
          </a:r>
          <a:r>
            <a:rPr lang="en-GB" sz="1200" baseline="0" dirty="0" err="1" smtClean="0">
              <a:solidFill>
                <a:srgbClr val="FABC02"/>
              </a:solidFill>
            </a:rPr>
            <a:t>Riwaayat</a:t>
          </a:r>
          <a:r>
            <a:rPr lang="en-GB" sz="1200" baseline="0" dirty="0" smtClean="0">
              <a:solidFill>
                <a:srgbClr val="FABC02"/>
              </a:solidFill>
            </a:rPr>
            <a:t> label have been placed in the segments ranging from mid-end and high-end segment of ethnic wear clothing in India.</a:t>
          </a:r>
          <a:endParaRPr lang="en-GB" sz="1200" dirty="0">
            <a:solidFill>
              <a:srgbClr val="FABC02"/>
            </a:solidFill>
          </a:endParaRPr>
        </a:p>
      </dgm:t>
    </dgm:pt>
    <dgm:pt modelId="{511D8011-A72E-8E45-AF87-3BD27622583D}" type="parTrans" cxnId="{1B7278E9-2440-8746-AEE3-2A82F1CF7132}">
      <dgm:prSet/>
      <dgm:spPr/>
      <dgm:t>
        <a:bodyPr/>
        <a:lstStyle/>
        <a:p>
          <a:endParaRPr lang="en-GB"/>
        </a:p>
      </dgm:t>
    </dgm:pt>
    <dgm:pt modelId="{B0EC1D15-56BE-BC4F-BB6A-D1C4DA44E4FE}" type="sibTrans" cxnId="{1B7278E9-2440-8746-AEE3-2A82F1CF7132}">
      <dgm:prSet/>
      <dgm:spPr/>
      <dgm:t>
        <a:bodyPr/>
        <a:lstStyle/>
        <a:p>
          <a:endParaRPr lang="en-GB"/>
        </a:p>
      </dgm:t>
    </dgm:pt>
    <dgm:pt modelId="{2CD4D3FD-763C-41FC-B412-C7392558F2A9}">
      <dgm:prSet phldrT="[Text]" custT="1"/>
      <dgm:spPr>
        <a:solidFill>
          <a:schemeClr val="accent4">
            <a:lumMod val="40000"/>
            <a:lumOff val="60000"/>
            <a:alpha val="35000"/>
          </a:schemeClr>
        </a:solidFill>
      </dgm:spPr>
      <dgm:t>
        <a:bodyPr/>
        <a:lstStyle/>
        <a:p>
          <a:r>
            <a:rPr lang="en-GB" sz="1400" b="1" dirty="0" smtClean="0">
              <a:solidFill>
                <a:srgbClr val="FABC02"/>
              </a:solidFill>
            </a:rPr>
            <a:t>Geological</a:t>
          </a:r>
          <a:r>
            <a:rPr lang="en-GB" sz="1400" b="0" dirty="0" smtClean="0">
              <a:solidFill>
                <a:srgbClr val="FABC02"/>
              </a:solidFill>
            </a:rPr>
            <a:t> – Region wise segmentation</a:t>
          </a:r>
          <a:endParaRPr lang="en-GB" sz="1400" b="0" dirty="0">
            <a:solidFill>
              <a:srgbClr val="FABC02"/>
            </a:solidFill>
          </a:endParaRPr>
        </a:p>
      </dgm:t>
    </dgm:pt>
    <dgm:pt modelId="{4DD62C20-8EF0-4820-8D46-01E2409D83E6}" type="parTrans" cxnId="{175F2572-C184-4657-A51D-F765B078404D}">
      <dgm:prSet/>
      <dgm:spPr/>
    </dgm:pt>
    <dgm:pt modelId="{C03EE2AD-F10B-4A7C-9224-416F01C51E5B}" type="sibTrans" cxnId="{175F2572-C184-4657-A51D-F765B078404D}">
      <dgm:prSet/>
      <dgm:spPr/>
    </dgm:pt>
    <dgm:pt modelId="{4158EBDA-A8FF-45B0-A123-A4B69B386EA2}">
      <dgm:prSet phldrT="[Text]" custT="1"/>
      <dgm:spPr>
        <a:solidFill>
          <a:schemeClr val="accent4">
            <a:lumMod val="40000"/>
            <a:lumOff val="60000"/>
            <a:alpha val="35000"/>
          </a:schemeClr>
        </a:solidFill>
      </dgm:spPr>
      <dgm:t>
        <a:bodyPr/>
        <a:lstStyle/>
        <a:p>
          <a:r>
            <a:rPr lang="en-GB" sz="1400" b="1" dirty="0" smtClean="0">
              <a:solidFill>
                <a:srgbClr val="FABC02"/>
              </a:solidFill>
            </a:rPr>
            <a:t>Value Based –</a:t>
          </a:r>
          <a:r>
            <a:rPr lang="en-GB" sz="1400" b="0" dirty="0" smtClean="0">
              <a:solidFill>
                <a:srgbClr val="FABC02"/>
              </a:solidFill>
            </a:rPr>
            <a:t> segmentation n the basis of value proposition and customers who might can relate to the value and design/structure of products </a:t>
          </a:r>
          <a:endParaRPr lang="en-GB" sz="1400" b="0" dirty="0">
            <a:solidFill>
              <a:srgbClr val="FABC02"/>
            </a:solidFill>
          </a:endParaRPr>
        </a:p>
      </dgm:t>
    </dgm:pt>
    <dgm:pt modelId="{462D6A00-97E9-412B-9EF5-A7818C136C12}" type="parTrans" cxnId="{08A290CD-2CCB-4B2A-ADEB-EC7AEF5778DE}">
      <dgm:prSet/>
      <dgm:spPr/>
    </dgm:pt>
    <dgm:pt modelId="{907913DC-4A24-4278-AB7D-9AC101A6C279}" type="sibTrans" cxnId="{08A290CD-2CCB-4B2A-ADEB-EC7AEF5778DE}">
      <dgm:prSet/>
      <dgm:spPr/>
    </dgm:pt>
    <dgm:pt modelId="{7EAB389E-2C32-4BE1-B3B0-95D05887031C}">
      <dgm:prSet phldrT="[Text]" custT="1"/>
      <dgm:spPr>
        <a:solidFill>
          <a:schemeClr val="accent4">
            <a:lumMod val="40000"/>
            <a:lumOff val="60000"/>
            <a:alpha val="35000"/>
          </a:schemeClr>
        </a:solidFill>
      </dgm:spPr>
      <dgm:t>
        <a:bodyPr/>
        <a:lstStyle/>
        <a:p>
          <a:r>
            <a:rPr lang="en-GB" sz="1400" b="1" dirty="0" smtClean="0">
              <a:solidFill>
                <a:srgbClr val="FABC02"/>
              </a:solidFill>
            </a:rPr>
            <a:t>Psychological – </a:t>
          </a:r>
          <a:r>
            <a:rPr lang="en-GB" sz="1400" b="0" dirty="0" smtClean="0">
              <a:solidFill>
                <a:srgbClr val="FABC02"/>
              </a:solidFill>
            </a:rPr>
            <a:t>Segmentation on the basis of psychological factors wherein the customers might find satisfaction on the basis of pricing and distribution modes</a:t>
          </a:r>
          <a:r>
            <a:rPr lang="en-GB" sz="1000" b="0" dirty="0" smtClean="0">
              <a:solidFill>
                <a:srgbClr val="FABC02"/>
              </a:solidFill>
            </a:rPr>
            <a:t>.</a:t>
          </a:r>
          <a:endParaRPr lang="en-GB" sz="1000" b="0" dirty="0">
            <a:solidFill>
              <a:srgbClr val="FABC02"/>
            </a:solidFill>
          </a:endParaRPr>
        </a:p>
      </dgm:t>
    </dgm:pt>
    <dgm:pt modelId="{E122678E-60C3-4940-BFFD-304C0378BB5D}" type="parTrans" cxnId="{380C216C-1723-4669-890A-468AD1567FD8}">
      <dgm:prSet/>
      <dgm:spPr/>
    </dgm:pt>
    <dgm:pt modelId="{72130BFF-803C-4E4C-9F84-F71E7359441B}" type="sibTrans" cxnId="{380C216C-1723-4669-890A-468AD1567FD8}">
      <dgm:prSet/>
      <dgm:spPr/>
    </dgm:pt>
    <dgm:pt modelId="{3D1176B0-8125-4A3A-8F58-AEE88EB26AEE}">
      <dgm:prSet phldrT="[Text]" custT="1"/>
      <dgm:spPr>
        <a:solidFill>
          <a:schemeClr val="accent4">
            <a:lumMod val="40000"/>
            <a:lumOff val="60000"/>
            <a:alpha val="22000"/>
          </a:schemeClr>
        </a:solidFill>
        <a:ln>
          <a:solidFill>
            <a:schemeClr val="accent4">
              <a:hueOff val="0"/>
              <a:satOff val="0"/>
              <a:lumOff val="0"/>
            </a:schemeClr>
          </a:solidFill>
        </a:ln>
      </dgm:spPr>
      <dgm:t>
        <a:bodyPr/>
        <a:lstStyle/>
        <a:p>
          <a:r>
            <a:rPr lang="en-GB" sz="1050" dirty="0" smtClean="0">
              <a:solidFill>
                <a:srgbClr val="FABC02"/>
              </a:solidFill>
            </a:rPr>
            <a:t>Most of the regions are targeted where the ethnic group has a heritage of craftsmanship. The artisans from those groups are hired for the designing and promotion is done accordingly.</a:t>
          </a:r>
          <a:endParaRPr lang="en-GB" sz="1050" dirty="0">
            <a:solidFill>
              <a:srgbClr val="FABC02"/>
            </a:solidFill>
          </a:endParaRPr>
        </a:p>
      </dgm:t>
    </dgm:pt>
    <dgm:pt modelId="{0CB3193F-A0DE-49D8-93E9-56ACE3D2D5C6}" type="parTrans" cxnId="{3047F566-95BB-4134-BA5B-74150201B140}">
      <dgm:prSet/>
      <dgm:spPr/>
    </dgm:pt>
    <dgm:pt modelId="{4180EDE8-BBD7-44AA-8146-93C66041DFC0}" type="sibTrans" cxnId="{3047F566-95BB-4134-BA5B-74150201B140}">
      <dgm:prSet/>
      <dgm:spPr/>
    </dgm:pt>
    <dgm:pt modelId="{8508CCB1-F9F9-4C59-8968-A38FC90F5AFD}">
      <dgm:prSet phldrT="[Text]" custT="1"/>
      <dgm:spPr>
        <a:solidFill>
          <a:schemeClr val="accent4">
            <a:lumMod val="40000"/>
            <a:lumOff val="60000"/>
            <a:alpha val="22000"/>
          </a:schemeClr>
        </a:solidFill>
        <a:ln>
          <a:solidFill>
            <a:schemeClr val="accent4">
              <a:hueOff val="0"/>
              <a:satOff val="0"/>
              <a:lumOff val="0"/>
            </a:schemeClr>
          </a:solidFill>
        </a:ln>
      </dgm:spPr>
      <dgm:t>
        <a:bodyPr/>
        <a:lstStyle/>
        <a:p>
          <a:r>
            <a:rPr lang="en-GB" sz="1050" dirty="0" smtClean="0">
              <a:solidFill>
                <a:srgbClr val="FABC02"/>
              </a:solidFill>
            </a:rPr>
            <a:t>The price offerings are comparable to the market competitors but is slightly on the lower side. Hence, the customers who value the true ‘</a:t>
          </a:r>
          <a:r>
            <a:rPr lang="en-GB" sz="1050" dirty="0" err="1" smtClean="0">
              <a:solidFill>
                <a:srgbClr val="FABC02"/>
              </a:solidFill>
            </a:rPr>
            <a:t>Desi</a:t>
          </a:r>
          <a:r>
            <a:rPr lang="en-GB" sz="1050" dirty="0" smtClean="0">
              <a:solidFill>
                <a:srgbClr val="FABC02"/>
              </a:solidFill>
            </a:rPr>
            <a:t>’ artisanship can be enticed with the value proposition.</a:t>
          </a:r>
          <a:endParaRPr lang="en-GB" sz="1050" dirty="0">
            <a:solidFill>
              <a:srgbClr val="FABC02"/>
            </a:solidFill>
          </a:endParaRPr>
        </a:p>
      </dgm:t>
    </dgm:pt>
    <dgm:pt modelId="{08873C38-19BE-4D39-979A-C6979724FCCC}" type="parTrans" cxnId="{C387E379-8FD8-4678-BE64-9C1D534724D1}">
      <dgm:prSet/>
      <dgm:spPr/>
    </dgm:pt>
    <dgm:pt modelId="{BB255170-653B-498C-8239-00E5DC1C1215}" type="sibTrans" cxnId="{C387E379-8FD8-4678-BE64-9C1D534724D1}">
      <dgm:prSet/>
      <dgm:spPr/>
    </dgm:pt>
    <dgm:pt modelId="{7BD91497-F5EE-4E35-9207-E070EDABBCB2}">
      <dgm:prSet phldrT="[Text]" custT="1"/>
      <dgm:spPr>
        <a:solidFill>
          <a:schemeClr val="accent4">
            <a:lumMod val="40000"/>
            <a:lumOff val="60000"/>
            <a:alpha val="22000"/>
          </a:schemeClr>
        </a:solidFill>
        <a:ln>
          <a:solidFill>
            <a:schemeClr val="accent4">
              <a:hueOff val="0"/>
              <a:satOff val="0"/>
              <a:lumOff val="0"/>
            </a:schemeClr>
          </a:solidFill>
        </a:ln>
      </dgm:spPr>
      <dgm:t>
        <a:bodyPr/>
        <a:lstStyle/>
        <a:p>
          <a:r>
            <a:rPr lang="en-GB" sz="1050" dirty="0" smtClean="0">
              <a:solidFill>
                <a:srgbClr val="FABC02"/>
              </a:solidFill>
            </a:rPr>
            <a:t>The luxury offered as part of the heritage and culture will provoke the customers to try the brand.</a:t>
          </a:r>
          <a:endParaRPr lang="en-GB" sz="1050" dirty="0">
            <a:solidFill>
              <a:srgbClr val="FABC02"/>
            </a:solidFill>
          </a:endParaRPr>
        </a:p>
      </dgm:t>
    </dgm:pt>
    <dgm:pt modelId="{2626DCAD-3BBC-4C33-8A6D-F88AC9DC2E20}" type="parTrans" cxnId="{D92BAA40-FA4F-4780-B15A-0E32E8C92CDD}">
      <dgm:prSet/>
      <dgm:spPr/>
    </dgm:pt>
    <dgm:pt modelId="{0110AB98-9F3A-4D52-AAE6-BBA53E1C93CB}" type="sibTrans" cxnId="{D92BAA40-FA4F-4780-B15A-0E32E8C92CDD}">
      <dgm:prSet/>
      <dgm:spPr/>
    </dgm:pt>
    <dgm:pt modelId="{8A65963A-2160-40E6-97A9-B196A2FC5215}">
      <dgm:prSet phldrT="[Text]" custT="1"/>
      <dgm:spPr>
        <a:solidFill>
          <a:schemeClr val="accent4">
            <a:lumMod val="40000"/>
            <a:lumOff val="60000"/>
            <a:alpha val="19000"/>
          </a:schemeClr>
        </a:solidFill>
      </dgm:spPr>
      <dgm:t>
        <a:bodyPr/>
        <a:lstStyle/>
        <a:p>
          <a:r>
            <a:rPr lang="en-GB" sz="1200" dirty="0" smtClean="0">
              <a:solidFill>
                <a:srgbClr val="FABC02"/>
              </a:solidFill>
            </a:rPr>
            <a:t>The differentiating factor is the “MADE IN INDIA” label  and the value proposition promising true and quality artistry and craftsmanship of the nation.</a:t>
          </a:r>
          <a:endParaRPr lang="en-GB" sz="1200" dirty="0">
            <a:solidFill>
              <a:srgbClr val="FABC02"/>
            </a:solidFill>
          </a:endParaRPr>
        </a:p>
      </dgm:t>
    </dgm:pt>
    <dgm:pt modelId="{AAB57C3A-02A3-4AC9-87E7-66FAF3CA32E9}" type="parTrans" cxnId="{5C5848F1-2FD5-4E9D-A665-98B0B0223EB1}">
      <dgm:prSet/>
      <dgm:spPr/>
    </dgm:pt>
    <dgm:pt modelId="{11322B4D-6A05-41C9-96B3-2F30CCA1D8ED}" type="sibTrans" cxnId="{5C5848F1-2FD5-4E9D-A665-98B0B0223EB1}">
      <dgm:prSet/>
      <dgm:spPr/>
    </dgm:pt>
    <dgm:pt modelId="{F6D6AAAB-095A-4F71-A2D2-BEA58A9D7137}">
      <dgm:prSet phldrT="[Text]" custT="1"/>
      <dgm:spPr>
        <a:solidFill>
          <a:schemeClr val="accent4">
            <a:lumMod val="40000"/>
            <a:lumOff val="60000"/>
            <a:alpha val="19000"/>
          </a:schemeClr>
        </a:solidFill>
      </dgm:spPr>
      <dgm:t>
        <a:bodyPr/>
        <a:lstStyle/>
        <a:p>
          <a:r>
            <a:rPr lang="en-GB" sz="1200" dirty="0" smtClean="0">
              <a:solidFill>
                <a:srgbClr val="FABC02"/>
              </a:solidFill>
            </a:rPr>
            <a:t>The patriotic emotion attached with the skills projected will lead the customers to perceive the whole idea of ethnic wear with a different perspective</a:t>
          </a:r>
          <a:endParaRPr lang="en-GB" sz="1200" dirty="0">
            <a:solidFill>
              <a:srgbClr val="FABC02"/>
            </a:solidFill>
          </a:endParaRPr>
        </a:p>
      </dgm:t>
    </dgm:pt>
    <dgm:pt modelId="{8AC014ED-CC0E-4499-B13E-F426FFBEB339}" type="parTrans" cxnId="{02F67642-B41D-4394-B56F-73A1892B7DA0}">
      <dgm:prSet/>
      <dgm:spPr/>
    </dgm:pt>
    <dgm:pt modelId="{C013206B-7F2F-46A1-B7EF-C1106CD8C8BD}" type="sibTrans" cxnId="{02F67642-B41D-4394-B56F-73A1892B7DA0}">
      <dgm:prSet/>
      <dgm:spPr/>
    </dgm:pt>
    <dgm:pt modelId="{4BA9F7DE-CCCD-3E43-9F1D-48E3F54CCE9B}" type="pres">
      <dgm:prSet presAssocID="{6695B8E3-E647-3841-BB4B-230A041D655D}" presName="linearFlow" presStyleCnt="0">
        <dgm:presLayoutVars>
          <dgm:dir/>
          <dgm:animLvl val="lvl"/>
          <dgm:resizeHandles val="exact"/>
        </dgm:presLayoutVars>
      </dgm:prSet>
      <dgm:spPr/>
      <dgm:t>
        <a:bodyPr/>
        <a:lstStyle/>
        <a:p>
          <a:endParaRPr lang="en-US"/>
        </a:p>
      </dgm:t>
    </dgm:pt>
    <dgm:pt modelId="{2F422FBB-34E5-9A4F-AC8D-5C2FF30808F7}" type="pres">
      <dgm:prSet presAssocID="{60139DDC-B6CC-3A4E-A045-CE3C2E85007B}" presName="composite" presStyleCnt="0"/>
      <dgm:spPr/>
    </dgm:pt>
    <dgm:pt modelId="{E1DC79EB-4213-F449-A35D-2CA24226948B}" type="pres">
      <dgm:prSet presAssocID="{60139DDC-B6CC-3A4E-A045-CE3C2E85007B}" presName="parentText" presStyleLbl="alignNode1" presStyleIdx="0" presStyleCnt="3" custScaleY="85916">
        <dgm:presLayoutVars>
          <dgm:chMax val="1"/>
          <dgm:bulletEnabled val="1"/>
        </dgm:presLayoutVars>
      </dgm:prSet>
      <dgm:spPr/>
      <dgm:t>
        <a:bodyPr/>
        <a:lstStyle/>
        <a:p>
          <a:endParaRPr lang="en-US"/>
        </a:p>
      </dgm:t>
    </dgm:pt>
    <dgm:pt modelId="{AF337C89-5E15-F94C-8973-C76493F5048D}" type="pres">
      <dgm:prSet presAssocID="{60139DDC-B6CC-3A4E-A045-CE3C2E85007B}" presName="descendantText" presStyleLbl="alignAcc1" presStyleIdx="0" presStyleCnt="3" custLinFactNeighborX="0" custLinFactNeighborY="-219">
        <dgm:presLayoutVars>
          <dgm:bulletEnabled val="1"/>
        </dgm:presLayoutVars>
      </dgm:prSet>
      <dgm:spPr/>
      <dgm:t>
        <a:bodyPr/>
        <a:lstStyle/>
        <a:p>
          <a:endParaRPr lang="en-US"/>
        </a:p>
      </dgm:t>
    </dgm:pt>
    <dgm:pt modelId="{80C012A9-2F09-284E-A20E-C8DD83DDE143}" type="pres">
      <dgm:prSet presAssocID="{39FAF8F0-563B-2F4C-A2C3-225F3F20116C}" presName="sp" presStyleCnt="0"/>
      <dgm:spPr/>
    </dgm:pt>
    <dgm:pt modelId="{E51B23FB-7F33-4B4A-9401-686B5105DA4C}" type="pres">
      <dgm:prSet presAssocID="{039D427F-A55E-FA46-9621-6A132DE5F568}" presName="composite" presStyleCnt="0"/>
      <dgm:spPr/>
    </dgm:pt>
    <dgm:pt modelId="{E84A285F-8ACC-A241-84E6-84F417E21532}" type="pres">
      <dgm:prSet presAssocID="{039D427F-A55E-FA46-9621-6A132DE5F568}" presName="parentText" presStyleLbl="alignNode1" presStyleIdx="1" presStyleCnt="3" custScaleY="81991">
        <dgm:presLayoutVars>
          <dgm:chMax val="1"/>
          <dgm:bulletEnabled val="1"/>
        </dgm:presLayoutVars>
      </dgm:prSet>
      <dgm:spPr/>
      <dgm:t>
        <a:bodyPr/>
        <a:lstStyle/>
        <a:p>
          <a:endParaRPr lang="en-US"/>
        </a:p>
      </dgm:t>
    </dgm:pt>
    <dgm:pt modelId="{D1EB6FE5-F8A3-194D-80E4-52F1C98A831D}" type="pres">
      <dgm:prSet presAssocID="{039D427F-A55E-FA46-9621-6A132DE5F568}" presName="descendantText" presStyleLbl="alignAcc1" presStyleIdx="1" presStyleCnt="3">
        <dgm:presLayoutVars>
          <dgm:bulletEnabled val="1"/>
        </dgm:presLayoutVars>
      </dgm:prSet>
      <dgm:spPr/>
      <dgm:t>
        <a:bodyPr/>
        <a:lstStyle/>
        <a:p>
          <a:endParaRPr lang="en-US"/>
        </a:p>
      </dgm:t>
    </dgm:pt>
    <dgm:pt modelId="{B2927D1E-FFB5-1A4E-AF27-F5316548FFAA}" type="pres">
      <dgm:prSet presAssocID="{F57F8287-8E24-4E44-A0FC-57807333A693}" presName="sp" presStyleCnt="0"/>
      <dgm:spPr/>
    </dgm:pt>
    <dgm:pt modelId="{DDF5E52E-8EF2-264F-9206-C0A03F541467}" type="pres">
      <dgm:prSet presAssocID="{A9D2103C-24E2-324E-9118-0EE2655655DE}" presName="composite" presStyleCnt="0"/>
      <dgm:spPr/>
    </dgm:pt>
    <dgm:pt modelId="{153ACA39-8275-5744-AF30-615049A94EFA}" type="pres">
      <dgm:prSet presAssocID="{A9D2103C-24E2-324E-9118-0EE2655655DE}" presName="parentText" presStyleLbl="alignNode1" presStyleIdx="2" presStyleCnt="3" custScaleY="83080" custLinFactNeighborX="0" custLinFactNeighborY="5217">
        <dgm:presLayoutVars>
          <dgm:chMax val="1"/>
          <dgm:bulletEnabled val="1"/>
        </dgm:presLayoutVars>
      </dgm:prSet>
      <dgm:spPr/>
      <dgm:t>
        <a:bodyPr/>
        <a:lstStyle/>
        <a:p>
          <a:endParaRPr lang="en-US"/>
        </a:p>
      </dgm:t>
    </dgm:pt>
    <dgm:pt modelId="{50EEB042-5E1B-2A45-8378-49D6A4396381}" type="pres">
      <dgm:prSet presAssocID="{A9D2103C-24E2-324E-9118-0EE2655655DE}" presName="descendantText" presStyleLbl="alignAcc1" presStyleIdx="2" presStyleCnt="3" custScaleY="94936" custLinFactNeighborX="0" custLinFactNeighborY="9353">
        <dgm:presLayoutVars>
          <dgm:bulletEnabled val="1"/>
        </dgm:presLayoutVars>
      </dgm:prSet>
      <dgm:spPr/>
      <dgm:t>
        <a:bodyPr/>
        <a:lstStyle/>
        <a:p>
          <a:endParaRPr lang="en-US"/>
        </a:p>
      </dgm:t>
    </dgm:pt>
  </dgm:ptLst>
  <dgm:cxnLst>
    <dgm:cxn modelId="{CEDCC597-4C8D-2E4F-8AAF-86E24261570B}" srcId="{6695B8E3-E647-3841-BB4B-230A041D655D}" destId="{A9D2103C-24E2-324E-9118-0EE2655655DE}" srcOrd="2" destOrd="0" parTransId="{4F6E8E49-A5E4-AF4B-A8AD-FD4E12360470}" sibTransId="{108A9E03-4531-2043-968A-3AD1DE8B3224}"/>
    <dgm:cxn modelId="{3BE83589-3ADC-C744-BA55-83EFCBC4F274}" type="presOf" srcId="{039D427F-A55E-FA46-9621-6A132DE5F568}" destId="{E84A285F-8ACC-A241-84E6-84F417E21532}" srcOrd="0" destOrd="0" presId="urn:microsoft.com/office/officeart/2005/8/layout/chevron2"/>
    <dgm:cxn modelId="{3047F566-95BB-4134-BA5B-74150201B140}" srcId="{039D427F-A55E-FA46-9621-6A132DE5F568}" destId="{3D1176B0-8125-4A3A-8F58-AEE88EB26AEE}" srcOrd="1" destOrd="0" parTransId="{0CB3193F-A0DE-49D8-93E9-56ACE3D2D5C6}" sibTransId="{4180EDE8-BBD7-44AA-8146-93C66041DFC0}"/>
    <dgm:cxn modelId="{49BF9F92-2E3E-4ABF-8B64-57385D453658}" type="presOf" srcId="{8508CCB1-F9F9-4C59-8968-A38FC90F5AFD}" destId="{D1EB6FE5-F8A3-194D-80E4-52F1C98A831D}" srcOrd="0" destOrd="2" presId="urn:microsoft.com/office/officeart/2005/8/layout/chevron2"/>
    <dgm:cxn modelId="{0BD485FF-A85A-F340-BD21-7BF7D1B12626}" srcId="{039D427F-A55E-FA46-9621-6A132DE5F568}" destId="{B8B1CEE9-4BEF-CE47-9133-42AC868CA901}" srcOrd="0" destOrd="0" parTransId="{47DDA007-3330-0F45-A0D9-8381564A8C52}" sibTransId="{A5E2F3A3-198E-CA40-AD1E-4DC3937BA143}"/>
    <dgm:cxn modelId="{AA6A1B1F-D2E3-0641-9881-831FAC762373}" type="presOf" srcId="{B8B1CEE9-4BEF-CE47-9133-42AC868CA901}" destId="{D1EB6FE5-F8A3-194D-80E4-52F1C98A831D}" srcOrd="0" destOrd="0" presId="urn:microsoft.com/office/officeart/2005/8/layout/chevron2"/>
    <dgm:cxn modelId="{B4EC07CE-04AD-A94E-88C6-46DD7ACEB64A}" type="presOf" srcId="{C634A7ED-3FE4-624F-A65C-D1CBE0964829}" destId="{AF337C89-5E15-F94C-8973-C76493F5048D}" srcOrd="0" destOrd="0" presId="urn:microsoft.com/office/officeart/2005/8/layout/chevron2"/>
    <dgm:cxn modelId="{C387E379-8FD8-4678-BE64-9C1D534724D1}" srcId="{039D427F-A55E-FA46-9621-6A132DE5F568}" destId="{8508CCB1-F9F9-4C59-8968-A38FC90F5AFD}" srcOrd="2" destOrd="0" parTransId="{08873C38-19BE-4D39-979A-C6979724FCCC}" sibTransId="{BB255170-653B-498C-8239-00E5DC1C1215}"/>
    <dgm:cxn modelId="{76624E73-D69E-48EF-BE4B-3654B2512932}" type="presOf" srcId="{F6D6AAAB-095A-4F71-A2D2-BEA58A9D7137}" destId="{50EEB042-5E1B-2A45-8378-49D6A4396381}" srcOrd="0" destOrd="2" presId="urn:microsoft.com/office/officeart/2005/8/layout/chevron2"/>
    <dgm:cxn modelId="{5A10E9DD-7B22-9A46-B2A5-D22D7A7649F2}" srcId="{60139DDC-B6CC-3A4E-A045-CE3C2E85007B}" destId="{C634A7ED-3FE4-624F-A65C-D1CBE0964829}" srcOrd="0" destOrd="0" parTransId="{177A5F75-AEA0-A84A-B106-CA27FA9B8570}" sibTransId="{3F32E3CB-C76B-034E-A490-4A270BF70614}"/>
    <dgm:cxn modelId="{02F67642-B41D-4394-B56F-73A1892B7DA0}" srcId="{A9D2103C-24E2-324E-9118-0EE2655655DE}" destId="{F6D6AAAB-095A-4F71-A2D2-BEA58A9D7137}" srcOrd="2" destOrd="0" parTransId="{8AC014ED-CC0E-4499-B13E-F426FFBEB339}" sibTransId="{C013206B-7F2F-46A1-B7EF-C1106CD8C8BD}"/>
    <dgm:cxn modelId="{08A290CD-2CCB-4B2A-ADEB-EC7AEF5778DE}" srcId="{60139DDC-B6CC-3A4E-A045-CE3C2E85007B}" destId="{4158EBDA-A8FF-45B0-A123-A4B69B386EA2}" srcOrd="2" destOrd="0" parTransId="{462D6A00-97E9-412B-9EF5-A7818C136C12}" sibTransId="{907913DC-4A24-4278-AB7D-9AC101A6C279}"/>
    <dgm:cxn modelId="{9EA5E5C7-1AF0-44CD-B23C-B6DC091CAD5D}" type="presOf" srcId="{7BD91497-F5EE-4E35-9207-E070EDABBCB2}" destId="{D1EB6FE5-F8A3-194D-80E4-52F1C98A831D}" srcOrd="0" destOrd="3" presId="urn:microsoft.com/office/officeart/2005/8/layout/chevron2"/>
    <dgm:cxn modelId="{DE32F5C7-F3EC-1748-9431-02855D3542CC}" type="presOf" srcId="{152D5C77-6A68-7D47-B906-A7B2F82E3A4C}" destId="{50EEB042-5E1B-2A45-8378-49D6A4396381}" srcOrd="0" destOrd="0" presId="urn:microsoft.com/office/officeart/2005/8/layout/chevron2"/>
    <dgm:cxn modelId="{D2982F9E-E8AC-B94B-A892-0AE1413C9800}" srcId="{6695B8E3-E647-3841-BB4B-230A041D655D}" destId="{039D427F-A55E-FA46-9621-6A132DE5F568}" srcOrd="1" destOrd="0" parTransId="{A3B54AB8-902F-774D-9252-A496E389C87B}" sibTransId="{F57F8287-8E24-4E44-A0FC-57807333A693}"/>
    <dgm:cxn modelId="{DFBD3680-8C00-49F1-B675-52C68EFF21DC}" type="presOf" srcId="{8A65963A-2160-40E6-97A9-B196A2FC5215}" destId="{50EEB042-5E1B-2A45-8378-49D6A4396381}" srcOrd="0" destOrd="1" presId="urn:microsoft.com/office/officeart/2005/8/layout/chevron2"/>
    <dgm:cxn modelId="{E14B8551-B708-4350-A9DE-2BC988C40212}" type="presOf" srcId="{3D1176B0-8125-4A3A-8F58-AEE88EB26AEE}" destId="{D1EB6FE5-F8A3-194D-80E4-52F1C98A831D}" srcOrd="0" destOrd="1" presId="urn:microsoft.com/office/officeart/2005/8/layout/chevron2"/>
    <dgm:cxn modelId="{3FCED689-F3DF-4B7A-A84D-9E13009E8046}" type="presOf" srcId="{7EAB389E-2C32-4BE1-B3B0-95D05887031C}" destId="{AF337C89-5E15-F94C-8973-C76493F5048D}" srcOrd="0" destOrd="3" presId="urn:microsoft.com/office/officeart/2005/8/layout/chevron2"/>
    <dgm:cxn modelId="{380C216C-1723-4669-890A-468AD1567FD8}" srcId="{60139DDC-B6CC-3A4E-A045-CE3C2E85007B}" destId="{7EAB389E-2C32-4BE1-B3B0-95D05887031C}" srcOrd="3" destOrd="0" parTransId="{E122678E-60C3-4940-BFFD-304C0378BB5D}" sibTransId="{72130BFF-803C-4E4C-9F84-F71E7359441B}"/>
    <dgm:cxn modelId="{3CEBF1CC-110B-8548-8810-21001AC5C1BC}" srcId="{6695B8E3-E647-3841-BB4B-230A041D655D}" destId="{60139DDC-B6CC-3A4E-A045-CE3C2E85007B}" srcOrd="0" destOrd="0" parTransId="{50AD7E24-60C8-0944-AE76-9AD032F5C735}" sibTransId="{39FAF8F0-563B-2F4C-A2C3-225F3F20116C}"/>
    <dgm:cxn modelId="{175F2572-C184-4657-A51D-F765B078404D}" srcId="{60139DDC-B6CC-3A4E-A045-CE3C2E85007B}" destId="{2CD4D3FD-763C-41FC-B412-C7392558F2A9}" srcOrd="1" destOrd="0" parTransId="{4DD62C20-8EF0-4820-8D46-01E2409D83E6}" sibTransId="{C03EE2AD-F10B-4A7C-9224-416F01C51E5B}"/>
    <dgm:cxn modelId="{1B7278E9-2440-8746-AEE3-2A82F1CF7132}" srcId="{A9D2103C-24E2-324E-9118-0EE2655655DE}" destId="{152D5C77-6A68-7D47-B906-A7B2F82E3A4C}" srcOrd="0" destOrd="0" parTransId="{511D8011-A72E-8E45-AF87-3BD27622583D}" sibTransId="{B0EC1D15-56BE-BC4F-BB6A-D1C4DA44E4FE}"/>
    <dgm:cxn modelId="{44AB9C70-A474-4442-A28F-F6032D50F190}" type="presOf" srcId="{6695B8E3-E647-3841-BB4B-230A041D655D}" destId="{4BA9F7DE-CCCD-3E43-9F1D-48E3F54CCE9B}" srcOrd="0" destOrd="0" presId="urn:microsoft.com/office/officeart/2005/8/layout/chevron2"/>
    <dgm:cxn modelId="{F6A3E0ED-C434-CC4C-947A-F63CE7B491AF}" type="presOf" srcId="{60139DDC-B6CC-3A4E-A045-CE3C2E85007B}" destId="{E1DC79EB-4213-F449-A35D-2CA24226948B}" srcOrd="0" destOrd="0" presId="urn:microsoft.com/office/officeart/2005/8/layout/chevron2"/>
    <dgm:cxn modelId="{97082FC0-7D04-C949-825C-A2062E407500}" type="presOf" srcId="{A9D2103C-24E2-324E-9118-0EE2655655DE}" destId="{153ACA39-8275-5744-AF30-615049A94EFA}" srcOrd="0" destOrd="0" presId="urn:microsoft.com/office/officeart/2005/8/layout/chevron2"/>
    <dgm:cxn modelId="{5C5848F1-2FD5-4E9D-A665-98B0B0223EB1}" srcId="{A9D2103C-24E2-324E-9118-0EE2655655DE}" destId="{8A65963A-2160-40E6-97A9-B196A2FC5215}" srcOrd="1" destOrd="0" parTransId="{AAB57C3A-02A3-4AC9-87E7-66FAF3CA32E9}" sibTransId="{11322B4D-6A05-41C9-96B3-2F30CCA1D8ED}"/>
    <dgm:cxn modelId="{D92BAA40-FA4F-4780-B15A-0E32E8C92CDD}" srcId="{039D427F-A55E-FA46-9621-6A132DE5F568}" destId="{7BD91497-F5EE-4E35-9207-E070EDABBCB2}" srcOrd="3" destOrd="0" parTransId="{2626DCAD-3BBC-4C33-8A6D-F88AC9DC2E20}" sibTransId="{0110AB98-9F3A-4D52-AAE6-BBA53E1C93CB}"/>
    <dgm:cxn modelId="{F0F179F4-82DA-47E5-8D99-8DAE1DB08C68}" type="presOf" srcId="{4158EBDA-A8FF-45B0-A123-A4B69B386EA2}" destId="{AF337C89-5E15-F94C-8973-C76493F5048D}" srcOrd="0" destOrd="2" presId="urn:microsoft.com/office/officeart/2005/8/layout/chevron2"/>
    <dgm:cxn modelId="{6D89A12D-3BB3-4369-8BD6-89E7F068D308}" type="presOf" srcId="{2CD4D3FD-763C-41FC-B412-C7392558F2A9}" destId="{AF337C89-5E15-F94C-8973-C76493F5048D}" srcOrd="0" destOrd="1" presId="urn:microsoft.com/office/officeart/2005/8/layout/chevron2"/>
    <dgm:cxn modelId="{AF20C983-A248-EE4F-8F15-8E26093E33B6}" type="presParOf" srcId="{4BA9F7DE-CCCD-3E43-9F1D-48E3F54CCE9B}" destId="{2F422FBB-34E5-9A4F-AC8D-5C2FF30808F7}" srcOrd="0" destOrd="0" presId="urn:microsoft.com/office/officeart/2005/8/layout/chevron2"/>
    <dgm:cxn modelId="{CFE195A4-5395-2D48-9614-55605819E968}" type="presParOf" srcId="{2F422FBB-34E5-9A4F-AC8D-5C2FF30808F7}" destId="{E1DC79EB-4213-F449-A35D-2CA24226948B}" srcOrd="0" destOrd="0" presId="urn:microsoft.com/office/officeart/2005/8/layout/chevron2"/>
    <dgm:cxn modelId="{CF15A8FE-76CE-9E4C-A028-519F4467E581}" type="presParOf" srcId="{2F422FBB-34E5-9A4F-AC8D-5C2FF30808F7}" destId="{AF337C89-5E15-F94C-8973-C76493F5048D}" srcOrd="1" destOrd="0" presId="urn:microsoft.com/office/officeart/2005/8/layout/chevron2"/>
    <dgm:cxn modelId="{4D0DB79E-2748-5D48-9CCA-AE3BE3C99890}" type="presParOf" srcId="{4BA9F7DE-CCCD-3E43-9F1D-48E3F54CCE9B}" destId="{80C012A9-2F09-284E-A20E-C8DD83DDE143}" srcOrd="1" destOrd="0" presId="urn:microsoft.com/office/officeart/2005/8/layout/chevron2"/>
    <dgm:cxn modelId="{33156884-17CF-8941-B31D-42071ABF3553}" type="presParOf" srcId="{4BA9F7DE-CCCD-3E43-9F1D-48E3F54CCE9B}" destId="{E51B23FB-7F33-4B4A-9401-686B5105DA4C}" srcOrd="2" destOrd="0" presId="urn:microsoft.com/office/officeart/2005/8/layout/chevron2"/>
    <dgm:cxn modelId="{8286CC18-BDD4-904D-9CD7-ED146127A963}" type="presParOf" srcId="{E51B23FB-7F33-4B4A-9401-686B5105DA4C}" destId="{E84A285F-8ACC-A241-84E6-84F417E21532}" srcOrd="0" destOrd="0" presId="urn:microsoft.com/office/officeart/2005/8/layout/chevron2"/>
    <dgm:cxn modelId="{796646FC-FE9D-B74B-BC04-E06955B53948}" type="presParOf" srcId="{E51B23FB-7F33-4B4A-9401-686B5105DA4C}" destId="{D1EB6FE5-F8A3-194D-80E4-52F1C98A831D}" srcOrd="1" destOrd="0" presId="urn:microsoft.com/office/officeart/2005/8/layout/chevron2"/>
    <dgm:cxn modelId="{B4991E4F-2FE3-3C45-8515-C2355095AC74}" type="presParOf" srcId="{4BA9F7DE-CCCD-3E43-9F1D-48E3F54CCE9B}" destId="{B2927D1E-FFB5-1A4E-AF27-F5316548FFAA}" srcOrd="3" destOrd="0" presId="urn:microsoft.com/office/officeart/2005/8/layout/chevron2"/>
    <dgm:cxn modelId="{7B941BD8-0035-FB47-BAC6-7C410C64E2FE}" type="presParOf" srcId="{4BA9F7DE-CCCD-3E43-9F1D-48E3F54CCE9B}" destId="{DDF5E52E-8EF2-264F-9206-C0A03F541467}" srcOrd="4" destOrd="0" presId="urn:microsoft.com/office/officeart/2005/8/layout/chevron2"/>
    <dgm:cxn modelId="{B0180F5C-1739-244C-B613-72824DF5A41F}" type="presParOf" srcId="{DDF5E52E-8EF2-264F-9206-C0A03F541467}" destId="{153ACA39-8275-5744-AF30-615049A94EFA}" srcOrd="0" destOrd="0" presId="urn:microsoft.com/office/officeart/2005/8/layout/chevron2"/>
    <dgm:cxn modelId="{5EFAE190-EF81-EB4F-AE2C-D8CAAC173E4A}" type="presParOf" srcId="{DDF5E52E-8EF2-264F-9206-C0A03F541467}" destId="{50EEB042-5E1B-2A45-8378-49D6A4396381}" srcOrd="1" destOrd="0" presId="urn:microsoft.com/office/officeart/2005/8/layout/chevron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C62651F-DF5B-374A-B132-2E0A93620456}" type="doc">
      <dgm:prSet loTypeId="urn:microsoft.com/office/officeart/2005/8/layout/gear1" loCatId="" qsTypeId="urn:microsoft.com/office/officeart/2005/8/quickstyle/simple1" qsCatId="simple" csTypeId="urn:microsoft.com/office/officeart/2005/8/colors/accent1_2" csCatId="accent1" phldr="1"/>
      <dgm:spPr/>
    </dgm:pt>
    <dgm:pt modelId="{9FD5F0C6-A934-8742-B7DB-24EDCB025204}">
      <dgm:prSet phldrT="[Text]" custT="1"/>
      <dgm:spPr>
        <a:solidFill>
          <a:schemeClr val="accent4">
            <a:lumMod val="60000"/>
            <a:lumOff val="40000"/>
          </a:schemeClr>
        </a:solidFill>
      </dgm:spPr>
      <dgm:t>
        <a:bodyPr/>
        <a:lstStyle/>
        <a:p>
          <a:r>
            <a:rPr lang="en-GB" sz="1400" dirty="0">
              <a:solidFill>
                <a:srgbClr val="540000"/>
              </a:solidFill>
            </a:rPr>
            <a:t>IMPLEMENTATION STRATEGY </a:t>
          </a:r>
        </a:p>
      </dgm:t>
    </dgm:pt>
    <dgm:pt modelId="{298B2706-577E-EC43-AEF1-505222BF68C6}" type="parTrans" cxnId="{131D6C36-6407-984E-B249-FE4199263C33}">
      <dgm:prSet/>
      <dgm:spPr/>
      <dgm:t>
        <a:bodyPr/>
        <a:lstStyle/>
        <a:p>
          <a:endParaRPr lang="en-GB"/>
        </a:p>
      </dgm:t>
    </dgm:pt>
    <dgm:pt modelId="{5AE9DA04-91E9-3044-BACE-F37C9A2CB61A}" type="sibTrans" cxnId="{131D6C36-6407-984E-B249-FE4199263C33}">
      <dgm:prSet/>
      <dgm:spPr/>
      <dgm:t>
        <a:bodyPr/>
        <a:lstStyle/>
        <a:p>
          <a:endParaRPr lang="en-GB"/>
        </a:p>
      </dgm:t>
    </dgm:pt>
    <dgm:pt modelId="{6E68ECFD-5906-A14E-9C41-67B3BB2DF493}">
      <dgm:prSet phldrT="[Text]"/>
      <dgm:spPr>
        <a:solidFill>
          <a:srgbClr val="FFC000"/>
        </a:solidFill>
      </dgm:spPr>
      <dgm:t>
        <a:bodyPr/>
        <a:lstStyle/>
        <a:p>
          <a:r>
            <a:rPr lang="en-GB" dirty="0">
              <a:solidFill>
                <a:srgbClr val="540000"/>
              </a:solidFill>
            </a:rPr>
            <a:t>FINANCIAL STRATEGY </a:t>
          </a:r>
        </a:p>
      </dgm:t>
    </dgm:pt>
    <dgm:pt modelId="{6D7F0FD3-E70D-7245-B7EB-BD422A61CA57}" type="parTrans" cxnId="{096758CA-6625-BE44-A40A-6A273F7C25E2}">
      <dgm:prSet/>
      <dgm:spPr/>
      <dgm:t>
        <a:bodyPr/>
        <a:lstStyle/>
        <a:p>
          <a:endParaRPr lang="en-GB"/>
        </a:p>
      </dgm:t>
    </dgm:pt>
    <dgm:pt modelId="{2A209DD3-2638-ED4D-8F00-CCBC2AD0171A}" type="sibTrans" cxnId="{096758CA-6625-BE44-A40A-6A273F7C25E2}">
      <dgm:prSet/>
      <dgm:spPr/>
      <dgm:t>
        <a:bodyPr/>
        <a:lstStyle/>
        <a:p>
          <a:endParaRPr lang="en-GB"/>
        </a:p>
      </dgm:t>
    </dgm:pt>
    <dgm:pt modelId="{F5AC5E36-3CF6-8344-82DC-8B43A335A707}">
      <dgm:prSet phldrT="[Text]" custT="1"/>
      <dgm:spPr>
        <a:solidFill>
          <a:srgbClr val="FFFF00"/>
        </a:solidFill>
      </dgm:spPr>
      <dgm:t>
        <a:bodyPr/>
        <a:lstStyle/>
        <a:p>
          <a:r>
            <a:rPr lang="en-GB" sz="1400" dirty="0">
              <a:solidFill>
                <a:srgbClr val="540000"/>
              </a:solidFill>
            </a:rPr>
            <a:t>GO-TO MARKET STRATEGY</a:t>
          </a:r>
        </a:p>
      </dgm:t>
    </dgm:pt>
    <dgm:pt modelId="{36E84642-A94D-A74E-A9D5-EFA65DBC816D}" type="parTrans" cxnId="{F740DB9F-D601-0342-93B7-F9210174D454}">
      <dgm:prSet/>
      <dgm:spPr/>
      <dgm:t>
        <a:bodyPr/>
        <a:lstStyle/>
        <a:p>
          <a:endParaRPr lang="en-GB"/>
        </a:p>
      </dgm:t>
    </dgm:pt>
    <dgm:pt modelId="{5D164431-C20A-924F-BFC0-CF43782EEF80}" type="sibTrans" cxnId="{F740DB9F-D601-0342-93B7-F9210174D454}">
      <dgm:prSet/>
      <dgm:spPr/>
      <dgm:t>
        <a:bodyPr/>
        <a:lstStyle/>
        <a:p>
          <a:endParaRPr lang="en-GB"/>
        </a:p>
      </dgm:t>
    </dgm:pt>
    <dgm:pt modelId="{91FF1986-8FED-984A-B3BD-C9D0A725C1F4}" type="pres">
      <dgm:prSet presAssocID="{2C62651F-DF5B-374A-B132-2E0A93620456}" presName="composite" presStyleCnt="0">
        <dgm:presLayoutVars>
          <dgm:chMax val="3"/>
          <dgm:animLvl val="lvl"/>
          <dgm:resizeHandles val="exact"/>
        </dgm:presLayoutVars>
      </dgm:prSet>
      <dgm:spPr/>
    </dgm:pt>
    <dgm:pt modelId="{4E6714FC-152D-8B41-9139-EA5D4DC00656}" type="pres">
      <dgm:prSet presAssocID="{9FD5F0C6-A934-8742-B7DB-24EDCB025204}" presName="gear1" presStyleLbl="node1" presStyleIdx="0" presStyleCnt="3">
        <dgm:presLayoutVars>
          <dgm:chMax val="1"/>
          <dgm:bulletEnabled val="1"/>
        </dgm:presLayoutVars>
      </dgm:prSet>
      <dgm:spPr/>
      <dgm:t>
        <a:bodyPr/>
        <a:lstStyle/>
        <a:p>
          <a:endParaRPr lang="en-US"/>
        </a:p>
      </dgm:t>
    </dgm:pt>
    <dgm:pt modelId="{68CDAA3D-415E-DE40-9399-1D76422A1A15}" type="pres">
      <dgm:prSet presAssocID="{9FD5F0C6-A934-8742-B7DB-24EDCB025204}" presName="gear1srcNode" presStyleLbl="node1" presStyleIdx="0" presStyleCnt="3"/>
      <dgm:spPr/>
      <dgm:t>
        <a:bodyPr/>
        <a:lstStyle/>
        <a:p>
          <a:endParaRPr lang="en-US"/>
        </a:p>
      </dgm:t>
    </dgm:pt>
    <dgm:pt modelId="{E8470F0E-2036-5A4C-A6CD-76543FE707CE}" type="pres">
      <dgm:prSet presAssocID="{9FD5F0C6-A934-8742-B7DB-24EDCB025204}" presName="gear1dstNode" presStyleLbl="node1" presStyleIdx="0" presStyleCnt="3"/>
      <dgm:spPr/>
      <dgm:t>
        <a:bodyPr/>
        <a:lstStyle/>
        <a:p>
          <a:endParaRPr lang="en-US"/>
        </a:p>
      </dgm:t>
    </dgm:pt>
    <dgm:pt modelId="{96C09F42-1715-BB4F-8E96-C37DD9FF1E90}" type="pres">
      <dgm:prSet presAssocID="{6E68ECFD-5906-A14E-9C41-67B3BB2DF493}" presName="gear2" presStyleLbl="node1" presStyleIdx="1" presStyleCnt="3" custLinFactNeighborX="-1198" custLinFactNeighborY="-1864">
        <dgm:presLayoutVars>
          <dgm:chMax val="1"/>
          <dgm:bulletEnabled val="1"/>
        </dgm:presLayoutVars>
      </dgm:prSet>
      <dgm:spPr/>
      <dgm:t>
        <a:bodyPr/>
        <a:lstStyle/>
        <a:p>
          <a:endParaRPr lang="en-US"/>
        </a:p>
      </dgm:t>
    </dgm:pt>
    <dgm:pt modelId="{7FD928D2-6D55-9A46-9D12-F2FAAA4A9F41}" type="pres">
      <dgm:prSet presAssocID="{6E68ECFD-5906-A14E-9C41-67B3BB2DF493}" presName="gear2srcNode" presStyleLbl="node1" presStyleIdx="1" presStyleCnt="3"/>
      <dgm:spPr/>
      <dgm:t>
        <a:bodyPr/>
        <a:lstStyle/>
        <a:p>
          <a:endParaRPr lang="en-US"/>
        </a:p>
      </dgm:t>
    </dgm:pt>
    <dgm:pt modelId="{01D8A3F3-6F75-804C-94AE-C495ACE4B303}" type="pres">
      <dgm:prSet presAssocID="{6E68ECFD-5906-A14E-9C41-67B3BB2DF493}" presName="gear2dstNode" presStyleLbl="node1" presStyleIdx="1" presStyleCnt="3"/>
      <dgm:spPr/>
      <dgm:t>
        <a:bodyPr/>
        <a:lstStyle/>
        <a:p>
          <a:endParaRPr lang="en-US"/>
        </a:p>
      </dgm:t>
    </dgm:pt>
    <dgm:pt modelId="{B59A1E18-0BCD-FB4F-812F-7E144A668EBA}" type="pres">
      <dgm:prSet presAssocID="{F5AC5E36-3CF6-8344-82DC-8B43A335A707}" presName="gear3" presStyleLbl="node1" presStyleIdx="2" presStyleCnt="3"/>
      <dgm:spPr/>
      <dgm:t>
        <a:bodyPr/>
        <a:lstStyle/>
        <a:p>
          <a:endParaRPr lang="en-US"/>
        </a:p>
      </dgm:t>
    </dgm:pt>
    <dgm:pt modelId="{0ED5CD41-11A9-B140-B493-97AF3AB5C650}" type="pres">
      <dgm:prSet presAssocID="{F5AC5E36-3CF6-8344-82DC-8B43A335A707}" presName="gear3tx" presStyleLbl="node1" presStyleIdx="2" presStyleCnt="3">
        <dgm:presLayoutVars>
          <dgm:chMax val="1"/>
          <dgm:bulletEnabled val="1"/>
        </dgm:presLayoutVars>
      </dgm:prSet>
      <dgm:spPr/>
      <dgm:t>
        <a:bodyPr/>
        <a:lstStyle/>
        <a:p>
          <a:endParaRPr lang="en-US"/>
        </a:p>
      </dgm:t>
    </dgm:pt>
    <dgm:pt modelId="{1778F44F-559A-1741-BD0A-17568BB52A69}" type="pres">
      <dgm:prSet presAssocID="{F5AC5E36-3CF6-8344-82DC-8B43A335A707}" presName="gear3srcNode" presStyleLbl="node1" presStyleIdx="2" presStyleCnt="3"/>
      <dgm:spPr/>
      <dgm:t>
        <a:bodyPr/>
        <a:lstStyle/>
        <a:p>
          <a:endParaRPr lang="en-US"/>
        </a:p>
      </dgm:t>
    </dgm:pt>
    <dgm:pt modelId="{4A4AA006-A328-5D46-A316-BE953EDC7C59}" type="pres">
      <dgm:prSet presAssocID="{F5AC5E36-3CF6-8344-82DC-8B43A335A707}" presName="gear3dstNode" presStyleLbl="node1" presStyleIdx="2" presStyleCnt="3"/>
      <dgm:spPr/>
      <dgm:t>
        <a:bodyPr/>
        <a:lstStyle/>
        <a:p>
          <a:endParaRPr lang="en-US"/>
        </a:p>
      </dgm:t>
    </dgm:pt>
    <dgm:pt modelId="{0306B95B-B2F0-6945-872E-6CD875915FF6}" type="pres">
      <dgm:prSet presAssocID="{5AE9DA04-91E9-3044-BACE-F37C9A2CB61A}" presName="connector1" presStyleLbl="sibTrans2D1" presStyleIdx="0" presStyleCnt="3"/>
      <dgm:spPr/>
      <dgm:t>
        <a:bodyPr/>
        <a:lstStyle/>
        <a:p>
          <a:endParaRPr lang="en-US"/>
        </a:p>
      </dgm:t>
    </dgm:pt>
    <dgm:pt modelId="{6A373296-0E4D-7B4C-A1B4-14C009DBB47E}" type="pres">
      <dgm:prSet presAssocID="{2A209DD3-2638-ED4D-8F00-CCBC2AD0171A}" presName="connector2" presStyleLbl="sibTrans2D1" presStyleIdx="1" presStyleCnt="3" custLinFactNeighborX="-4620" custLinFactNeighborY="10402"/>
      <dgm:spPr/>
      <dgm:t>
        <a:bodyPr/>
        <a:lstStyle/>
        <a:p>
          <a:endParaRPr lang="en-US"/>
        </a:p>
      </dgm:t>
    </dgm:pt>
    <dgm:pt modelId="{92EA979C-9DA0-704B-9688-E49911B5C1A5}" type="pres">
      <dgm:prSet presAssocID="{5D164431-C20A-924F-BFC0-CF43782EEF80}" presName="connector3" presStyleLbl="sibTrans2D1" presStyleIdx="2" presStyleCnt="3" custLinFactNeighborX="5057" custLinFactNeighborY="-2148"/>
      <dgm:spPr/>
      <dgm:t>
        <a:bodyPr/>
        <a:lstStyle/>
        <a:p>
          <a:endParaRPr lang="en-US"/>
        </a:p>
      </dgm:t>
    </dgm:pt>
  </dgm:ptLst>
  <dgm:cxnLst>
    <dgm:cxn modelId="{83E4130B-A512-4380-A46A-319796EF3B59}" type="presOf" srcId="{F5AC5E36-3CF6-8344-82DC-8B43A335A707}" destId="{B59A1E18-0BCD-FB4F-812F-7E144A668EBA}" srcOrd="0" destOrd="0" presId="urn:microsoft.com/office/officeart/2005/8/layout/gear1"/>
    <dgm:cxn modelId="{E69361A6-84B6-43FD-8158-E2501489B9CC}" type="presOf" srcId="{9FD5F0C6-A934-8742-B7DB-24EDCB025204}" destId="{E8470F0E-2036-5A4C-A6CD-76543FE707CE}" srcOrd="2" destOrd="0" presId="urn:microsoft.com/office/officeart/2005/8/layout/gear1"/>
    <dgm:cxn modelId="{758F7735-CFBB-4381-B31A-E6162C601D2F}" type="presOf" srcId="{5D164431-C20A-924F-BFC0-CF43782EEF80}" destId="{92EA979C-9DA0-704B-9688-E49911B5C1A5}" srcOrd="0" destOrd="0" presId="urn:microsoft.com/office/officeart/2005/8/layout/gear1"/>
    <dgm:cxn modelId="{131D6C36-6407-984E-B249-FE4199263C33}" srcId="{2C62651F-DF5B-374A-B132-2E0A93620456}" destId="{9FD5F0C6-A934-8742-B7DB-24EDCB025204}" srcOrd="0" destOrd="0" parTransId="{298B2706-577E-EC43-AEF1-505222BF68C6}" sibTransId="{5AE9DA04-91E9-3044-BACE-F37C9A2CB61A}"/>
    <dgm:cxn modelId="{EA36055D-DC06-4851-ABF4-8DC958E61614}" type="presOf" srcId="{9FD5F0C6-A934-8742-B7DB-24EDCB025204}" destId="{4E6714FC-152D-8B41-9139-EA5D4DC00656}" srcOrd="0" destOrd="0" presId="urn:microsoft.com/office/officeart/2005/8/layout/gear1"/>
    <dgm:cxn modelId="{12D70933-FAEF-4924-B0A2-4B29B28BF8A8}" type="presOf" srcId="{9FD5F0C6-A934-8742-B7DB-24EDCB025204}" destId="{68CDAA3D-415E-DE40-9399-1D76422A1A15}" srcOrd="1" destOrd="0" presId="urn:microsoft.com/office/officeart/2005/8/layout/gear1"/>
    <dgm:cxn modelId="{85D996D8-C0BF-4C6B-8E16-0719CCF98BEB}" type="presOf" srcId="{6E68ECFD-5906-A14E-9C41-67B3BB2DF493}" destId="{01D8A3F3-6F75-804C-94AE-C495ACE4B303}" srcOrd="2" destOrd="0" presId="urn:microsoft.com/office/officeart/2005/8/layout/gear1"/>
    <dgm:cxn modelId="{F740DB9F-D601-0342-93B7-F9210174D454}" srcId="{2C62651F-DF5B-374A-B132-2E0A93620456}" destId="{F5AC5E36-3CF6-8344-82DC-8B43A335A707}" srcOrd="2" destOrd="0" parTransId="{36E84642-A94D-A74E-A9D5-EFA65DBC816D}" sibTransId="{5D164431-C20A-924F-BFC0-CF43782EEF80}"/>
    <dgm:cxn modelId="{A64F3291-38D2-4AF0-8170-49C81FABDE40}" type="presOf" srcId="{6E68ECFD-5906-A14E-9C41-67B3BB2DF493}" destId="{7FD928D2-6D55-9A46-9D12-F2FAAA4A9F41}" srcOrd="1" destOrd="0" presId="urn:microsoft.com/office/officeart/2005/8/layout/gear1"/>
    <dgm:cxn modelId="{096758CA-6625-BE44-A40A-6A273F7C25E2}" srcId="{2C62651F-DF5B-374A-B132-2E0A93620456}" destId="{6E68ECFD-5906-A14E-9C41-67B3BB2DF493}" srcOrd="1" destOrd="0" parTransId="{6D7F0FD3-E70D-7245-B7EB-BD422A61CA57}" sibTransId="{2A209DD3-2638-ED4D-8F00-CCBC2AD0171A}"/>
    <dgm:cxn modelId="{3D47B1C2-C08D-413E-ABB5-51FBA6E3B4FB}" type="presOf" srcId="{F5AC5E36-3CF6-8344-82DC-8B43A335A707}" destId="{4A4AA006-A328-5D46-A316-BE953EDC7C59}" srcOrd="3" destOrd="0" presId="urn:microsoft.com/office/officeart/2005/8/layout/gear1"/>
    <dgm:cxn modelId="{61BA2A10-E0A1-4175-80A3-E2A4F5F1742A}" type="presOf" srcId="{F5AC5E36-3CF6-8344-82DC-8B43A335A707}" destId="{0ED5CD41-11A9-B140-B493-97AF3AB5C650}" srcOrd="1" destOrd="0" presId="urn:microsoft.com/office/officeart/2005/8/layout/gear1"/>
    <dgm:cxn modelId="{C930E58C-2ECC-400D-B250-ABEE26C758CA}" type="presOf" srcId="{2A209DD3-2638-ED4D-8F00-CCBC2AD0171A}" destId="{6A373296-0E4D-7B4C-A1B4-14C009DBB47E}" srcOrd="0" destOrd="0" presId="urn:microsoft.com/office/officeart/2005/8/layout/gear1"/>
    <dgm:cxn modelId="{73FC9CAF-F4A7-402E-B589-6D8547AC61E0}" type="presOf" srcId="{5AE9DA04-91E9-3044-BACE-F37C9A2CB61A}" destId="{0306B95B-B2F0-6945-872E-6CD875915FF6}" srcOrd="0" destOrd="0" presId="urn:microsoft.com/office/officeart/2005/8/layout/gear1"/>
    <dgm:cxn modelId="{8489AB1C-21A5-46BE-BD01-72D333F346D0}" type="presOf" srcId="{F5AC5E36-3CF6-8344-82DC-8B43A335A707}" destId="{1778F44F-559A-1741-BD0A-17568BB52A69}" srcOrd="2" destOrd="0" presId="urn:microsoft.com/office/officeart/2005/8/layout/gear1"/>
    <dgm:cxn modelId="{9E540FE0-F6A6-4D6C-BA0F-3BA7EB4D5826}" type="presOf" srcId="{2C62651F-DF5B-374A-B132-2E0A93620456}" destId="{91FF1986-8FED-984A-B3BD-C9D0A725C1F4}" srcOrd="0" destOrd="0" presId="urn:microsoft.com/office/officeart/2005/8/layout/gear1"/>
    <dgm:cxn modelId="{9BA868AC-8276-4F4B-B575-996F5A7463B5}" type="presOf" srcId="{6E68ECFD-5906-A14E-9C41-67B3BB2DF493}" destId="{96C09F42-1715-BB4F-8E96-C37DD9FF1E90}" srcOrd="0" destOrd="0" presId="urn:microsoft.com/office/officeart/2005/8/layout/gear1"/>
    <dgm:cxn modelId="{A747668F-822E-4AC4-ACD0-F0E4B1F6523F}" type="presParOf" srcId="{91FF1986-8FED-984A-B3BD-C9D0A725C1F4}" destId="{4E6714FC-152D-8B41-9139-EA5D4DC00656}" srcOrd="0" destOrd="0" presId="urn:microsoft.com/office/officeart/2005/8/layout/gear1"/>
    <dgm:cxn modelId="{42502A83-4A44-4916-B0A7-775ED957BEED}" type="presParOf" srcId="{91FF1986-8FED-984A-B3BD-C9D0A725C1F4}" destId="{68CDAA3D-415E-DE40-9399-1D76422A1A15}" srcOrd="1" destOrd="0" presId="urn:microsoft.com/office/officeart/2005/8/layout/gear1"/>
    <dgm:cxn modelId="{1DE3DF81-AABE-4431-92B5-129B5D21F752}" type="presParOf" srcId="{91FF1986-8FED-984A-B3BD-C9D0A725C1F4}" destId="{E8470F0E-2036-5A4C-A6CD-76543FE707CE}" srcOrd="2" destOrd="0" presId="urn:microsoft.com/office/officeart/2005/8/layout/gear1"/>
    <dgm:cxn modelId="{48A90523-B93A-4519-AFD2-4D169441D4BA}" type="presParOf" srcId="{91FF1986-8FED-984A-B3BD-C9D0A725C1F4}" destId="{96C09F42-1715-BB4F-8E96-C37DD9FF1E90}" srcOrd="3" destOrd="0" presId="urn:microsoft.com/office/officeart/2005/8/layout/gear1"/>
    <dgm:cxn modelId="{BEAF61A7-2861-4D15-9DD1-A8B89EC987D5}" type="presParOf" srcId="{91FF1986-8FED-984A-B3BD-C9D0A725C1F4}" destId="{7FD928D2-6D55-9A46-9D12-F2FAAA4A9F41}" srcOrd="4" destOrd="0" presId="urn:microsoft.com/office/officeart/2005/8/layout/gear1"/>
    <dgm:cxn modelId="{CCC7C93A-40F3-468C-AF97-B23E5A966364}" type="presParOf" srcId="{91FF1986-8FED-984A-B3BD-C9D0A725C1F4}" destId="{01D8A3F3-6F75-804C-94AE-C495ACE4B303}" srcOrd="5" destOrd="0" presId="urn:microsoft.com/office/officeart/2005/8/layout/gear1"/>
    <dgm:cxn modelId="{71A4DF90-D86C-4EC1-9258-6B7D405CBE4E}" type="presParOf" srcId="{91FF1986-8FED-984A-B3BD-C9D0A725C1F4}" destId="{B59A1E18-0BCD-FB4F-812F-7E144A668EBA}" srcOrd="6" destOrd="0" presId="urn:microsoft.com/office/officeart/2005/8/layout/gear1"/>
    <dgm:cxn modelId="{1F4593E7-3B45-4ED4-8B13-719F1AEFDAE3}" type="presParOf" srcId="{91FF1986-8FED-984A-B3BD-C9D0A725C1F4}" destId="{0ED5CD41-11A9-B140-B493-97AF3AB5C650}" srcOrd="7" destOrd="0" presId="urn:microsoft.com/office/officeart/2005/8/layout/gear1"/>
    <dgm:cxn modelId="{8B71AF5A-F26D-4A2D-B0EF-C479ACFFD1B6}" type="presParOf" srcId="{91FF1986-8FED-984A-B3BD-C9D0A725C1F4}" destId="{1778F44F-559A-1741-BD0A-17568BB52A69}" srcOrd="8" destOrd="0" presId="urn:microsoft.com/office/officeart/2005/8/layout/gear1"/>
    <dgm:cxn modelId="{DCB1EB34-9561-4A75-9B41-D532E5A9C1AD}" type="presParOf" srcId="{91FF1986-8FED-984A-B3BD-C9D0A725C1F4}" destId="{4A4AA006-A328-5D46-A316-BE953EDC7C59}" srcOrd="9" destOrd="0" presId="urn:microsoft.com/office/officeart/2005/8/layout/gear1"/>
    <dgm:cxn modelId="{634BD04F-3913-40E5-AE4C-C29B66FC9ED0}" type="presParOf" srcId="{91FF1986-8FED-984A-B3BD-C9D0A725C1F4}" destId="{0306B95B-B2F0-6945-872E-6CD875915FF6}" srcOrd="10" destOrd="0" presId="urn:microsoft.com/office/officeart/2005/8/layout/gear1"/>
    <dgm:cxn modelId="{514D6756-BF01-4434-9887-3B30A7085598}" type="presParOf" srcId="{91FF1986-8FED-984A-B3BD-C9D0A725C1F4}" destId="{6A373296-0E4D-7B4C-A1B4-14C009DBB47E}" srcOrd="11" destOrd="0" presId="urn:microsoft.com/office/officeart/2005/8/layout/gear1"/>
    <dgm:cxn modelId="{A463B61E-F4C2-4082-8F3E-3D60975B8440}" type="presParOf" srcId="{91FF1986-8FED-984A-B3BD-C9D0A725C1F4}" destId="{92EA979C-9DA0-704B-9688-E49911B5C1A5}" srcOrd="12" destOrd="0" presId="urn:microsoft.com/office/officeart/2005/8/layout/gear1"/>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15AF43-1ED8-4920-A22D-96EB822B1A5D}">
      <dsp:nvSpPr>
        <dsp:cNvPr id="0" name=""/>
        <dsp:cNvSpPr/>
      </dsp:nvSpPr>
      <dsp:spPr>
        <a:xfrm rot="16200000">
          <a:off x="-1366780" y="1367483"/>
          <a:ext cx="4561197" cy="1826230"/>
        </a:xfrm>
        <a:prstGeom prst="flowChartManualOperation">
          <a:avLst/>
        </a:prstGeom>
        <a:solidFill>
          <a:schemeClr val="accent2">
            <a:lumMod val="75000"/>
            <a:alpha val="51000"/>
          </a:schemeClr>
        </a:solidFill>
        <a:ln w="12700" cap="flat" cmpd="sng" algn="ctr">
          <a:solidFill>
            <a:schemeClr val="accent2">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0" rIns="82550" bIns="0" numCol="1" spcCol="1270" anchor="ctr" anchorCtr="0">
          <a:noAutofit/>
        </a:bodyPr>
        <a:lstStyle/>
        <a:p>
          <a:pPr lvl="0" algn="l" defTabSz="577850">
            <a:lnSpc>
              <a:spcPct val="90000"/>
            </a:lnSpc>
            <a:spcBef>
              <a:spcPct val="0"/>
            </a:spcBef>
            <a:spcAft>
              <a:spcPct val="35000"/>
            </a:spcAft>
          </a:pPr>
          <a:r>
            <a:rPr lang="en-US" sz="1300" b="1" kern="1200" dirty="0">
              <a:solidFill>
                <a:schemeClr val="accent2">
                  <a:lumMod val="50000"/>
                </a:schemeClr>
              </a:solidFill>
            </a:rPr>
            <a:t>MISSION</a:t>
          </a:r>
        </a:p>
        <a:p>
          <a:pPr lvl="0" algn="l" defTabSz="577850">
            <a:lnSpc>
              <a:spcPct val="90000"/>
            </a:lnSpc>
            <a:spcBef>
              <a:spcPct val="0"/>
            </a:spcBef>
            <a:spcAft>
              <a:spcPct val="35000"/>
            </a:spcAft>
          </a:pPr>
          <a:r>
            <a:rPr lang="en-GB" sz="1300" b="1" kern="1200" dirty="0">
              <a:solidFill>
                <a:schemeClr val="accent2">
                  <a:lumMod val="50000"/>
                </a:schemeClr>
              </a:solidFill>
            </a:rPr>
            <a:t>To change the holistic view of the ethnic wear market segment of the nation in order to promote the true artisanship of our customs that need to be extolled. </a:t>
          </a:r>
          <a:r>
            <a:rPr lang="en-GB" sz="1300" b="1" kern="1200" dirty="0" err="1">
              <a:solidFill>
                <a:schemeClr val="accent2">
                  <a:lumMod val="50000"/>
                </a:schemeClr>
              </a:solidFill>
            </a:rPr>
            <a:t>Riwaayat</a:t>
          </a:r>
          <a:r>
            <a:rPr lang="en-GB" sz="1300" b="1" kern="1200" dirty="0">
              <a:solidFill>
                <a:schemeClr val="accent2">
                  <a:lumMod val="50000"/>
                </a:schemeClr>
              </a:solidFill>
            </a:rPr>
            <a:t>, hence, aims to lead the market in the traditional wear category by offering state-of-the-art products and bring the art involved to a global perspective</a:t>
          </a:r>
          <a:endParaRPr lang="en-US" sz="1300" b="1" kern="1200" dirty="0">
            <a:solidFill>
              <a:schemeClr val="accent2">
                <a:lumMod val="50000"/>
              </a:schemeClr>
            </a:solidFill>
          </a:endParaRPr>
        </a:p>
        <a:p>
          <a:pPr lvl="0" algn="ctr" defTabSz="577850">
            <a:lnSpc>
              <a:spcPct val="90000"/>
            </a:lnSpc>
            <a:spcBef>
              <a:spcPct val="0"/>
            </a:spcBef>
            <a:spcAft>
              <a:spcPct val="35000"/>
            </a:spcAft>
          </a:pPr>
          <a:endParaRPr lang="en-US" sz="1300" b="1" kern="1200" dirty="0">
            <a:solidFill>
              <a:schemeClr val="accent2">
                <a:lumMod val="50000"/>
              </a:schemeClr>
            </a:solidFill>
          </a:endParaRPr>
        </a:p>
      </dsp:txBody>
      <dsp:txXfrm rot="5400000">
        <a:off x="703" y="912239"/>
        <a:ext cx="1826230" cy="2736719"/>
      </dsp:txXfrm>
    </dsp:sp>
    <dsp:sp modelId="{DAB27AB4-C702-4123-A075-9B0F336DCB97}">
      <dsp:nvSpPr>
        <dsp:cNvPr id="0" name=""/>
        <dsp:cNvSpPr/>
      </dsp:nvSpPr>
      <dsp:spPr>
        <a:xfrm rot="16200000">
          <a:off x="596418" y="1367483"/>
          <a:ext cx="4561197" cy="1826230"/>
        </a:xfrm>
        <a:prstGeom prst="flowChartManualOperation">
          <a:avLst/>
        </a:prstGeom>
        <a:gradFill rotWithShape="0">
          <a:gsLst>
            <a:gs pos="0">
              <a:srgbClr val="E6DCAC">
                <a:alpha val="0"/>
              </a:srgbClr>
            </a:gs>
            <a:gs pos="12000">
              <a:srgbClr val="E6D78A"/>
            </a:gs>
            <a:gs pos="30000">
              <a:srgbClr val="C7AC4C"/>
            </a:gs>
            <a:gs pos="45000">
              <a:srgbClr val="E6D78A"/>
            </a:gs>
            <a:gs pos="77000">
              <a:srgbClr val="C7AC4C"/>
            </a:gs>
            <a:gs pos="100000">
              <a:srgbClr val="E6DCAC"/>
            </a:gs>
          </a:gsLst>
          <a:lin ang="5400000" scaled="0"/>
        </a:gradFill>
        <a:ln w="12700" cap="flat" cmpd="sng" algn="ctr">
          <a:solidFill>
            <a:schemeClr val="accent2">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0" rIns="82550" bIns="0" numCol="1" spcCol="1270" anchor="ctr" anchorCtr="0">
          <a:noAutofit/>
        </a:bodyPr>
        <a:lstStyle/>
        <a:p>
          <a:pPr lvl="0" algn="l" defTabSz="577850">
            <a:lnSpc>
              <a:spcPct val="90000"/>
            </a:lnSpc>
            <a:spcBef>
              <a:spcPct val="0"/>
            </a:spcBef>
            <a:spcAft>
              <a:spcPct val="35000"/>
            </a:spcAft>
          </a:pPr>
          <a:r>
            <a:rPr lang="en-US" sz="1300" b="1" kern="1200" dirty="0">
              <a:solidFill>
                <a:srgbClr val="540000"/>
              </a:solidFill>
            </a:rPr>
            <a:t>VISION</a:t>
          </a:r>
        </a:p>
        <a:p>
          <a:pPr lvl="0" algn="l" defTabSz="577850">
            <a:lnSpc>
              <a:spcPct val="90000"/>
            </a:lnSpc>
            <a:spcBef>
              <a:spcPct val="0"/>
            </a:spcBef>
            <a:spcAft>
              <a:spcPct val="35000"/>
            </a:spcAft>
          </a:pPr>
          <a:r>
            <a:rPr lang="en-GB" sz="1300" b="0" i="0" kern="1200" dirty="0" err="1">
              <a:solidFill>
                <a:srgbClr val="540000"/>
              </a:solidFill>
            </a:rPr>
            <a:t>Riwaayat</a:t>
          </a:r>
          <a:r>
            <a:rPr lang="en-GB" sz="1300" b="0" i="0" kern="1200" dirty="0">
              <a:solidFill>
                <a:srgbClr val="540000"/>
              </a:solidFill>
            </a:rPr>
            <a:t> envisions to bridge the gap between the progressive nation and its rich cultural heritage possessing unparalleled craftsmanship and artistry. To help people realise the power of tradition in enhancing the sense of fashion and glamour.</a:t>
          </a:r>
          <a:endParaRPr lang="en-US" sz="1300" b="1" kern="1200" dirty="0">
            <a:solidFill>
              <a:srgbClr val="540000"/>
            </a:solidFill>
          </a:endParaRPr>
        </a:p>
      </dsp:txBody>
      <dsp:txXfrm rot="5400000">
        <a:off x="1963901" y="912239"/>
        <a:ext cx="1826230" cy="2736719"/>
      </dsp:txXfrm>
    </dsp:sp>
    <dsp:sp modelId="{1AF7CBA8-6840-407A-AAEE-1A5D8B86DD0D}">
      <dsp:nvSpPr>
        <dsp:cNvPr id="0" name=""/>
        <dsp:cNvSpPr/>
      </dsp:nvSpPr>
      <dsp:spPr>
        <a:xfrm rot="16200000">
          <a:off x="2560317" y="1367483"/>
          <a:ext cx="4561197" cy="1826230"/>
        </a:xfrm>
        <a:prstGeom prst="flowChartManualOperation">
          <a:avLst/>
        </a:prstGeom>
        <a:solidFill>
          <a:schemeClr val="accent2">
            <a:lumMod val="75000"/>
            <a:alpha val="53000"/>
          </a:schemeClr>
        </a:solidFill>
        <a:ln w="12700" cap="flat" cmpd="sng" algn="ctr">
          <a:solidFill>
            <a:schemeClr val="accent2">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ctr" anchorCtr="0">
          <a:noAutofit/>
        </a:bodyPr>
        <a:lstStyle/>
        <a:p>
          <a:pPr lvl="0" algn="l" defTabSz="533400">
            <a:lnSpc>
              <a:spcPct val="90000"/>
            </a:lnSpc>
            <a:spcBef>
              <a:spcPct val="0"/>
            </a:spcBef>
            <a:spcAft>
              <a:spcPct val="35000"/>
            </a:spcAft>
          </a:pPr>
          <a:r>
            <a:rPr lang="en-US" sz="1200" b="1" kern="1200" dirty="0" smtClean="0">
              <a:solidFill>
                <a:schemeClr val="accent2">
                  <a:lumMod val="50000"/>
                </a:schemeClr>
              </a:solidFill>
            </a:rPr>
            <a:t>OBJECTIVE/AGENDA</a:t>
          </a:r>
        </a:p>
        <a:p>
          <a:pPr lvl="0" algn="l" defTabSz="533400">
            <a:lnSpc>
              <a:spcPct val="90000"/>
            </a:lnSpc>
            <a:spcBef>
              <a:spcPct val="0"/>
            </a:spcBef>
            <a:spcAft>
              <a:spcPct val="35000"/>
            </a:spcAft>
          </a:pPr>
          <a:r>
            <a:rPr lang="en-US" sz="1300" b="0" kern="1200" dirty="0" smtClean="0">
              <a:solidFill>
                <a:schemeClr val="accent2">
                  <a:lumMod val="50000"/>
                </a:schemeClr>
              </a:solidFill>
            </a:rPr>
            <a:t>The objective of the whole promotional campaign is to get the label in a stable place and create proper positioning in the ethnic wear market as a high-end product with a differentiating factor of “Made in India”. The agenda, hence, is to connect the label ideas with the customer emotions of patriotism and establish a smooth flow from urban to rural economy.  </a:t>
          </a:r>
          <a:endParaRPr lang="en-US" sz="1300" b="0" kern="1200" dirty="0">
            <a:solidFill>
              <a:schemeClr val="accent2">
                <a:lumMod val="50000"/>
              </a:schemeClr>
            </a:solidFill>
          </a:endParaRPr>
        </a:p>
      </dsp:txBody>
      <dsp:txXfrm rot="5400000">
        <a:off x="3927800" y="912239"/>
        <a:ext cx="1826230" cy="27367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1DE08A-7848-4ED1-BFCC-3545BA96F032}">
      <dsp:nvSpPr>
        <dsp:cNvPr id="0" name=""/>
        <dsp:cNvSpPr/>
      </dsp:nvSpPr>
      <dsp:spPr>
        <a:xfrm rot="16200000">
          <a:off x="-154493" y="154493"/>
          <a:ext cx="2717649" cy="2408663"/>
        </a:xfrm>
        <a:prstGeom prst="round1Rect">
          <a:avLst/>
        </a:prstGeom>
        <a:solidFill>
          <a:schemeClr val="accent6">
            <a:lumMod val="75000"/>
            <a:alpha val="56000"/>
          </a:schemeClr>
        </a:solidFill>
        <a:ln w="1270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lvl="0" algn="ctr" defTabSz="533400">
            <a:lnSpc>
              <a:spcPct val="90000"/>
            </a:lnSpc>
            <a:spcBef>
              <a:spcPct val="0"/>
            </a:spcBef>
            <a:spcAft>
              <a:spcPct val="35000"/>
            </a:spcAft>
          </a:pPr>
          <a:r>
            <a:rPr lang="en-US" sz="1200" b="1" kern="1200" dirty="0">
              <a:solidFill>
                <a:srgbClr val="FABC02"/>
              </a:solidFill>
            </a:rPr>
            <a:t>PRODUCT</a:t>
          </a:r>
        </a:p>
        <a:p>
          <a:pPr lvl="0" algn="ctr" defTabSz="533400">
            <a:lnSpc>
              <a:spcPct val="90000"/>
            </a:lnSpc>
            <a:spcBef>
              <a:spcPct val="0"/>
            </a:spcBef>
            <a:spcAft>
              <a:spcPct val="35000"/>
            </a:spcAft>
          </a:pPr>
          <a:r>
            <a:rPr lang="en-IN" sz="1100" kern="1200" dirty="0">
              <a:solidFill>
                <a:srgbClr val="FABC02"/>
              </a:solidFill>
            </a:rPr>
            <a:t>The brand has wide range of occasional traditional and premium clothing for men and women and kids along with fashion accessories as a part of its marketing mix product strategy. It believes in giving the customer complete in ethnic experience. </a:t>
          </a:r>
          <a:r>
            <a:rPr lang="en-IN" sz="1100" kern="1200" dirty="0" err="1">
              <a:solidFill>
                <a:srgbClr val="FABC02"/>
              </a:solidFill>
            </a:rPr>
            <a:t>Riwaayat</a:t>
          </a:r>
          <a:r>
            <a:rPr lang="en-IN" sz="1100" kern="1200" dirty="0">
              <a:solidFill>
                <a:srgbClr val="FABC02"/>
              </a:solidFill>
            </a:rPr>
            <a:t> offers apparels exclusively designed by Indian craftsmen. Ethnic wear for women includes salwar kameez, saree, lehengas etc. For men the range includes sherwani, kurta, dhoti and regional apparels </a:t>
          </a:r>
          <a:endParaRPr lang="en-US" sz="1100" b="1" kern="1200" dirty="0">
            <a:solidFill>
              <a:srgbClr val="FABC02"/>
            </a:solidFill>
          </a:endParaRPr>
        </a:p>
      </dsp:txBody>
      <dsp:txXfrm rot="5400000">
        <a:off x="0" y="0"/>
        <a:ext cx="2408663" cy="2038237"/>
      </dsp:txXfrm>
    </dsp:sp>
    <dsp:sp modelId="{265A190D-7B7E-4922-949B-0AEAEBDD9665}">
      <dsp:nvSpPr>
        <dsp:cNvPr id="0" name=""/>
        <dsp:cNvSpPr/>
      </dsp:nvSpPr>
      <dsp:spPr>
        <a:xfrm>
          <a:off x="2408663" y="0"/>
          <a:ext cx="2408663" cy="2717649"/>
        </a:xfrm>
        <a:prstGeom prst="round1Rect">
          <a:avLst/>
        </a:prstGeom>
        <a:solidFill>
          <a:schemeClr val="accent4">
            <a:lumMod val="75000"/>
            <a:alpha val="60000"/>
          </a:schemeClr>
        </a:solidFill>
        <a:ln w="1270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t" anchorCtr="0">
          <a:noAutofit/>
        </a:bodyPr>
        <a:lstStyle/>
        <a:p>
          <a:pPr lvl="0" algn="ctr" defTabSz="444500">
            <a:lnSpc>
              <a:spcPct val="90000"/>
            </a:lnSpc>
            <a:spcBef>
              <a:spcPct val="0"/>
            </a:spcBef>
            <a:spcAft>
              <a:spcPct val="35000"/>
            </a:spcAft>
          </a:pPr>
          <a:r>
            <a:rPr lang="en-US" sz="1000" b="1" kern="1200" dirty="0">
              <a:solidFill>
                <a:srgbClr val="FFC000"/>
              </a:solidFill>
            </a:rPr>
            <a:t>PRICE</a:t>
          </a:r>
        </a:p>
        <a:p>
          <a:pPr lvl="0" algn="l" defTabSz="444500">
            <a:lnSpc>
              <a:spcPct val="90000"/>
            </a:lnSpc>
            <a:spcBef>
              <a:spcPct val="0"/>
            </a:spcBef>
            <a:spcAft>
              <a:spcPct val="35000"/>
            </a:spcAft>
          </a:pPr>
          <a:r>
            <a:rPr lang="en-IN" sz="900" b="1" u="sng" kern="1200" dirty="0">
              <a:solidFill>
                <a:srgbClr val="FABC02"/>
              </a:solidFill>
            </a:rPr>
            <a:t>Pricing</a:t>
          </a:r>
          <a:r>
            <a:rPr lang="en-IN" sz="900" kern="1200" dirty="0">
              <a:solidFill>
                <a:srgbClr val="FABC02"/>
              </a:solidFill>
            </a:rPr>
            <a:t>: Set according to the </a:t>
          </a:r>
          <a:r>
            <a:rPr lang="en-IN" sz="900" kern="1200" dirty="0" err="1">
              <a:solidFill>
                <a:srgbClr val="FABC02"/>
              </a:solidFill>
            </a:rPr>
            <a:t>competitiors</a:t>
          </a:r>
          <a:r>
            <a:rPr lang="en-IN" sz="900" kern="1200" dirty="0">
              <a:solidFill>
                <a:srgbClr val="FABC02"/>
              </a:solidFill>
            </a:rPr>
            <a:t> (</a:t>
          </a:r>
          <a:r>
            <a:rPr lang="en-IN" sz="900" kern="1200" dirty="0" err="1">
              <a:solidFill>
                <a:srgbClr val="FABC02"/>
              </a:solidFill>
            </a:rPr>
            <a:t>Mohey</a:t>
          </a:r>
          <a:r>
            <a:rPr lang="en-IN" sz="900" kern="1200" dirty="0">
              <a:solidFill>
                <a:srgbClr val="FABC02"/>
              </a:solidFill>
            </a:rPr>
            <a:t>, Biba, </a:t>
          </a:r>
          <a:r>
            <a:rPr lang="en-IN" sz="900" kern="1200" dirty="0" err="1">
              <a:solidFill>
                <a:srgbClr val="FABC02"/>
              </a:solidFill>
            </a:rPr>
            <a:t>Manyawar</a:t>
          </a:r>
          <a:r>
            <a:rPr lang="en-IN" sz="900" kern="1200" dirty="0">
              <a:solidFill>
                <a:srgbClr val="FABC02"/>
              </a:solidFill>
            </a:rPr>
            <a:t> etc.). For women’s apparel, pricing ranges from 1k-20k INR. For men’s apparel, 1k-20k INR. For kids 500-7k INR. </a:t>
          </a:r>
        </a:p>
        <a:p>
          <a:pPr lvl="0" algn="l" defTabSz="444500">
            <a:lnSpc>
              <a:spcPct val="90000"/>
            </a:lnSpc>
            <a:spcBef>
              <a:spcPct val="0"/>
            </a:spcBef>
            <a:spcAft>
              <a:spcPct val="35000"/>
            </a:spcAft>
          </a:pPr>
          <a:r>
            <a:rPr lang="en-IN" sz="900" b="1" u="sng" kern="1200" dirty="0">
              <a:solidFill>
                <a:srgbClr val="FABC02"/>
              </a:solidFill>
            </a:rPr>
            <a:t>Return and refund </a:t>
          </a:r>
          <a:r>
            <a:rPr lang="en-IN" sz="900" b="1" u="sng" kern="1200" dirty="0" err="1">
              <a:solidFill>
                <a:srgbClr val="FABC02"/>
              </a:solidFill>
            </a:rPr>
            <a:t>policy</a:t>
          </a:r>
          <a:r>
            <a:rPr lang="en-IN" sz="900" kern="1200" dirty="0" err="1">
              <a:solidFill>
                <a:srgbClr val="FABC02"/>
              </a:solidFill>
            </a:rPr>
            <a:t>:'No</a:t>
          </a:r>
          <a:r>
            <a:rPr lang="en-IN" sz="900" kern="1200" dirty="0">
              <a:solidFill>
                <a:srgbClr val="FABC02"/>
              </a:solidFill>
            </a:rPr>
            <a:t> Questions Asked Returns Policy'. If not satisfied with the product, can contact through call or e-mail within 30 days from date of order.</a:t>
          </a:r>
        </a:p>
        <a:p>
          <a:pPr lvl="0" algn="l" defTabSz="444500">
            <a:lnSpc>
              <a:spcPct val="90000"/>
            </a:lnSpc>
            <a:spcBef>
              <a:spcPct val="0"/>
            </a:spcBef>
            <a:spcAft>
              <a:spcPct val="35000"/>
            </a:spcAft>
          </a:pPr>
          <a:r>
            <a:rPr lang="en-IN" sz="900" b="1" u="sng" kern="1200" dirty="0">
              <a:solidFill>
                <a:srgbClr val="FABC02"/>
              </a:solidFill>
            </a:rPr>
            <a:t>Payment methods</a:t>
          </a:r>
          <a:r>
            <a:rPr lang="en-IN" sz="900" kern="1200" dirty="0">
              <a:solidFill>
                <a:srgbClr val="FABC02"/>
              </a:solidFill>
            </a:rPr>
            <a:t>: cash on delivery to the customers along with different payment options like net banking and Debit/Credit cards, Mobile wallets (VISA, Master Cards, American Express, Paytm).</a:t>
          </a:r>
        </a:p>
        <a:p>
          <a:pPr lvl="0" algn="l" defTabSz="444500">
            <a:lnSpc>
              <a:spcPct val="90000"/>
            </a:lnSpc>
            <a:spcBef>
              <a:spcPct val="0"/>
            </a:spcBef>
            <a:spcAft>
              <a:spcPct val="35000"/>
            </a:spcAft>
          </a:pPr>
          <a:r>
            <a:rPr lang="en-IN" sz="900" b="1" u="sng" kern="1200" dirty="0" err="1">
              <a:solidFill>
                <a:srgbClr val="FABC02"/>
              </a:solidFill>
            </a:rPr>
            <a:t>Offers:</a:t>
          </a:r>
          <a:r>
            <a:rPr lang="en-IN" sz="900" kern="1200" dirty="0" err="1">
              <a:solidFill>
                <a:srgbClr val="FABC02"/>
              </a:solidFill>
            </a:rPr>
            <a:t>offers</a:t>
          </a:r>
          <a:r>
            <a:rPr lang="en-IN" sz="900" kern="1200" dirty="0">
              <a:solidFill>
                <a:srgbClr val="FABC02"/>
              </a:solidFill>
            </a:rPr>
            <a:t> free shipping for the total order value of Rs.3000. offers like 'Buy 2 kurta get 40% off' etc. Promotional pricing strategy like 'Up to 50% off' and offers summer and Winter sales</a:t>
          </a:r>
        </a:p>
        <a:p>
          <a:pPr lvl="0" algn="l" defTabSz="444500">
            <a:lnSpc>
              <a:spcPct val="90000"/>
            </a:lnSpc>
            <a:spcBef>
              <a:spcPct val="0"/>
            </a:spcBef>
            <a:spcAft>
              <a:spcPct val="35000"/>
            </a:spcAft>
          </a:pPr>
          <a:r>
            <a:rPr lang="en-IN" sz="900" kern="1200" dirty="0">
              <a:solidFill>
                <a:srgbClr val="FABC02"/>
              </a:solidFill>
            </a:rPr>
            <a:t>                            will also be incorporated.</a:t>
          </a:r>
          <a:endParaRPr lang="en-US" sz="900" b="1" kern="1200" dirty="0">
            <a:solidFill>
              <a:srgbClr val="FABC02"/>
            </a:solidFill>
          </a:endParaRPr>
        </a:p>
      </dsp:txBody>
      <dsp:txXfrm>
        <a:off x="2408663" y="0"/>
        <a:ext cx="2408663" cy="2038237"/>
      </dsp:txXfrm>
    </dsp:sp>
    <dsp:sp modelId="{536B8177-B7C4-43D2-A218-910EF803B85F}">
      <dsp:nvSpPr>
        <dsp:cNvPr id="0" name=""/>
        <dsp:cNvSpPr/>
      </dsp:nvSpPr>
      <dsp:spPr>
        <a:xfrm rot="10800000">
          <a:off x="0" y="2717649"/>
          <a:ext cx="2408663" cy="2717649"/>
        </a:xfrm>
        <a:prstGeom prst="round1Rect">
          <a:avLst/>
        </a:prstGeom>
        <a:solidFill>
          <a:srgbClr val="FFFF00">
            <a:alpha val="43000"/>
          </a:srgbClr>
        </a:solidFill>
        <a:ln w="12700" cap="flat" cmpd="sng" algn="ctr">
          <a:solidFill>
            <a:srgbClr val="FABC0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lvl="0" algn="ctr" defTabSz="533400">
            <a:lnSpc>
              <a:spcPct val="90000"/>
            </a:lnSpc>
            <a:spcBef>
              <a:spcPct val="0"/>
            </a:spcBef>
            <a:spcAft>
              <a:spcPct val="35000"/>
            </a:spcAft>
            <a:buNone/>
          </a:pPr>
          <a:endParaRPr lang="en-US" sz="1200" b="1" kern="1200" dirty="0">
            <a:solidFill>
              <a:srgbClr val="FFC000"/>
            </a:solidFill>
          </a:endParaRPr>
        </a:p>
      </dsp:txBody>
      <dsp:txXfrm rot="10800000">
        <a:off x="0" y="3397061"/>
        <a:ext cx="2408663" cy="2038237"/>
      </dsp:txXfrm>
    </dsp:sp>
    <dsp:sp modelId="{700C7BCA-DAA0-414E-B83A-B539DD29C6F3}">
      <dsp:nvSpPr>
        <dsp:cNvPr id="0" name=""/>
        <dsp:cNvSpPr/>
      </dsp:nvSpPr>
      <dsp:spPr>
        <a:xfrm rot="5400000">
          <a:off x="2254170" y="2872142"/>
          <a:ext cx="2717649" cy="2408663"/>
        </a:xfrm>
        <a:prstGeom prst="round1Rect">
          <a:avLst/>
        </a:prstGeom>
        <a:solidFill>
          <a:schemeClr val="accent3">
            <a:lumMod val="50000"/>
            <a:alpha val="56000"/>
          </a:schemeClr>
        </a:solidFill>
        <a:ln w="1270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lvl="0" algn="ctr" defTabSz="800100">
            <a:lnSpc>
              <a:spcPct val="90000"/>
            </a:lnSpc>
            <a:spcBef>
              <a:spcPct val="0"/>
            </a:spcBef>
            <a:spcAft>
              <a:spcPct val="35000"/>
            </a:spcAft>
          </a:pPr>
          <a:endParaRPr lang="en-US" sz="1800" b="1" kern="1200" dirty="0">
            <a:solidFill>
              <a:srgbClr val="FFC000"/>
            </a:solidFill>
          </a:endParaRPr>
        </a:p>
      </dsp:txBody>
      <dsp:txXfrm rot="-5400000">
        <a:off x="2408663" y="3397061"/>
        <a:ext cx="2408663" cy="2038237"/>
      </dsp:txXfrm>
    </dsp:sp>
    <dsp:sp modelId="{56A0E3B8-E65D-4863-BF88-726268D52441}">
      <dsp:nvSpPr>
        <dsp:cNvPr id="0" name=""/>
        <dsp:cNvSpPr/>
      </dsp:nvSpPr>
      <dsp:spPr>
        <a:xfrm>
          <a:off x="1689164" y="2618958"/>
          <a:ext cx="1438998" cy="197382"/>
        </a:xfrm>
        <a:prstGeom prst="roundRect">
          <a:avLst/>
        </a:prstGeom>
        <a:solidFill>
          <a:schemeClr val="accent4">
            <a:lumMod val="60000"/>
            <a:lumOff val="40000"/>
          </a:schemeClr>
        </a:solidFill>
        <a:ln w="12700" cap="flat" cmpd="sng" algn="ctr">
          <a:solidFill>
            <a:srgbClr val="FFC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solidFill>
                <a:srgbClr val="9A0000"/>
              </a:solidFill>
            </a:rPr>
            <a:t>4Ps </a:t>
          </a:r>
          <a:r>
            <a:rPr lang="en-US" sz="1400" b="1" kern="1200" dirty="0">
              <a:solidFill>
                <a:srgbClr val="9A0000"/>
              </a:solidFill>
            </a:rPr>
            <a:t>ANALYSIS</a:t>
          </a:r>
        </a:p>
      </dsp:txBody>
      <dsp:txXfrm>
        <a:off x="1698799" y="2628593"/>
        <a:ext cx="1419728" cy="1781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DC79EB-4213-F449-A35D-2CA24226948B}">
      <dsp:nvSpPr>
        <dsp:cNvPr id="0" name=""/>
        <dsp:cNvSpPr/>
      </dsp:nvSpPr>
      <dsp:spPr>
        <a:xfrm rot="5400000">
          <a:off x="-176262" y="431221"/>
          <a:ext cx="1902959" cy="1550434"/>
        </a:xfrm>
        <a:prstGeom prst="chevron">
          <a:avLst/>
        </a:prstGeom>
        <a:solidFill>
          <a:schemeClr val="accent4">
            <a:lumMod val="60000"/>
            <a:lumOff val="40000"/>
            <a:alpha val="8000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GB" sz="1600" b="1" kern="1200" dirty="0">
              <a:solidFill>
                <a:schemeClr val="accent2">
                  <a:lumMod val="50000"/>
                </a:schemeClr>
              </a:solidFill>
            </a:rPr>
            <a:t>SEGMENTATION</a:t>
          </a:r>
        </a:p>
      </dsp:txBody>
      <dsp:txXfrm rot="-5400000">
        <a:off x="1" y="1030175"/>
        <a:ext cx="1550434" cy="352525"/>
      </dsp:txXfrm>
    </dsp:sp>
    <dsp:sp modelId="{AF337C89-5E15-F94C-8973-C76493F5048D}">
      <dsp:nvSpPr>
        <dsp:cNvPr id="0" name=""/>
        <dsp:cNvSpPr/>
      </dsp:nvSpPr>
      <dsp:spPr>
        <a:xfrm rot="5400000">
          <a:off x="5680804" y="-3878563"/>
          <a:ext cx="1439689" cy="9700429"/>
        </a:xfrm>
        <a:prstGeom prst="round2SameRect">
          <a:avLst/>
        </a:prstGeom>
        <a:solidFill>
          <a:schemeClr val="accent4">
            <a:lumMod val="40000"/>
            <a:lumOff val="60000"/>
            <a:alpha val="3500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GB" sz="1400" b="1" kern="1200" dirty="0" smtClean="0">
              <a:solidFill>
                <a:srgbClr val="FABC02"/>
              </a:solidFill>
            </a:rPr>
            <a:t>Demographic – </a:t>
          </a:r>
          <a:r>
            <a:rPr lang="en-GB" sz="1400" b="0" kern="1200" dirty="0" smtClean="0">
              <a:solidFill>
                <a:srgbClr val="FABC02"/>
              </a:solidFill>
            </a:rPr>
            <a:t>segmentation on the basis of Gender (male, female) and Age(middle aged, young, old) </a:t>
          </a:r>
          <a:endParaRPr lang="en-GB" sz="1400" b="0" kern="1200" dirty="0">
            <a:solidFill>
              <a:srgbClr val="FABC02"/>
            </a:solidFill>
          </a:endParaRPr>
        </a:p>
        <a:p>
          <a:pPr marL="114300" lvl="1" indent="-114300" algn="l" defTabSz="622300">
            <a:lnSpc>
              <a:spcPct val="90000"/>
            </a:lnSpc>
            <a:spcBef>
              <a:spcPct val="0"/>
            </a:spcBef>
            <a:spcAft>
              <a:spcPct val="15000"/>
            </a:spcAft>
            <a:buChar char="••"/>
          </a:pPr>
          <a:r>
            <a:rPr lang="en-GB" sz="1400" b="1" kern="1200" dirty="0" smtClean="0">
              <a:solidFill>
                <a:srgbClr val="FABC02"/>
              </a:solidFill>
            </a:rPr>
            <a:t>Geological</a:t>
          </a:r>
          <a:r>
            <a:rPr lang="en-GB" sz="1400" b="0" kern="1200" dirty="0" smtClean="0">
              <a:solidFill>
                <a:srgbClr val="FABC02"/>
              </a:solidFill>
            </a:rPr>
            <a:t> – Region wise segmentation</a:t>
          </a:r>
          <a:endParaRPr lang="en-GB" sz="1400" b="0" kern="1200" dirty="0">
            <a:solidFill>
              <a:srgbClr val="FABC02"/>
            </a:solidFill>
          </a:endParaRPr>
        </a:p>
        <a:p>
          <a:pPr marL="114300" lvl="1" indent="-114300" algn="l" defTabSz="622300">
            <a:lnSpc>
              <a:spcPct val="90000"/>
            </a:lnSpc>
            <a:spcBef>
              <a:spcPct val="0"/>
            </a:spcBef>
            <a:spcAft>
              <a:spcPct val="15000"/>
            </a:spcAft>
            <a:buChar char="••"/>
          </a:pPr>
          <a:r>
            <a:rPr lang="en-GB" sz="1400" b="1" kern="1200" dirty="0" smtClean="0">
              <a:solidFill>
                <a:srgbClr val="FABC02"/>
              </a:solidFill>
            </a:rPr>
            <a:t>Value Based –</a:t>
          </a:r>
          <a:r>
            <a:rPr lang="en-GB" sz="1400" b="0" kern="1200" dirty="0" smtClean="0">
              <a:solidFill>
                <a:srgbClr val="FABC02"/>
              </a:solidFill>
            </a:rPr>
            <a:t> segmentation n the basis of value proposition and customers who might can relate to the value and design/structure of products </a:t>
          </a:r>
          <a:endParaRPr lang="en-GB" sz="1400" b="0" kern="1200" dirty="0">
            <a:solidFill>
              <a:srgbClr val="FABC02"/>
            </a:solidFill>
          </a:endParaRPr>
        </a:p>
        <a:p>
          <a:pPr marL="114300" lvl="1" indent="-114300" algn="l" defTabSz="622300">
            <a:lnSpc>
              <a:spcPct val="90000"/>
            </a:lnSpc>
            <a:spcBef>
              <a:spcPct val="0"/>
            </a:spcBef>
            <a:spcAft>
              <a:spcPct val="15000"/>
            </a:spcAft>
            <a:buChar char="••"/>
          </a:pPr>
          <a:r>
            <a:rPr lang="en-GB" sz="1400" b="1" kern="1200" dirty="0" smtClean="0">
              <a:solidFill>
                <a:srgbClr val="FABC02"/>
              </a:solidFill>
            </a:rPr>
            <a:t>Psychological – </a:t>
          </a:r>
          <a:r>
            <a:rPr lang="en-GB" sz="1400" b="0" kern="1200" dirty="0" smtClean="0">
              <a:solidFill>
                <a:srgbClr val="FABC02"/>
              </a:solidFill>
            </a:rPr>
            <a:t>Segmentation on the basis of psychological factors wherein the customers might find satisfaction on the basis of pricing and distribution modes</a:t>
          </a:r>
          <a:r>
            <a:rPr lang="en-GB" sz="1000" b="0" kern="1200" dirty="0" smtClean="0">
              <a:solidFill>
                <a:srgbClr val="FABC02"/>
              </a:solidFill>
            </a:rPr>
            <a:t>.</a:t>
          </a:r>
          <a:endParaRPr lang="en-GB" sz="1000" b="0" kern="1200" dirty="0">
            <a:solidFill>
              <a:srgbClr val="FABC02"/>
            </a:solidFill>
          </a:endParaRPr>
        </a:p>
      </dsp:txBody>
      <dsp:txXfrm rot="-5400000">
        <a:off x="1550434" y="322087"/>
        <a:ext cx="9630149" cy="1299129"/>
      </dsp:txXfrm>
    </dsp:sp>
    <dsp:sp modelId="{E84A285F-8ACC-A241-84E6-84F417E21532}">
      <dsp:nvSpPr>
        <dsp:cNvPr id="0" name=""/>
        <dsp:cNvSpPr/>
      </dsp:nvSpPr>
      <dsp:spPr>
        <a:xfrm rot="5400000">
          <a:off x="-132794" y="2080678"/>
          <a:ext cx="1816023" cy="1550434"/>
        </a:xfrm>
        <a:prstGeom prst="chevron">
          <a:avLst/>
        </a:prstGeom>
        <a:solidFill>
          <a:schemeClr val="accent4">
            <a:lumMod val="60000"/>
            <a:lumOff val="40000"/>
            <a:alpha val="7900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GB" sz="1600" b="1" kern="1200" dirty="0">
              <a:solidFill>
                <a:schemeClr val="accent2">
                  <a:lumMod val="50000"/>
                </a:schemeClr>
              </a:solidFill>
            </a:rPr>
            <a:t>TARGETING</a:t>
          </a:r>
        </a:p>
      </dsp:txBody>
      <dsp:txXfrm rot="-5400000">
        <a:off x="1" y="2723100"/>
        <a:ext cx="1550434" cy="265589"/>
      </dsp:txXfrm>
    </dsp:sp>
    <dsp:sp modelId="{D1EB6FE5-F8A3-194D-80E4-52F1C98A831D}">
      <dsp:nvSpPr>
        <dsp:cNvPr id="0" name=""/>
        <dsp:cNvSpPr/>
      </dsp:nvSpPr>
      <dsp:spPr>
        <a:xfrm rot="5400000">
          <a:off x="5680804" y="-2182486"/>
          <a:ext cx="1439689" cy="9700429"/>
        </a:xfrm>
        <a:prstGeom prst="round2SameRect">
          <a:avLst/>
        </a:prstGeom>
        <a:solidFill>
          <a:schemeClr val="accent4">
            <a:lumMod val="40000"/>
            <a:lumOff val="60000"/>
            <a:alpha val="22000"/>
          </a:schemeClr>
        </a:solidFill>
        <a:ln w="12700" cap="flat" cmpd="sng" algn="ctr">
          <a:solidFill>
            <a:schemeClr val="accent4">
              <a:hueOff val="0"/>
              <a:satOff val="0"/>
              <a:lum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66725">
            <a:lnSpc>
              <a:spcPct val="90000"/>
            </a:lnSpc>
            <a:spcBef>
              <a:spcPct val="0"/>
            </a:spcBef>
            <a:spcAft>
              <a:spcPct val="15000"/>
            </a:spcAft>
            <a:buChar char="••"/>
          </a:pPr>
          <a:r>
            <a:rPr lang="en-GB" sz="1050" kern="1200" dirty="0" smtClean="0">
              <a:solidFill>
                <a:srgbClr val="FABC02"/>
              </a:solidFill>
            </a:rPr>
            <a:t>All genders and age groups are targeted with a major focus on Women in the age-group (18-45 </a:t>
          </a:r>
          <a:r>
            <a:rPr lang="en-GB" sz="1050" kern="1200" dirty="0" err="1" smtClean="0">
              <a:solidFill>
                <a:srgbClr val="FABC02"/>
              </a:solidFill>
            </a:rPr>
            <a:t>yrs</a:t>
          </a:r>
          <a:r>
            <a:rPr lang="en-GB" sz="1050" kern="1200" dirty="0" smtClean="0">
              <a:solidFill>
                <a:srgbClr val="FABC02"/>
              </a:solidFill>
            </a:rPr>
            <a:t>). For kids and Men, the proposition is promoted heavily during the festive season.</a:t>
          </a:r>
          <a:r>
            <a:rPr lang="en-US" sz="1050" kern="1200" dirty="0" smtClean="0">
              <a:solidFill>
                <a:srgbClr val="FFC000"/>
              </a:solidFill>
            </a:rPr>
            <a:t>The opportunities thrown up by the wedding/bridal market in India are </a:t>
          </a:r>
          <a:r>
            <a:rPr lang="en-US" sz="1050" kern="1200" dirty="0" err="1" smtClean="0">
              <a:solidFill>
                <a:srgbClr val="FFC000"/>
              </a:solidFill>
            </a:rPr>
            <a:t>tremendous.Owing</a:t>
          </a:r>
          <a:r>
            <a:rPr lang="en-US" sz="1050" kern="1200" dirty="0" smtClean="0">
              <a:solidFill>
                <a:srgbClr val="FFC000"/>
              </a:solidFill>
            </a:rPr>
            <a:t> to the religious and cultural diversity of India, a wide range of occasions are celebrated. These occasions typically drive the growth for women’s, kids’, and men’s ethnic wear</a:t>
          </a:r>
          <a:endParaRPr lang="en-GB" sz="1050" kern="1200" dirty="0">
            <a:solidFill>
              <a:srgbClr val="FFC000"/>
            </a:solidFill>
          </a:endParaRPr>
        </a:p>
        <a:p>
          <a:pPr marL="57150" lvl="1" indent="-57150" algn="l" defTabSz="466725">
            <a:lnSpc>
              <a:spcPct val="90000"/>
            </a:lnSpc>
            <a:spcBef>
              <a:spcPct val="0"/>
            </a:spcBef>
            <a:spcAft>
              <a:spcPct val="15000"/>
            </a:spcAft>
            <a:buChar char="••"/>
          </a:pPr>
          <a:r>
            <a:rPr lang="en-GB" sz="1050" kern="1200" dirty="0" smtClean="0">
              <a:solidFill>
                <a:srgbClr val="FABC02"/>
              </a:solidFill>
            </a:rPr>
            <a:t>Most of the regions are targeted where the ethnic group has a heritage of craftsmanship. The artisans from those groups are hired for the designing and promotion is done accordingly.</a:t>
          </a:r>
          <a:endParaRPr lang="en-GB" sz="1050" kern="1200" dirty="0">
            <a:solidFill>
              <a:srgbClr val="FABC02"/>
            </a:solidFill>
          </a:endParaRPr>
        </a:p>
        <a:p>
          <a:pPr marL="57150" lvl="1" indent="-57150" algn="l" defTabSz="466725">
            <a:lnSpc>
              <a:spcPct val="90000"/>
            </a:lnSpc>
            <a:spcBef>
              <a:spcPct val="0"/>
            </a:spcBef>
            <a:spcAft>
              <a:spcPct val="15000"/>
            </a:spcAft>
            <a:buChar char="••"/>
          </a:pPr>
          <a:r>
            <a:rPr lang="en-GB" sz="1050" kern="1200" dirty="0" smtClean="0">
              <a:solidFill>
                <a:srgbClr val="FABC02"/>
              </a:solidFill>
            </a:rPr>
            <a:t>The price offerings are comparable to the market competitors but is slightly on the lower side. Hence, the customers who value the true ‘</a:t>
          </a:r>
          <a:r>
            <a:rPr lang="en-GB" sz="1050" kern="1200" dirty="0" err="1" smtClean="0">
              <a:solidFill>
                <a:srgbClr val="FABC02"/>
              </a:solidFill>
            </a:rPr>
            <a:t>Desi</a:t>
          </a:r>
          <a:r>
            <a:rPr lang="en-GB" sz="1050" kern="1200" dirty="0" smtClean="0">
              <a:solidFill>
                <a:srgbClr val="FABC02"/>
              </a:solidFill>
            </a:rPr>
            <a:t>’ artisanship can be enticed with the value proposition.</a:t>
          </a:r>
          <a:endParaRPr lang="en-GB" sz="1050" kern="1200" dirty="0">
            <a:solidFill>
              <a:srgbClr val="FABC02"/>
            </a:solidFill>
          </a:endParaRPr>
        </a:p>
        <a:p>
          <a:pPr marL="57150" lvl="1" indent="-57150" algn="l" defTabSz="466725">
            <a:lnSpc>
              <a:spcPct val="90000"/>
            </a:lnSpc>
            <a:spcBef>
              <a:spcPct val="0"/>
            </a:spcBef>
            <a:spcAft>
              <a:spcPct val="15000"/>
            </a:spcAft>
            <a:buChar char="••"/>
          </a:pPr>
          <a:r>
            <a:rPr lang="en-GB" sz="1050" kern="1200" dirty="0" smtClean="0">
              <a:solidFill>
                <a:srgbClr val="FABC02"/>
              </a:solidFill>
            </a:rPr>
            <a:t>The luxury offered as part of the heritage and culture will provoke the customers to try the brand.</a:t>
          </a:r>
          <a:endParaRPr lang="en-GB" sz="1050" kern="1200" dirty="0">
            <a:solidFill>
              <a:srgbClr val="FABC02"/>
            </a:solidFill>
          </a:endParaRPr>
        </a:p>
      </dsp:txBody>
      <dsp:txXfrm rot="-5400000">
        <a:off x="1550434" y="2018164"/>
        <a:ext cx="9630149" cy="1299129"/>
      </dsp:txXfrm>
    </dsp:sp>
    <dsp:sp modelId="{153ACA39-8275-5744-AF30-615049A94EFA}">
      <dsp:nvSpPr>
        <dsp:cNvPr id="0" name=""/>
        <dsp:cNvSpPr/>
      </dsp:nvSpPr>
      <dsp:spPr>
        <a:xfrm rot="5400000">
          <a:off x="-144854" y="3814279"/>
          <a:ext cx="1840144" cy="1550434"/>
        </a:xfrm>
        <a:prstGeom prst="chevron">
          <a:avLst/>
        </a:prstGeom>
        <a:solidFill>
          <a:schemeClr val="accent4">
            <a:lumMod val="60000"/>
            <a:lumOff val="40000"/>
            <a:alpha val="8000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GB" sz="1600" b="1" kern="1200" dirty="0">
              <a:solidFill>
                <a:schemeClr val="accent2">
                  <a:lumMod val="50000"/>
                </a:schemeClr>
              </a:solidFill>
            </a:rPr>
            <a:t>POSITIONING</a:t>
          </a:r>
        </a:p>
      </dsp:txBody>
      <dsp:txXfrm rot="-5400000">
        <a:off x="1" y="4444641"/>
        <a:ext cx="1550434" cy="289710"/>
      </dsp:txXfrm>
    </dsp:sp>
    <dsp:sp modelId="{50EEB042-5E1B-2A45-8378-49D6A4396381}">
      <dsp:nvSpPr>
        <dsp:cNvPr id="0" name=""/>
        <dsp:cNvSpPr/>
      </dsp:nvSpPr>
      <dsp:spPr>
        <a:xfrm rot="5400000">
          <a:off x="5717257" y="-441842"/>
          <a:ext cx="1366783" cy="9700429"/>
        </a:xfrm>
        <a:prstGeom prst="round2SameRect">
          <a:avLst/>
        </a:prstGeom>
        <a:solidFill>
          <a:schemeClr val="accent4">
            <a:lumMod val="40000"/>
            <a:lumOff val="60000"/>
            <a:alpha val="1900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GB" sz="1200" kern="1200" dirty="0" smtClean="0">
              <a:solidFill>
                <a:srgbClr val="FABC02"/>
              </a:solidFill>
            </a:rPr>
            <a:t>The</a:t>
          </a:r>
          <a:r>
            <a:rPr lang="en-GB" sz="1200" kern="1200" baseline="0" dirty="0" smtClean="0">
              <a:solidFill>
                <a:srgbClr val="FABC02"/>
              </a:solidFill>
            </a:rPr>
            <a:t> products  under </a:t>
          </a:r>
          <a:r>
            <a:rPr lang="en-GB" sz="1200" kern="1200" baseline="0" dirty="0" err="1" smtClean="0">
              <a:solidFill>
                <a:srgbClr val="FABC02"/>
              </a:solidFill>
            </a:rPr>
            <a:t>Riwaayat</a:t>
          </a:r>
          <a:r>
            <a:rPr lang="en-GB" sz="1200" kern="1200" baseline="0" dirty="0" smtClean="0">
              <a:solidFill>
                <a:srgbClr val="FABC02"/>
              </a:solidFill>
            </a:rPr>
            <a:t> label have been placed in the segments ranging from mid-end and high-end segment of ethnic wear clothing in India.</a:t>
          </a:r>
          <a:endParaRPr lang="en-GB" sz="1200" kern="1200" dirty="0">
            <a:solidFill>
              <a:srgbClr val="FABC02"/>
            </a:solidFill>
          </a:endParaRPr>
        </a:p>
        <a:p>
          <a:pPr marL="114300" lvl="1" indent="-114300" algn="l" defTabSz="533400">
            <a:lnSpc>
              <a:spcPct val="90000"/>
            </a:lnSpc>
            <a:spcBef>
              <a:spcPct val="0"/>
            </a:spcBef>
            <a:spcAft>
              <a:spcPct val="15000"/>
            </a:spcAft>
            <a:buChar char="••"/>
          </a:pPr>
          <a:r>
            <a:rPr lang="en-GB" sz="1200" kern="1200" dirty="0" smtClean="0">
              <a:solidFill>
                <a:srgbClr val="FABC02"/>
              </a:solidFill>
            </a:rPr>
            <a:t>The differentiating factor is the “MADE IN INDIA” label  and the value proposition promising true and quality artistry and craftsmanship of the nation.</a:t>
          </a:r>
          <a:endParaRPr lang="en-GB" sz="1200" kern="1200" dirty="0">
            <a:solidFill>
              <a:srgbClr val="FABC02"/>
            </a:solidFill>
          </a:endParaRPr>
        </a:p>
        <a:p>
          <a:pPr marL="114300" lvl="1" indent="-114300" algn="l" defTabSz="533400">
            <a:lnSpc>
              <a:spcPct val="90000"/>
            </a:lnSpc>
            <a:spcBef>
              <a:spcPct val="0"/>
            </a:spcBef>
            <a:spcAft>
              <a:spcPct val="15000"/>
            </a:spcAft>
            <a:buChar char="••"/>
          </a:pPr>
          <a:r>
            <a:rPr lang="en-GB" sz="1200" kern="1200" dirty="0" smtClean="0">
              <a:solidFill>
                <a:srgbClr val="FABC02"/>
              </a:solidFill>
            </a:rPr>
            <a:t>The patriotic emotion attached with the skills projected will lead the customers to perceive the whole idea of ethnic wear with a different perspective</a:t>
          </a:r>
          <a:endParaRPr lang="en-GB" sz="1200" kern="1200" dirty="0">
            <a:solidFill>
              <a:srgbClr val="FABC02"/>
            </a:solidFill>
          </a:endParaRPr>
        </a:p>
      </dsp:txBody>
      <dsp:txXfrm rot="-5400000">
        <a:off x="1550435" y="3791701"/>
        <a:ext cx="9633708" cy="123334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6714FC-152D-8B41-9139-EA5D4DC00656}">
      <dsp:nvSpPr>
        <dsp:cNvPr id="0" name=""/>
        <dsp:cNvSpPr/>
      </dsp:nvSpPr>
      <dsp:spPr>
        <a:xfrm>
          <a:off x="2972202" y="1942272"/>
          <a:ext cx="2373888" cy="2373888"/>
        </a:xfrm>
        <a:prstGeom prst="gear9">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GB" sz="1400" kern="1200" dirty="0">
              <a:solidFill>
                <a:srgbClr val="540000"/>
              </a:solidFill>
            </a:rPr>
            <a:t>IMPLEMENTATION STRATEGY </a:t>
          </a:r>
        </a:p>
      </dsp:txBody>
      <dsp:txXfrm>
        <a:off x="3449459" y="2498344"/>
        <a:ext cx="1419374" cy="1220227"/>
      </dsp:txXfrm>
    </dsp:sp>
    <dsp:sp modelId="{96C09F42-1715-BB4F-8E96-C37DD9FF1E90}">
      <dsp:nvSpPr>
        <dsp:cNvPr id="0" name=""/>
        <dsp:cNvSpPr/>
      </dsp:nvSpPr>
      <dsp:spPr>
        <a:xfrm>
          <a:off x="1570347" y="1348990"/>
          <a:ext cx="1726464" cy="1726464"/>
        </a:xfrm>
        <a:prstGeom prst="gear6">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GB" sz="1400" kern="1200" dirty="0">
              <a:solidFill>
                <a:srgbClr val="540000"/>
              </a:solidFill>
            </a:rPr>
            <a:t>FINANCIAL STRATEGY </a:t>
          </a:r>
        </a:p>
      </dsp:txBody>
      <dsp:txXfrm>
        <a:off x="2004990" y="1786259"/>
        <a:ext cx="857178" cy="851926"/>
      </dsp:txXfrm>
    </dsp:sp>
    <dsp:sp modelId="{B59A1E18-0BCD-FB4F-812F-7E144A668EBA}">
      <dsp:nvSpPr>
        <dsp:cNvPr id="0" name=""/>
        <dsp:cNvSpPr/>
      </dsp:nvSpPr>
      <dsp:spPr>
        <a:xfrm rot="20700000">
          <a:off x="2558027" y="190087"/>
          <a:ext cx="1691582" cy="1691582"/>
        </a:xfrm>
        <a:prstGeom prst="gear6">
          <a:avLst/>
        </a:prstGeom>
        <a:solidFill>
          <a:srgbClr val="FFFF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GB" sz="1400" kern="1200" dirty="0">
              <a:solidFill>
                <a:srgbClr val="540000"/>
              </a:solidFill>
            </a:rPr>
            <a:t>GO-TO MARKET STRATEGY</a:t>
          </a:r>
        </a:p>
      </dsp:txBody>
      <dsp:txXfrm rot="-20700000">
        <a:off x="2929040" y="561100"/>
        <a:ext cx="949555" cy="949555"/>
      </dsp:txXfrm>
    </dsp:sp>
    <dsp:sp modelId="{0306B95B-B2F0-6945-872E-6CD875915FF6}">
      <dsp:nvSpPr>
        <dsp:cNvPr id="0" name=""/>
        <dsp:cNvSpPr/>
      </dsp:nvSpPr>
      <dsp:spPr>
        <a:xfrm>
          <a:off x="2791003" y="1583296"/>
          <a:ext cx="3038577" cy="3038577"/>
        </a:xfrm>
        <a:prstGeom prst="circularArrow">
          <a:avLst>
            <a:gd name="adj1" fmla="val 4688"/>
            <a:gd name="adj2" fmla="val 299029"/>
            <a:gd name="adj3" fmla="val 2519052"/>
            <a:gd name="adj4" fmla="val 15855073"/>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A373296-0E4D-7B4C-A1B4-14C009DBB47E}">
      <dsp:nvSpPr>
        <dsp:cNvPr id="0" name=""/>
        <dsp:cNvSpPr/>
      </dsp:nvSpPr>
      <dsp:spPr>
        <a:xfrm>
          <a:off x="1183280" y="1228293"/>
          <a:ext cx="2207716" cy="2207716"/>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2EA979C-9DA0-704B-9688-E49911B5C1A5}">
      <dsp:nvSpPr>
        <dsp:cNvPr id="0" name=""/>
        <dsp:cNvSpPr/>
      </dsp:nvSpPr>
      <dsp:spPr>
        <a:xfrm>
          <a:off x="2287121" y="-232086"/>
          <a:ext cx="2380362" cy="2380362"/>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1C68A7-7E57-4EFA-ACE4-E6ACCB5A7EAE}" type="datetimeFigureOut">
              <a:rPr lang="en-US" smtClean="0"/>
              <a:t>11/14/2019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8F04AD-48C0-4614-80A4-FF7811E99A09}" type="slidenum">
              <a:rPr lang="en-US" smtClean="0"/>
              <a:t>‹#›</a:t>
            </a:fld>
            <a:endParaRPr lang="en-US"/>
          </a:p>
        </p:txBody>
      </p:sp>
    </p:spTree>
    <p:extLst>
      <p:ext uri="{BB962C8B-B14F-4D97-AF65-F5344CB8AC3E}">
        <p14:creationId xmlns:p14="http://schemas.microsoft.com/office/powerpoint/2010/main" val="2576679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8F04AD-48C0-4614-80A4-FF7811E99A09}" type="slidenum">
              <a:rPr lang="en-US" smtClean="0"/>
              <a:t>2</a:t>
            </a:fld>
            <a:endParaRPr lang="en-US"/>
          </a:p>
        </p:txBody>
      </p:sp>
    </p:spTree>
    <p:extLst>
      <p:ext uri="{BB962C8B-B14F-4D97-AF65-F5344CB8AC3E}">
        <p14:creationId xmlns:p14="http://schemas.microsoft.com/office/powerpoint/2010/main" val="2116147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8F04AD-48C0-4614-80A4-FF7811E99A09}"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316440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F924436C-2E2A-5948-AE5D-846240171C4E}"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2010D-2AF2-1F4F-B877-022EAE47BD3F}" type="slidenum">
              <a:rPr lang="en-US" smtClean="0"/>
              <a:t>‹#›</a:t>
            </a:fld>
            <a:endParaRPr lang="en-US"/>
          </a:p>
        </p:txBody>
      </p:sp>
    </p:spTree>
    <p:extLst>
      <p:ext uri="{BB962C8B-B14F-4D97-AF65-F5344CB8AC3E}">
        <p14:creationId xmlns:p14="http://schemas.microsoft.com/office/powerpoint/2010/main" val="898434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924436C-2E2A-5948-AE5D-846240171C4E}"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2010D-2AF2-1F4F-B877-022EAE47BD3F}" type="slidenum">
              <a:rPr lang="en-US" smtClean="0"/>
              <a:t>‹#›</a:t>
            </a:fld>
            <a:endParaRPr lang="en-US"/>
          </a:p>
        </p:txBody>
      </p:sp>
    </p:spTree>
    <p:extLst>
      <p:ext uri="{BB962C8B-B14F-4D97-AF65-F5344CB8AC3E}">
        <p14:creationId xmlns:p14="http://schemas.microsoft.com/office/powerpoint/2010/main" val="1439668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924436C-2E2A-5948-AE5D-846240171C4E}"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2010D-2AF2-1F4F-B877-022EAE47BD3F}" type="slidenum">
              <a:rPr lang="en-US" smtClean="0"/>
              <a:t>‹#›</a:t>
            </a:fld>
            <a:endParaRPr lang="en-US"/>
          </a:p>
        </p:txBody>
      </p:sp>
    </p:spTree>
    <p:extLst>
      <p:ext uri="{BB962C8B-B14F-4D97-AF65-F5344CB8AC3E}">
        <p14:creationId xmlns:p14="http://schemas.microsoft.com/office/powerpoint/2010/main" val="2072068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F924436C-2E2A-5948-AE5D-846240171C4E}" type="datetimeFigureOut">
              <a:rPr lang="en-US" smtClean="0">
                <a:solidFill>
                  <a:prstClr val="black">
                    <a:tint val="75000"/>
                  </a:prstClr>
                </a:solidFill>
              </a:rPr>
              <a:pPr/>
              <a:t>11/14/2019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D2010D-2AF2-1F4F-B877-022EAE47BD3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929436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924436C-2E2A-5948-AE5D-846240171C4E}" type="datetimeFigureOut">
              <a:rPr lang="en-US" smtClean="0">
                <a:solidFill>
                  <a:prstClr val="black">
                    <a:tint val="75000"/>
                  </a:prstClr>
                </a:solidFill>
              </a:rPr>
              <a:pPr/>
              <a:t>11/14/2019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D2010D-2AF2-1F4F-B877-022EAE47BD3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086056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924436C-2E2A-5948-AE5D-846240171C4E}" type="datetimeFigureOut">
              <a:rPr lang="en-US" smtClean="0">
                <a:solidFill>
                  <a:prstClr val="black">
                    <a:tint val="75000"/>
                  </a:prstClr>
                </a:solidFill>
              </a:rPr>
              <a:pPr/>
              <a:t>11/14/2019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D2010D-2AF2-1F4F-B877-022EAE47BD3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330493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924436C-2E2A-5948-AE5D-846240171C4E}" type="datetimeFigureOut">
              <a:rPr lang="en-US" smtClean="0">
                <a:solidFill>
                  <a:prstClr val="black">
                    <a:tint val="75000"/>
                  </a:prstClr>
                </a:solidFill>
              </a:rPr>
              <a:pPr/>
              <a:t>11/14/2019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D2010D-2AF2-1F4F-B877-022EAE47BD3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420489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924436C-2E2A-5948-AE5D-846240171C4E}" type="datetimeFigureOut">
              <a:rPr lang="en-US" smtClean="0">
                <a:solidFill>
                  <a:prstClr val="black">
                    <a:tint val="75000"/>
                  </a:prstClr>
                </a:solidFill>
              </a:rPr>
              <a:pPr/>
              <a:t>11/14/2019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CD2010D-2AF2-1F4F-B877-022EAE47BD3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041320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924436C-2E2A-5948-AE5D-846240171C4E}" type="datetimeFigureOut">
              <a:rPr lang="en-US" smtClean="0">
                <a:solidFill>
                  <a:prstClr val="black">
                    <a:tint val="75000"/>
                  </a:prstClr>
                </a:solidFill>
              </a:rPr>
              <a:pPr/>
              <a:t>11/14/2019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CD2010D-2AF2-1F4F-B877-022EAE47BD3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949218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24436C-2E2A-5948-AE5D-846240171C4E}" type="datetimeFigureOut">
              <a:rPr lang="en-US" smtClean="0">
                <a:solidFill>
                  <a:prstClr val="black">
                    <a:tint val="75000"/>
                  </a:prstClr>
                </a:solidFill>
              </a:rPr>
              <a:pPr/>
              <a:t>11/14/2019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CD2010D-2AF2-1F4F-B877-022EAE47BD3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726393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924436C-2E2A-5948-AE5D-846240171C4E}" type="datetimeFigureOut">
              <a:rPr lang="en-US" smtClean="0">
                <a:solidFill>
                  <a:prstClr val="black">
                    <a:tint val="75000"/>
                  </a:prstClr>
                </a:solidFill>
              </a:rPr>
              <a:pPr/>
              <a:t>11/14/2019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D2010D-2AF2-1F4F-B877-022EAE47BD3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19999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924436C-2E2A-5948-AE5D-846240171C4E}"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2010D-2AF2-1F4F-B877-022EAE47BD3F}" type="slidenum">
              <a:rPr lang="en-US" smtClean="0"/>
              <a:t>‹#›</a:t>
            </a:fld>
            <a:endParaRPr lang="en-US"/>
          </a:p>
        </p:txBody>
      </p:sp>
    </p:spTree>
    <p:extLst>
      <p:ext uri="{BB962C8B-B14F-4D97-AF65-F5344CB8AC3E}">
        <p14:creationId xmlns:p14="http://schemas.microsoft.com/office/powerpoint/2010/main" val="1187764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924436C-2E2A-5948-AE5D-846240171C4E}" type="datetimeFigureOut">
              <a:rPr lang="en-US" smtClean="0">
                <a:solidFill>
                  <a:prstClr val="black">
                    <a:tint val="75000"/>
                  </a:prstClr>
                </a:solidFill>
              </a:rPr>
              <a:pPr/>
              <a:t>11/14/2019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D2010D-2AF2-1F4F-B877-022EAE47BD3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835192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924436C-2E2A-5948-AE5D-846240171C4E}" type="datetimeFigureOut">
              <a:rPr lang="en-US" smtClean="0">
                <a:solidFill>
                  <a:prstClr val="black">
                    <a:tint val="75000"/>
                  </a:prstClr>
                </a:solidFill>
              </a:rPr>
              <a:pPr/>
              <a:t>11/14/2019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D2010D-2AF2-1F4F-B877-022EAE47BD3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512915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924436C-2E2A-5948-AE5D-846240171C4E}" type="datetimeFigureOut">
              <a:rPr lang="en-US" smtClean="0">
                <a:solidFill>
                  <a:prstClr val="black">
                    <a:tint val="75000"/>
                  </a:prstClr>
                </a:solidFill>
              </a:rPr>
              <a:pPr/>
              <a:t>11/14/2019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D2010D-2AF2-1F4F-B877-022EAE47BD3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92035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924436C-2E2A-5948-AE5D-846240171C4E}"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2010D-2AF2-1F4F-B877-022EAE47BD3F}" type="slidenum">
              <a:rPr lang="en-US" smtClean="0"/>
              <a:t>‹#›</a:t>
            </a:fld>
            <a:endParaRPr lang="en-US"/>
          </a:p>
        </p:txBody>
      </p:sp>
    </p:spTree>
    <p:extLst>
      <p:ext uri="{BB962C8B-B14F-4D97-AF65-F5344CB8AC3E}">
        <p14:creationId xmlns:p14="http://schemas.microsoft.com/office/powerpoint/2010/main" val="3949324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924436C-2E2A-5948-AE5D-846240171C4E}" type="datetimeFigureOut">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D2010D-2AF2-1F4F-B877-022EAE47BD3F}" type="slidenum">
              <a:rPr lang="en-US" smtClean="0"/>
              <a:t>‹#›</a:t>
            </a:fld>
            <a:endParaRPr lang="en-US"/>
          </a:p>
        </p:txBody>
      </p:sp>
    </p:spTree>
    <p:extLst>
      <p:ext uri="{BB962C8B-B14F-4D97-AF65-F5344CB8AC3E}">
        <p14:creationId xmlns:p14="http://schemas.microsoft.com/office/powerpoint/2010/main" val="1401978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924436C-2E2A-5948-AE5D-846240171C4E}" type="datetimeFigureOut">
              <a:rPr lang="en-US" smtClean="0"/>
              <a:t>11/14/2019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D2010D-2AF2-1F4F-B877-022EAE47BD3F}" type="slidenum">
              <a:rPr lang="en-US" smtClean="0"/>
              <a:t>‹#›</a:t>
            </a:fld>
            <a:endParaRPr lang="en-US"/>
          </a:p>
        </p:txBody>
      </p:sp>
    </p:spTree>
    <p:extLst>
      <p:ext uri="{BB962C8B-B14F-4D97-AF65-F5344CB8AC3E}">
        <p14:creationId xmlns:p14="http://schemas.microsoft.com/office/powerpoint/2010/main" val="3412240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924436C-2E2A-5948-AE5D-846240171C4E}" type="datetimeFigureOut">
              <a:rPr lang="en-US" smtClean="0"/>
              <a:t>11/14/2019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D2010D-2AF2-1F4F-B877-022EAE47BD3F}" type="slidenum">
              <a:rPr lang="en-US" smtClean="0"/>
              <a:t>‹#›</a:t>
            </a:fld>
            <a:endParaRPr lang="en-US"/>
          </a:p>
        </p:txBody>
      </p:sp>
    </p:spTree>
    <p:extLst>
      <p:ext uri="{BB962C8B-B14F-4D97-AF65-F5344CB8AC3E}">
        <p14:creationId xmlns:p14="http://schemas.microsoft.com/office/powerpoint/2010/main" val="500078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24436C-2E2A-5948-AE5D-846240171C4E}" type="datetimeFigureOut">
              <a:rPr lang="en-US" smtClean="0"/>
              <a:t>11/14/2019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D2010D-2AF2-1F4F-B877-022EAE47BD3F}" type="slidenum">
              <a:rPr lang="en-US" smtClean="0"/>
              <a:t>‹#›</a:t>
            </a:fld>
            <a:endParaRPr lang="en-US"/>
          </a:p>
        </p:txBody>
      </p:sp>
    </p:spTree>
    <p:extLst>
      <p:ext uri="{BB962C8B-B14F-4D97-AF65-F5344CB8AC3E}">
        <p14:creationId xmlns:p14="http://schemas.microsoft.com/office/powerpoint/2010/main" val="2361150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924436C-2E2A-5948-AE5D-846240171C4E}" type="datetimeFigureOut">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D2010D-2AF2-1F4F-B877-022EAE47BD3F}" type="slidenum">
              <a:rPr lang="en-US" smtClean="0"/>
              <a:t>‹#›</a:t>
            </a:fld>
            <a:endParaRPr lang="en-US"/>
          </a:p>
        </p:txBody>
      </p:sp>
    </p:spTree>
    <p:extLst>
      <p:ext uri="{BB962C8B-B14F-4D97-AF65-F5344CB8AC3E}">
        <p14:creationId xmlns:p14="http://schemas.microsoft.com/office/powerpoint/2010/main" val="2316777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924436C-2E2A-5948-AE5D-846240171C4E}" type="datetimeFigureOut">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D2010D-2AF2-1F4F-B877-022EAE47BD3F}" type="slidenum">
              <a:rPr lang="en-US" smtClean="0"/>
              <a:t>‹#›</a:t>
            </a:fld>
            <a:endParaRPr lang="en-US"/>
          </a:p>
        </p:txBody>
      </p:sp>
    </p:spTree>
    <p:extLst>
      <p:ext uri="{BB962C8B-B14F-4D97-AF65-F5344CB8AC3E}">
        <p14:creationId xmlns:p14="http://schemas.microsoft.com/office/powerpoint/2010/main" val="3316965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24436C-2E2A-5948-AE5D-846240171C4E}" type="datetimeFigureOut">
              <a:rPr lang="en-US" smtClean="0"/>
              <a:t>11/14/2019</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D2010D-2AF2-1F4F-B877-022EAE47BD3F}" type="slidenum">
              <a:rPr lang="en-US" smtClean="0"/>
              <a:t>‹#›</a:t>
            </a:fld>
            <a:endParaRPr lang="en-US"/>
          </a:p>
        </p:txBody>
      </p:sp>
    </p:spTree>
    <p:extLst>
      <p:ext uri="{BB962C8B-B14F-4D97-AF65-F5344CB8AC3E}">
        <p14:creationId xmlns:p14="http://schemas.microsoft.com/office/powerpoint/2010/main" val="18911479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24436C-2E2A-5948-AE5D-846240171C4E}" type="datetimeFigureOut">
              <a:rPr lang="en-US" smtClean="0">
                <a:solidFill>
                  <a:prstClr val="black">
                    <a:tint val="75000"/>
                  </a:prstClr>
                </a:solidFill>
              </a:rPr>
              <a:pPr/>
              <a:t>11/14/2019</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D2010D-2AF2-1F4F-B877-022EAE47BD3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020550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jpg"/><Relationship Id="rId7" Type="http://schemas.openxmlformats.org/officeDocument/2006/relationships/diagramColors" Target="../diagrams/colors2.xml"/><Relationship Id="rId12" Type="http://schemas.openxmlformats.org/officeDocument/2006/relationships/chart" Target="../charts/chart4.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2.xml"/><Relationship Id="rId11" Type="http://schemas.openxmlformats.org/officeDocument/2006/relationships/chart" Target="../charts/chart3.xml"/><Relationship Id="rId5" Type="http://schemas.openxmlformats.org/officeDocument/2006/relationships/diagramLayout" Target="../diagrams/layout2.xml"/><Relationship Id="rId10" Type="http://schemas.openxmlformats.org/officeDocument/2006/relationships/chart" Target="../charts/chart2.xml"/><Relationship Id="rId4" Type="http://schemas.openxmlformats.org/officeDocument/2006/relationships/diagramData" Target="../diagrams/data2.xml"/><Relationship Id="rId9" Type="http://schemas.openxmlformats.org/officeDocument/2006/relationships/chart" Target="../charts/char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jpg"/><Relationship Id="rId7" Type="http://schemas.openxmlformats.org/officeDocument/2006/relationships/diagramColors" Target="../diagrams/colors4.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D7732601-D0D3-5245-807D-8E48EA9F2C07}"/>
              </a:ext>
            </a:extLst>
          </p:cNvPr>
          <p:cNvSpPr txBox="1"/>
          <p:nvPr/>
        </p:nvSpPr>
        <p:spPr>
          <a:xfrm>
            <a:off x="4276366" y="1209199"/>
            <a:ext cx="3766885" cy="461665"/>
          </a:xfrm>
          <a:prstGeom prst="rect">
            <a:avLst/>
          </a:prstGeom>
          <a:noFill/>
        </p:spPr>
        <p:txBody>
          <a:bodyPr wrap="square" rtlCol="0">
            <a:spAutoFit/>
          </a:bodyPr>
          <a:lstStyle/>
          <a:p>
            <a:r>
              <a:rPr lang="en-US" sz="2400" b="1" dirty="0">
                <a:solidFill>
                  <a:srgbClr val="540000"/>
                </a:solidFill>
                <a:latin typeface="Bradley Hand ITC" pitchFamily="66" charset="0"/>
                <a:cs typeface="Apple Chancery" panose="03020702040506060504" pitchFamily="66" charset="-79"/>
              </a:rPr>
              <a:t>A Hymn to The Heritage  !!</a:t>
            </a:r>
          </a:p>
        </p:txBody>
      </p:sp>
      <p:sp>
        <p:nvSpPr>
          <p:cNvPr id="6" name="Rectangle 5">
            <a:extLst>
              <a:ext uri="{FF2B5EF4-FFF2-40B4-BE49-F238E27FC236}">
                <a16:creationId xmlns:a16="http://schemas.microsoft.com/office/drawing/2014/main" xmlns="" id="{9439A220-EC87-E544-A021-B1C952850056}"/>
              </a:ext>
            </a:extLst>
          </p:cNvPr>
          <p:cNvSpPr/>
          <p:nvPr/>
        </p:nvSpPr>
        <p:spPr>
          <a:xfrm>
            <a:off x="2881351" y="846101"/>
            <a:ext cx="6556917" cy="2286000"/>
          </a:xfrm>
          <a:prstGeom prst="rect">
            <a:avLst/>
          </a:prstGeom>
          <a:noFill/>
        </p:spPr>
        <p:txBody>
          <a:bodyPr wrap="none" lIns="91440" tIns="45720" rIns="91440" bIns="45720">
            <a:prstTxWarp prst="textArchUp">
              <a:avLst>
                <a:gd name="adj" fmla="val 10570034"/>
              </a:avLst>
            </a:prstTxWarp>
            <a:spAutoFit/>
          </a:bodyPr>
          <a:lstStyle/>
          <a:p>
            <a:pPr algn="ctr"/>
            <a:r>
              <a:rPr lang="en-US" sz="5400" b="1" cap="none" spc="0" dirty="0">
                <a:ln w="12700" cmpd="sng">
                  <a:solidFill>
                    <a:schemeClr val="accent4"/>
                  </a:solidFill>
                  <a:prstDash val="solid"/>
                </a:ln>
                <a:solidFill>
                  <a:srgbClr val="540000"/>
                </a:solidFill>
                <a:effectLst/>
                <a:latin typeface="Algerian" pitchFamily="82" charset="0"/>
                <a:ea typeface="Hiragino Kaku Gothic Std W8" panose="020B0800000000000000" pitchFamily="34" charset="-128"/>
                <a:cs typeface="Arial Hebrew" pitchFamily="2" charset="-79"/>
              </a:rPr>
              <a:t>RIWAAYAT  RAIMENTS</a:t>
            </a:r>
          </a:p>
        </p:txBody>
      </p:sp>
      <p:graphicFrame>
        <p:nvGraphicFramePr>
          <p:cNvPr id="4" name="Diagram 3"/>
          <p:cNvGraphicFramePr/>
          <p:nvPr>
            <p:extLst>
              <p:ext uri="{D42A27DB-BD31-4B8C-83A1-F6EECF244321}">
                <p14:modId xmlns:p14="http://schemas.microsoft.com/office/powerpoint/2010/main" val="3879794568"/>
              </p:ext>
            </p:extLst>
          </p:nvPr>
        </p:nvGraphicFramePr>
        <p:xfrm>
          <a:off x="3323062" y="2162640"/>
          <a:ext cx="5754031" cy="45611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ounded Rectangle 7"/>
          <p:cNvSpPr/>
          <p:nvPr/>
        </p:nvSpPr>
        <p:spPr>
          <a:xfrm>
            <a:off x="200722" y="579863"/>
            <a:ext cx="2364059" cy="5977054"/>
          </a:xfrm>
          <a:prstGeom prst="roundRect">
            <a:avLst/>
          </a:prstGeom>
          <a:solidFill>
            <a:srgbClr val="FF0000">
              <a:alpha val="22000"/>
            </a:srgb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rgbClr val="C00000"/>
                </a:solidFill>
              </a:rPr>
              <a:t>PRODUCT PROPOSITION</a:t>
            </a:r>
          </a:p>
          <a:p>
            <a:endParaRPr lang="en-US" sz="1200" b="1" dirty="0">
              <a:solidFill>
                <a:srgbClr val="C00000"/>
              </a:solidFill>
              <a:latin typeface="Calibri" panose="020F0502020204030204" pitchFamily="34" charset="0"/>
              <a:cs typeface="Calibri" panose="020F0502020204030204" pitchFamily="34" charset="0"/>
            </a:endParaRPr>
          </a:p>
          <a:p>
            <a:r>
              <a:rPr lang="en-US" sz="1400" b="1" dirty="0">
                <a:ln w="12700" cmpd="sng">
                  <a:solidFill>
                    <a:schemeClr val="accent4"/>
                  </a:solidFill>
                  <a:prstDash val="solid"/>
                </a:ln>
                <a:solidFill>
                  <a:srgbClr val="C00000"/>
                </a:solidFill>
                <a:ea typeface="Hiragino Kaku Gothic Std W8" panose="020B0800000000000000" pitchFamily="34" charset="-128"/>
                <a:cs typeface="Calibri" panose="020F0502020204030204" pitchFamily="34" charset="0"/>
              </a:rPr>
              <a:t>RIWAAYAT  RAIMENTS</a:t>
            </a:r>
            <a:r>
              <a:rPr lang="en-IN" sz="1400" b="1" dirty="0">
                <a:solidFill>
                  <a:srgbClr val="C00000"/>
                </a:solidFill>
                <a:cs typeface="Calibri" panose="020F0502020204030204" pitchFamily="34" charset="0"/>
              </a:rPr>
              <a:t> is a premium </a:t>
            </a:r>
            <a:r>
              <a:rPr lang="en-IN" sz="1400" b="1" dirty="0" smtClean="0">
                <a:solidFill>
                  <a:srgbClr val="C00000"/>
                </a:solidFill>
                <a:cs typeface="Calibri" panose="020F0502020204030204" pitchFamily="34" charset="0"/>
              </a:rPr>
              <a:t>label </a:t>
            </a:r>
            <a:r>
              <a:rPr lang="en-IN" sz="1400" b="1" dirty="0">
                <a:solidFill>
                  <a:srgbClr val="C00000"/>
                </a:solidFill>
                <a:cs typeface="Calibri" panose="020F0502020204030204" pitchFamily="34" charset="0"/>
              </a:rPr>
              <a:t>introduced by </a:t>
            </a:r>
            <a:r>
              <a:rPr lang="en-US" sz="1400" b="1" dirty="0">
                <a:ln w="12700" cmpd="sng">
                  <a:solidFill>
                    <a:schemeClr val="accent4"/>
                  </a:solidFill>
                  <a:prstDash val="solid"/>
                </a:ln>
                <a:solidFill>
                  <a:srgbClr val="C00000"/>
                </a:solidFill>
                <a:ea typeface="Hiragino Kaku Gothic Std W8" panose="020B0800000000000000" pitchFamily="34" charset="-128"/>
                <a:cs typeface="Calibri" panose="020F0502020204030204" pitchFamily="34" charset="0"/>
              </a:rPr>
              <a:t>RIWAAYAT Ltd</a:t>
            </a:r>
            <a:r>
              <a:rPr lang="en-IN" sz="1400" b="1" dirty="0">
                <a:solidFill>
                  <a:srgbClr val="C00000"/>
                </a:solidFill>
                <a:cs typeface="Calibri" panose="020F0502020204030204" pitchFamily="34" charset="0"/>
              </a:rPr>
              <a:t> taking inspiration from </a:t>
            </a:r>
            <a:r>
              <a:rPr lang="en-IN" sz="1400" b="1" dirty="0">
                <a:solidFill>
                  <a:srgbClr val="C00000"/>
                </a:solidFill>
              </a:rPr>
              <a:t>the rich heritage crafts of India and the world. Garments have always been an expression of self, often linked to social status, prosperity &amp; individual personality. </a:t>
            </a:r>
            <a:r>
              <a:rPr lang="en-IN" sz="1400" b="1" dirty="0" err="1" smtClean="0">
                <a:solidFill>
                  <a:srgbClr val="C00000"/>
                </a:solidFill>
              </a:rPr>
              <a:t>Riwaayat</a:t>
            </a:r>
            <a:r>
              <a:rPr lang="en-IN" sz="1400" b="1" dirty="0" smtClean="0">
                <a:solidFill>
                  <a:srgbClr val="C00000"/>
                </a:solidFill>
              </a:rPr>
              <a:t> offers myriads of products in ethnic wear segment with a value proposition of “Made in India” in terms of unparalleled craftsmanship and incredible artistry involving host of rural and regional artisans providing creative designs and giving a fine touch to high quality fabrics. </a:t>
            </a:r>
            <a:endParaRPr lang="en-US" sz="1600" b="1" dirty="0">
              <a:solidFill>
                <a:srgbClr val="9A0000"/>
              </a:solidFill>
            </a:endParaRPr>
          </a:p>
        </p:txBody>
      </p:sp>
      <p:sp>
        <p:nvSpPr>
          <p:cNvPr id="14" name="Rounded Rectangle 13"/>
          <p:cNvSpPr/>
          <p:nvPr/>
        </p:nvSpPr>
        <p:spPr>
          <a:xfrm>
            <a:off x="9653238" y="579863"/>
            <a:ext cx="2364059" cy="5977054"/>
          </a:xfrm>
          <a:prstGeom prst="roundRect">
            <a:avLst/>
          </a:prstGeom>
          <a:solidFill>
            <a:srgbClr val="C00000">
              <a:alpha val="21000"/>
            </a:srgb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gn="ctr"/>
            <a:r>
              <a:rPr lang="en-US" sz="1600" b="1" dirty="0">
                <a:solidFill>
                  <a:srgbClr val="9A0000"/>
                </a:solidFill>
              </a:rPr>
              <a:t>SALIENT</a:t>
            </a:r>
            <a:r>
              <a:rPr lang="en-US" sz="2400" b="1" dirty="0">
                <a:solidFill>
                  <a:srgbClr val="540000"/>
                </a:solidFill>
              </a:rPr>
              <a:t> </a:t>
            </a:r>
            <a:r>
              <a:rPr lang="en-US" sz="1600" b="1" dirty="0">
                <a:solidFill>
                  <a:srgbClr val="9A0000"/>
                </a:solidFill>
              </a:rPr>
              <a:t>FEATURE</a:t>
            </a:r>
          </a:p>
          <a:p>
            <a:pPr lvl="0" algn="ctr"/>
            <a:endParaRPr lang="en-IN" sz="1150" b="1" dirty="0">
              <a:solidFill>
                <a:srgbClr val="9A0000"/>
              </a:solidFill>
            </a:endParaRPr>
          </a:p>
          <a:p>
            <a:pPr marL="285750" lvl="0" indent="-285750">
              <a:buFont typeface="Arial" panose="020B0604020202020204" pitchFamily="34" charset="0"/>
              <a:buChar char="•"/>
            </a:pPr>
            <a:r>
              <a:rPr lang="en-IN" sz="1150" b="1" dirty="0">
                <a:solidFill>
                  <a:srgbClr val="9A0000"/>
                </a:solidFill>
              </a:rPr>
              <a:t>Quality fabrics – cloths undergo strict quality checking.</a:t>
            </a:r>
          </a:p>
          <a:p>
            <a:pPr marL="285750" lvl="0" indent="-285750">
              <a:buFont typeface="Arial" panose="020B0604020202020204" pitchFamily="34" charset="0"/>
              <a:buChar char="•"/>
            </a:pPr>
            <a:endParaRPr lang="en-IN" sz="1150" b="1" dirty="0">
              <a:solidFill>
                <a:srgbClr val="9A0000"/>
              </a:solidFill>
            </a:endParaRPr>
          </a:p>
          <a:p>
            <a:pPr marL="285750" lvl="0" indent="-285750">
              <a:buFont typeface="Arial" panose="020B0604020202020204" pitchFamily="34" charset="0"/>
              <a:buChar char="•"/>
            </a:pPr>
            <a:r>
              <a:rPr lang="en-IN" sz="1150" b="1" dirty="0">
                <a:solidFill>
                  <a:srgbClr val="9A0000"/>
                </a:solidFill>
              </a:rPr>
              <a:t>Involvement of host of artisans –2000+ artisans from parts of the nation provide their expertise, ensuring sustainable livelihoods for rural artisans</a:t>
            </a:r>
          </a:p>
          <a:p>
            <a:pPr marL="285750" lvl="0" indent="-285750">
              <a:buFont typeface="Arial" panose="020B0604020202020204" pitchFamily="34" charset="0"/>
              <a:buChar char="•"/>
            </a:pPr>
            <a:endParaRPr lang="en-IN" sz="1150" b="1" dirty="0">
              <a:solidFill>
                <a:srgbClr val="9A0000"/>
              </a:solidFill>
            </a:endParaRPr>
          </a:p>
          <a:p>
            <a:pPr marL="285750" lvl="0" indent="-285750">
              <a:buFont typeface="Arial" panose="020B0604020202020204" pitchFamily="34" charset="0"/>
              <a:buChar char="•"/>
            </a:pPr>
            <a:r>
              <a:rPr lang="en-IN" sz="1150" b="1" dirty="0">
                <a:solidFill>
                  <a:srgbClr val="9A0000"/>
                </a:solidFill>
              </a:rPr>
              <a:t>Array of Apparels –  collections of designs pertaining to both genders.</a:t>
            </a:r>
          </a:p>
          <a:p>
            <a:pPr marL="285750" lvl="0" indent="-285750">
              <a:buFont typeface="Arial" panose="020B0604020202020204" pitchFamily="34" charset="0"/>
              <a:buChar char="•"/>
            </a:pPr>
            <a:endParaRPr lang="en-IN" sz="1150" b="1" dirty="0">
              <a:solidFill>
                <a:srgbClr val="9A0000"/>
              </a:solidFill>
            </a:endParaRPr>
          </a:p>
          <a:p>
            <a:pPr marL="285750" lvl="0" indent="-285750">
              <a:buFont typeface="Arial" panose="020B0604020202020204" pitchFamily="34" charset="0"/>
              <a:buChar char="•"/>
            </a:pPr>
            <a:r>
              <a:rPr lang="en-IN" sz="1150" b="1" dirty="0">
                <a:solidFill>
                  <a:srgbClr val="9A0000"/>
                </a:solidFill>
              </a:rPr>
              <a:t>For all age groups – wide range and variety of clothing for all age groups.</a:t>
            </a:r>
          </a:p>
          <a:p>
            <a:pPr marL="285750" lvl="0" indent="-285750">
              <a:buFont typeface="Arial" panose="020B0604020202020204" pitchFamily="34" charset="0"/>
              <a:buChar char="•"/>
            </a:pPr>
            <a:endParaRPr lang="en-IN" sz="1150" b="1" dirty="0">
              <a:solidFill>
                <a:srgbClr val="9A0000"/>
              </a:solidFill>
            </a:endParaRPr>
          </a:p>
          <a:p>
            <a:pPr marL="285750" indent="-285750">
              <a:buFont typeface="Arial" panose="020B0604020202020204" pitchFamily="34" charset="0"/>
              <a:buChar char="•"/>
            </a:pPr>
            <a:r>
              <a:rPr lang="en-IN" sz="1150" b="1" dirty="0">
                <a:solidFill>
                  <a:srgbClr val="9A0000"/>
                </a:solidFill>
              </a:rPr>
              <a:t>sub-style of ethnic wear – providing plethora of regional designs</a:t>
            </a:r>
          </a:p>
          <a:p>
            <a:pPr marL="285750" lvl="0" indent="-285750">
              <a:buFont typeface="Arial" panose="020B0604020202020204" pitchFamily="34" charset="0"/>
              <a:buChar char="•"/>
            </a:pPr>
            <a:endParaRPr lang="en-IN" sz="1150" b="1" dirty="0">
              <a:solidFill>
                <a:srgbClr val="9A0000"/>
              </a:solidFill>
            </a:endParaRPr>
          </a:p>
          <a:p>
            <a:pPr marL="285750" lvl="0" indent="-285750">
              <a:buFont typeface="Arial" panose="020B0604020202020204" pitchFamily="34" charset="0"/>
              <a:buChar char="•"/>
            </a:pPr>
            <a:r>
              <a:rPr lang="en-IN" sz="1150" b="1" dirty="0">
                <a:solidFill>
                  <a:srgbClr val="9A0000"/>
                </a:solidFill>
              </a:rPr>
              <a:t>Robust distribution channel with offline and online presence- more than 50 stores spread over the nation.</a:t>
            </a:r>
          </a:p>
          <a:p>
            <a:pPr marL="285750" lvl="0" indent="-285750">
              <a:buFont typeface="Arial" panose="020B0604020202020204" pitchFamily="34" charset="0"/>
              <a:buChar char="•"/>
            </a:pPr>
            <a:endParaRPr lang="en-IN" sz="1150" b="1" dirty="0">
              <a:solidFill>
                <a:srgbClr val="9A0000"/>
              </a:solidFill>
            </a:endParaRPr>
          </a:p>
          <a:p>
            <a:pPr lvl="0" algn="ctr"/>
            <a:endParaRPr lang="en-IN" sz="1150" b="1" dirty="0">
              <a:solidFill>
                <a:srgbClr val="540000"/>
              </a:solidFill>
            </a:endParaRPr>
          </a:p>
          <a:p>
            <a:pPr lvl="0" algn="ctr"/>
            <a:r>
              <a:rPr lang="en-US" sz="1300" b="1" dirty="0">
                <a:solidFill>
                  <a:srgbClr val="540000"/>
                </a:solidFill>
              </a:rPr>
              <a:t> </a:t>
            </a:r>
          </a:p>
          <a:p>
            <a:pPr lvl="0" algn="ctr"/>
            <a:r>
              <a:rPr lang="en-US" sz="1300" b="1" dirty="0">
                <a:solidFill>
                  <a:srgbClr val="540000"/>
                </a:solidFill>
              </a:rPr>
              <a:t> </a:t>
            </a:r>
          </a:p>
        </p:txBody>
      </p:sp>
      <p:pic>
        <p:nvPicPr>
          <p:cNvPr id="2" name="Picture 1"/>
          <p:cNvPicPr>
            <a:picLocks noChangeAspect="1"/>
          </p:cNvPicPr>
          <p:nvPr/>
        </p:nvPicPr>
        <p:blipFill>
          <a:blip r:embed="rId8">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5933063" y="1537034"/>
            <a:ext cx="664108" cy="769567"/>
          </a:xfrm>
          <a:prstGeom prst="rect">
            <a:avLst/>
          </a:prstGeom>
        </p:spPr>
      </p:pic>
    </p:spTree>
    <p:extLst>
      <p:ext uri="{BB962C8B-B14F-4D97-AF65-F5344CB8AC3E}">
        <p14:creationId xmlns:p14="http://schemas.microsoft.com/office/powerpoint/2010/main" val="2273134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11C17564-4AC3-B648-87E9-46155B7F7C63}"/>
              </a:ext>
            </a:extLst>
          </p:cNvPr>
          <p:cNvSpPr txBox="1"/>
          <p:nvPr/>
        </p:nvSpPr>
        <p:spPr>
          <a:xfrm>
            <a:off x="1259681" y="357188"/>
            <a:ext cx="9672638" cy="523220"/>
          </a:xfrm>
          <a:prstGeom prst="rect">
            <a:avLst/>
          </a:prstGeom>
          <a:noFill/>
        </p:spPr>
        <p:txBody>
          <a:bodyPr wrap="square" rtlCol="0">
            <a:spAutoFit/>
          </a:bodyPr>
          <a:lstStyle/>
          <a:p>
            <a:pPr algn="ctr"/>
            <a:r>
              <a:rPr lang="en-US" sz="2800" b="1" dirty="0">
                <a:solidFill>
                  <a:srgbClr val="FABC02"/>
                </a:solidFill>
              </a:rPr>
              <a:t>MARKET OPPORTUNITY ASSESSMENT</a:t>
            </a:r>
          </a:p>
        </p:txBody>
      </p:sp>
      <p:sp>
        <p:nvSpPr>
          <p:cNvPr id="6" name="Rounded Rectangle 5">
            <a:extLst>
              <a:ext uri="{FF2B5EF4-FFF2-40B4-BE49-F238E27FC236}">
                <a16:creationId xmlns:a16="http://schemas.microsoft.com/office/drawing/2014/main" xmlns="" id="{D4868B3A-9492-3145-BF1E-C6A10A3447A1}"/>
              </a:ext>
            </a:extLst>
          </p:cNvPr>
          <p:cNvSpPr/>
          <p:nvPr/>
        </p:nvSpPr>
        <p:spPr>
          <a:xfrm>
            <a:off x="371474" y="880408"/>
            <a:ext cx="2900363" cy="2662892"/>
          </a:xfrm>
          <a:prstGeom prst="roundRect">
            <a:avLst/>
          </a:prstGeom>
          <a:solidFill>
            <a:schemeClr val="accent4">
              <a:lumMod val="40000"/>
              <a:lumOff val="60000"/>
              <a:alpha val="35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ABC02"/>
              </a:solidFill>
            </a:endParaRPr>
          </a:p>
        </p:txBody>
      </p:sp>
      <p:sp>
        <p:nvSpPr>
          <p:cNvPr id="12" name="Rounded Rectangle 11">
            <a:extLst>
              <a:ext uri="{FF2B5EF4-FFF2-40B4-BE49-F238E27FC236}">
                <a16:creationId xmlns:a16="http://schemas.microsoft.com/office/drawing/2014/main" xmlns="" id="{F410DA53-7ADF-CE4A-9AE5-5BB37002A9C4}"/>
              </a:ext>
            </a:extLst>
          </p:cNvPr>
          <p:cNvSpPr/>
          <p:nvPr/>
        </p:nvSpPr>
        <p:spPr>
          <a:xfrm>
            <a:off x="8622506" y="3837920"/>
            <a:ext cx="2900363" cy="2662892"/>
          </a:xfrm>
          <a:prstGeom prst="roundRect">
            <a:avLst/>
          </a:prstGeom>
          <a:solidFill>
            <a:schemeClr val="accent4">
              <a:lumMod val="40000"/>
              <a:lumOff val="60000"/>
              <a:alpha val="3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ABC02"/>
              </a:solidFill>
            </a:endParaRPr>
          </a:p>
        </p:txBody>
      </p:sp>
      <p:sp>
        <p:nvSpPr>
          <p:cNvPr id="13" name="TextBox 12">
            <a:extLst>
              <a:ext uri="{FF2B5EF4-FFF2-40B4-BE49-F238E27FC236}">
                <a16:creationId xmlns:a16="http://schemas.microsoft.com/office/drawing/2014/main" xmlns="" id="{10EF112E-BBC4-8D4D-8CCF-B5E48B1A7071}"/>
              </a:ext>
            </a:extLst>
          </p:cNvPr>
          <p:cNvSpPr txBox="1"/>
          <p:nvPr/>
        </p:nvSpPr>
        <p:spPr>
          <a:xfrm>
            <a:off x="8622506" y="3838232"/>
            <a:ext cx="2900363" cy="2723823"/>
          </a:xfrm>
          <a:prstGeom prst="rect">
            <a:avLst/>
          </a:prstGeom>
          <a:noFill/>
        </p:spPr>
        <p:txBody>
          <a:bodyPr wrap="square" rtlCol="0">
            <a:spAutoFit/>
          </a:bodyPr>
          <a:lstStyle/>
          <a:p>
            <a:pPr algn="ctr"/>
            <a:r>
              <a:rPr lang="en-US" sz="1200" b="1" dirty="0">
                <a:solidFill>
                  <a:srgbClr val="FFC000"/>
                </a:solidFill>
              </a:rPr>
              <a:t>MARKET </a:t>
            </a:r>
            <a:r>
              <a:rPr lang="en-US" sz="1200" b="1" dirty="0" smtClean="0">
                <a:solidFill>
                  <a:srgbClr val="FFC000"/>
                </a:solidFill>
              </a:rPr>
              <a:t>LANDSCAPE</a:t>
            </a:r>
          </a:p>
          <a:p>
            <a:pPr marL="171450" indent="-171450">
              <a:buFont typeface="Arial" pitchFamily="34" charset="0"/>
              <a:buChar char="•"/>
            </a:pPr>
            <a:r>
              <a:rPr lang="en-US" sz="1000" dirty="0" smtClean="0">
                <a:solidFill>
                  <a:srgbClr val="FFC000"/>
                </a:solidFill>
              </a:rPr>
              <a:t>Women </a:t>
            </a:r>
            <a:r>
              <a:rPr lang="en-US" sz="1000" dirty="0">
                <a:solidFill>
                  <a:srgbClr val="FFC000"/>
                </a:solidFill>
              </a:rPr>
              <a:t>- market at INR 54,425 </a:t>
            </a:r>
            <a:r>
              <a:rPr lang="en-US" sz="1000" dirty="0" err="1">
                <a:solidFill>
                  <a:srgbClr val="FFC000"/>
                </a:solidFill>
              </a:rPr>
              <a:t>crore</a:t>
            </a:r>
            <a:r>
              <a:rPr lang="en-US" sz="1000" dirty="0">
                <a:solidFill>
                  <a:srgbClr val="FFC000"/>
                </a:solidFill>
              </a:rPr>
              <a:t> (USD 10.26 billion); it is the growth of this segment that will continue to drive the overall sector. The women’s wear segment alone is expected to grow at a steady rate of 8% over the coming decade. Currently at INR 20,700 </a:t>
            </a:r>
            <a:r>
              <a:rPr lang="en-US" sz="1000" dirty="0" err="1">
                <a:solidFill>
                  <a:srgbClr val="FFC000"/>
                </a:solidFill>
              </a:rPr>
              <a:t>crore</a:t>
            </a:r>
            <a:r>
              <a:rPr lang="en-US" sz="1000" dirty="0">
                <a:solidFill>
                  <a:srgbClr val="FFC000"/>
                </a:solidFill>
              </a:rPr>
              <a:t> (USD 3.90 billion), the </a:t>
            </a:r>
            <a:r>
              <a:rPr lang="en-US" sz="1000" dirty="0" err="1">
                <a:solidFill>
                  <a:srgbClr val="FFC000"/>
                </a:solidFill>
              </a:rPr>
              <a:t>salwar</a:t>
            </a:r>
            <a:r>
              <a:rPr lang="en-US" sz="1000" dirty="0">
                <a:solidFill>
                  <a:srgbClr val="FFC000"/>
                </a:solidFill>
              </a:rPr>
              <a:t> </a:t>
            </a:r>
            <a:r>
              <a:rPr lang="en-US" sz="1000" dirty="0" err="1">
                <a:solidFill>
                  <a:srgbClr val="FFC000"/>
                </a:solidFill>
              </a:rPr>
              <a:t>kameez</a:t>
            </a:r>
            <a:r>
              <a:rPr lang="en-US" sz="1000" dirty="0">
                <a:solidFill>
                  <a:srgbClr val="FFC000"/>
                </a:solidFill>
              </a:rPr>
              <a:t> category is poised to witness optimistic growth at a CAGR above 10%.</a:t>
            </a:r>
          </a:p>
          <a:p>
            <a:pPr marL="171450" indent="-171450">
              <a:buFont typeface="Arial" pitchFamily="34" charset="0"/>
              <a:buChar char="•"/>
            </a:pPr>
            <a:r>
              <a:rPr lang="en-US" sz="1000" dirty="0">
                <a:solidFill>
                  <a:srgbClr val="FFC000"/>
                </a:solidFill>
              </a:rPr>
              <a:t>Kids - </a:t>
            </a:r>
            <a:r>
              <a:rPr lang="en-US" sz="1000" dirty="0" err="1">
                <a:solidFill>
                  <a:srgbClr val="FFC000"/>
                </a:solidFill>
              </a:rPr>
              <a:t>Kidswear</a:t>
            </a:r>
            <a:r>
              <a:rPr lang="en-US" sz="1000" dirty="0">
                <a:solidFill>
                  <a:srgbClr val="FFC000"/>
                </a:solidFill>
              </a:rPr>
              <a:t> segment is projected to grow at a CAGR of 10% for the next few years.</a:t>
            </a:r>
          </a:p>
          <a:p>
            <a:pPr marL="171450" indent="-171450">
              <a:buFont typeface="Arial" pitchFamily="34" charset="0"/>
              <a:buChar char="•"/>
            </a:pPr>
            <a:r>
              <a:rPr lang="en-US" sz="1000" dirty="0">
                <a:solidFill>
                  <a:srgbClr val="FFC000"/>
                </a:solidFill>
              </a:rPr>
              <a:t>Men - market for men, presently at INR 1623 </a:t>
            </a:r>
            <a:r>
              <a:rPr lang="en-US" sz="1000" dirty="0" err="1">
                <a:solidFill>
                  <a:srgbClr val="FFC000"/>
                </a:solidFill>
              </a:rPr>
              <a:t>crore</a:t>
            </a:r>
            <a:r>
              <a:rPr lang="en-US" sz="1000" dirty="0">
                <a:solidFill>
                  <a:srgbClr val="FFC000"/>
                </a:solidFill>
              </a:rPr>
              <a:t> (USD 305.82 million), is expected to grow at a CAGR of 8.5%, this will largely be within the high fashion, high value segment that is heavily guided by occasion-based purchases</a:t>
            </a:r>
          </a:p>
          <a:p>
            <a:pPr algn="ctr"/>
            <a:endParaRPr lang="en-US" sz="900" b="1" dirty="0">
              <a:solidFill>
                <a:srgbClr val="FFC000"/>
              </a:solidFill>
            </a:endParaRPr>
          </a:p>
        </p:txBody>
      </p:sp>
      <p:sp>
        <p:nvSpPr>
          <p:cNvPr id="16" name="TextBox 15">
            <a:extLst>
              <a:ext uri="{FF2B5EF4-FFF2-40B4-BE49-F238E27FC236}">
                <a16:creationId xmlns:a16="http://schemas.microsoft.com/office/drawing/2014/main" xmlns="" id="{0900A2D1-AFCD-6744-B0E3-A3336C3BB016}"/>
              </a:ext>
            </a:extLst>
          </p:cNvPr>
          <p:cNvSpPr txBox="1"/>
          <p:nvPr/>
        </p:nvSpPr>
        <p:spPr>
          <a:xfrm>
            <a:off x="1140910" y="887584"/>
            <a:ext cx="1404552" cy="461665"/>
          </a:xfrm>
          <a:prstGeom prst="rect">
            <a:avLst/>
          </a:prstGeom>
          <a:noFill/>
        </p:spPr>
        <p:txBody>
          <a:bodyPr wrap="none" rtlCol="0">
            <a:spAutoFit/>
          </a:bodyPr>
          <a:lstStyle/>
          <a:p>
            <a:pPr algn="ctr"/>
            <a:r>
              <a:rPr lang="en-US" sz="1200" b="1" dirty="0">
                <a:solidFill>
                  <a:srgbClr val="FABC02"/>
                </a:solidFill>
              </a:rPr>
              <a:t>GROWTH</a:t>
            </a:r>
            <a:r>
              <a:rPr lang="en-US" sz="1200" dirty="0">
                <a:solidFill>
                  <a:srgbClr val="FABC02"/>
                </a:solidFill>
              </a:rPr>
              <a:t> </a:t>
            </a:r>
            <a:r>
              <a:rPr lang="en-US" sz="1200" b="1" dirty="0">
                <a:solidFill>
                  <a:srgbClr val="FABC02"/>
                </a:solidFill>
              </a:rPr>
              <a:t>DRIVERS </a:t>
            </a:r>
          </a:p>
          <a:p>
            <a:pPr algn="ctr"/>
            <a:r>
              <a:rPr lang="en-US" sz="1200" b="1" dirty="0">
                <a:solidFill>
                  <a:srgbClr val="FABC02"/>
                </a:solidFill>
              </a:rPr>
              <a:t>and CHALLENGES </a:t>
            </a:r>
          </a:p>
        </p:txBody>
      </p:sp>
      <p:graphicFrame>
        <p:nvGraphicFramePr>
          <p:cNvPr id="4" name="Diagram 3"/>
          <p:cNvGraphicFramePr/>
          <p:nvPr>
            <p:extLst>
              <p:ext uri="{D42A27DB-BD31-4B8C-83A1-F6EECF244321}">
                <p14:modId xmlns:p14="http://schemas.microsoft.com/office/powerpoint/2010/main" val="3680743248"/>
              </p:ext>
            </p:extLst>
          </p:nvPr>
        </p:nvGraphicFramePr>
        <p:xfrm>
          <a:off x="3590692" y="924342"/>
          <a:ext cx="4817327" cy="54352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5" name="Chart 14">
            <a:extLst>
              <a:ext uri="{FF2B5EF4-FFF2-40B4-BE49-F238E27FC236}">
                <a16:creationId xmlns:a16="http://schemas.microsoft.com/office/drawing/2014/main" xmlns="" id="{5769B433-6B71-F144-A7EA-B13BAD52EE61}"/>
              </a:ext>
            </a:extLst>
          </p:cNvPr>
          <p:cNvGraphicFramePr>
            <a:graphicFrameLocks/>
          </p:cNvGraphicFramePr>
          <p:nvPr>
            <p:extLst>
              <p:ext uri="{D42A27DB-BD31-4B8C-83A1-F6EECF244321}">
                <p14:modId xmlns:p14="http://schemas.microsoft.com/office/powerpoint/2010/main" val="3680763677"/>
              </p:ext>
            </p:extLst>
          </p:nvPr>
        </p:nvGraphicFramePr>
        <p:xfrm>
          <a:off x="788219" y="3355357"/>
          <a:ext cx="2116564" cy="2076664"/>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7" name="Chart 16">
            <a:extLst>
              <a:ext uri="{FF2B5EF4-FFF2-40B4-BE49-F238E27FC236}">
                <a16:creationId xmlns:a16="http://schemas.microsoft.com/office/drawing/2014/main" xmlns="" id="{B67B6BBE-FAA3-8B4D-B8E0-8AD8561B5099}"/>
              </a:ext>
            </a:extLst>
          </p:cNvPr>
          <p:cNvGraphicFramePr>
            <a:graphicFrameLocks/>
          </p:cNvGraphicFramePr>
          <p:nvPr>
            <p:extLst>
              <p:ext uri="{D42A27DB-BD31-4B8C-83A1-F6EECF244321}">
                <p14:modId xmlns:p14="http://schemas.microsoft.com/office/powerpoint/2010/main" val="1363179464"/>
              </p:ext>
            </p:extLst>
          </p:nvPr>
        </p:nvGraphicFramePr>
        <p:xfrm>
          <a:off x="-143183" y="4603589"/>
          <a:ext cx="2251882" cy="2782637"/>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Chart 19">
            <a:extLst>
              <a:ext uri="{FF2B5EF4-FFF2-40B4-BE49-F238E27FC236}">
                <a16:creationId xmlns:a16="http://schemas.microsoft.com/office/drawing/2014/main" xmlns="" id="{C54141DB-B8C5-D34B-8852-9DAAA30FF42C}"/>
              </a:ext>
            </a:extLst>
          </p:cNvPr>
          <p:cNvGraphicFramePr>
            <a:graphicFrameLocks/>
          </p:cNvGraphicFramePr>
          <p:nvPr>
            <p:extLst>
              <p:ext uri="{D42A27DB-BD31-4B8C-83A1-F6EECF244321}">
                <p14:modId xmlns:p14="http://schemas.microsoft.com/office/powerpoint/2010/main" val="3580334459"/>
              </p:ext>
            </p:extLst>
          </p:nvPr>
        </p:nvGraphicFramePr>
        <p:xfrm>
          <a:off x="1533071" y="5062290"/>
          <a:ext cx="2563302" cy="1865234"/>
        </p:xfrm>
        <a:graphic>
          <a:graphicData uri="http://schemas.openxmlformats.org/drawingml/2006/chart">
            <c:chart xmlns:c="http://schemas.openxmlformats.org/drawingml/2006/chart" xmlns:r="http://schemas.openxmlformats.org/officeDocument/2006/relationships" r:id="rId11"/>
          </a:graphicData>
        </a:graphic>
      </p:graphicFrame>
      <p:sp>
        <p:nvSpPr>
          <p:cNvPr id="21" name="TextBox 20">
            <a:extLst>
              <a:ext uri="{FF2B5EF4-FFF2-40B4-BE49-F238E27FC236}">
                <a16:creationId xmlns:a16="http://schemas.microsoft.com/office/drawing/2014/main" xmlns="" id="{EEF30729-448E-EC48-9E05-71D9F52F2A09}"/>
              </a:ext>
            </a:extLst>
          </p:cNvPr>
          <p:cNvSpPr txBox="1"/>
          <p:nvPr/>
        </p:nvSpPr>
        <p:spPr>
          <a:xfrm>
            <a:off x="352734" y="1241163"/>
            <a:ext cx="2900362" cy="923330"/>
          </a:xfrm>
          <a:prstGeom prst="rect">
            <a:avLst/>
          </a:prstGeom>
          <a:noFill/>
        </p:spPr>
        <p:txBody>
          <a:bodyPr wrap="square" rtlCol="0">
            <a:spAutoFit/>
          </a:bodyPr>
          <a:lstStyle/>
          <a:p>
            <a:r>
              <a:rPr lang="en-US" sz="900" dirty="0">
                <a:solidFill>
                  <a:srgbClr val="FABC02"/>
                </a:solidFill>
              </a:rPr>
              <a:t>DRIVERS</a:t>
            </a:r>
          </a:p>
          <a:p>
            <a:pPr marL="171450" indent="-171450">
              <a:buFont typeface="Arial" panose="020B0604020202020204" pitchFamily="34" charset="0"/>
              <a:buChar char="•"/>
            </a:pPr>
            <a:r>
              <a:rPr lang="en-US" sz="900" dirty="0">
                <a:solidFill>
                  <a:srgbClr val="FABC02"/>
                </a:solidFill>
              </a:rPr>
              <a:t>Availability of rural artisanship and opportunity of employment growth </a:t>
            </a:r>
          </a:p>
          <a:p>
            <a:pPr marL="171450" indent="-171450">
              <a:buFont typeface="Arial" panose="020B0604020202020204" pitchFamily="34" charset="0"/>
              <a:buChar char="•"/>
            </a:pPr>
            <a:r>
              <a:rPr lang="en-US" sz="900" dirty="0">
                <a:solidFill>
                  <a:srgbClr val="FABC02"/>
                </a:solidFill>
              </a:rPr>
              <a:t>IT devices, VR and communication solutions available</a:t>
            </a:r>
          </a:p>
          <a:p>
            <a:pPr marL="171450" indent="-171450">
              <a:buFont typeface="Arial" panose="020B0604020202020204" pitchFamily="34" charset="0"/>
              <a:buChar char="•"/>
            </a:pPr>
            <a:r>
              <a:rPr lang="en-US" sz="900" dirty="0">
                <a:solidFill>
                  <a:srgbClr val="FABC02"/>
                </a:solidFill>
              </a:rPr>
              <a:t>Aspirational and impulse buying </a:t>
            </a:r>
          </a:p>
          <a:p>
            <a:pPr marL="171450" indent="-171450">
              <a:buFont typeface="Arial" panose="020B0604020202020204" pitchFamily="34" charset="0"/>
              <a:buChar char="•"/>
            </a:pPr>
            <a:r>
              <a:rPr lang="en-US" sz="900" dirty="0">
                <a:solidFill>
                  <a:srgbClr val="FABC02"/>
                </a:solidFill>
              </a:rPr>
              <a:t>Globalization and rise of cosmopolitanism </a:t>
            </a:r>
          </a:p>
        </p:txBody>
      </p:sp>
      <p:sp>
        <p:nvSpPr>
          <p:cNvPr id="22" name="TextBox 21">
            <a:extLst>
              <a:ext uri="{FF2B5EF4-FFF2-40B4-BE49-F238E27FC236}">
                <a16:creationId xmlns:a16="http://schemas.microsoft.com/office/drawing/2014/main" xmlns="" id="{CB9CE4D0-6E90-F743-851B-195A8EEDDDDA}"/>
              </a:ext>
            </a:extLst>
          </p:cNvPr>
          <p:cNvSpPr txBox="1"/>
          <p:nvPr/>
        </p:nvSpPr>
        <p:spPr>
          <a:xfrm>
            <a:off x="441434" y="2201736"/>
            <a:ext cx="2849144" cy="1200329"/>
          </a:xfrm>
          <a:prstGeom prst="rect">
            <a:avLst/>
          </a:prstGeom>
          <a:noFill/>
        </p:spPr>
        <p:txBody>
          <a:bodyPr wrap="square" rtlCol="0">
            <a:spAutoFit/>
          </a:bodyPr>
          <a:lstStyle/>
          <a:p>
            <a:r>
              <a:rPr lang="en-US" sz="900" dirty="0">
                <a:solidFill>
                  <a:srgbClr val="FABC02"/>
                </a:solidFill>
              </a:rPr>
              <a:t>CHALLENGES</a:t>
            </a:r>
          </a:p>
          <a:p>
            <a:pPr marL="171450" indent="-171450">
              <a:buFont typeface="Arial" panose="020B0604020202020204" pitchFamily="34" charset="0"/>
              <a:buChar char="•"/>
            </a:pPr>
            <a:r>
              <a:rPr lang="en-US" sz="900" dirty="0">
                <a:solidFill>
                  <a:srgbClr val="FABC02"/>
                </a:solidFill>
              </a:rPr>
              <a:t>Competitive market – As there is a dog-eat-dog competition in the segment, penetration would be difficult</a:t>
            </a:r>
          </a:p>
          <a:p>
            <a:pPr marL="171450" indent="-171450">
              <a:buFont typeface="Arial" panose="020B0604020202020204" pitchFamily="34" charset="0"/>
              <a:buChar char="•"/>
            </a:pPr>
            <a:r>
              <a:rPr lang="en-US" sz="900" dirty="0">
                <a:solidFill>
                  <a:srgbClr val="FABC02"/>
                </a:solidFill>
              </a:rPr>
              <a:t>High Cost of Capital and GST structure</a:t>
            </a:r>
          </a:p>
          <a:p>
            <a:pPr marL="171450" indent="-171450">
              <a:buFont typeface="Arial" panose="020B0604020202020204" pitchFamily="34" charset="0"/>
              <a:buChar char="•"/>
            </a:pPr>
            <a:r>
              <a:rPr lang="en-US" sz="900" dirty="0">
                <a:solidFill>
                  <a:srgbClr val="FABC02"/>
                </a:solidFill>
              </a:rPr>
              <a:t>Changing customer’s perception and mindset</a:t>
            </a:r>
          </a:p>
          <a:p>
            <a:pPr marL="171450" indent="-171450">
              <a:buFont typeface="Arial" panose="020B0604020202020204" pitchFamily="34" charset="0"/>
              <a:buChar char="•"/>
            </a:pPr>
            <a:r>
              <a:rPr lang="en-US" sz="900" dirty="0">
                <a:solidFill>
                  <a:srgbClr val="FABC02"/>
                </a:solidFill>
              </a:rPr>
              <a:t>Operational and transportation challenge</a:t>
            </a:r>
          </a:p>
          <a:p>
            <a:pPr marL="171450" indent="-171450">
              <a:buFont typeface="Arial" panose="020B0604020202020204" pitchFamily="34" charset="0"/>
              <a:buChar char="•"/>
            </a:pPr>
            <a:r>
              <a:rPr lang="en-US" sz="900" dirty="0">
                <a:solidFill>
                  <a:srgbClr val="FABC02"/>
                </a:solidFill>
              </a:rPr>
              <a:t>Difficulty in arranging raw materials and resources  </a:t>
            </a:r>
          </a:p>
        </p:txBody>
      </p:sp>
      <p:sp>
        <p:nvSpPr>
          <p:cNvPr id="2" name="TextBox 1"/>
          <p:cNvSpPr txBox="1"/>
          <p:nvPr/>
        </p:nvSpPr>
        <p:spPr>
          <a:xfrm>
            <a:off x="3818965" y="3730510"/>
            <a:ext cx="1979407" cy="2877711"/>
          </a:xfrm>
          <a:prstGeom prst="rect">
            <a:avLst/>
          </a:prstGeom>
          <a:noFill/>
        </p:spPr>
        <p:txBody>
          <a:bodyPr wrap="square" rtlCol="0">
            <a:spAutoFit/>
          </a:bodyPr>
          <a:lstStyle/>
          <a:p>
            <a:pPr lvl="0" algn="ctr"/>
            <a:r>
              <a:rPr lang="en-US" sz="1200" b="1" dirty="0" smtClean="0">
                <a:solidFill>
                  <a:srgbClr val="FFC000"/>
                </a:solidFill>
              </a:rPr>
              <a:t>PLACE</a:t>
            </a:r>
          </a:p>
          <a:p>
            <a:pPr lvl="0" algn="ctr"/>
            <a:endParaRPr lang="en-US" sz="1200" b="1" dirty="0">
              <a:solidFill>
                <a:srgbClr val="FFC000"/>
              </a:solidFill>
            </a:endParaRPr>
          </a:p>
          <a:p>
            <a:pPr marL="171450" lvl="0" indent="-171450">
              <a:buFont typeface="Arial" pitchFamily="34" charset="0"/>
              <a:buChar char="•"/>
            </a:pPr>
            <a:r>
              <a:rPr lang="en-IN" sz="1100" b="1" dirty="0" smtClean="0">
                <a:solidFill>
                  <a:srgbClr val="FFC000"/>
                </a:solidFill>
              </a:rPr>
              <a:t>available </a:t>
            </a:r>
            <a:r>
              <a:rPr lang="en-IN" sz="1100" b="1" dirty="0">
                <a:solidFill>
                  <a:srgbClr val="FFC000"/>
                </a:solidFill>
              </a:rPr>
              <a:t>through e-commerce websites like amazon.com, jabong.com, snapdeal.com etc. </a:t>
            </a:r>
            <a:endParaRPr lang="en-IN" sz="1100" b="1" dirty="0" smtClean="0">
              <a:solidFill>
                <a:srgbClr val="FFC000"/>
              </a:solidFill>
            </a:endParaRPr>
          </a:p>
          <a:p>
            <a:pPr marL="171450" lvl="0" indent="-171450">
              <a:buFont typeface="Arial" pitchFamily="34" charset="0"/>
              <a:buChar char="•"/>
            </a:pPr>
            <a:endParaRPr lang="en-IN" sz="1100" b="1" dirty="0">
              <a:solidFill>
                <a:srgbClr val="FFC000"/>
              </a:solidFill>
            </a:endParaRPr>
          </a:p>
          <a:p>
            <a:pPr marL="171450" lvl="0" indent="-171450">
              <a:buFont typeface="Arial" pitchFamily="34" charset="0"/>
              <a:buChar char="•"/>
            </a:pPr>
            <a:r>
              <a:rPr lang="en-IN" sz="1100" b="1" dirty="0">
                <a:solidFill>
                  <a:srgbClr val="FFC000"/>
                </a:solidFill>
              </a:rPr>
              <a:t>Collaborate with retail stores like pantaloons, reliance trends etc</a:t>
            </a:r>
            <a:r>
              <a:rPr lang="en-IN" sz="1100" b="1" dirty="0" smtClean="0">
                <a:solidFill>
                  <a:srgbClr val="FFC000"/>
                </a:solidFill>
              </a:rPr>
              <a:t>.</a:t>
            </a:r>
          </a:p>
          <a:p>
            <a:pPr marL="171450" lvl="0" indent="-171450">
              <a:buFont typeface="Arial" pitchFamily="34" charset="0"/>
              <a:buChar char="•"/>
            </a:pPr>
            <a:endParaRPr lang="en-IN" sz="1100" b="1" dirty="0">
              <a:solidFill>
                <a:srgbClr val="FFC000"/>
              </a:solidFill>
            </a:endParaRPr>
          </a:p>
          <a:p>
            <a:pPr marL="171450" lvl="0" indent="-171450">
              <a:buFont typeface="Arial" pitchFamily="34" charset="0"/>
              <a:buChar char="•"/>
            </a:pPr>
            <a:r>
              <a:rPr lang="en-IN" sz="1100" b="1" dirty="0">
                <a:solidFill>
                  <a:srgbClr val="FFC000"/>
                </a:solidFill>
              </a:rPr>
              <a:t>50 showrooms covering most of the major cities </a:t>
            </a:r>
            <a:r>
              <a:rPr lang="en-IN" sz="1100" b="1" dirty="0" smtClean="0">
                <a:solidFill>
                  <a:srgbClr val="FFC000"/>
                </a:solidFill>
              </a:rPr>
              <a:t>in the </a:t>
            </a:r>
            <a:r>
              <a:rPr lang="en-IN" sz="1100" b="1" dirty="0">
                <a:solidFill>
                  <a:srgbClr val="FFC000"/>
                </a:solidFill>
              </a:rPr>
              <a:t>nation</a:t>
            </a:r>
            <a:r>
              <a:rPr lang="en-IN" b="1" dirty="0">
                <a:solidFill>
                  <a:srgbClr val="FFC000"/>
                </a:solidFill>
              </a:rPr>
              <a:t>. </a:t>
            </a:r>
            <a:endParaRPr lang="en-US" b="1" dirty="0">
              <a:solidFill>
                <a:srgbClr val="FFC000"/>
              </a:solidFill>
            </a:endParaRPr>
          </a:p>
          <a:p>
            <a:endParaRPr lang="en-US" dirty="0"/>
          </a:p>
        </p:txBody>
      </p:sp>
      <p:sp>
        <p:nvSpPr>
          <p:cNvPr id="3" name="TextBox 2"/>
          <p:cNvSpPr txBox="1"/>
          <p:nvPr/>
        </p:nvSpPr>
        <p:spPr>
          <a:xfrm>
            <a:off x="5966033" y="3746905"/>
            <a:ext cx="2528047" cy="2739211"/>
          </a:xfrm>
          <a:prstGeom prst="rect">
            <a:avLst/>
          </a:prstGeom>
          <a:noFill/>
        </p:spPr>
        <p:txBody>
          <a:bodyPr wrap="square" rtlCol="0">
            <a:spAutoFit/>
          </a:bodyPr>
          <a:lstStyle/>
          <a:p>
            <a:pPr algn="ctr"/>
            <a:r>
              <a:rPr lang="en-US" sz="1000" b="1" dirty="0" smtClean="0">
                <a:solidFill>
                  <a:srgbClr val="FFC000"/>
                </a:solidFill>
              </a:rPr>
              <a:t>PROMOTION</a:t>
            </a:r>
          </a:p>
          <a:p>
            <a:pPr marL="171450" indent="-171450">
              <a:buFont typeface="Arial" pitchFamily="34" charset="0"/>
              <a:buChar char="•"/>
            </a:pPr>
            <a:r>
              <a:rPr lang="en-US" sz="900" dirty="0" smtClean="0">
                <a:solidFill>
                  <a:srgbClr val="FFC000"/>
                </a:solidFill>
              </a:rPr>
              <a:t>Creating </a:t>
            </a:r>
            <a:r>
              <a:rPr lang="en-US" sz="900" dirty="0">
                <a:solidFill>
                  <a:srgbClr val="FFC000"/>
                </a:solidFill>
              </a:rPr>
              <a:t>and managing social media and social networking pages like Facebook, Twitter, </a:t>
            </a:r>
            <a:r>
              <a:rPr lang="en-US" sz="900" dirty="0" err="1">
                <a:solidFill>
                  <a:srgbClr val="FFC000"/>
                </a:solidFill>
              </a:rPr>
              <a:t>Instagram</a:t>
            </a:r>
            <a:r>
              <a:rPr lang="en-US" sz="900" dirty="0">
                <a:solidFill>
                  <a:srgbClr val="FFC000"/>
                </a:solidFill>
              </a:rPr>
              <a:t>, </a:t>
            </a:r>
            <a:r>
              <a:rPr lang="en-US" sz="900" dirty="0" err="1">
                <a:solidFill>
                  <a:srgbClr val="FFC000"/>
                </a:solidFill>
              </a:rPr>
              <a:t>Pinterest</a:t>
            </a:r>
            <a:r>
              <a:rPr lang="en-US" sz="900" dirty="0">
                <a:solidFill>
                  <a:srgbClr val="FFC000"/>
                </a:solidFill>
              </a:rPr>
              <a:t> and YouTube</a:t>
            </a:r>
          </a:p>
          <a:p>
            <a:pPr marL="171450" indent="-171450">
              <a:buFont typeface="Arial" pitchFamily="34" charset="0"/>
              <a:buChar char="•"/>
            </a:pPr>
            <a:r>
              <a:rPr lang="en-US" sz="900" dirty="0">
                <a:solidFill>
                  <a:srgbClr val="FFC000"/>
                </a:solidFill>
              </a:rPr>
              <a:t>Banners, hoardings in colleges and workplaces to entice working </a:t>
            </a:r>
            <a:r>
              <a:rPr lang="en-US" sz="900" dirty="0" smtClean="0">
                <a:solidFill>
                  <a:srgbClr val="FFC000"/>
                </a:solidFill>
              </a:rPr>
              <a:t>group </a:t>
            </a:r>
            <a:r>
              <a:rPr lang="en-US" sz="900" dirty="0">
                <a:solidFill>
                  <a:srgbClr val="FFC000"/>
                </a:solidFill>
              </a:rPr>
              <a:t>Sponsor fashion </a:t>
            </a:r>
            <a:r>
              <a:rPr lang="en-US" sz="900" dirty="0" smtClean="0">
                <a:solidFill>
                  <a:srgbClr val="FFC000"/>
                </a:solidFill>
              </a:rPr>
              <a:t>events, </a:t>
            </a:r>
            <a:r>
              <a:rPr lang="en-US" sz="900" dirty="0">
                <a:solidFill>
                  <a:srgbClr val="FFC000"/>
                </a:solidFill>
              </a:rPr>
              <a:t>Developing own website </a:t>
            </a:r>
            <a:endParaRPr lang="en-US" sz="900" dirty="0">
              <a:solidFill>
                <a:srgbClr val="FFC000"/>
              </a:solidFill>
            </a:endParaRPr>
          </a:p>
          <a:p>
            <a:pPr marL="171450" indent="-171450">
              <a:buFont typeface="Arial" pitchFamily="34" charset="0"/>
              <a:buChar char="•"/>
            </a:pPr>
            <a:r>
              <a:rPr lang="en-US" sz="900" dirty="0" smtClean="0">
                <a:solidFill>
                  <a:srgbClr val="FFC000"/>
                </a:solidFill>
              </a:rPr>
              <a:t>Engage </a:t>
            </a:r>
            <a:r>
              <a:rPr lang="en-US" sz="900" dirty="0">
                <a:solidFill>
                  <a:srgbClr val="FFC000"/>
                </a:solidFill>
              </a:rPr>
              <a:t>regional actors/family from different regions as brand ambassador.</a:t>
            </a:r>
          </a:p>
          <a:p>
            <a:pPr marL="171450" indent="-171450">
              <a:buFont typeface="Arial" pitchFamily="34" charset="0"/>
              <a:buChar char="•"/>
            </a:pPr>
            <a:r>
              <a:rPr lang="en-US" sz="900" dirty="0">
                <a:solidFill>
                  <a:srgbClr val="FFC000"/>
                </a:solidFill>
              </a:rPr>
              <a:t>Try to collaborate with different programs on diversity and rural empowerment like Incredible India</a:t>
            </a:r>
          </a:p>
          <a:p>
            <a:pPr marL="171450" indent="-171450">
              <a:buFont typeface="Arial" pitchFamily="34" charset="0"/>
              <a:buChar char="•"/>
            </a:pPr>
            <a:r>
              <a:rPr lang="en-US" sz="900" dirty="0">
                <a:solidFill>
                  <a:srgbClr val="FFC000"/>
                </a:solidFill>
              </a:rPr>
              <a:t>Television and SMS promotion. On TV, try to collaborate with </a:t>
            </a:r>
            <a:r>
              <a:rPr lang="en-US" sz="900" dirty="0" smtClean="0">
                <a:solidFill>
                  <a:srgbClr val="FFC000"/>
                </a:solidFill>
              </a:rPr>
              <a:t>travel </a:t>
            </a:r>
            <a:r>
              <a:rPr lang="en-US" sz="900" dirty="0">
                <a:solidFill>
                  <a:srgbClr val="FFC000"/>
                </a:solidFill>
              </a:rPr>
              <a:t>and tourism channels.</a:t>
            </a:r>
          </a:p>
          <a:p>
            <a:pPr marL="171450" indent="-171450">
              <a:buFont typeface="Arial" pitchFamily="34" charset="0"/>
              <a:buChar char="•"/>
            </a:pPr>
            <a:r>
              <a:rPr lang="en-US" sz="900" dirty="0" err="1">
                <a:solidFill>
                  <a:srgbClr val="FFC000"/>
                </a:solidFill>
              </a:rPr>
              <a:t>Organise</a:t>
            </a:r>
            <a:r>
              <a:rPr lang="en-US" sz="900" dirty="0">
                <a:solidFill>
                  <a:srgbClr val="FFC000"/>
                </a:solidFill>
              </a:rPr>
              <a:t> events on occasions and festivals which would require users to share pictures in </a:t>
            </a:r>
            <a:r>
              <a:rPr lang="en-US" sz="900" dirty="0" err="1">
                <a:solidFill>
                  <a:srgbClr val="FFC000"/>
                </a:solidFill>
              </a:rPr>
              <a:t>Riwaayat</a:t>
            </a:r>
            <a:r>
              <a:rPr lang="en-US" sz="900" dirty="0">
                <a:solidFill>
                  <a:srgbClr val="FFC000"/>
                </a:solidFill>
              </a:rPr>
              <a:t> ethnics and in return would be offered goodies and coupons </a:t>
            </a:r>
          </a:p>
          <a:p>
            <a:pPr marL="171450" indent="-171450">
              <a:buFont typeface="Arial" pitchFamily="34" charset="0"/>
              <a:buChar char="•"/>
            </a:pPr>
            <a:endParaRPr lang="en-US" sz="900" dirty="0"/>
          </a:p>
        </p:txBody>
      </p:sp>
      <p:graphicFrame>
        <p:nvGraphicFramePr>
          <p:cNvPr id="18" name="Chart 17"/>
          <p:cNvGraphicFramePr>
            <a:graphicFrameLocks/>
          </p:cNvGraphicFramePr>
          <p:nvPr>
            <p:extLst>
              <p:ext uri="{D42A27DB-BD31-4B8C-83A1-F6EECF244321}">
                <p14:modId xmlns:p14="http://schemas.microsoft.com/office/powerpoint/2010/main" val="61956246"/>
              </p:ext>
            </p:extLst>
          </p:nvPr>
        </p:nvGraphicFramePr>
        <p:xfrm>
          <a:off x="8526299" y="1187047"/>
          <a:ext cx="3727471" cy="2344680"/>
        </p:xfrm>
        <a:graphic>
          <a:graphicData uri="http://schemas.openxmlformats.org/drawingml/2006/chart">
            <c:chart xmlns:c="http://schemas.openxmlformats.org/drawingml/2006/chart" xmlns:r="http://schemas.openxmlformats.org/officeDocument/2006/relationships" r:id="rId12"/>
          </a:graphicData>
        </a:graphic>
      </p:graphicFrame>
      <p:sp>
        <p:nvSpPr>
          <p:cNvPr id="7" name="TextBox 6"/>
          <p:cNvSpPr txBox="1"/>
          <p:nvPr/>
        </p:nvSpPr>
        <p:spPr>
          <a:xfrm>
            <a:off x="9111727" y="817715"/>
            <a:ext cx="2411142" cy="738664"/>
          </a:xfrm>
          <a:prstGeom prst="rect">
            <a:avLst/>
          </a:prstGeom>
          <a:noFill/>
        </p:spPr>
        <p:txBody>
          <a:bodyPr wrap="square" rtlCol="0">
            <a:spAutoFit/>
          </a:bodyPr>
          <a:lstStyle/>
          <a:p>
            <a:pPr algn="ctr"/>
            <a:r>
              <a:rPr lang="en-US" sz="1400" b="1" dirty="0" smtClean="0">
                <a:solidFill>
                  <a:srgbClr val="FFC000"/>
                </a:solidFill>
              </a:rPr>
              <a:t>Current Market Share Scenario in Indian ethnic wear segment</a:t>
            </a:r>
            <a:endParaRPr lang="en-US" sz="1400" b="1" dirty="0">
              <a:solidFill>
                <a:srgbClr val="FFC000"/>
              </a:solidFill>
            </a:endParaRPr>
          </a:p>
        </p:txBody>
      </p:sp>
      <p:sp>
        <p:nvSpPr>
          <p:cNvPr id="8" name="TextBox 7"/>
          <p:cNvSpPr txBox="1"/>
          <p:nvPr/>
        </p:nvSpPr>
        <p:spPr>
          <a:xfrm>
            <a:off x="8993393" y="3205867"/>
            <a:ext cx="2388198" cy="877163"/>
          </a:xfrm>
          <a:prstGeom prst="rect">
            <a:avLst/>
          </a:prstGeom>
          <a:noFill/>
        </p:spPr>
        <p:txBody>
          <a:bodyPr wrap="square" rtlCol="0">
            <a:spAutoFit/>
          </a:bodyPr>
          <a:lstStyle/>
          <a:p>
            <a:r>
              <a:rPr lang="en-US" sz="1100" b="1" dirty="0">
                <a:solidFill>
                  <a:srgbClr val="FFC000"/>
                </a:solidFill>
              </a:rPr>
              <a:t>Ethnic wear industry Growth Rate at 12.5% over the next decade from the present INR 61,679 </a:t>
            </a:r>
            <a:r>
              <a:rPr lang="en-US" sz="1100" b="1" dirty="0" err="1">
                <a:solidFill>
                  <a:srgbClr val="FFC000"/>
                </a:solidFill>
              </a:rPr>
              <a:t>crore</a:t>
            </a:r>
            <a:endParaRPr lang="en-US" sz="1100" b="1" dirty="0">
              <a:solidFill>
                <a:srgbClr val="FFC000"/>
              </a:solidFill>
            </a:endParaRPr>
          </a:p>
          <a:p>
            <a:endParaRPr lang="en-US" dirty="0"/>
          </a:p>
        </p:txBody>
      </p:sp>
    </p:spTree>
    <p:extLst>
      <p:ext uri="{BB962C8B-B14F-4D97-AF65-F5344CB8AC3E}">
        <p14:creationId xmlns:p14="http://schemas.microsoft.com/office/powerpoint/2010/main" val="3612908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11C17564-4AC3-B648-87E9-46155B7F7C63}"/>
              </a:ext>
            </a:extLst>
          </p:cNvPr>
          <p:cNvSpPr txBox="1"/>
          <p:nvPr/>
        </p:nvSpPr>
        <p:spPr>
          <a:xfrm>
            <a:off x="1259681" y="309191"/>
            <a:ext cx="9672638" cy="523220"/>
          </a:xfrm>
          <a:prstGeom prst="rect">
            <a:avLst/>
          </a:prstGeom>
          <a:noFill/>
        </p:spPr>
        <p:txBody>
          <a:bodyPr wrap="square" rtlCol="0">
            <a:spAutoFit/>
          </a:bodyPr>
          <a:lstStyle/>
          <a:p>
            <a:pPr algn="ctr"/>
            <a:r>
              <a:rPr lang="en-IN" sz="2800" b="1" dirty="0">
                <a:solidFill>
                  <a:srgbClr val="FABC02"/>
                </a:solidFill>
                <a:effectLst>
                  <a:outerShdw blurRad="38100" dist="38100" dir="2700000" algn="tl">
                    <a:srgbClr val="000000">
                      <a:alpha val="43137"/>
                    </a:srgbClr>
                  </a:outerShdw>
                </a:effectLst>
              </a:rPr>
              <a:t>VALUE PROPOSITION</a:t>
            </a:r>
          </a:p>
        </p:txBody>
      </p:sp>
      <p:graphicFrame>
        <p:nvGraphicFramePr>
          <p:cNvPr id="3" name="Diagram 2">
            <a:extLst>
              <a:ext uri="{FF2B5EF4-FFF2-40B4-BE49-F238E27FC236}">
                <a16:creationId xmlns:a16="http://schemas.microsoft.com/office/drawing/2014/main" xmlns="" id="{5B29A959-1E9C-594E-B243-40C4FCC91C23}"/>
              </a:ext>
            </a:extLst>
          </p:cNvPr>
          <p:cNvGraphicFramePr/>
          <p:nvPr>
            <p:extLst>
              <p:ext uri="{D42A27DB-BD31-4B8C-83A1-F6EECF244321}">
                <p14:modId xmlns:p14="http://schemas.microsoft.com/office/powerpoint/2010/main" val="709947759"/>
              </p:ext>
            </p:extLst>
          </p:nvPr>
        </p:nvGraphicFramePr>
        <p:xfrm>
          <a:off x="470568" y="911230"/>
          <a:ext cx="11250864" cy="56489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5111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11C17564-4AC3-B648-87E9-46155B7F7C63}"/>
              </a:ext>
            </a:extLst>
          </p:cNvPr>
          <p:cNvSpPr txBox="1"/>
          <p:nvPr/>
        </p:nvSpPr>
        <p:spPr>
          <a:xfrm>
            <a:off x="1259681" y="309191"/>
            <a:ext cx="9672638" cy="523220"/>
          </a:xfrm>
          <a:prstGeom prst="rect">
            <a:avLst/>
          </a:prstGeom>
          <a:noFill/>
        </p:spPr>
        <p:txBody>
          <a:bodyPr wrap="square" rtlCol="0">
            <a:spAutoFit/>
          </a:bodyPr>
          <a:lstStyle/>
          <a:p>
            <a:pPr algn="ctr"/>
            <a:r>
              <a:rPr lang="en-IN" sz="2800" b="1" dirty="0">
                <a:solidFill>
                  <a:srgbClr val="FABC02"/>
                </a:solidFill>
                <a:effectLst>
                  <a:outerShdw blurRad="38100" dist="38100" dir="2700000" algn="tl">
                    <a:srgbClr val="000000">
                      <a:alpha val="43137"/>
                    </a:srgbClr>
                  </a:outerShdw>
                </a:effectLst>
              </a:rPr>
              <a:t>STRATEGY</a:t>
            </a:r>
          </a:p>
        </p:txBody>
      </p:sp>
      <p:graphicFrame>
        <p:nvGraphicFramePr>
          <p:cNvPr id="7" name="Diagram 6">
            <a:extLst>
              <a:ext uri="{FF2B5EF4-FFF2-40B4-BE49-F238E27FC236}">
                <a16:creationId xmlns:a16="http://schemas.microsoft.com/office/drawing/2014/main" xmlns="" id="{E0F4920E-840B-B445-9DE3-236F197FD9D6}"/>
              </a:ext>
            </a:extLst>
          </p:cNvPr>
          <p:cNvGraphicFramePr/>
          <p:nvPr>
            <p:extLst>
              <p:ext uri="{D42A27DB-BD31-4B8C-83A1-F6EECF244321}">
                <p14:modId xmlns:p14="http://schemas.microsoft.com/office/powerpoint/2010/main" val="3705361903"/>
              </p:ext>
            </p:extLst>
          </p:nvPr>
        </p:nvGraphicFramePr>
        <p:xfrm>
          <a:off x="2196790" y="1179471"/>
          <a:ext cx="6376021" cy="431616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Rounded Rectangle 1"/>
          <p:cNvSpPr/>
          <p:nvPr/>
        </p:nvSpPr>
        <p:spPr>
          <a:xfrm>
            <a:off x="7984273" y="309192"/>
            <a:ext cx="3969834" cy="6336935"/>
          </a:xfrm>
          <a:prstGeom prst="roundRect">
            <a:avLst/>
          </a:prstGeom>
          <a:solidFill>
            <a:schemeClr val="accent4">
              <a:lumMod val="60000"/>
              <a:lumOff val="40000"/>
              <a:alpha val="51000"/>
            </a:schemeClr>
          </a:solid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solidFill>
                  <a:srgbClr val="540000"/>
                </a:solidFill>
              </a:rPr>
              <a:t>IMPLEMENTATION STRATEGY</a:t>
            </a:r>
          </a:p>
          <a:p>
            <a:pPr algn="ctr"/>
            <a:endParaRPr lang="en-US" sz="1200" b="1" dirty="0">
              <a:solidFill>
                <a:srgbClr val="540000"/>
              </a:solidFill>
            </a:endParaRPr>
          </a:p>
          <a:p>
            <a:pPr defTabSz="533400">
              <a:lnSpc>
                <a:spcPts val="1500"/>
              </a:lnSpc>
              <a:spcBef>
                <a:spcPct val="0"/>
              </a:spcBef>
              <a:spcAft>
                <a:spcPct val="35000"/>
              </a:spcAft>
              <a:defRPr/>
            </a:pPr>
            <a:r>
              <a:rPr lang="en-IN" sz="1200" b="1" kern="0" dirty="0">
                <a:solidFill>
                  <a:srgbClr val="540000"/>
                </a:solidFill>
              </a:rPr>
              <a:t>Year 1</a:t>
            </a:r>
          </a:p>
          <a:p>
            <a:pPr defTabSz="533400">
              <a:lnSpc>
                <a:spcPts val="1500"/>
              </a:lnSpc>
              <a:spcBef>
                <a:spcPct val="0"/>
              </a:spcBef>
              <a:spcAft>
                <a:spcPct val="35000"/>
              </a:spcAft>
              <a:defRPr/>
            </a:pPr>
            <a:r>
              <a:rPr lang="en-IN" sz="1200" b="1" kern="0" dirty="0">
                <a:solidFill>
                  <a:srgbClr val="540000"/>
                </a:solidFill>
              </a:rPr>
              <a:t>Quarter 1:</a:t>
            </a:r>
            <a:r>
              <a:rPr lang="en-IN" sz="1200" kern="0" dirty="0">
                <a:solidFill>
                  <a:srgbClr val="540000"/>
                </a:solidFill>
              </a:rPr>
              <a:t> Registration and Infrastructure Setup Begins</a:t>
            </a:r>
            <a:endParaRPr lang="en-US" sz="1200" kern="0" dirty="0">
              <a:solidFill>
                <a:srgbClr val="540000"/>
              </a:solidFill>
            </a:endParaRPr>
          </a:p>
          <a:p>
            <a:pPr defTabSz="533400">
              <a:lnSpc>
                <a:spcPts val="1500"/>
              </a:lnSpc>
              <a:spcBef>
                <a:spcPct val="0"/>
              </a:spcBef>
              <a:spcAft>
                <a:spcPct val="35000"/>
              </a:spcAft>
              <a:defRPr/>
            </a:pPr>
            <a:r>
              <a:rPr lang="en-IN" sz="1200" b="1" kern="0" dirty="0">
                <a:solidFill>
                  <a:srgbClr val="540000"/>
                </a:solidFill>
              </a:rPr>
              <a:t>Quarter 2: </a:t>
            </a:r>
            <a:r>
              <a:rPr lang="en-IN" sz="1200" kern="0" dirty="0">
                <a:solidFill>
                  <a:srgbClr val="540000"/>
                </a:solidFill>
              </a:rPr>
              <a:t> Continued </a:t>
            </a:r>
          </a:p>
          <a:p>
            <a:pPr defTabSz="533400">
              <a:lnSpc>
                <a:spcPts val="1500"/>
              </a:lnSpc>
              <a:spcBef>
                <a:spcPct val="0"/>
              </a:spcBef>
              <a:spcAft>
                <a:spcPct val="35000"/>
              </a:spcAft>
              <a:defRPr/>
            </a:pPr>
            <a:r>
              <a:rPr lang="en-IN" sz="1200" b="1" kern="0" dirty="0">
                <a:solidFill>
                  <a:srgbClr val="540000"/>
                </a:solidFill>
              </a:rPr>
              <a:t>Quarter 3:</a:t>
            </a:r>
            <a:r>
              <a:rPr lang="en-IN" sz="1200" kern="0" dirty="0">
                <a:solidFill>
                  <a:srgbClr val="540000"/>
                </a:solidFill>
              </a:rPr>
              <a:t> </a:t>
            </a:r>
          </a:p>
          <a:p>
            <a:pPr defTabSz="533400">
              <a:lnSpc>
                <a:spcPts val="1500"/>
              </a:lnSpc>
              <a:spcBef>
                <a:spcPct val="0"/>
              </a:spcBef>
              <a:spcAft>
                <a:spcPct val="35000"/>
              </a:spcAft>
              <a:defRPr/>
            </a:pPr>
            <a:r>
              <a:rPr lang="en-IN" sz="1200" kern="0" dirty="0">
                <a:solidFill>
                  <a:srgbClr val="540000"/>
                </a:solidFill>
              </a:rPr>
              <a:t>Infrastructure in place </a:t>
            </a:r>
          </a:p>
          <a:p>
            <a:pPr defTabSz="533400">
              <a:lnSpc>
                <a:spcPts val="1500"/>
              </a:lnSpc>
              <a:spcBef>
                <a:spcPct val="0"/>
              </a:spcBef>
              <a:spcAft>
                <a:spcPct val="35000"/>
              </a:spcAft>
              <a:defRPr/>
            </a:pPr>
            <a:r>
              <a:rPr lang="en-IN" sz="1200" kern="0" dirty="0">
                <a:solidFill>
                  <a:srgbClr val="540000"/>
                </a:solidFill>
              </a:rPr>
              <a:t>Sample production for Internal quality testing (Pushing out tested samples in the market)</a:t>
            </a:r>
          </a:p>
          <a:p>
            <a:pPr defTabSz="533400">
              <a:lnSpc>
                <a:spcPts val="1500"/>
              </a:lnSpc>
              <a:spcBef>
                <a:spcPct val="0"/>
              </a:spcBef>
              <a:spcAft>
                <a:spcPct val="35000"/>
              </a:spcAft>
              <a:defRPr/>
            </a:pPr>
            <a:r>
              <a:rPr lang="en-IN" sz="1200" b="1" kern="0" dirty="0">
                <a:solidFill>
                  <a:srgbClr val="540000"/>
                </a:solidFill>
              </a:rPr>
              <a:t>Quarter 4:</a:t>
            </a:r>
            <a:r>
              <a:rPr lang="en-IN" sz="1200" kern="0" dirty="0">
                <a:solidFill>
                  <a:srgbClr val="540000"/>
                </a:solidFill>
              </a:rPr>
              <a:t> </a:t>
            </a:r>
          </a:p>
          <a:p>
            <a:pPr defTabSz="533400">
              <a:lnSpc>
                <a:spcPts val="1500"/>
              </a:lnSpc>
              <a:spcBef>
                <a:spcPct val="0"/>
              </a:spcBef>
              <a:spcAft>
                <a:spcPct val="35000"/>
              </a:spcAft>
              <a:defRPr/>
            </a:pPr>
            <a:r>
              <a:rPr lang="en-IN" sz="1200" kern="0" dirty="0">
                <a:solidFill>
                  <a:srgbClr val="540000"/>
                </a:solidFill>
              </a:rPr>
              <a:t>Lead Generation</a:t>
            </a:r>
          </a:p>
          <a:p>
            <a:pPr defTabSz="533400">
              <a:lnSpc>
                <a:spcPts val="1500"/>
              </a:lnSpc>
              <a:spcBef>
                <a:spcPct val="0"/>
              </a:spcBef>
              <a:spcAft>
                <a:spcPct val="35000"/>
              </a:spcAft>
              <a:defRPr/>
            </a:pPr>
            <a:r>
              <a:rPr lang="en-IN" sz="1200" kern="0" dirty="0">
                <a:solidFill>
                  <a:srgbClr val="540000"/>
                </a:solidFill>
              </a:rPr>
              <a:t>By the end of quarter, approvals in place, processes settled, final production begins (Gestation Period ends</a:t>
            </a:r>
            <a:endParaRPr lang="en-IN" sz="1200" b="1" kern="0" dirty="0">
              <a:solidFill>
                <a:srgbClr val="540000"/>
              </a:solidFill>
            </a:endParaRPr>
          </a:p>
          <a:p>
            <a:pPr defTabSz="533400">
              <a:lnSpc>
                <a:spcPts val="1500"/>
              </a:lnSpc>
              <a:spcBef>
                <a:spcPct val="0"/>
              </a:spcBef>
              <a:spcAft>
                <a:spcPct val="35000"/>
              </a:spcAft>
              <a:defRPr/>
            </a:pPr>
            <a:r>
              <a:rPr lang="en-IN" sz="1200" b="1" kern="0" dirty="0">
                <a:solidFill>
                  <a:srgbClr val="540000"/>
                </a:solidFill>
              </a:rPr>
              <a:t>Year 2</a:t>
            </a:r>
          </a:p>
          <a:p>
            <a:pPr defTabSz="533400">
              <a:lnSpc>
                <a:spcPts val="1500"/>
              </a:lnSpc>
              <a:spcBef>
                <a:spcPct val="0"/>
              </a:spcBef>
              <a:spcAft>
                <a:spcPct val="35000"/>
              </a:spcAft>
              <a:defRPr/>
            </a:pPr>
            <a:r>
              <a:rPr lang="en-IN" sz="1200" kern="0" dirty="0">
                <a:solidFill>
                  <a:srgbClr val="540000"/>
                </a:solidFill>
              </a:rPr>
              <a:t>Capturing 1% of the total potential market</a:t>
            </a:r>
          </a:p>
          <a:p>
            <a:pPr defTabSz="533400">
              <a:lnSpc>
                <a:spcPts val="1500"/>
              </a:lnSpc>
              <a:spcBef>
                <a:spcPct val="0"/>
              </a:spcBef>
              <a:spcAft>
                <a:spcPct val="35000"/>
              </a:spcAft>
              <a:defRPr/>
            </a:pPr>
            <a:r>
              <a:rPr lang="en-IN" sz="1200" kern="0" dirty="0">
                <a:solidFill>
                  <a:srgbClr val="540000"/>
                </a:solidFill>
              </a:rPr>
              <a:t>Identifying partners for developing distribution network</a:t>
            </a:r>
          </a:p>
          <a:p>
            <a:pPr defTabSz="533400">
              <a:lnSpc>
                <a:spcPts val="1500"/>
              </a:lnSpc>
              <a:spcBef>
                <a:spcPct val="0"/>
              </a:spcBef>
              <a:spcAft>
                <a:spcPct val="35000"/>
              </a:spcAft>
              <a:defRPr/>
            </a:pPr>
            <a:r>
              <a:rPr lang="en-IN" sz="1200" kern="0" dirty="0">
                <a:solidFill>
                  <a:srgbClr val="540000"/>
                </a:solidFill>
              </a:rPr>
              <a:t>Achieving 20% growth in capacity utilization </a:t>
            </a:r>
            <a:endParaRPr lang="en-IN" sz="1200" b="1" kern="0" dirty="0">
              <a:solidFill>
                <a:srgbClr val="540000"/>
              </a:solidFill>
            </a:endParaRPr>
          </a:p>
          <a:p>
            <a:pPr defTabSz="533400">
              <a:lnSpc>
                <a:spcPts val="1500"/>
              </a:lnSpc>
              <a:spcBef>
                <a:spcPct val="0"/>
              </a:spcBef>
              <a:spcAft>
                <a:spcPct val="35000"/>
              </a:spcAft>
              <a:defRPr/>
            </a:pPr>
            <a:r>
              <a:rPr lang="en-IN" sz="1200" b="1" kern="0" dirty="0">
                <a:solidFill>
                  <a:srgbClr val="540000"/>
                </a:solidFill>
              </a:rPr>
              <a:t>Year 3-5					</a:t>
            </a:r>
          </a:p>
          <a:p>
            <a:pPr marL="171450" indent="-171450" defTabSz="533400">
              <a:lnSpc>
                <a:spcPts val="1500"/>
              </a:lnSpc>
              <a:spcBef>
                <a:spcPct val="0"/>
              </a:spcBef>
              <a:spcAft>
                <a:spcPct val="35000"/>
              </a:spcAft>
              <a:buFont typeface="Arial" panose="020B0604020202020204" pitchFamily="34" charset="0"/>
              <a:buChar char="•"/>
              <a:defRPr/>
            </a:pPr>
            <a:r>
              <a:rPr lang="en-IN" sz="1200" kern="0" dirty="0">
                <a:solidFill>
                  <a:srgbClr val="540000"/>
                </a:solidFill>
              </a:rPr>
              <a:t>20% Year on year increase in capacity utilization </a:t>
            </a:r>
          </a:p>
          <a:p>
            <a:pPr marL="171450" indent="-171450" defTabSz="533400">
              <a:lnSpc>
                <a:spcPts val="1500"/>
              </a:lnSpc>
              <a:spcBef>
                <a:spcPct val="0"/>
              </a:spcBef>
              <a:spcAft>
                <a:spcPct val="35000"/>
              </a:spcAft>
              <a:buFont typeface="Arial" panose="020B0604020202020204" pitchFamily="34" charset="0"/>
              <a:buChar char="•"/>
              <a:defRPr/>
            </a:pPr>
            <a:r>
              <a:rPr lang="en-IN" sz="1200" kern="0" dirty="0">
                <a:solidFill>
                  <a:srgbClr val="540000"/>
                </a:solidFill>
              </a:rPr>
              <a:t>A very conservative sales growth target rate of 10% year on year </a:t>
            </a:r>
          </a:p>
          <a:p>
            <a:pPr marL="171450" indent="-171450" defTabSz="533400">
              <a:lnSpc>
                <a:spcPts val="1500"/>
              </a:lnSpc>
              <a:spcBef>
                <a:spcPct val="0"/>
              </a:spcBef>
              <a:spcAft>
                <a:spcPct val="35000"/>
              </a:spcAft>
              <a:buFont typeface="Arial" panose="020B0604020202020204" pitchFamily="34" charset="0"/>
              <a:buChar char="•"/>
              <a:defRPr/>
            </a:pPr>
            <a:r>
              <a:rPr lang="en-IN" sz="1200" kern="0" dirty="0">
                <a:solidFill>
                  <a:srgbClr val="540000"/>
                </a:solidFill>
              </a:rPr>
              <a:t>By the end of 5th year we would like to have achieved at least 10% market share in the Online and offline ethnic Garment Segment.</a:t>
            </a:r>
          </a:p>
          <a:p>
            <a:pPr marL="171450" indent="-171450" defTabSz="533400">
              <a:lnSpc>
                <a:spcPts val="1500"/>
              </a:lnSpc>
              <a:spcBef>
                <a:spcPct val="0"/>
              </a:spcBef>
              <a:spcAft>
                <a:spcPct val="35000"/>
              </a:spcAft>
              <a:buFont typeface="Arial" panose="020B0604020202020204" pitchFamily="34" charset="0"/>
              <a:buChar char="•"/>
              <a:defRPr/>
            </a:pPr>
            <a:r>
              <a:rPr lang="en-IN" sz="1200" kern="0" dirty="0">
                <a:solidFill>
                  <a:srgbClr val="540000"/>
                </a:solidFill>
              </a:rPr>
              <a:t>Strengthening of distribution network </a:t>
            </a:r>
          </a:p>
          <a:p>
            <a:pPr defTabSz="533400">
              <a:lnSpc>
                <a:spcPts val="1500"/>
              </a:lnSpc>
              <a:spcBef>
                <a:spcPct val="0"/>
              </a:spcBef>
              <a:spcAft>
                <a:spcPct val="35000"/>
              </a:spcAft>
              <a:defRPr/>
            </a:pPr>
            <a:endParaRPr lang="en-US" sz="1200" b="1" dirty="0">
              <a:solidFill>
                <a:srgbClr val="540000"/>
              </a:solidFill>
            </a:endParaRPr>
          </a:p>
        </p:txBody>
      </p:sp>
      <p:sp>
        <p:nvSpPr>
          <p:cNvPr id="6" name="Rounded Rectangle 5"/>
          <p:cNvSpPr/>
          <p:nvPr/>
        </p:nvSpPr>
        <p:spPr>
          <a:xfrm>
            <a:off x="178420" y="286888"/>
            <a:ext cx="4326673" cy="2274850"/>
          </a:xfrm>
          <a:prstGeom prst="roundRect">
            <a:avLst/>
          </a:prstGeom>
          <a:solidFill>
            <a:srgbClr val="FFFF00">
              <a:alpha val="51000"/>
            </a:srgbClr>
          </a:solidFill>
          <a:ln w="508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50" b="1" dirty="0">
                <a:solidFill>
                  <a:srgbClr val="540000"/>
                </a:solidFill>
              </a:rPr>
              <a:t>GO-TO MARKET STRATEGY</a:t>
            </a:r>
          </a:p>
          <a:p>
            <a:r>
              <a:rPr lang="en-IN" sz="800" b="1" dirty="0">
                <a:solidFill>
                  <a:srgbClr val="540000"/>
                </a:solidFill>
                <a:latin typeface="Arial Narrow" panose="020B0606020202030204" pitchFamily="34" charset="0"/>
              </a:rPr>
              <a:t>HOW</a:t>
            </a:r>
          </a:p>
          <a:p>
            <a:pPr marL="285750" indent="-285750">
              <a:buFont typeface="Arial" panose="020B0604020202020204" pitchFamily="34" charset="0"/>
              <a:buChar char="•"/>
            </a:pPr>
            <a:r>
              <a:rPr lang="en-IN" sz="800" b="1" dirty="0">
                <a:solidFill>
                  <a:srgbClr val="540000"/>
                </a:solidFill>
                <a:latin typeface="Arial Narrow" panose="020B0606020202030204" pitchFamily="34" charset="0"/>
              </a:rPr>
              <a:t>Online, Direct Selling</a:t>
            </a:r>
          </a:p>
          <a:p>
            <a:pPr marL="285750" indent="-285750">
              <a:buFont typeface="Arial" panose="020B0604020202020204" pitchFamily="34" charset="0"/>
              <a:buChar char="•"/>
            </a:pPr>
            <a:r>
              <a:rPr lang="en-IN" sz="800" b="1" dirty="0">
                <a:solidFill>
                  <a:srgbClr val="540000"/>
                </a:solidFill>
                <a:latin typeface="Arial Narrow" panose="020B0606020202030204" pitchFamily="34" charset="0"/>
              </a:rPr>
              <a:t>Through Website and Social Media Commerce (Instagram and Facebook Store)</a:t>
            </a:r>
          </a:p>
          <a:p>
            <a:pPr marL="285750" indent="-285750">
              <a:buFont typeface="Arial" panose="020B0604020202020204" pitchFamily="34" charset="0"/>
              <a:buChar char="•"/>
            </a:pPr>
            <a:r>
              <a:rPr lang="en-IN" sz="800" b="1" dirty="0">
                <a:solidFill>
                  <a:srgbClr val="540000"/>
                </a:solidFill>
                <a:latin typeface="Arial Narrow" panose="020B0606020202030204" pitchFamily="34" charset="0"/>
              </a:rPr>
              <a:t>Distribution through third party Logistics Partners</a:t>
            </a:r>
          </a:p>
          <a:p>
            <a:pPr marL="285750" indent="-285750">
              <a:buFont typeface="Arial" panose="020B0604020202020204" pitchFamily="34" charset="0"/>
              <a:buChar char="•"/>
            </a:pPr>
            <a:r>
              <a:rPr lang="en-IN" sz="800" b="1" dirty="0">
                <a:solidFill>
                  <a:srgbClr val="540000"/>
                </a:solidFill>
                <a:latin typeface="Arial Narrow" panose="020B0606020202030204" pitchFamily="34" charset="0"/>
              </a:rPr>
              <a:t>Channel Partnership with Payment Gateways</a:t>
            </a:r>
          </a:p>
          <a:p>
            <a:r>
              <a:rPr lang="en-IN" sz="800" b="1" dirty="0">
                <a:solidFill>
                  <a:srgbClr val="540000"/>
                </a:solidFill>
                <a:latin typeface="Arial Narrow" panose="020B0606020202030204" pitchFamily="34" charset="0"/>
              </a:rPr>
              <a:t>What </a:t>
            </a:r>
          </a:p>
          <a:p>
            <a:pPr marL="285750" indent="-285750">
              <a:buFont typeface="Arial" panose="020B0604020202020204" pitchFamily="34" charset="0"/>
              <a:buChar char="•"/>
            </a:pPr>
            <a:r>
              <a:rPr lang="en-IN" sz="800" b="1" dirty="0">
                <a:solidFill>
                  <a:srgbClr val="540000"/>
                </a:solidFill>
                <a:latin typeface="Arial Narrow" panose="020B0606020202030204" pitchFamily="34" charset="0"/>
              </a:rPr>
              <a:t>Ethnic wear</a:t>
            </a:r>
          </a:p>
          <a:p>
            <a:pPr marL="285750" indent="-285750">
              <a:buFont typeface="Arial" panose="020B0604020202020204" pitchFamily="34" charset="0"/>
              <a:buChar char="•"/>
            </a:pPr>
            <a:r>
              <a:rPr lang="en-IN" sz="800" b="1" dirty="0">
                <a:solidFill>
                  <a:srgbClr val="540000"/>
                </a:solidFill>
                <a:latin typeface="Arial Narrow" panose="020B0606020202030204" pitchFamily="34" charset="0"/>
              </a:rPr>
              <a:t>Examples include  </a:t>
            </a:r>
            <a:r>
              <a:rPr lang="en-IN" sz="800" b="1" dirty="0">
                <a:solidFill>
                  <a:srgbClr val="540000"/>
                </a:solidFill>
              </a:rPr>
              <a:t>salwar kameez, saree, lehengas etc.</a:t>
            </a:r>
            <a:endParaRPr lang="en-IN" sz="800" b="1" dirty="0">
              <a:solidFill>
                <a:srgbClr val="540000"/>
              </a:solidFill>
              <a:latin typeface="Arial Narrow" panose="020B0606020202030204" pitchFamily="34" charset="0"/>
            </a:endParaRPr>
          </a:p>
          <a:p>
            <a:pPr marL="285750" indent="-285750">
              <a:buFont typeface="Arial" panose="020B0604020202020204" pitchFamily="34" charset="0"/>
              <a:buChar char="•"/>
            </a:pPr>
            <a:r>
              <a:rPr lang="en-IN" sz="800" b="1" dirty="0">
                <a:solidFill>
                  <a:srgbClr val="540000"/>
                </a:solidFill>
                <a:latin typeface="Arial Narrow" panose="020B0606020202030204" pitchFamily="34" charset="0"/>
              </a:rPr>
              <a:t>POSITIONING – </a:t>
            </a:r>
            <a:r>
              <a:rPr lang="en-IN" sz="800" b="1" i="1" dirty="0">
                <a:solidFill>
                  <a:srgbClr val="540000"/>
                </a:solidFill>
                <a:latin typeface="Arial Narrow" panose="020B0606020202030204" pitchFamily="34" charset="0"/>
              </a:rPr>
              <a:t>Ethnic wear with made in </a:t>
            </a:r>
            <a:r>
              <a:rPr lang="en-IN" sz="800" b="1" i="1" dirty="0" err="1">
                <a:solidFill>
                  <a:srgbClr val="540000"/>
                </a:solidFill>
                <a:latin typeface="Arial Narrow" panose="020B0606020202030204" pitchFamily="34" charset="0"/>
              </a:rPr>
              <a:t>india</a:t>
            </a:r>
            <a:r>
              <a:rPr lang="en-IN" sz="800" b="1" i="1" dirty="0">
                <a:solidFill>
                  <a:srgbClr val="540000"/>
                </a:solidFill>
                <a:latin typeface="Arial Narrow" panose="020B0606020202030204" pitchFamily="34" charset="0"/>
              </a:rPr>
              <a:t> </a:t>
            </a:r>
          </a:p>
          <a:p>
            <a:pPr marL="285750" indent="-285750">
              <a:buFont typeface="Arial" panose="020B0604020202020204" pitchFamily="34" charset="0"/>
              <a:buChar char="•"/>
            </a:pPr>
            <a:endParaRPr lang="en-IN" sz="800" b="1" i="1" dirty="0">
              <a:solidFill>
                <a:srgbClr val="540000"/>
              </a:solidFill>
              <a:latin typeface="Arial Narrow" panose="020B0606020202030204" pitchFamily="34" charset="0"/>
            </a:endParaRPr>
          </a:p>
          <a:p>
            <a:r>
              <a:rPr lang="en-IN" sz="800" b="1" dirty="0">
                <a:solidFill>
                  <a:srgbClr val="540000"/>
                </a:solidFill>
                <a:latin typeface="Arial Narrow" panose="020B0606020202030204" pitchFamily="34" charset="0"/>
              </a:rPr>
              <a:t>Who </a:t>
            </a:r>
          </a:p>
          <a:p>
            <a:r>
              <a:rPr lang="en-IN" sz="800" b="1" dirty="0">
                <a:solidFill>
                  <a:srgbClr val="540000"/>
                </a:solidFill>
                <a:latin typeface="Arial Narrow" panose="020B0606020202030204" pitchFamily="34" charset="0"/>
              </a:rPr>
              <a:t>Target: 18-45 age group</a:t>
            </a:r>
          </a:p>
          <a:p>
            <a:pPr marL="285750" indent="-285750">
              <a:buFont typeface="Arial" panose="020B0604020202020204" pitchFamily="34" charset="0"/>
              <a:buChar char="•"/>
            </a:pPr>
            <a:r>
              <a:rPr lang="en-IN" sz="800" b="1" dirty="0">
                <a:solidFill>
                  <a:srgbClr val="540000"/>
                </a:solidFill>
                <a:latin typeface="Arial Narrow" panose="020B0606020202030204" pitchFamily="34" charset="0"/>
              </a:rPr>
              <a:t>Approximately 25% of population</a:t>
            </a:r>
          </a:p>
          <a:p>
            <a:pPr marL="285750" indent="-285750">
              <a:buFont typeface="Arial" panose="020B0604020202020204" pitchFamily="34" charset="0"/>
              <a:buChar char="•"/>
            </a:pPr>
            <a:r>
              <a:rPr lang="en-IN" sz="800" b="1" dirty="0">
                <a:solidFill>
                  <a:srgbClr val="540000"/>
                </a:solidFill>
                <a:latin typeface="Arial Narrow" panose="020B0606020202030204" pitchFamily="34" charset="0"/>
              </a:rPr>
              <a:t>Media habits: 2-3 hours spent on social media platforms</a:t>
            </a:r>
          </a:p>
          <a:p>
            <a:pPr marL="285750" indent="-285750">
              <a:buFont typeface="Arial" panose="020B0604020202020204" pitchFamily="34" charset="0"/>
              <a:buChar char="•"/>
            </a:pPr>
            <a:r>
              <a:rPr lang="en-IN" sz="800" b="1" dirty="0">
                <a:solidFill>
                  <a:srgbClr val="540000"/>
                </a:solidFill>
                <a:latin typeface="Arial Narrow" panose="020B0606020202030204" pitchFamily="34" charset="0"/>
              </a:rPr>
              <a:t>Looking for traditional wear </a:t>
            </a:r>
          </a:p>
          <a:p>
            <a:pPr marL="285750" indent="-285750">
              <a:buFont typeface="Arial" panose="020B0604020202020204" pitchFamily="34" charset="0"/>
              <a:buChar char="•"/>
            </a:pPr>
            <a:endParaRPr lang="en-IN" sz="800" dirty="0">
              <a:solidFill>
                <a:srgbClr val="540000"/>
              </a:solidFill>
              <a:latin typeface="Arial Narrow" panose="020B0606020202030204" pitchFamily="34" charset="0"/>
            </a:endParaRPr>
          </a:p>
          <a:p>
            <a:pPr algn="ctr"/>
            <a:endParaRPr lang="en-US" sz="800" b="1" dirty="0">
              <a:solidFill>
                <a:srgbClr val="540000"/>
              </a:solidFill>
            </a:endParaRPr>
          </a:p>
        </p:txBody>
      </p:sp>
      <p:sp>
        <p:nvSpPr>
          <p:cNvPr id="8" name="Rounded Rectangle 7"/>
          <p:cNvSpPr/>
          <p:nvPr/>
        </p:nvSpPr>
        <p:spPr>
          <a:xfrm>
            <a:off x="178419" y="4348976"/>
            <a:ext cx="5062653" cy="2297151"/>
          </a:xfrm>
          <a:prstGeom prst="roundRect">
            <a:avLst/>
          </a:prstGeom>
          <a:solidFill>
            <a:srgbClr val="FFC000">
              <a:alpha val="51000"/>
            </a:srgbClr>
          </a:solidFill>
          <a:ln w="5080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solidFill>
                  <a:srgbClr val="540000"/>
                </a:solidFill>
              </a:rPr>
              <a:t>FINANCIAL STRATEGY</a:t>
            </a:r>
          </a:p>
          <a:p>
            <a:pPr algn="ctr"/>
            <a:endParaRPr lang="en-US" sz="1200" b="1" dirty="0">
              <a:solidFill>
                <a:prstClr val="black"/>
              </a:solidFill>
            </a:endParaRPr>
          </a:p>
          <a:p>
            <a:pPr marL="285750" indent="-285750">
              <a:buFont typeface="Arial" panose="020B0604020202020204" pitchFamily="34" charset="0"/>
              <a:buChar char="•"/>
            </a:pPr>
            <a:r>
              <a:rPr lang="en-IN" sz="1200" b="1" dirty="0">
                <a:solidFill>
                  <a:srgbClr val="540000"/>
                </a:solidFill>
                <a:latin typeface="Arial Narrow" panose="020B0606020202030204" pitchFamily="34" charset="0"/>
              </a:rPr>
              <a:t>Financial statement contains projections of future years to access the health of the company and it is based on assumptions.</a:t>
            </a:r>
          </a:p>
          <a:p>
            <a:pPr marL="285750" indent="-285750">
              <a:buFont typeface="Arial" panose="020B0604020202020204" pitchFamily="34" charset="0"/>
              <a:buChar char="•"/>
            </a:pPr>
            <a:r>
              <a:rPr lang="en-IN" sz="1200" b="1" dirty="0">
                <a:solidFill>
                  <a:srgbClr val="540000"/>
                </a:solidFill>
                <a:latin typeface="Arial Narrow" panose="020B0606020202030204" pitchFamily="34" charset="0"/>
              </a:rPr>
              <a:t>There is a steady increase in the Profit which says that there is scope for profits in future</a:t>
            </a:r>
          </a:p>
          <a:p>
            <a:pPr marL="285750" indent="-285750">
              <a:buFont typeface="Arial" panose="020B0604020202020204" pitchFamily="34" charset="0"/>
              <a:buChar char="•"/>
            </a:pPr>
            <a:r>
              <a:rPr lang="en-IN" sz="1200" b="1" dirty="0">
                <a:solidFill>
                  <a:srgbClr val="540000"/>
                </a:solidFill>
                <a:latin typeface="Arial Narrow" panose="020B0606020202030204" pitchFamily="34" charset="0"/>
              </a:rPr>
              <a:t>Based in the valuation and investor risk appetite, we can suggest whether to invest in this project or not.</a:t>
            </a:r>
          </a:p>
          <a:p>
            <a:pPr marL="285750" indent="-285750">
              <a:buFont typeface="Arial" panose="020B0604020202020204" pitchFamily="34" charset="0"/>
              <a:buChar char="•"/>
            </a:pPr>
            <a:r>
              <a:rPr lang="en-IN" sz="1200" b="1" dirty="0">
                <a:solidFill>
                  <a:srgbClr val="540000"/>
                </a:solidFill>
                <a:latin typeface="Arial Narrow" panose="020B0606020202030204" pitchFamily="34" charset="0"/>
              </a:rPr>
              <a:t>Cost benefit analysis of the campaign shows that cost can be retrieved with in 2 years if economy shows consistency. </a:t>
            </a:r>
          </a:p>
          <a:p>
            <a:pPr algn="ctr"/>
            <a:endParaRPr lang="en-US" sz="1200" dirty="0">
              <a:solidFill>
                <a:prstClr val="black"/>
              </a:solidFill>
            </a:endParaRPr>
          </a:p>
        </p:txBody>
      </p:sp>
    </p:spTree>
    <p:extLst>
      <p:ext uri="{BB962C8B-B14F-4D97-AF65-F5344CB8AC3E}">
        <p14:creationId xmlns:p14="http://schemas.microsoft.com/office/powerpoint/2010/main" val="20557280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475</TotalTime>
  <Words>1433</Words>
  <Application>Microsoft Office PowerPoint</Application>
  <PresentationFormat>Custom</PresentationFormat>
  <Paragraphs>141</Paragraphs>
  <Slides>4</Slides>
  <Notes>2</Notes>
  <HiddenSlides>0</HiddenSlides>
  <MMClips>0</MMClips>
  <ScaleCrop>false</ScaleCrop>
  <HeadingPairs>
    <vt:vector size="4" baseType="variant">
      <vt:variant>
        <vt:lpstr>Theme</vt:lpstr>
      </vt:variant>
      <vt:variant>
        <vt:i4>2</vt:i4>
      </vt:variant>
      <vt:variant>
        <vt:lpstr>Slide Titles</vt:lpstr>
      </vt:variant>
      <vt:variant>
        <vt:i4>4</vt:i4>
      </vt:variant>
    </vt:vector>
  </HeadingPairs>
  <TitlesOfParts>
    <vt:vector size="6" baseType="lpstr">
      <vt:lpstr>Office Theme</vt:lpstr>
      <vt:lpstr>1_Office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Hai</cp:lastModifiedBy>
  <cp:revision>47</cp:revision>
  <dcterms:created xsi:type="dcterms:W3CDTF">2019-11-14T06:49:10Z</dcterms:created>
  <dcterms:modified xsi:type="dcterms:W3CDTF">2019-11-14T18:14:21Z</dcterms:modified>
</cp:coreProperties>
</file>