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6"/>
  </p:notesMasterIdLst>
  <p:sldIdLst>
    <p:sldId id="256" r:id="rId2"/>
    <p:sldId id="257" r:id="rId3"/>
    <p:sldId id="258" r:id="rId4"/>
    <p:sldId id="259"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40000"/>
    <a:srgbClr val="FABC02"/>
    <a:srgbClr val="9A0000"/>
    <a:srgbClr val="54371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13"/>
    <p:restoredTop sz="94706"/>
  </p:normalViewPr>
  <p:slideViewPr>
    <p:cSldViewPr snapToGrid="0" snapToObjects="1">
      <p:cViewPr>
        <p:scale>
          <a:sx n="115" d="100"/>
          <a:sy n="115" d="100"/>
        </p:scale>
        <p:origin x="512" y="96"/>
      </p:cViewPr>
      <p:guideLst>
        <p:guide orient="horz" pos="2160"/>
        <p:guide pos="3840"/>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1" i="0" u="none" strike="noStrike" kern="1200" baseline="0">
                <a:solidFill>
                  <a:schemeClr val="dk1">
                    <a:lumMod val="75000"/>
                    <a:lumOff val="25000"/>
                  </a:schemeClr>
                </a:solidFill>
                <a:latin typeface="+mn-lt"/>
                <a:ea typeface="+mn-ea"/>
                <a:cs typeface="+mn-cs"/>
              </a:defRPr>
            </a:pPr>
            <a:r>
              <a:rPr lang="en-IN" sz="1000" b="0" i="0" u="none" strike="noStrike" baseline="0" dirty="0">
                <a:solidFill>
                  <a:srgbClr val="FABC02"/>
                </a:solidFill>
                <a:effectLst/>
              </a:rPr>
              <a:t>Indian Ethnic wear market</a:t>
            </a:r>
            <a:r>
              <a:rPr lang="en-IN" sz="1000" b="1" i="0" u="none" strike="noStrike" baseline="0" dirty="0">
                <a:solidFill>
                  <a:srgbClr val="FABC02"/>
                </a:solidFill>
              </a:rPr>
              <a:t> </a:t>
            </a:r>
            <a:r>
              <a:rPr lang="en-IN" sz="1000" b="0" i="0" u="none" strike="noStrike" baseline="0" dirty="0">
                <a:solidFill>
                  <a:srgbClr val="FABC02"/>
                </a:solidFill>
              </a:rPr>
              <a:t>share (demographic</a:t>
            </a:r>
            <a:r>
              <a:rPr lang="en-IN" sz="1000" b="1" i="0" u="none" strike="noStrike" baseline="0" dirty="0">
                <a:solidFill>
                  <a:srgbClr val="FABC02"/>
                </a:solidFill>
              </a:rPr>
              <a:t>)</a:t>
            </a:r>
            <a:endParaRPr lang="en-GB" sz="1000" dirty="0">
              <a:solidFill>
                <a:srgbClr val="FABC02"/>
              </a:solidFill>
            </a:endParaRPr>
          </a:p>
        </c:rich>
      </c:tx>
      <c:layout>
        <c:manualLayout>
          <c:xMode val="edge"/>
          <c:yMode val="edge"/>
          <c:x val="7.5470388271618285E-3"/>
          <c:y val="0.11332205765381102"/>
        </c:manualLayout>
      </c:layout>
      <c:overlay val="0"/>
      <c:spPr>
        <a:noFill/>
        <a:ln>
          <a:noFill/>
        </a:ln>
        <a:effectLst/>
      </c:spPr>
      <c:txPr>
        <a:bodyPr rot="0" spcFirstLastPara="1" vertOverflow="ellipsis" vert="horz" wrap="square" anchor="ctr" anchorCtr="1"/>
        <a:lstStyle/>
        <a:p>
          <a:pPr>
            <a:defRPr sz="1000" b="1" i="0" u="none" strike="noStrike" kern="1200" baseline="0">
              <a:solidFill>
                <a:schemeClr val="dk1">
                  <a:lumMod val="75000"/>
                  <a:lumOff val="25000"/>
                </a:schemeClr>
              </a:solidFill>
              <a:latin typeface="+mn-lt"/>
              <a:ea typeface="+mn-ea"/>
              <a:cs typeface="+mn-cs"/>
            </a:defRPr>
          </a:pPr>
          <a:endParaRPr lang="en-US"/>
        </a:p>
      </c:txPr>
    </c:title>
    <c:autoTitleDeleted val="0"/>
    <c:plotArea>
      <c:layout/>
      <c:pieChart>
        <c:varyColors val="1"/>
        <c:ser>
          <c:idx val="0"/>
          <c:order val="0"/>
          <c:dPt>
            <c:idx val="0"/>
            <c:bubble3D val="0"/>
            <c:spPr>
              <a:solidFill>
                <a:schemeClr val="accent1"/>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6A26-E541-B503-4159850F87ED}"/>
              </c:ext>
            </c:extLst>
          </c:dPt>
          <c:dPt>
            <c:idx val="1"/>
            <c:bubble3D val="0"/>
            <c:spPr>
              <a:solidFill>
                <a:schemeClr val="accent2"/>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6A26-E541-B503-4159850F87ED}"/>
              </c:ext>
            </c:extLst>
          </c:dPt>
          <c:dPt>
            <c:idx val="2"/>
            <c:bubble3D val="0"/>
            <c:spPr>
              <a:solidFill>
                <a:schemeClr val="accent3"/>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5-6A26-E541-B503-4159850F87ED}"/>
              </c:ext>
            </c:extLst>
          </c:dPt>
          <c:dLbls>
            <c:dLbl>
              <c:idx val="1"/>
              <c:layout>
                <c:manualLayout>
                  <c:x val="4.4888935925416582E-2"/>
                  <c:y val="0.10066929954230522"/>
                </c:manualLayout>
              </c:layout>
              <c:tx>
                <c:rich>
                  <a:bodyPr rot="0" spcFirstLastPara="1" vertOverflow="ellipsis" vert="horz" wrap="square" lIns="38100" tIns="19050" rIns="38100" bIns="19050" anchor="ctr" anchorCtr="1">
                    <a:noAutofit/>
                  </a:bodyPr>
                  <a:lstStyle/>
                  <a:p>
                    <a:pPr>
                      <a:defRPr sz="700" b="1" i="0" u="none" strike="noStrike" kern="1200" baseline="0">
                        <a:solidFill>
                          <a:schemeClr val="lt1"/>
                        </a:solidFill>
                        <a:latin typeface="+mn-lt"/>
                        <a:ea typeface="+mn-ea"/>
                        <a:cs typeface="+mn-cs"/>
                      </a:defRPr>
                    </a:pPr>
                    <a:fld id="{7874E0CD-FF59-9648-B98F-C404EBA21E0D}" type="PERCENTAGE">
                      <a:rPr lang="en-US" sz="700" baseline="0"/>
                      <a:pPr>
                        <a:defRPr sz="700"/>
                      </a:pPr>
                      <a:t>[PERCENTAGE]</a:t>
                    </a:fld>
                    <a:endParaRPr lang="en-US"/>
                  </a:p>
                </c:rich>
              </c:tx>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noAutofit/>
                </a:bodyPr>
                <a:lstStyle/>
                <a:p>
                  <a:pPr>
                    <a:defRPr sz="700" b="1" i="0" u="none" strike="noStrike" kern="1200" baseline="0">
                      <a:solidFill>
                        <a:schemeClr val="lt1"/>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15:layout>
                    <c:manualLayout>
                      <c:w val="0.17456517607481145"/>
                      <c:h val="0.107214562185274"/>
                    </c:manualLayout>
                  </c15:layout>
                  <c15:dlblFieldTable/>
                  <c15:showDataLabelsRange val="0"/>
                </c:ext>
                <c:ext xmlns:c16="http://schemas.microsoft.com/office/drawing/2014/chart" uri="{C3380CC4-5D6E-409C-BE32-E72D297353CC}">
                  <c16:uniqueId val="{00000003-6A26-E541-B503-4159850F87ED}"/>
                </c:ext>
              </c:extLst>
            </c:dLbl>
            <c:dLbl>
              <c:idx val="2"/>
              <c:layout>
                <c:manualLayout>
                  <c:x val="4.2202005516761995E-2"/>
                  <c:y val="3.8692679084359277E-2"/>
                </c:manualLayout>
              </c:layout>
              <c:dLblPos val="bestFi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5-6A26-E541-B503-4159850F87ED}"/>
                </c:ext>
              </c:extLst>
            </c:dLbl>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7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Sheet1!$B$2:$B$4</c:f>
              <c:strCache>
                <c:ptCount val="3"/>
                <c:pt idx="0">
                  <c:v>Women's</c:v>
                </c:pt>
                <c:pt idx="1">
                  <c:v>Kids'</c:v>
                </c:pt>
                <c:pt idx="2">
                  <c:v>Men's</c:v>
                </c:pt>
              </c:strCache>
            </c:strRef>
          </c:cat>
          <c:val>
            <c:numRef>
              <c:f>Sheet1!$C$2:$C$4</c:f>
              <c:numCache>
                <c:formatCode>0%</c:formatCode>
                <c:ptCount val="3"/>
                <c:pt idx="0">
                  <c:v>0.87</c:v>
                </c:pt>
                <c:pt idx="1">
                  <c:v>0.1</c:v>
                </c:pt>
                <c:pt idx="2">
                  <c:v>0.03</c:v>
                </c:pt>
              </c:numCache>
            </c:numRef>
          </c:val>
          <c:extLst>
            <c:ext xmlns:c16="http://schemas.microsoft.com/office/drawing/2014/chart" uri="{C3380CC4-5D6E-409C-BE32-E72D297353CC}">
              <c16:uniqueId val="{00000006-6A26-E541-B503-4159850F87ED}"/>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r"/>
      <c:layout>
        <c:manualLayout>
          <c:xMode val="edge"/>
          <c:yMode val="edge"/>
          <c:x val="0.52503843794562122"/>
          <c:y val="0.35084759795500176"/>
          <c:w val="0.34084898940357622"/>
          <c:h val="0.42737595065815664"/>
        </c:manualLayout>
      </c:layout>
      <c:overlay val="0"/>
      <c:spPr>
        <a:noFill/>
        <a:ln>
          <a:noFill/>
        </a:ln>
        <a:effectLst/>
      </c:spPr>
      <c:txPr>
        <a:bodyPr rot="0" spcFirstLastPara="1" vertOverflow="ellipsis" vert="horz" wrap="square" anchor="ctr" anchorCtr="1"/>
        <a:lstStyle/>
        <a:p>
          <a:pPr>
            <a:defRPr sz="900" b="0" i="0" u="none" strike="noStrike" kern="1200" baseline="0">
              <a:solidFill>
                <a:srgbClr val="FABC02"/>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r>
              <a:rPr lang="en-US" sz="1000" dirty="0">
                <a:solidFill>
                  <a:srgbClr val="FABC02"/>
                </a:solidFill>
              </a:rPr>
              <a:t>Segments in women’s apparel</a:t>
            </a:r>
          </a:p>
        </c:rich>
      </c:tx>
      <c:layout>
        <c:manualLayout>
          <c:xMode val="edge"/>
          <c:yMode val="edge"/>
          <c:x val="5.5311886826915756E-2"/>
          <c:y val="0.24645686807154507"/>
        </c:manualLayout>
      </c:layout>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plotArea>
      <c:layout/>
      <c:doughnutChart>
        <c:varyColors val="1"/>
        <c:ser>
          <c:idx val="0"/>
          <c:order val="0"/>
          <c:dPt>
            <c:idx val="0"/>
            <c:bubble3D val="0"/>
            <c:spPr>
              <a:solidFill>
                <a:schemeClr val="accent1"/>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EB81-A04C-91D6-C07E926973B3}"/>
              </c:ext>
            </c:extLst>
          </c:dPt>
          <c:dPt>
            <c:idx val="1"/>
            <c:bubble3D val="0"/>
            <c:spPr>
              <a:solidFill>
                <a:schemeClr val="accent2"/>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EB81-A04C-91D6-C07E926973B3}"/>
              </c:ext>
            </c:extLst>
          </c:dPt>
          <c:dPt>
            <c:idx val="2"/>
            <c:bubble3D val="0"/>
            <c:spPr>
              <a:solidFill>
                <a:schemeClr val="accent3"/>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5-EB81-A04C-91D6-C07E926973B3}"/>
              </c:ext>
            </c:extLst>
          </c:dPt>
          <c:dPt>
            <c:idx val="3"/>
            <c:bubble3D val="0"/>
            <c:spPr>
              <a:solidFill>
                <a:schemeClr val="accent4"/>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7-EB81-A04C-91D6-C07E926973B3}"/>
              </c:ext>
            </c:extLst>
          </c:dPt>
          <c:dPt>
            <c:idx val="4"/>
            <c:bubble3D val="0"/>
            <c:spPr>
              <a:solidFill>
                <a:schemeClr val="accent5"/>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9-EB81-A04C-91D6-C07E926973B3}"/>
              </c:ext>
            </c:extLst>
          </c:dPt>
          <c:dLbls>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700" b="1" i="0" u="none" strike="noStrike" kern="1200" baseline="0">
                    <a:solidFill>
                      <a:schemeClr val="lt1"/>
                    </a:solidFill>
                    <a:latin typeface="+mn-lt"/>
                    <a:ea typeface="+mn-ea"/>
                    <a:cs typeface="+mn-cs"/>
                  </a:defRPr>
                </a:pPr>
                <a:endParaRPr lang="en-US"/>
              </a:p>
            </c:txP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Sheet1!$I$1:$I$5</c:f>
              <c:strCache>
                <c:ptCount val="5"/>
                <c:pt idx="0">
                  <c:v>saree</c:v>
                </c:pt>
                <c:pt idx="1">
                  <c:v>traditional suits </c:v>
                </c:pt>
                <c:pt idx="2">
                  <c:v>Western wear</c:v>
                </c:pt>
                <c:pt idx="3">
                  <c:v>Innerwear</c:v>
                </c:pt>
                <c:pt idx="4">
                  <c:v>others</c:v>
                </c:pt>
              </c:strCache>
            </c:strRef>
          </c:cat>
          <c:val>
            <c:numRef>
              <c:f>Sheet1!$J$1:$J$5</c:f>
              <c:numCache>
                <c:formatCode>0%</c:formatCode>
                <c:ptCount val="5"/>
                <c:pt idx="0">
                  <c:v>0.43</c:v>
                </c:pt>
                <c:pt idx="1">
                  <c:v>0.31</c:v>
                </c:pt>
                <c:pt idx="2">
                  <c:v>0.04</c:v>
                </c:pt>
                <c:pt idx="3">
                  <c:v>0.15</c:v>
                </c:pt>
                <c:pt idx="4">
                  <c:v>7.0000000000000007E-2</c:v>
                </c:pt>
              </c:numCache>
            </c:numRef>
          </c:val>
          <c:extLst>
            <c:ext xmlns:c16="http://schemas.microsoft.com/office/drawing/2014/chart" uri="{C3380CC4-5D6E-409C-BE32-E72D297353CC}">
              <c16:uniqueId val="{0000000A-EB81-A04C-91D6-C07E926973B3}"/>
            </c:ext>
          </c:extLst>
        </c:ser>
        <c:dLbls>
          <c:showLegendKey val="0"/>
          <c:showVal val="0"/>
          <c:showCatName val="0"/>
          <c:showSerName val="0"/>
          <c:showPercent val="1"/>
          <c:showBubbleSize val="0"/>
          <c:showLeaderLines val="1"/>
        </c:dLbls>
        <c:firstSliceAng val="0"/>
        <c:holeSize val="50"/>
      </c:doughnutChart>
      <c:spPr>
        <a:noFill/>
        <a:ln>
          <a:noFill/>
        </a:ln>
        <a:effectLst/>
      </c:spPr>
    </c:plotArea>
    <c:legend>
      <c:legendPos val="r"/>
      <c:layout>
        <c:manualLayout>
          <c:xMode val="edge"/>
          <c:yMode val="edge"/>
          <c:x val="0.61694551012254117"/>
          <c:y val="0.32771432278087298"/>
          <c:w val="0.24918420132760433"/>
          <c:h val="0.45960719993301319"/>
        </c:manualLayout>
      </c:layout>
      <c:overlay val="0"/>
      <c:spPr>
        <a:noFill/>
        <a:ln>
          <a:noFill/>
        </a:ln>
        <a:effectLst/>
      </c:spPr>
      <c:txPr>
        <a:bodyPr rot="0" spcFirstLastPara="1" vertOverflow="ellipsis" vert="horz" wrap="square" anchor="ctr" anchorCtr="1"/>
        <a:lstStyle/>
        <a:p>
          <a:pPr>
            <a:defRPr sz="900" b="0" i="0" u="none" strike="noStrike" kern="1200" baseline="0">
              <a:solidFill>
                <a:srgbClr val="FABC02"/>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1" i="0" u="none" strike="noStrike" kern="1200" baseline="0">
                <a:solidFill>
                  <a:srgbClr val="FABC02"/>
                </a:solidFill>
                <a:latin typeface="+mn-lt"/>
                <a:ea typeface="+mn-ea"/>
                <a:cs typeface="+mn-cs"/>
              </a:defRPr>
            </a:pPr>
            <a:r>
              <a:rPr lang="en-GB" sz="1000" dirty="0">
                <a:solidFill>
                  <a:srgbClr val="FABC02"/>
                </a:solidFill>
              </a:rPr>
              <a:t>Segments in men's apparel</a:t>
            </a:r>
          </a:p>
        </c:rich>
      </c:tx>
      <c:layout>
        <c:manualLayout>
          <c:xMode val="edge"/>
          <c:yMode val="edge"/>
          <c:x val="6.5003265319498058E-2"/>
          <c:y val="0.10213195770611087"/>
        </c:manualLayout>
      </c:layout>
      <c:overlay val="0"/>
      <c:spPr>
        <a:noFill/>
        <a:ln>
          <a:noFill/>
        </a:ln>
        <a:effectLst/>
      </c:spPr>
      <c:txPr>
        <a:bodyPr rot="0" spcFirstLastPara="1" vertOverflow="ellipsis" vert="horz" wrap="square" anchor="ctr" anchorCtr="1"/>
        <a:lstStyle/>
        <a:p>
          <a:pPr>
            <a:defRPr sz="1000" b="1" i="0" u="none" strike="noStrike" kern="1200" baseline="0">
              <a:solidFill>
                <a:srgbClr val="FABC02"/>
              </a:solidFill>
              <a:latin typeface="+mn-lt"/>
              <a:ea typeface="+mn-ea"/>
              <a:cs typeface="+mn-cs"/>
            </a:defRPr>
          </a:pPr>
          <a:endParaRPr lang="en-US"/>
        </a:p>
      </c:txPr>
    </c:title>
    <c:autoTitleDeleted val="0"/>
    <c:plotArea>
      <c:layout/>
      <c:doughnutChart>
        <c:varyColors val="1"/>
        <c:ser>
          <c:idx val="0"/>
          <c:order val="0"/>
          <c:dPt>
            <c:idx val="0"/>
            <c:bubble3D val="0"/>
            <c:spPr>
              <a:solidFill>
                <a:schemeClr val="accent1"/>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5414-1C4B-B0B9-71EACF1916BE}"/>
              </c:ext>
            </c:extLst>
          </c:dPt>
          <c:dPt>
            <c:idx val="1"/>
            <c:bubble3D val="0"/>
            <c:spPr>
              <a:solidFill>
                <a:schemeClr val="accent2"/>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5414-1C4B-B0B9-71EACF1916BE}"/>
              </c:ext>
            </c:extLst>
          </c:dPt>
          <c:dPt>
            <c:idx val="2"/>
            <c:bubble3D val="0"/>
            <c:spPr>
              <a:solidFill>
                <a:schemeClr val="accent3"/>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5-5414-1C4B-B0B9-71EACF1916BE}"/>
              </c:ext>
            </c:extLst>
          </c:dPt>
          <c:dPt>
            <c:idx val="3"/>
            <c:bubble3D val="0"/>
            <c:spPr>
              <a:solidFill>
                <a:schemeClr val="accent4"/>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7-5414-1C4B-B0B9-71EACF1916BE}"/>
              </c:ext>
            </c:extLst>
          </c:dPt>
          <c:dPt>
            <c:idx val="4"/>
            <c:bubble3D val="0"/>
            <c:spPr>
              <a:solidFill>
                <a:schemeClr val="accent5"/>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9-5414-1C4B-B0B9-71EACF1916BE}"/>
              </c:ext>
            </c:extLst>
          </c:dPt>
          <c:dPt>
            <c:idx val="5"/>
            <c:bubble3D val="0"/>
            <c:spPr>
              <a:solidFill>
                <a:schemeClr val="accent6"/>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B-5414-1C4B-B0B9-71EACF1916BE}"/>
              </c:ext>
            </c:extLst>
          </c:dPt>
          <c:dLbls>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700" b="1" i="0" u="none" strike="noStrike" kern="1200" baseline="0">
                    <a:solidFill>
                      <a:schemeClr val="lt1"/>
                    </a:solidFill>
                    <a:latin typeface="+mn-lt"/>
                    <a:ea typeface="+mn-ea"/>
                    <a:cs typeface="+mn-cs"/>
                  </a:defRPr>
                </a:pPr>
                <a:endParaRPr lang="en-US"/>
              </a:p>
            </c:txP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Sheet1!$P$1:$P$6</c:f>
              <c:strCache>
                <c:ptCount val="6"/>
                <c:pt idx="0">
                  <c:v>shirts</c:v>
                </c:pt>
                <c:pt idx="1">
                  <c:v>bottom wear</c:v>
                </c:pt>
                <c:pt idx="2">
                  <c:v>winter wear</c:v>
                </c:pt>
                <c:pt idx="3">
                  <c:v>Innerwear</c:v>
                </c:pt>
                <c:pt idx="4">
                  <c:v>ethnic wear</c:v>
                </c:pt>
                <c:pt idx="5">
                  <c:v>others</c:v>
                </c:pt>
              </c:strCache>
            </c:strRef>
          </c:cat>
          <c:val>
            <c:numRef>
              <c:f>Sheet1!$Q$1:$Q$6</c:f>
              <c:numCache>
                <c:formatCode>0%</c:formatCode>
                <c:ptCount val="6"/>
                <c:pt idx="0">
                  <c:v>0.3</c:v>
                </c:pt>
                <c:pt idx="1">
                  <c:v>0.24</c:v>
                </c:pt>
                <c:pt idx="2">
                  <c:v>0.08</c:v>
                </c:pt>
                <c:pt idx="3">
                  <c:v>0.15</c:v>
                </c:pt>
                <c:pt idx="4">
                  <c:v>0.02</c:v>
                </c:pt>
                <c:pt idx="5">
                  <c:v>0.21</c:v>
                </c:pt>
              </c:numCache>
            </c:numRef>
          </c:val>
          <c:extLst>
            <c:ext xmlns:c16="http://schemas.microsoft.com/office/drawing/2014/chart" uri="{C3380CC4-5D6E-409C-BE32-E72D297353CC}">
              <c16:uniqueId val="{0000000C-5414-1C4B-B0B9-71EACF1916BE}"/>
            </c:ext>
          </c:extLst>
        </c:ser>
        <c:dLbls>
          <c:showLegendKey val="0"/>
          <c:showVal val="0"/>
          <c:showCatName val="0"/>
          <c:showSerName val="0"/>
          <c:showPercent val="1"/>
          <c:showBubbleSize val="0"/>
          <c:showLeaderLines val="1"/>
        </c:dLbls>
        <c:firstSliceAng val="0"/>
        <c:holeSize val="50"/>
      </c:doughnutChart>
      <c:spPr>
        <a:noFill/>
        <a:ln>
          <a:noFill/>
        </a:ln>
        <a:effectLst/>
      </c:spPr>
    </c:plotArea>
    <c:legend>
      <c:legendPos val="r"/>
      <c:layout>
        <c:manualLayout>
          <c:xMode val="edge"/>
          <c:yMode val="edge"/>
          <c:x val="0.52536519236979151"/>
          <c:y val="0.13891822688198904"/>
          <c:w val="0.28653237113691638"/>
          <c:h val="0.78742077401548549"/>
        </c:manualLayout>
      </c:layout>
      <c:overlay val="0"/>
      <c:spPr>
        <a:noFill/>
        <a:ln>
          <a:noFill/>
        </a:ln>
        <a:effectLst/>
      </c:spPr>
      <c:txPr>
        <a:bodyPr rot="0" spcFirstLastPara="1" vertOverflow="ellipsis" vert="horz" wrap="square" anchor="ctr" anchorCtr="1"/>
        <a:lstStyle/>
        <a:p>
          <a:pPr>
            <a:defRPr sz="900" b="0" i="0" u="none" strike="noStrike" kern="1200" baseline="0">
              <a:solidFill>
                <a:srgbClr val="FABC02"/>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3C8ABF7-60B1-4113-9F0E-B599519C9D95}" type="doc">
      <dgm:prSet loTypeId="urn:microsoft.com/office/officeart/2005/8/layout/hList6" loCatId="list" qsTypeId="urn:microsoft.com/office/officeart/2005/8/quickstyle/simple1" qsCatId="simple" csTypeId="urn:microsoft.com/office/officeart/2005/8/colors/accent1_2" csCatId="accent1" phldr="1"/>
      <dgm:spPr/>
      <dgm:t>
        <a:bodyPr/>
        <a:lstStyle/>
        <a:p>
          <a:endParaRPr lang="en-US"/>
        </a:p>
      </dgm:t>
    </dgm:pt>
    <dgm:pt modelId="{922068DC-429B-4F1D-97CE-D6619C059FAE}">
      <dgm:prSet phldrT="[Text]" custT="1"/>
      <dgm:spPr>
        <a:solidFill>
          <a:schemeClr val="accent2">
            <a:lumMod val="75000"/>
            <a:alpha val="51000"/>
          </a:schemeClr>
        </a:solidFill>
        <a:ln>
          <a:solidFill>
            <a:schemeClr val="accent2">
              <a:lumMod val="50000"/>
            </a:schemeClr>
          </a:solidFill>
        </a:ln>
      </dgm:spPr>
      <dgm:t>
        <a:bodyPr/>
        <a:lstStyle/>
        <a:p>
          <a:pPr algn="l"/>
          <a:r>
            <a:rPr lang="en-US" sz="1300" b="1" dirty="0">
              <a:solidFill>
                <a:schemeClr val="accent2">
                  <a:lumMod val="50000"/>
                </a:schemeClr>
              </a:solidFill>
            </a:rPr>
            <a:t>MISSION</a:t>
          </a:r>
        </a:p>
        <a:p>
          <a:pPr algn="l"/>
          <a:r>
            <a:rPr lang="en-GB" sz="1300" b="1" dirty="0">
              <a:solidFill>
                <a:schemeClr val="accent2">
                  <a:lumMod val="50000"/>
                </a:schemeClr>
              </a:solidFill>
            </a:rPr>
            <a:t>To change the holistic view of the ethnic wear market segment of the nation in order to promote the true artisanship of our customs that need to be extolled. </a:t>
          </a:r>
          <a:r>
            <a:rPr lang="en-GB" sz="1300" b="1" dirty="0" err="1">
              <a:solidFill>
                <a:schemeClr val="accent2">
                  <a:lumMod val="50000"/>
                </a:schemeClr>
              </a:solidFill>
            </a:rPr>
            <a:t>Riwaayat</a:t>
          </a:r>
          <a:r>
            <a:rPr lang="en-GB" sz="1300" b="1" dirty="0">
              <a:solidFill>
                <a:schemeClr val="accent2">
                  <a:lumMod val="50000"/>
                </a:schemeClr>
              </a:solidFill>
            </a:rPr>
            <a:t>, hence, aims to lead the market in the traditional wear category by offering state-of-the-art products and bring the art involved to a global perspective</a:t>
          </a:r>
          <a:endParaRPr lang="en-US" sz="1300" b="1" dirty="0">
            <a:solidFill>
              <a:schemeClr val="accent2">
                <a:lumMod val="50000"/>
              </a:schemeClr>
            </a:solidFill>
          </a:endParaRPr>
        </a:p>
        <a:p>
          <a:pPr algn="ctr"/>
          <a:endParaRPr lang="en-US" sz="1300" b="1" dirty="0">
            <a:solidFill>
              <a:schemeClr val="accent2">
                <a:lumMod val="50000"/>
              </a:schemeClr>
            </a:solidFill>
          </a:endParaRPr>
        </a:p>
      </dgm:t>
    </dgm:pt>
    <dgm:pt modelId="{4BF4BCB7-4F4A-488D-943C-1091DD7F7F53}" type="parTrans" cxnId="{73CE8E99-0253-4B06-8158-B2B87313940A}">
      <dgm:prSet/>
      <dgm:spPr/>
      <dgm:t>
        <a:bodyPr/>
        <a:lstStyle/>
        <a:p>
          <a:endParaRPr lang="en-US"/>
        </a:p>
      </dgm:t>
    </dgm:pt>
    <dgm:pt modelId="{FD9A8B62-AC8B-4465-87F9-35AD14135A65}" type="sibTrans" cxnId="{73CE8E99-0253-4B06-8158-B2B87313940A}">
      <dgm:prSet/>
      <dgm:spPr/>
      <dgm:t>
        <a:bodyPr/>
        <a:lstStyle/>
        <a:p>
          <a:endParaRPr lang="en-US"/>
        </a:p>
      </dgm:t>
    </dgm:pt>
    <dgm:pt modelId="{53381BAC-A702-4FD9-9070-DBB5BC70E494}">
      <dgm:prSet phldrT="[Text]" custT="1"/>
      <dgm:spPr>
        <a:gradFill rotWithShape="0">
          <a:gsLst>
            <a:gs pos="0">
              <a:srgbClr val="E6DCAC">
                <a:alpha val="0"/>
              </a:srgbClr>
            </a:gs>
            <a:gs pos="12000">
              <a:srgbClr val="E6D78A"/>
            </a:gs>
            <a:gs pos="30000">
              <a:srgbClr val="C7AC4C"/>
            </a:gs>
            <a:gs pos="45000">
              <a:srgbClr val="E6D78A"/>
            </a:gs>
            <a:gs pos="77000">
              <a:srgbClr val="C7AC4C"/>
            </a:gs>
            <a:gs pos="100000">
              <a:srgbClr val="E6DCAC"/>
            </a:gs>
          </a:gsLst>
          <a:lin ang="5400000" scaled="0"/>
        </a:gradFill>
        <a:ln>
          <a:solidFill>
            <a:schemeClr val="accent2">
              <a:lumMod val="75000"/>
            </a:schemeClr>
          </a:solidFill>
        </a:ln>
      </dgm:spPr>
      <dgm:t>
        <a:bodyPr/>
        <a:lstStyle/>
        <a:p>
          <a:pPr algn="l"/>
          <a:r>
            <a:rPr lang="en-US" sz="1300" b="1" dirty="0">
              <a:solidFill>
                <a:srgbClr val="540000"/>
              </a:solidFill>
            </a:rPr>
            <a:t>VISION</a:t>
          </a:r>
        </a:p>
        <a:p>
          <a:pPr algn="l"/>
          <a:r>
            <a:rPr lang="en-GB" sz="1300" b="0" i="0" dirty="0" err="1">
              <a:solidFill>
                <a:srgbClr val="540000"/>
              </a:solidFill>
            </a:rPr>
            <a:t>Riwaayat</a:t>
          </a:r>
          <a:r>
            <a:rPr lang="en-GB" sz="1300" b="0" i="0" dirty="0">
              <a:solidFill>
                <a:srgbClr val="540000"/>
              </a:solidFill>
            </a:rPr>
            <a:t> envisions to bridge the gap between the progressive nation and its rich cultural heritage possessing unparalleled craftsmanship and artistry. To help people realise the power of tradition in enhancing the sense of fashion and glamour.</a:t>
          </a:r>
          <a:endParaRPr lang="en-US" sz="1300" b="1" dirty="0">
            <a:solidFill>
              <a:srgbClr val="540000"/>
            </a:solidFill>
          </a:endParaRPr>
        </a:p>
      </dgm:t>
    </dgm:pt>
    <dgm:pt modelId="{414ABE53-44FE-484C-BACB-03F6EF5BFED4}" type="parTrans" cxnId="{9C19CBB9-D49F-45FC-A4ED-815E3A764955}">
      <dgm:prSet/>
      <dgm:spPr/>
      <dgm:t>
        <a:bodyPr/>
        <a:lstStyle/>
        <a:p>
          <a:endParaRPr lang="en-US"/>
        </a:p>
      </dgm:t>
    </dgm:pt>
    <dgm:pt modelId="{0F27752B-6C35-4061-8977-DB3616B836CE}" type="sibTrans" cxnId="{9C19CBB9-D49F-45FC-A4ED-815E3A764955}">
      <dgm:prSet/>
      <dgm:spPr/>
      <dgm:t>
        <a:bodyPr/>
        <a:lstStyle/>
        <a:p>
          <a:endParaRPr lang="en-US"/>
        </a:p>
      </dgm:t>
    </dgm:pt>
    <dgm:pt modelId="{341DC463-0B48-4D50-A514-D7DFAAB6CF77}">
      <dgm:prSet phldrT="[Text]" custT="1"/>
      <dgm:spPr>
        <a:solidFill>
          <a:schemeClr val="accent2">
            <a:lumMod val="75000"/>
            <a:alpha val="53000"/>
          </a:schemeClr>
        </a:solidFill>
        <a:ln>
          <a:solidFill>
            <a:schemeClr val="accent2">
              <a:lumMod val="50000"/>
            </a:schemeClr>
          </a:solidFill>
        </a:ln>
      </dgm:spPr>
      <dgm:t>
        <a:bodyPr/>
        <a:lstStyle/>
        <a:p>
          <a:r>
            <a:rPr lang="en-US" sz="1300" b="1" dirty="0">
              <a:solidFill>
                <a:schemeClr val="accent2">
                  <a:lumMod val="50000"/>
                </a:schemeClr>
              </a:solidFill>
            </a:rPr>
            <a:t>OBJECTIVE/AGENDA</a:t>
          </a:r>
        </a:p>
      </dgm:t>
    </dgm:pt>
    <dgm:pt modelId="{68FF1C55-DD4A-4A95-961F-A290B42D4CB7}" type="parTrans" cxnId="{2B830F48-B0D8-415E-B3B0-EB0E6B3FA07C}">
      <dgm:prSet/>
      <dgm:spPr/>
      <dgm:t>
        <a:bodyPr/>
        <a:lstStyle/>
        <a:p>
          <a:endParaRPr lang="en-US"/>
        </a:p>
      </dgm:t>
    </dgm:pt>
    <dgm:pt modelId="{26528B51-FFFE-4172-815A-0847CD6C16A2}" type="sibTrans" cxnId="{2B830F48-B0D8-415E-B3B0-EB0E6B3FA07C}">
      <dgm:prSet/>
      <dgm:spPr/>
      <dgm:t>
        <a:bodyPr/>
        <a:lstStyle/>
        <a:p>
          <a:endParaRPr lang="en-US"/>
        </a:p>
      </dgm:t>
    </dgm:pt>
    <dgm:pt modelId="{F5865519-1905-4F76-8C74-CF1A84AE82A7}" type="pres">
      <dgm:prSet presAssocID="{D3C8ABF7-60B1-4113-9F0E-B599519C9D95}" presName="Name0" presStyleCnt="0">
        <dgm:presLayoutVars>
          <dgm:dir/>
          <dgm:resizeHandles val="exact"/>
        </dgm:presLayoutVars>
      </dgm:prSet>
      <dgm:spPr/>
    </dgm:pt>
    <dgm:pt modelId="{A615AF43-1ED8-4920-A22D-96EB822B1A5D}" type="pres">
      <dgm:prSet presAssocID="{922068DC-429B-4F1D-97CE-D6619C059FAE}" presName="node" presStyleLbl="node1" presStyleIdx="0" presStyleCnt="3">
        <dgm:presLayoutVars>
          <dgm:bulletEnabled val="1"/>
        </dgm:presLayoutVars>
      </dgm:prSet>
      <dgm:spPr/>
    </dgm:pt>
    <dgm:pt modelId="{5245DF96-91DA-4BCD-9503-9B847AB5CACF}" type="pres">
      <dgm:prSet presAssocID="{FD9A8B62-AC8B-4465-87F9-35AD14135A65}" presName="sibTrans" presStyleCnt="0"/>
      <dgm:spPr/>
    </dgm:pt>
    <dgm:pt modelId="{DAB27AB4-C702-4123-A075-9B0F336DCB97}" type="pres">
      <dgm:prSet presAssocID="{53381BAC-A702-4FD9-9070-DBB5BC70E494}" presName="node" presStyleLbl="node1" presStyleIdx="1" presStyleCnt="3" custLinFactNeighborX="1" custLinFactNeighborY="21221">
        <dgm:presLayoutVars>
          <dgm:bulletEnabled val="1"/>
        </dgm:presLayoutVars>
      </dgm:prSet>
      <dgm:spPr/>
    </dgm:pt>
    <dgm:pt modelId="{3ADA4BC2-34D3-4227-B0C8-47DEE84FAF12}" type="pres">
      <dgm:prSet presAssocID="{0F27752B-6C35-4061-8977-DB3616B836CE}" presName="sibTrans" presStyleCnt="0"/>
      <dgm:spPr/>
    </dgm:pt>
    <dgm:pt modelId="{1AF7CBA8-6840-407A-AAEE-1A5D8B86DD0D}" type="pres">
      <dgm:prSet presAssocID="{341DC463-0B48-4D50-A514-D7DFAAB6CF77}" presName="node" presStyleLbl="node1" presStyleIdx="2" presStyleCnt="3" custLinFactNeighborX="514" custLinFactNeighborY="-1269">
        <dgm:presLayoutVars>
          <dgm:bulletEnabled val="1"/>
        </dgm:presLayoutVars>
      </dgm:prSet>
      <dgm:spPr/>
    </dgm:pt>
  </dgm:ptLst>
  <dgm:cxnLst>
    <dgm:cxn modelId="{2B830F48-B0D8-415E-B3B0-EB0E6B3FA07C}" srcId="{D3C8ABF7-60B1-4113-9F0E-B599519C9D95}" destId="{341DC463-0B48-4D50-A514-D7DFAAB6CF77}" srcOrd="2" destOrd="0" parTransId="{68FF1C55-DD4A-4A95-961F-A290B42D4CB7}" sibTransId="{26528B51-FFFE-4172-815A-0847CD6C16A2}"/>
    <dgm:cxn modelId="{1B919E82-C24B-423A-80B0-E4CEEA48ED5C}" type="presOf" srcId="{D3C8ABF7-60B1-4113-9F0E-B599519C9D95}" destId="{F5865519-1905-4F76-8C74-CF1A84AE82A7}" srcOrd="0" destOrd="0" presId="urn:microsoft.com/office/officeart/2005/8/layout/hList6"/>
    <dgm:cxn modelId="{5F1AEC8D-71C6-4C3A-B1D1-B9BA6EB116BB}" type="presOf" srcId="{341DC463-0B48-4D50-A514-D7DFAAB6CF77}" destId="{1AF7CBA8-6840-407A-AAEE-1A5D8B86DD0D}" srcOrd="0" destOrd="0" presId="urn:microsoft.com/office/officeart/2005/8/layout/hList6"/>
    <dgm:cxn modelId="{F78E8D95-963E-40D8-9922-CDAC3E4B9F00}" type="presOf" srcId="{922068DC-429B-4F1D-97CE-D6619C059FAE}" destId="{A615AF43-1ED8-4920-A22D-96EB822B1A5D}" srcOrd="0" destOrd="0" presId="urn:microsoft.com/office/officeart/2005/8/layout/hList6"/>
    <dgm:cxn modelId="{73CE8E99-0253-4B06-8158-B2B87313940A}" srcId="{D3C8ABF7-60B1-4113-9F0E-B599519C9D95}" destId="{922068DC-429B-4F1D-97CE-D6619C059FAE}" srcOrd="0" destOrd="0" parTransId="{4BF4BCB7-4F4A-488D-943C-1091DD7F7F53}" sibTransId="{FD9A8B62-AC8B-4465-87F9-35AD14135A65}"/>
    <dgm:cxn modelId="{9C19CBB9-D49F-45FC-A4ED-815E3A764955}" srcId="{D3C8ABF7-60B1-4113-9F0E-B599519C9D95}" destId="{53381BAC-A702-4FD9-9070-DBB5BC70E494}" srcOrd="1" destOrd="0" parTransId="{414ABE53-44FE-484C-BACB-03F6EF5BFED4}" sibTransId="{0F27752B-6C35-4061-8977-DB3616B836CE}"/>
    <dgm:cxn modelId="{EA864FCB-1A90-4017-AAA5-A4880FFAB9F4}" type="presOf" srcId="{53381BAC-A702-4FD9-9070-DBB5BC70E494}" destId="{DAB27AB4-C702-4123-A075-9B0F336DCB97}" srcOrd="0" destOrd="0" presId="urn:microsoft.com/office/officeart/2005/8/layout/hList6"/>
    <dgm:cxn modelId="{70238224-376B-492C-9397-1591DB7771C5}" type="presParOf" srcId="{F5865519-1905-4F76-8C74-CF1A84AE82A7}" destId="{A615AF43-1ED8-4920-A22D-96EB822B1A5D}" srcOrd="0" destOrd="0" presId="urn:microsoft.com/office/officeart/2005/8/layout/hList6"/>
    <dgm:cxn modelId="{B3643107-F6E8-4846-A235-F6F900C3885E}" type="presParOf" srcId="{F5865519-1905-4F76-8C74-CF1A84AE82A7}" destId="{5245DF96-91DA-4BCD-9503-9B847AB5CACF}" srcOrd="1" destOrd="0" presId="urn:microsoft.com/office/officeart/2005/8/layout/hList6"/>
    <dgm:cxn modelId="{65530E9F-F853-458A-8EB6-1CC8955357A6}" type="presParOf" srcId="{F5865519-1905-4F76-8C74-CF1A84AE82A7}" destId="{DAB27AB4-C702-4123-A075-9B0F336DCB97}" srcOrd="2" destOrd="0" presId="urn:microsoft.com/office/officeart/2005/8/layout/hList6"/>
    <dgm:cxn modelId="{FC14BE7F-D181-43E6-AC84-543B03547685}" type="presParOf" srcId="{F5865519-1905-4F76-8C74-CF1A84AE82A7}" destId="{3ADA4BC2-34D3-4227-B0C8-47DEE84FAF12}" srcOrd="3" destOrd="0" presId="urn:microsoft.com/office/officeart/2005/8/layout/hList6"/>
    <dgm:cxn modelId="{FFB1156B-43BE-4BA9-90A9-FB47D7133400}" type="presParOf" srcId="{F5865519-1905-4F76-8C74-CF1A84AE82A7}" destId="{1AF7CBA8-6840-407A-AAEE-1A5D8B86DD0D}" srcOrd="4" destOrd="0" presId="urn:microsoft.com/office/officeart/2005/8/layout/h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8978F60-A752-4C92-A875-C263B0367752}" type="doc">
      <dgm:prSet loTypeId="urn:microsoft.com/office/officeart/2005/8/layout/matrix1" loCatId="matrix" qsTypeId="urn:microsoft.com/office/officeart/2005/8/quickstyle/simple1" qsCatId="simple" csTypeId="urn:microsoft.com/office/officeart/2005/8/colors/accent1_2" csCatId="accent1" phldr="1"/>
      <dgm:spPr/>
      <dgm:t>
        <a:bodyPr/>
        <a:lstStyle/>
        <a:p>
          <a:endParaRPr lang="en-US"/>
        </a:p>
      </dgm:t>
    </dgm:pt>
    <dgm:pt modelId="{36876810-5899-4257-83DA-61F2E5E5F721}">
      <dgm:prSet phldrT="[Text]" custT="1"/>
      <dgm:spPr>
        <a:solidFill>
          <a:schemeClr val="accent4">
            <a:lumMod val="60000"/>
            <a:lumOff val="40000"/>
          </a:schemeClr>
        </a:solidFill>
        <a:ln>
          <a:solidFill>
            <a:srgbClr val="FFC000"/>
          </a:solidFill>
        </a:ln>
      </dgm:spPr>
      <dgm:t>
        <a:bodyPr/>
        <a:lstStyle/>
        <a:p>
          <a:r>
            <a:rPr lang="en-US" sz="1400" b="1" dirty="0">
              <a:solidFill>
                <a:srgbClr val="9A0000"/>
              </a:solidFill>
            </a:rPr>
            <a:t>4P ANALYSIS</a:t>
          </a:r>
        </a:p>
      </dgm:t>
    </dgm:pt>
    <dgm:pt modelId="{1E6A14C1-5B15-4DC9-B2DE-28E0A3E47CBD}" type="parTrans" cxnId="{05B5E4CA-E33C-473C-A890-323EFA59C359}">
      <dgm:prSet/>
      <dgm:spPr/>
      <dgm:t>
        <a:bodyPr/>
        <a:lstStyle/>
        <a:p>
          <a:endParaRPr lang="en-US"/>
        </a:p>
      </dgm:t>
    </dgm:pt>
    <dgm:pt modelId="{83093927-6FE0-4705-9727-61F92B37E74C}" type="sibTrans" cxnId="{05B5E4CA-E33C-473C-A890-323EFA59C359}">
      <dgm:prSet/>
      <dgm:spPr/>
      <dgm:t>
        <a:bodyPr/>
        <a:lstStyle/>
        <a:p>
          <a:endParaRPr lang="en-US"/>
        </a:p>
      </dgm:t>
    </dgm:pt>
    <dgm:pt modelId="{591ABB05-8A00-494D-A299-C4065EB52FD4}">
      <dgm:prSet phldrT="[Text]" custT="1"/>
      <dgm:spPr>
        <a:solidFill>
          <a:schemeClr val="accent6">
            <a:lumMod val="75000"/>
            <a:alpha val="56000"/>
          </a:schemeClr>
        </a:solidFill>
        <a:ln>
          <a:solidFill>
            <a:srgbClr val="FFC000"/>
          </a:solidFill>
        </a:ln>
      </dgm:spPr>
      <dgm:t>
        <a:bodyPr anchor="t"/>
        <a:lstStyle/>
        <a:p>
          <a:r>
            <a:rPr lang="en-US" sz="1200" b="1" dirty="0">
              <a:solidFill>
                <a:srgbClr val="FABC02"/>
              </a:solidFill>
            </a:rPr>
            <a:t>PRODUCT</a:t>
          </a:r>
        </a:p>
        <a:p>
          <a:r>
            <a:rPr lang="en-IN" sz="1100" dirty="0">
              <a:solidFill>
                <a:srgbClr val="FABC02"/>
              </a:solidFill>
            </a:rPr>
            <a:t>The brand has wide range of occasional traditional and premium clothing for men and women and kids along with fashion accessories as a part of its marketing mix product strategy. It believes in giving the customer complete in ethnic experience. </a:t>
          </a:r>
          <a:r>
            <a:rPr lang="en-IN" sz="1100" dirty="0" err="1">
              <a:solidFill>
                <a:srgbClr val="FABC02"/>
              </a:solidFill>
            </a:rPr>
            <a:t>Riwaayat</a:t>
          </a:r>
          <a:r>
            <a:rPr lang="en-IN" sz="1100" dirty="0">
              <a:solidFill>
                <a:srgbClr val="FABC02"/>
              </a:solidFill>
            </a:rPr>
            <a:t> offers apparels exclusively designed by Indian craftsmen. Ethnic wear for women includes salwar kameez, saree, lehengas etc. For men the range includes sherwani, kurta, dhoti and regional apparels </a:t>
          </a:r>
          <a:endParaRPr lang="en-US" sz="1100" b="1" dirty="0">
            <a:solidFill>
              <a:srgbClr val="FABC02"/>
            </a:solidFill>
          </a:endParaRPr>
        </a:p>
      </dgm:t>
    </dgm:pt>
    <dgm:pt modelId="{532BA2D3-D1BC-4B8C-9382-78F76DB9C9C4}" type="parTrans" cxnId="{1AB1644E-C22B-4061-AA9E-80047F7B66E1}">
      <dgm:prSet/>
      <dgm:spPr/>
      <dgm:t>
        <a:bodyPr/>
        <a:lstStyle/>
        <a:p>
          <a:endParaRPr lang="en-US"/>
        </a:p>
      </dgm:t>
    </dgm:pt>
    <dgm:pt modelId="{30A4EB9C-F868-485B-B441-4931F6B0852A}" type="sibTrans" cxnId="{1AB1644E-C22B-4061-AA9E-80047F7B66E1}">
      <dgm:prSet/>
      <dgm:spPr/>
      <dgm:t>
        <a:bodyPr/>
        <a:lstStyle/>
        <a:p>
          <a:endParaRPr lang="en-US"/>
        </a:p>
      </dgm:t>
    </dgm:pt>
    <dgm:pt modelId="{0634F855-CB59-4071-99A4-86B589A8996A}">
      <dgm:prSet phldrT="[Text]" custT="1"/>
      <dgm:spPr>
        <a:solidFill>
          <a:schemeClr val="accent4">
            <a:lumMod val="75000"/>
            <a:alpha val="60000"/>
          </a:schemeClr>
        </a:solidFill>
        <a:ln>
          <a:solidFill>
            <a:srgbClr val="FFC000"/>
          </a:solidFill>
        </a:ln>
      </dgm:spPr>
      <dgm:t>
        <a:bodyPr anchor="t"/>
        <a:lstStyle/>
        <a:p>
          <a:pPr algn="ctr"/>
          <a:r>
            <a:rPr lang="en-US" sz="1000" b="1" dirty="0">
              <a:solidFill>
                <a:srgbClr val="FFC000"/>
              </a:solidFill>
            </a:rPr>
            <a:t>PRICE</a:t>
          </a:r>
        </a:p>
        <a:p>
          <a:pPr algn="l"/>
          <a:r>
            <a:rPr lang="en-IN" sz="900" b="1" u="sng" dirty="0">
              <a:solidFill>
                <a:srgbClr val="FABC02"/>
              </a:solidFill>
            </a:rPr>
            <a:t>Pricing</a:t>
          </a:r>
          <a:r>
            <a:rPr lang="en-IN" sz="900" dirty="0">
              <a:solidFill>
                <a:srgbClr val="FABC02"/>
              </a:solidFill>
            </a:rPr>
            <a:t>: Set according to the </a:t>
          </a:r>
          <a:r>
            <a:rPr lang="en-IN" sz="900" dirty="0" err="1">
              <a:solidFill>
                <a:srgbClr val="FABC02"/>
              </a:solidFill>
            </a:rPr>
            <a:t>competitiors</a:t>
          </a:r>
          <a:r>
            <a:rPr lang="en-IN" sz="900" dirty="0">
              <a:solidFill>
                <a:srgbClr val="FABC02"/>
              </a:solidFill>
            </a:rPr>
            <a:t> (</a:t>
          </a:r>
          <a:r>
            <a:rPr lang="en-IN" sz="900" dirty="0" err="1">
              <a:solidFill>
                <a:srgbClr val="FABC02"/>
              </a:solidFill>
            </a:rPr>
            <a:t>Mohey</a:t>
          </a:r>
          <a:r>
            <a:rPr lang="en-IN" sz="900" dirty="0">
              <a:solidFill>
                <a:srgbClr val="FABC02"/>
              </a:solidFill>
            </a:rPr>
            <a:t>, Biba, </a:t>
          </a:r>
          <a:r>
            <a:rPr lang="en-IN" sz="900" dirty="0" err="1">
              <a:solidFill>
                <a:srgbClr val="FABC02"/>
              </a:solidFill>
            </a:rPr>
            <a:t>Manyawar</a:t>
          </a:r>
          <a:r>
            <a:rPr lang="en-IN" sz="900" dirty="0">
              <a:solidFill>
                <a:srgbClr val="FABC02"/>
              </a:solidFill>
            </a:rPr>
            <a:t> etc.). For women’s apparel, pricing ranges from 1k-20k INR. For men’s apparel, 1k-20k INR. For kids 500-7k INR. </a:t>
          </a:r>
        </a:p>
        <a:p>
          <a:pPr algn="l"/>
          <a:r>
            <a:rPr lang="en-IN" sz="900" b="1" u="sng" dirty="0">
              <a:solidFill>
                <a:srgbClr val="FABC02"/>
              </a:solidFill>
            </a:rPr>
            <a:t>Return and refund </a:t>
          </a:r>
          <a:r>
            <a:rPr lang="en-IN" sz="900" b="1" u="sng" dirty="0" err="1">
              <a:solidFill>
                <a:srgbClr val="FABC02"/>
              </a:solidFill>
            </a:rPr>
            <a:t>policy</a:t>
          </a:r>
          <a:r>
            <a:rPr lang="en-IN" sz="900" dirty="0" err="1">
              <a:solidFill>
                <a:srgbClr val="FABC02"/>
              </a:solidFill>
            </a:rPr>
            <a:t>:'No</a:t>
          </a:r>
          <a:r>
            <a:rPr lang="en-IN" sz="900" dirty="0">
              <a:solidFill>
                <a:srgbClr val="FABC02"/>
              </a:solidFill>
            </a:rPr>
            <a:t> Questions Asked Returns Policy'. If not satisfied with the product, can contact through call or e-mail within 30 days from date of order.</a:t>
          </a:r>
        </a:p>
        <a:p>
          <a:pPr algn="l"/>
          <a:r>
            <a:rPr lang="en-IN" sz="900" b="1" u="sng" dirty="0">
              <a:solidFill>
                <a:srgbClr val="FABC02"/>
              </a:solidFill>
            </a:rPr>
            <a:t>Payment methods</a:t>
          </a:r>
          <a:r>
            <a:rPr lang="en-IN" sz="900" dirty="0">
              <a:solidFill>
                <a:srgbClr val="FABC02"/>
              </a:solidFill>
            </a:rPr>
            <a:t>: cash on delivery to the customers along with different payment options like net banking and Debit/Credit cards, Mobile wallets (VISA, Master Cards, American Express, Paytm).</a:t>
          </a:r>
        </a:p>
        <a:p>
          <a:pPr algn="l"/>
          <a:r>
            <a:rPr lang="en-IN" sz="900" b="1" u="sng" dirty="0" err="1">
              <a:solidFill>
                <a:srgbClr val="FABC02"/>
              </a:solidFill>
            </a:rPr>
            <a:t>Offers:</a:t>
          </a:r>
          <a:r>
            <a:rPr lang="en-IN" sz="900" dirty="0" err="1">
              <a:solidFill>
                <a:srgbClr val="FABC02"/>
              </a:solidFill>
            </a:rPr>
            <a:t>offers</a:t>
          </a:r>
          <a:r>
            <a:rPr lang="en-IN" sz="900" dirty="0">
              <a:solidFill>
                <a:srgbClr val="FABC02"/>
              </a:solidFill>
            </a:rPr>
            <a:t> free shipping for the total order value of Rs.3000. offers like 'Buy 2 kurta get 40% off' etc. Promotional pricing strategy like 'Up to 50% off' and offers summer and Winter sales</a:t>
          </a:r>
        </a:p>
        <a:p>
          <a:pPr algn="l"/>
          <a:r>
            <a:rPr lang="en-IN" sz="900" dirty="0">
              <a:solidFill>
                <a:srgbClr val="FABC02"/>
              </a:solidFill>
            </a:rPr>
            <a:t>                            will also be incorporated.</a:t>
          </a:r>
          <a:endParaRPr lang="en-US" sz="900" b="1" dirty="0">
            <a:solidFill>
              <a:srgbClr val="FABC02"/>
            </a:solidFill>
          </a:endParaRPr>
        </a:p>
      </dgm:t>
    </dgm:pt>
    <dgm:pt modelId="{931FE239-5583-472B-9C4B-D45A1DBA0B4D}" type="parTrans" cxnId="{72E21623-76B8-4FA0-B1CE-290245F003B1}">
      <dgm:prSet/>
      <dgm:spPr/>
      <dgm:t>
        <a:bodyPr/>
        <a:lstStyle/>
        <a:p>
          <a:endParaRPr lang="en-US"/>
        </a:p>
      </dgm:t>
    </dgm:pt>
    <dgm:pt modelId="{385E73B2-3CAF-412A-ABCC-3104166A59DC}" type="sibTrans" cxnId="{72E21623-76B8-4FA0-B1CE-290245F003B1}">
      <dgm:prSet/>
      <dgm:spPr/>
      <dgm:t>
        <a:bodyPr/>
        <a:lstStyle/>
        <a:p>
          <a:endParaRPr lang="en-US"/>
        </a:p>
      </dgm:t>
    </dgm:pt>
    <dgm:pt modelId="{409FBD7E-FE5B-4A8B-935C-1D101869B9C6}">
      <dgm:prSet phldrT="[Text]" custT="1"/>
      <dgm:spPr>
        <a:solidFill>
          <a:srgbClr val="FFFF00">
            <a:alpha val="43000"/>
          </a:srgbClr>
        </a:solidFill>
        <a:ln>
          <a:solidFill>
            <a:srgbClr val="FABC02"/>
          </a:solidFill>
        </a:ln>
      </dgm:spPr>
      <dgm:t>
        <a:bodyPr anchor="t"/>
        <a:lstStyle/>
        <a:p>
          <a:pPr algn="ctr">
            <a:buNone/>
          </a:pPr>
          <a:r>
            <a:rPr lang="en-US" sz="1800" b="1" dirty="0">
              <a:solidFill>
                <a:srgbClr val="FFC000"/>
              </a:solidFill>
            </a:rPr>
            <a:t>PLACE</a:t>
          </a:r>
        </a:p>
        <a:p>
          <a:pPr algn="l">
            <a:buFont typeface="Courier New" panose="02070309020205020404" pitchFamily="49" charset="0"/>
            <a:buChar char="o"/>
          </a:pPr>
          <a:r>
            <a:rPr lang="en-IN" sz="1100" b="1" dirty="0">
              <a:solidFill>
                <a:srgbClr val="FABC02"/>
              </a:solidFill>
            </a:rPr>
            <a:t>available through e-commerce websites like </a:t>
          </a:r>
          <a:r>
            <a:rPr lang="en-IN" sz="1100" b="1" dirty="0" err="1">
              <a:solidFill>
                <a:srgbClr val="FABC02"/>
              </a:solidFill>
            </a:rPr>
            <a:t>amazon.com</a:t>
          </a:r>
          <a:r>
            <a:rPr lang="en-IN" sz="1100" b="1" dirty="0">
              <a:solidFill>
                <a:srgbClr val="FABC02"/>
              </a:solidFill>
            </a:rPr>
            <a:t>, </a:t>
          </a:r>
          <a:r>
            <a:rPr lang="en-IN" sz="1100" b="1" dirty="0" err="1">
              <a:solidFill>
                <a:srgbClr val="FABC02"/>
              </a:solidFill>
            </a:rPr>
            <a:t>jabong.com</a:t>
          </a:r>
          <a:r>
            <a:rPr lang="en-IN" sz="1100" b="1" dirty="0">
              <a:solidFill>
                <a:srgbClr val="FABC02"/>
              </a:solidFill>
            </a:rPr>
            <a:t>, </a:t>
          </a:r>
          <a:r>
            <a:rPr lang="en-IN" sz="1100" b="1" dirty="0" err="1">
              <a:solidFill>
                <a:srgbClr val="FABC02"/>
              </a:solidFill>
            </a:rPr>
            <a:t>snapdeal.com</a:t>
          </a:r>
          <a:r>
            <a:rPr lang="en-IN" sz="1100" b="1" dirty="0">
              <a:solidFill>
                <a:srgbClr val="FABC02"/>
              </a:solidFill>
            </a:rPr>
            <a:t> etc. </a:t>
          </a:r>
        </a:p>
        <a:p>
          <a:pPr algn="l">
            <a:buFont typeface="Courier New" panose="02070309020205020404" pitchFamily="49" charset="0"/>
            <a:buChar char="o"/>
          </a:pPr>
          <a:r>
            <a:rPr lang="en-IN" sz="1100" b="1" dirty="0">
              <a:solidFill>
                <a:srgbClr val="FABC02"/>
              </a:solidFill>
            </a:rPr>
            <a:t>Collaborate with retail stores like pantaloons, reliance trends etc.</a:t>
          </a:r>
        </a:p>
        <a:p>
          <a:pPr algn="l">
            <a:buFont typeface="Courier New" panose="02070309020205020404" pitchFamily="49" charset="0"/>
            <a:buChar char="o"/>
          </a:pPr>
          <a:r>
            <a:rPr lang="en-IN" sz="1100" b="1" dirty="0">
              <a:solidFill>
                <a:srgbClr val="FABC02"/>
              </a:solidFill>
            </a:rPr>
            <a:t>50 showrooms covering most of the major cities in the nation. </a:t>
          </a:r>
          <a:endParaRPr lang="en-US" sz="1100" b="1" dirty="0">
            <a:solidFill>
              <a:srgbClr val="FABC02"/>
            </a:solidFill>
          </a:endParaRPr>
        </a:p>
      </dgm:t>
    </dgm:pt>
    <dgm:pt modelId="{15FBFF03-FE73-43D0-A2A3-AE7E9B7575AA}" type="parTrans" cxnId="{E7529D42-E2D4-46F4-A23F-E48C899DB45A}">
      <dgm:prSet/>
      <dgm:spPr/>
      <dgm:t>
        <a:bodyPr/>
        <a:lstStyle/>
        <a:p>
          <a:endParaRPr lang="en-US"/>
        </a:p>
      </dgm:t>
    </dgm:pt>
    <dgm:pt modelId="{3E03AAE6-175F-42FB-B0EB-C935D7E596EB}" type="sibTrans" cxnId="{E7529D42-E2D4-46F4-A23F-E48C899DB45A}">
      <dgm:prSet/>
      <dgm:spPr/>
      <dgm:t>
        <a:bodyPr/>
        <a:lstStyle/>
        <a:p>
          <a:endParaRPr lang="en-US"/>
        </a:p>
      </dgm:t>
    </dgm:pt>
    <dgm:pt modelId="{E7A78EDC-13B5-4E3F-AE7A-BE2A9F8543F9}">
      <dgm:prSet phldrT="[Text]" custT="1"/>
      <dgm:spPr>
        <a:solidFill>
          <a:schemeClr val="accent3">
            <a:lumMod val="50000"/>
            <a:alpha val="56000"/>
          </a:schemeClr>
        </a:solidFill>
        <a:ln>
          <a:solidFill>
            <a:srgbClr val="FFC000"/>
          </a:solidFill>
        </a:ln>
      </dgm:spPr>
      <dgm:t>
        <a:bodyPr anchor="t"/>
        <a:lstStyle/>
        <a:p>
          <a:r>
            <a:rPr lang="en-US" sz="1800" b="1" dirty="0">
              <a:solidFill>
                <a:srgbClr val="FFC000"/>
              </a:solidFill>
            </a:rPr>
            <a:t>PROMOTION</a:t>
          </a:r>
        </a:p>
      </dgm:t>
    </dgm:pt>
    <dgm:pt modelId="{365CBC4B-B380-40E1-9E8C-98EA2D943693}" type="parTrans" cxnId="{05F90DF6-CC5A-4814-8259-A75000FB98F2}">
      <dgm:prSet/>
      <dgm:spPr/>
      <dgm:t>
        <a:bodyPr/>
        <a:lstStyle/>
        <a:p>
          <a:endParaRPr lang="en-US"/>
        </a:p>
      </dgm:t>
    </dgm:pt>
    <dgm:pt modelId="{E19F2D97-4D63-4B04-839A-DED559174EA4}" type="sibTrans" cxnId="{05F90DF6-CC5A-4814-8259-A75000FB98F2}">
      <dgm:prSet/>
      <dgm:spPr/>
      <dgm:t>
        <a:bodyPr/>
        <a:lstStyle/>
        <a:p>
          <a:endParaRPr lang="en-US"/>
        </a:p>
      </dgm:t>
    </dgm:pt>
    <dgm:pt modelId="{99E3A764-4ABD-4D58-BA99-7C2FEBE61CF3}" type="pres">
      <dgm:prSet presAssocID="{58978F60-A752-4C92-A875-C263B0367752}" presName="diagram" presStyleCnt="0">
        <dgm:presLayoutVars>
          <dgm:chMax val="1"/>
          <dgm:dir/>
          <dgm:animLvl val="ctr"/>
          <dgm:resizeHandles val="exact"/>
        </dgm:presLayoutVars>
      </dgm:prSet>
      <dgm:spPr/>
    </dgm:pt>
    <dgm:pt modelId="{FFD92F10-A6E6-42E4-8CEF-F502D56EDDC3}" type="pres">
      <dgm:prSet presAssocID="{58978F60-A752-4C92-A875-C263B0367752}" presName="matrix" presStyleCnt="0"/>
      <dgm:spPr/>
    </dgm:pt>
    <dgm:pt modelId="{261DE08A-7848-4ED1-BFCC-3545BA96F032}" type="pres">
      <dgm:prSet presAssocID="{58978F60-A752-4C92-A875-C263B0367752}" presName="tile1" presStyleLbl="node1" presStyleIdx="0" presStyleCnt="4"/>
      <dgm:spPr/>
    </dgm:pt>
    <dgm:pt modelId="{50C45363-B133-479D-BC34-04C22C7F92FA}" type="pres">
      <dgm:prSet presAssocID="{58978F60-A752-4C92-A875-C263B0367752}" presName="tile1text" presStyleLbl="node1" presStyleIdx="0" presStyleCnt="4">
        <dgm:presLayoutVars>
          <dgm:chMax val="0"/>
          <dgm:chPref val="0"/>
          <dgm:bulletEnabled val="1"/>
        </dgm:presLayoutVars>
      </dgm:prSet>
      <dgm:spPr/>
    </dgm:pt>
    <dgm:pt modelId="{265A190D-7B7E-4922-949B-0AEAEBDD9665}" type="pres">
      <dgm:prSet presAssocID="{58978F60-A752-4C92-A875-C263B0367752}" presName="tile2" presStyleLbl="node1" presStyleIdx="1" presStyleCnt="4"/>
      <dgm:spPr/>
    </dgm:pt>
    <dgm:pt modelId="{1DBF966B-D7B2-4659-81D5-CC0B61FAA3B7}" type="pres">
      <dgm:prSet presAssocID="{58978F60-A752-4C92-A875-C263B0367752}" presName="tile2text" presStyleLbl="node1" presStyleIdx="1" presStyleCnt="4">
        <dgm:presLayoutVars>
          <dgm:chMax val="0"/>
          <dgm:chPref val="0"/>
          <dgm:bulletEnabled val="1"/>
        </dgm:presLayoutVars>
      </dgm:prSet>
      <dgm:spPr/>
    </dgm:pt>
    <dgm:pt modelId="{536B8177-B7C4-43D2-A218-910EF803B85F}" type="pres">
      <dgm:prSet presAssocID="{58978F60-A752-4C92-A875-C263B0367752}" presName="tile3" presStyleLbl="node1" presStyleIdx="2" presStyleCnt="4"/>
      <dgm:spPr/>
    </dgm:pt>
    <dgm:pt modelId="{DE0BF07F-DDB2-4D1A-8A20-EACF68252FDC}" type="pres">
      <dgm:prSet presAssocID="{58978F60-A752-4C92-A875-C263B0367752}" presName="tile3text" presStyleLbl="node1" presStyleIdx="2" presStyleCnt="4">
        <dgm:presLayoutVars>
          <dgm:chMax val="0"/>
          <dgm:chPref val="0"/>
          <dgm:bulletEnabled val="1"/>
        </dgm:presLayoutVars>
      </dgm:prSet>
      <dgm:spPr/>
    </dgm:pt>
    <dgm:pt modelId="{700C7BCA-DAA0-414E-B83A-B539DD29C6F3}" type="pres">
      <dgm:prSet presAssocID="{58978F60-A752-4C92-A875-C263B0367752}" presName="tile4" presStyleLbl="node1" presStyleIdx="3" presStyleCnt="4"/>
      <dgm:spPr/>
    </dgm:pt>
    <dgm:pt modelId="{85A4F31B-B91C-4CBD-8660-F05321DAC1A4}" type="pres">
      <dgm:prSet presAssocID="{58978F60-A752-4C92-A875-C263B0367752}" presName="tile4text" presStyleLbl="node1" presStyleIdx="3" presStyleCnt="4">
        <dgm:presLayoutVars>
          <dgm:chMax val="0"/>
          <dgm:chPref val="0"/>
          <dgm:bulletEnabled val="1"/>
        </dgm:presLayoutVars>
      </dgm:prSet>
      <dgm:spPr/>
    </dgm:pt>
    <dgm:pt modelId="{56A0E3B8-E65D-4863-BF88-726268D52441}" type="pres">
      <dgm:prSet presAssocID="{58978F60-A752-4C92-A875-C263B0367752}" presName="centerTile" presStyleLbl="fgShp" presStyleIdx="0" presStyleCnt="1" custScaleX="99571" custScaleY="14526">
        <dgm:presLayoutVars>
          <dgm:chMax val="0"/>
          <dgm:chPref val="0"/>
        </dgm:presLayoutVars>
      </dgm:prSet>
      <dgm:spPr/>
    </dgm:pt>
  </dgm:ptLst>
  <dgm:cxnLst>
    <dgm:cxn modelId="{4987CC01-6EE6-49C2-83B7-276CFE541848}" type="presOf" srcId="{591ABB05-8A00-494D-A299-C4065EB52FD4}" destId="{261DE08A-7848-4ED1-BFCC-3545BA96F032}" srcOrd="0" destOrd="0" presId="urn:microsoft.com/office/officeart/2005/8/layout/matrix1"/>
    <dgm:cxn modelId="{8A567212-DDC9-4700-BC8E-F20BE3D08179}" type="presOf" srcId="{591ABB05-8A00-494D-A299-C4065EB52FD4}" destId="{50C45363-B133-479D-BC34-04C22C7F92FA}" srcOrd="1" destOrd="0" presId="urn:microsoft.com/office/officeart/2005/8/layout/matrix1"/>
    <dgm:cxn modelId="{72E21623-76B8-4FA0-B1CE-290245F003B1}" srcId="{36876810-5899-4257-83DA-61F2E5E5F721}" destId="{0634F855-CB59-4071-99A4-86B589A8996A}" srcOrd="1" destOrd="0" parTransId="{931FE239-5583-472B-9C4B-D45A1DBA0B4D}" sibTransId="{385E73B2-3CAF-412A-ABCC-3104166A59DC}"/>
    <dgm:cxn modelId="{E7529D42-E2D4-46F4-A23F-E48C899DB45A}" srcId="{36876810-5899-4257-83DA-61F2E5E5F721}" destId="{409FBD7E-FE5B-4A8B-935C-1D101869B9C6}" srcOrd="2" destOrd="0" parTransId="{15FBFF03-FE73-43D0-A2A3-AE7E9B7575AA}" sibTransId="{3E03AAE6-175F-42FB-B0EB-C935D7E596EB}"/>
    <dgm:cxn modelId="{1AB1644E-C22B-4061-AA9E-80047F7B66E1}" srcId="{36876810-5899-4257-83DA-61F2E5E5F721}" destId="{591ABB05-8A00-494D-A299-C4065EB52FD4}" srcOrd="0" destOrd="0" parTransId="{532BA2D3-D1BC-4B8C-9382-78F76DB9C9C4}" sibTransId="{30A4EB9C-F868-485B-B441-4931F6B0852A}"/>
    <dgm:cxn modelId="{10CE4C4F-5582-4CF9-A033-3D4714E1855C}" type="presOf" srcId="{409FBD7E-FE5B-4A8B-935C-1D101869B9C6}" destId="{DE0BF07F-DDB2-4D1A-8A20-EACF68252FDC}" srcOrd="1" destOrd="0" presId="urn:microsoft.com/office/officeart/2005/8/layout/matrix1"/>
    <dgm:cxn modelId="{76575851-B350-4510-8A59-5E11FA2F81FA}" type="presOf" srcId="{E7A78EDC-13B5-4E3F-AE7A-BE2A9F8543F9}" destId="{85A4F31B-B91C-4CBD-8660-F05321DAC1A4}" srcOrd="1" destOrd="0" presId="urn:microsoft.com/office/officeart/2005/8/layout/matrix1"/>
    <dgm:cxn modelId="{AD13A557-6225-4C0D-BAB7-2747EE17B6FB}" type="presOf" srcId="{58978F60-A752-4C92-A875-C263B0367752}" destId="{99E3A764-4ABD-4D58-BA99-7C2FEBE61CF3}" srcOrd="0" destOrd="0" presId="urn:microsoft.com/office/officeart/2005/8/layout/matrix1"/>
    <dgm:cxn modelId="{ECA77680-CE91-475A-B981-E6A2920A1947}" type="presOf" srcId="{0634F855-CB59-4071-99A4-86B589A8996A}" destId="{1DBF966B-D7B2-4659-81D5-CC0B61FAA3B7}" srcOrd="1" destOrd="0" presId="urn:microsoft.com/office/officeart/2005/8/layout/matrix1"/>
    <dgm:cxn modelId="{CA46208F-B887-46BE-B44D-FD5D5C00D8D9}" type="presOf" srcId="{0634F855-CB59-4071-99A4-86B589A8996A}" destId="{265A190D-7B7E-4922-949B-0AEAEBDD9665}" srcOrd="0" destOrd="0" presId="urn:microsoft.com/office/officeart/2005/8/layout/matrix1"/>
    <dgm:cxn modelId="{FD557DC6-94F6-4435-B23F-483E13A61DF0}" type="presOf" srcId="{409FBD7E-FE5B-4A8B-935C-1D101869B9C6}" destId="{536B8177-B7C4-43D2-A218-910EF803B85F}" srcOrd="0" destOrd="0" presId="urn:microsoft.com/office/officeart/2005/8/layout/matrix1"/>
    <dgm:cxn modelId="{05B5E4CA-E33C-473C-A890-323EFA59C359}" srcId="{58978F60-A752-4C92-A875-C263B0367752}" destId="{36876810-5899-4257-83DA-61F2E5E5F721}" srcOrd="0" destOrd="0" parTransId="{1E6A14C1-5B15-4DC9-B2DE-28E0A3E47CBD}" sibTransId="{83093927-6FE0-4705-9727-61F92B37E74C}"/>
    <dgm:cxn modelId="{976433CE-A5AA-425C-AD8E-F472963D8287}" type="presOf" srcId="{E7A78EDC-13B5-4E3F-AE7A-BE2A9F8543F9}" destId="{700C7BCA-DAA0-414E-B83A-B539DD29C6F3}" srcOrd="0" destOrd="0" presId="urn:microsoft.com/office/officeart/2005/8/layout/matrix1"/>
    <dgm:cxn modelId="{05F90DF6-CC5A-4814-8259-A75000FB98F2}" srcId="{36876810-5899-4257-83DA-61F2E5E5F721}" destId="{E7A78EDC-13B5-4E3F-AE7A-BE2A9F8543F9}" srcOrd="3" destOrd="0" parTransId="{365CBC4B-B380-40E1-9E8C-98EA2D943693}" sibTransId="{E19F2D97-4D63-4B04-839A-DED559174EA4}"/>
    <dgm:cxn modelId="{67A7F4FA-E008-4F41-9B20-F6B5672A468E}" type="presOf" srcId="{36876810-5899-4257-83DA-61F2E5E5F721}" destId="{56A0E3B8-E65D-4863-BF88-726268D52441}" srcOrd="0" destOrd="0" presId="urn:microsoft.com/office/officeart/2005/8/layout/matrix1"/>
    <dgm:cxn modelId="{7369704E-B4A5-4A54-8D39-1A3BEC42ADC4}" type="presParOf" srcId="{99E3A764-4ABD-4D58-BA99-7C2FEBE61CF3}" destId="{FFD92F10-A6E6-42E4-8CEF-F502D56EDDC3}" srcOrd="0" destOrd="0" presId="urn:microsoft.com/office/officeart/2005/8/layout/matrix1"/>
    <dgm:cxn modelId="{23641C16-FC93-4C65-8FA8-E13850372CC9}" type="presParOf" srcId="{FFD92F10-A6E6-42E4-8CEF-F502D56EDDC3}" destId="{261DE08A-7848-4ED1-BFCC-3545BA96F032}" srcOrd="0" destOrd="0" presId="urn:microsoft.com/office/officeart/2005/8/layout/matrix1"/>
    <dgm:cxn modelId="{8B66CFBB-A112-4CE6-BA10-780B7F2FDD1B}" type="presParOf" srcId="{FFD92F10-A6E6-42E4-8CEF-F502D56EDDC3}" destId="{50C45363-B133-479D-BC34-04C22C7F92FA}" srcOrd="1" destOrd="0" presId="urn:microsoft.com/office/officeart/2005/8/layout/matrix1"/>
    <dgm:cxn modelId="{555B8B86-42EE-41AF-8228-27F289CC1CCA}" type="presParOf" srcId="{FFD92F10-A6E6-42E4-8CEF-F502D56EDDC3}" destId="{265A190D-7B7E-4922-949B-0AEAEBDD9665}" srcOrd="2" destOrd="0" presId="urn:microsoft.com/office/officeart/2005/8/layout/matrix1"/>
    <dgm:cxn modelId="{6AC57171-063F-4E0C-9153-87EEA036B9A1}" type="presParOf" srcId="{FFD92F10-A6E6-42E4-8CEF-F502D56EDDC3}" destId="{1DBF966B-D7B2-4659-81D5-CC0B61FAA3B7}" srcOrd="3" destOrd="0" presId="urn:microsoft.com/office/officeart/2005/8/layout/matrix1"/>
    <dgm:cxn modelId="{686B13DE-520B-439B-AE5D-B4BE73E8E9E2}" type="presParOf" srcId="{FFD92F10-A6E6-42E4-8CEF-F502D56EDDC3}" destId="{536B8177-B7C4-43D2-A218-910EF803B85F}" srcOrd="4" destOrd="0" presId="urn:microsoft.com/office/officeart/2005/8/layout/matrix1"/>
    <dgm:cxn modelId="{8D36D8AB-A463-44EF-B7AC-21CACD5490DC}" type="presParOf" srcId="{FFD92F10-A6E6-42E4-8CEF-F502D56EDDC3}" destId="{DE0BF07F-DDB2-4D1A-8A20-EACF68252FDC}" srcOrd="5" destOrd="0" presId="urn:microsoft.com/office/officeart/2005/8/layout/matrix1"/>
    <dgm:cxn modelId="{48834F41-CA19-4968-B0C8-B985F1A279E1}" type="presParOf" srcId="{FFD92F10-A6E6-42E4-8CEF-F502D56EDDC3}" destId="{700C7BCA-DAA0-414E-B83A-B539DD29C6F3}" srcOrd="6" destOrd="0" presId="urn:microsoft.com/office/officeart/2005/8/layout/matrix1"/>
    <dgm:cxn modelId="{451425F4-0710-42D9-BFAB-88A73C176B09}" type="presParOf" srcId="{FFD92F10-A6E6-42E4-8CEF-F502D56EDDC3}" destId="{85A4F31B-B91C-4CBD-8660-F05321DAC1A4}" srcOrd="7" destOrd="0" presId="urn:microsoft.com/office/officeart/2005/8/layout/matrix1"/>
    <dgm:cxn modelId="{3A1C02A0-A8E9-455B-B295-8AD403234798}" type="presParOf" srcId="{99E3A764-4ABD-4D58-BA99-7C2FEBE61CF3}" destId="{56A0E3B8-E65D-4863-BF88-726268D52441}" srcOrd="1" destOrd="0" presId="urn:microsoft.com/office/officeart/2005/8/layout/matrix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695B8E3-E647-3841-BB4B-230A041D655D}" type="doc">
      <dgm:prSet loTypeId="urn:microsoft.com/office/officeart/2005/8/layout/chevron2" loCatId="" qsTypeId="urn:microsoft.com/office/officeart/2005/8/quickstyle/simple1" qsCatId="simple" csTypeId="urn:microsoft.com/office/officeart/2005/8/colors/accent4_2" csCatId="accent4" phldr="1"/>
      <dgm:spPr/>
      <dgm:t>
        <a:bodyPr/>
        <a:lstStyle/>
        <a:p>
          <a:endParaRPr lang="en-GB"/>
        </a:p>
      </dgm:t>
    </dgm:pt>
    <dgm:pt modelId="{60139DDC-B6CC-3A4E-A045-CE3C2E85007B}">
      <dgm:prSet phldrT="[Text]" custT="1"/>
      <dgm:spPr>
        <a:solidFill>
          <a:schemeClr val="accent4">
            <a:lumMod val="60000"/>
            <a:lumOff val="40000"/>
            <a:alpha val="80000"/>
          </a:schemeClr>
        </a:solidFill>
      </dgm:spPr>
      <dgm:t>
        <a:bodyPr/>
        <a:lstStyle/>
        <a:p>
          <a:r>
            <a:rPr lang="en-GB" sz="1600" b="1" dirty="0">
              <a:solidFill>
                <a:schemeClr val="accent2">
                  <a:lumMod val="50000"/>
                </a:schemeClr>
              </a:solidFill>
            </a:rPr>
            <a:t>SEGMENTATION</a:t>
          </a:r>
        </a:p>
      </dgm:t>
    </dgm:pt>
    <dgm:pt modelId="{50AD7E24-60C8-0944-AE76-9AD032F5C735}" type="parTrans" cxnId="{3CEBF1CC-110B-8548-8810-21001AC5C1BC}">
      <dgm:prSet/>
      <dgm:spPr/>
      <dgm:t>
        <a:bodyPr/>
        <a:lstStyle/>
        <a:p>
          <a:endParaRPr lang="en-GB"/>
        </a:p>
      </dgm:t>
    </dgm:pt>
    <dgm:pt modelId="{39FAF8F0-563B-2F4C-A2C3-225F3F20116C}" type="sibTrans" cxnId="{3CEBF1CC-110B-8548-8810-21001AC5C1BC}">
      <dgm:prSet/>
      <dgm:spPr/>
      <dgm:t>
        <a:bodyPr/>
        <a:lstStyle/>
        <a:p>
          <a:endParaRPr lang="en-GB"/>
        </a:p>
      </dgm:t>
    </dgm:pt>
    <dgm:pt modelId="{C634A7ED-3FE4-624F-A65C-D1CBE0964829}">
      <dgm:prSet phldrT="[Text]"/>
      <dgm:spPr>
        <a:solidFill>
          <a:schemeClr val="accent4">
            <a:lumMod val="40000"/>
            <a:lumOff val="60000"/>
            <a:alpha val="35000"/>
          </a:schemeClr>
        </a:solidFill>
      </dgm:spPr>
      <dgm:t>
        <a:bodyPr/>
        <a:lstStyle/>
        <a:p>
          <a:r>
            <a:rPr lang="en-IN" i="1" dirty="0">
              <a:solidFill>
                <a:srgbClr val="FABC02"/>
              </a:solidFill>
              <a:latin typeface="Arial Narrow" panose="020B0606020202030204" pitchFamily="34" charset="0"/>
            </a:rPr>
            <a:t>“Provide on-trend Ethnic, Indo-western styles catering to women of all ages , that won’t break the bank. We believe that everyone can enjoy the beauty of fashion. And be their own fashion icon. It aims to promptly offer stylish quality products at appealing prices to every user.”</a:t>
          </a:r>
          <a:endParaRPr lang="en-GB" b="1" dirty="0">
            <a:solidFill>
              <a:srgbClr val="FABC02"/>
            </a:solidFill>
          </a:endParaRPr>
        </a:p>
      </dgm:t>
    </dgm:pt>
    <dgm:pt modelId="{177A5F75-AEA0-A84A-B106-CA27FA9B8570}" type="parTrans" cxnId="{5A10E9DD-7B22-9A46-B2A5-D22D7A7649F2}">
      <dgm:prSet/>
      <dgm:spPr/>
      <dgm:t>
        <a:bodyPr/>
        <a:lstStyle/>
        <a:p>
          <a:endParaRPr lang="en-GB"/>
        </a:p>
      </dgm:t>
    </dgm:pt>
    <dgm:pt modelId="{3F32E3CB-C76B-034E-A490-4A270BF70614}" type="sibTrans" cxnId="{5A10E9DD-7B22-9A46-B2A5-D22D7A7649F2}">
      <dgm:prSet/>
      <dgm:spPr/>
      <dgm:t>
        <a:bodyPr/>
        <a:lstStyle/>
        <a:p>
          <a:endParaRPr lang="en-GB"/>
        </a:p>
      </dgm:t>
    </dgm:pt>
    <dgm:pt modelId="{039D427F-A55E-FA46-9621-6A132DE5F568}">
      <dgm:prSet phldrT="[Text]" custT="1"/>
      <dgm:spPr>
        <a:solidFill>
          <a:schemeClr val="accent4">
            <a:lumMod val="60000"/>
            <a:lumOff val="40000"/>
            <a:alpha val="79000"/>
          </a:schemeClr>
        </a:solidFill>
      </dgm:spPr>
      <dgm:t>
        <a:bodyPr/>
        <a:lstStyle/>
        <a:p>
          <a:r>
            <a:rPr lang="en-GB" sz="1600" b="1" dirty="0">
              <a:solidFill>
                <a:schemeClr val="accent2">
                  <a:lumMod val="50000"/>
                </a:schemeClr>
              </a:solidFill>
            </a:rPr>
            <a:t>TARGETING</a:t>
          </a:r>
        </a:p>
      </dgm:t>
    </dgm:pt>
    <dgm:pt modelId="{A3B54AB8-902F-774D-9252-A496E389C87B}" type="parTrans" cxnId="{D2982F9E-E8AC-B94B-A892-0AE1413C9800}">
      <dgm:prSet/>
      <dgm:spPr/>
      <dgm:t>
        <a:bodyPr/>
        <a:lstStyle/>
        <a:p>
          <a:endParaRPr lang="en-GB"/>
        </a:p>
      </dgm:t>
    </dgm:pt>
    <dgm:pt modelId="{F57F8287-8E24-4E44-A0FC-57807333A693}" type="sibTrans" cxnId="{D2982F9E-E8AC-B94B-A892-0AE1413C9800}">
      <dgm:prSet/>
      <dgm:spPr/>
      <dgm:t>
        <a:bodyPr/>
        <a:lstStyle/>
        <a:p>
          <a:endParaRPr lang="en-GB"/>
        </a:p>
      </dgm:t>
    </dgm:pt>
    <dgm:pt modelId="{B8B1CEE9-4BEF-CE47-9133-42AC868CA901}">
      <dgm:prSet phldrT="[Text]"/>
      <dgm:spPr>
        <a:solidFill>
          <a:schemeClr val="accent4">
            <a:lumMod val="40000"/>
            <a:lumOff val="60000"/>
            <a:alpha val="22000"/>
          </a:schemeClr>
        </a:solidFill>
        <a:ln>
          <a:solidFill>
            <a:schemeClr val="accent4">
              <a:hueOff val="0"/>
              <a:satOff val="0"/>
              <a:lumOff val="0"/>
            </a:schemeClr>
          </a:solidFill>
        </a:ln>
      </dgm:spPr>
      <dgm:t>
        <a:bodyPr/>
        <a:lstStyle/>
        <a:p>
          <a:r>
            <a:rPr lang="en-IN" i="1" dirty="0">
              <a:solidFill>
                <a:srgbClr val="FABC02"/>
              </a:solidFill>
              <a:latin typeface="Arial Narrow" panose="020B0606020202030204" pitchFamily="34" charset="0"/>
            </a:rPr>
            <a:t>“Our Customers’ outward image reflects the confidence they feel inside. They are sophisticated, fashion forward and in control of their own destiny. Every member of our family is one of a kind.”</a:t>
          </a:r>
          <a:endParaRPr lang="en-GB" dirty="0">
            <a:solidFill>
              <a:srgbClr val="FABC02"/>
            </a:solidFill>
          </a:endParaRPr>
        </a:p>
      </dgm:t>
    </dgm:pt>
    <dgm:pt modelId="{47DDA007-3330-0F45-A0D9-8381564A8C52}" type="parTrans" cxnId="{0BD485FF-A85A-F340-BD21-7BF7D1B12626}">
      <dgm:prSet/>
      <dgm:spPr/>
      <dgm:t>
        <a:bodyPr/>
        <a:lstStyle/>
        <a:p>
          <a:endParaRPr lang="en-GB"/>
        </a:p>
      </dgm:t>
    </dgm:pt>
    <dgm:pt modelId="{A5E2F3A3-198E-CA40-AD1E-4DC3937BA143}" type="sibTrans" cxnId="{0BD485FF-A85A-F340-BD21-7BF7D1B12626}">
      <dgm:prSet/>
      <dgm:spPr/>
      <dgm:t>
        <a:bodyPr/>
        <a:lstStyle/>
        <a:p>
          <a:endParaRPr lang="en-GB"/>
        </a:p>
      </dgm:t>
    </dgm:pt>
    <dgm:pt modelId="{A9D2103C-24E2-324E-9118-0EE2655655DE}">
      <dgm:prSet phldrT="[Text]" custT="1"/>
      <dgm:spPr>
        <a:solidFill>
          <a:schemeClr val="accent4">
            <a:lumMod val="60000"/>
            <a:lumOff val="40000"/>
            <a:alpha val="80000"/>
          </a:schemeClr>
        </a:solidFill>
      </dgm:spPr>
      <dgm:t>
        <a:bodyPr/>
        <a:lstStyle/>
        <a:p>
          <a:r>
            <a:rPr lang="en-GB" sz="1600" b="1" dirty="0">
              <a:solidFill>
                <a:schemeClr val="accent2">
                  <a:lumMod val="50000"/>
                </a:schemeClr>
              </a:solidFill>
            </a:rPr>
            <a:t>POSITIONING</a:t>
          </a:r>
        </a:p>
      </dgm:t>
    </dgm:pt>
    <dgm:pt modelId="{4F6E8E49-A5E4-AF4B-A8AD-FD4E12360470}" type="parTrans" cxnId="{CEDCC597-4C8D-2E4F-8AAF-86E24261570B}">
      <dgm:prSet/>
      <dgm:spPr/>
      <dgm:t>
        <a:bodyPr/>
        <a:lstStyle/>
        <a:p>
          <a:endParaRPr lang="en-GB"/>
        </a:p>
      </dgm:t>
    </dgm:pt>
    <dgm:pt modelId="{108A9E03-4531-2043-968A-3AD1DE8B3224}" type="sibTrans" cxnId="{CEDCC597-4C8D-2E4F-8AAF-86E24261570B}">
      <dgm:prSet/>
      <dgm:spPr/>
      <dgm:t>
        <a:bodyPr/>
        <a:lstStyle/>
        <a:p>
          <a:endParaRPr lang="en-GB"/>
        </a:p>
      </dgm:t>
    </dgm:pt>
    <dgm:pt modelId="{152D5C77-6A68-7D47-B906-A7B2F82E3A4C}">
      <dgm:prSet phldrT="[Text]"/>
      <dgm:spPr>
        <a:solidFill>
          <a:schemeClr val="accent4">
            <a:lumMod val="40000"/>
            <a:lumOff val="60000"/>
            <a:alpha val="19000"/>
          </a:schemeClr>
        </a:solidFill>
      </dgm:spPr>
      <dgm:t>
        <a:bodyPr/>
        <a:lstStyle/>
        <a:p>
          <a:r>
            <a:rPr lang="en-IN" i="1" dirty="0">
              <a:solidFill>
                <a:srgbClr val="FABC02"/>
              </a:solidFill>
              <a:latin typeface="Arial Narrow" panose="020B0606020202030204" pitchFamily="34" charset="0"/>
            </a:rPr>
            <a:t>Our designers are world class and best in their crafts. Each designer is unique to the family in providing designs for clothes which are extension of your personalities.”</a:t>
          </a:r>
          <a:endParaRPr lang="en-GB" dirty="0">
            <a:solidFill>
              <a:srgbClr val="FABC02"/>
            </a:solidFill>
          </a:endParaRPr>
        </a:p>
      </dgm:t>
    </dgm:pt>
    <dgm:pt modelId="{511D8011-A72E-8E45-AF87-3BD27622583D}" type="parTrans" cxnId="{1B7278E9-2440-8746-AEE3-2A82F1CF7132}">
      <dgm:prSet/>
      <dgm:spPr/>
      <dgm:t>
        <a:bodyPr/>
        <a:lstStyle/>
        <a:p>
          <a:endParaRPr lang="en-GB"/>
        </a:p>
      </dgm:t>
    </dgm:pt>
    <dgm:pt modelId="{B0EC1D15-56BE-BC4F-BB6A-D1C4DA44E4FE}" type="sibTrans" cxnId="{1B7278E9-2440-8746-AEE3-2A82F1CF7132}">
      <dgm:prSet/>
      <dgm:spPr/>
      <dgm:t>
        <a:bodyPr/>
        <a:lstStyle/>
        <a:p>
          <a:endParaRPr lang="en-GB"/>
        </a:p>
      </dgm:t>
    </dgm:pt>
    <dgm:pt modelId="{4BA9F7DE-CCCD-3E43-9F1D-48E3F54CCE9B}" type="pres">
      <dgm:prSet presAssocID="{6695B8E3-E647-3841-BB4B-230A041D655D}" presName="linearFlow" presStyleCnt="0">
        <dgm:presLayoutVars>
          <dgm:dir/>
          <dgm:animLvl val="lvl"/>
          <dgm:resizeHandles val="exact"/>
        </dgm:presLayoutVars>
      </dgm:prSet>
      <dgm:spPr/>
    </dgm:pt>
    <dgm:pt modelId="{2F422FBB-34E5-9A4F-AC8D-5C2FF30808F7}" type="pres">
      <dgm:prSet presAssocID="{60139DDC-B6CC-3A4E-A045-CE3C2E85007B}" presName="composite" presStyleCnt="0"/>
      <dgm:spPr/>
    </dgm:pt>
    <dgm:pt modelId="{E1DC79EB-4213-F449-A35D-2CA24226948B}" type="pres">
      <dgm:prSet presAssocID="{60139DDC-B6CC-3A4E-A045-CE3C2E85007B}" presName="parentText" presStyleLbl="alignNode1" presStyleIdx="0" presStyleCnt="3" custScaleY="85916">
        <dgm:presLayoutVars>
          <dgm:chMax val="1"/>
          <dgm:bulletEnabled val="1"/>
        </dgm:presLayoutVars>
      </dgm:prSet>
      <dgm:spPr/>
    </dgm:pt>
    <dgm:pt modelId="{AF337C89-5E15-F94C-8973-C76493F5048D}" type="pres">
      <dgm:prSet presAssocID="{60139DDC-B6CC-3A4E-A045-CE3C2E85007B}" presName="descendantText" presStyleLbl="alignAcc1" presStyleIdx="0" presStyleCnt="3" custLinFactNeighborX="0" custLinFactNeighborY="-219">
        <dgm:presLayoutVars>
          <dgm:bulletEnabled val="1"/>
        </dgm:presLayoutVars>
      </dgm:prSet>
      <dgm:spPr/>
    </dgm:pt>
    <dgm:pt modelId="{80C012A9-2F09-284E-A20E-C8DD83DDE143}" type="pres">
      <dgm:prSet presAssocID="{39FAF8F0-563B-2F4C-A2C3-225F3F20116C}" presName="sp" presStyleCnt="0"/>
      <dgm:spPr/>
    </dgm:pt>
    <dgm:pt modelId="{E51B23FB-7F33-4B4A-9401-686B5105DA4C}" type="pres">
      <dgm:prSet presAssocID="{039D427F-A55E-FA46-9621-6A132DE5F568}" presName="composite" presStyleCnt="0"/>
      <dgm:spPr/>
    </dgm:pt>
    <dgm:pt modelId="{E84A285F-8ACC-A241-84E6-84F417E21532}" type="pres">
      <dgm:prSet presAssocID="{039D427F-A55E-FA46-9621-6A132DE5F568}" presName="parentText" presStyleLbl="alignNode1" presStyleIdx="1" presStyleCnt="3" custScaleY="81991">
        <dgm:presLayoutVars>
          <dgm:chMax val="1"/>
          <dgm:bulletEnabled val="1"/>
        </dgm:presLayoutVars>
      </dgm:prSet>
      <dgm:spPr/>
    </dgm:pt>
    <dgm:pt modelId="{D1EB6FE5-F8A3-194D-80E4-52F1C98A831D}" type="pres">
      <dgm:prSet presAssocID="{039D427F-A55E-FA46-9621-6A132DE5F568}" presName="descendantText" presStyleLbl="alignAcc1" presStyleIdx="1" presStyleCnt="3">
        <dgm:presLayoutVars>
          <dgm:bulletEnabled val="1"/>
        </dgm:presLayoutVars>
      </dgm:prSet>
      <dgm:spPr/>
    </dgm:pt>
    <dgm:pt modelId="{B2927D1E-FFB5-1A4E-AF27-F5316548FFAA}" type="pres">
      <dgm:prSet presAssocID="{F57F8287-8E24-4E44-A0FC-57807333A693}" presName="sp" presStyleCnt="0"/>
      <dgm:spPr/>
    </dgm:pt>
    <dgm:pt modelId="{DDF5E52E-8EF2-264F-9206-C0A03F541467}" type="pres">
      <dgm:prSet presAssocID="{A9D2103C-24E2-324E-9118-0EE2655655DE}" presName="composite" presStyleCnt="0"/>
      <dgm:spPr/>
    </dgm:pt>
    <dgm:pt modelId="{153ACA39-8275-5744-AF30-615049A94EFA}" type="pres">
      <dgm:prSet presAssocID="{A9D2103C-24E2-324E-9118-0EE2655655DE}" presName="parentText" presStyleLbl="alignNode1" presStyleIdx="2" presStyleCnt="3" custScaleY="83080" custLinFactNeighborX="0" custLinFactNeighborY="5217">
        <dgm:presLayoutVars>
          <dgm:chMax val="1"/>
          <dgm:bulletEnabled val="1"/>
        </dgm:presLayoutVars>
      </dgm:prSet>
      <dgm:spPr/>
    </dgm:pt>
    <dgm:pt modelId="{50EEB042-5E1B-2A45-8378-49D6A4396381}" type="pres">
      <dgm:prSet presAssocID="{A9D2103C-24E2-324E-9118-0EE2655655DE}" presName="descendantText" presStyleLbl="alignAcc1" presStyleIdx="2" presStyleCnt="3" custScaleY="94936" custLinFactNeighborX="0" custLinFactNeighborY="9353">
        <dgm:presLayoutVars>
          <dgm:bulletEnabled val="1"/>
        </dgm:presLayoutVars>
      </dgm:prSet>
      <dgm:spPr/>
    </dgm:pt>
  </dgm:ptLst>
  <dgm:cxnLst>
    <dgm:cxn modelId="{AA6A1B1F-D2E3-0641-9881-831FAC762373}" type="presOf" srcId="{B8B1CEE9-4BEF-CE47-9133-42AC868CA901}" destId="{D1EB6FE5-F8A3-194D-80E4-52F1C98A831D}" srcOrd="0" destOrd="0" presId="urn:microsoft.com/office/officeart/2005/8/layout/chevron2"/>
    <dgm:cxn modelId="{44AB9C70-A474-4442-A28F-F6032D50F190}" type="presOf" srcId="{6695B8E3-E647-3841-BB4B-230A041D655D}" destId="{4BA9F7DE-CCCD-3E43-9F1D-48E3F54CCE9B}" srcOrd="0" destOrd="0" presId="urn:microsoft.com/office/officeart/2005/8/layout/chevron2"/>
    <dgm:cxn modelId="{3BE83589-3ADC-C744-BA55-83EFCBC4F274}" type="presOf" srcId="{039D427F-A55E-FA46-9621-6A132DE5F568}" destId="{E84A285F-8ACC-A241-84E6-84F417E21532}" srcOrd="0" destOrd="0" presId="urn:microsoft.com/office/officeart/2005/8/layout/chevron2"/>
    <dgm:cxn modelId="{CEDCC597-4C8D-2E4F-8AAF-86E24261570B}" srcId="{6695B8E3-E647-3841-BB4B-230A041D655D}" destId="{A9D2103C-24E2-324E-9118-0EE2655655DE}" srcOrd="2" destOrd="0" parTransId="{4F6E8E49-A5E4-AF4B-A8AD-FD4E12360470}" sibTransId="{108A9E03-4531-2043-968A-3AD1DE8B3224}"/>
    <dgm:cxn modelId="{D2982F9E-E8AC-B94B-A892-0AE1413C9800}" srcId="{6695B8E3-E647-3841-BB4B-230A041D655D}" destId="{039D427F-A55E-FA46-9621-6A132DE5F568}" srcOrd="1" destOrd="0" parTransId="{A3B54AB8-902F-774D-9252-A496E389C87B}" sibTransId="{F57F8287-8E24-4E44-A0FC-57807333A693}"/>
    <dgm:cxn modelId="{97082FC0-7D04-C949-825C-A2062E407500}" type="presOf" srcId="{A9D2103C-24E2-324E-9118-0EE2655655DE}" destId="{153ACA39-8275-5744-AF30-615049A94EFA}" srcOrd="0" destOrd="0" presId="urn:microsoft.com/office/officeart/2005/8/layout/chevron2"/>
    <dgm:cxn modelId="{DE32F5C7-F3EC-1748-9431-02855D3542CC}" type="presOf" srcId="{152D5C77-6A68-7D47-B906-A7B2F82E3A4C}" destId="{50EEB042-5E1B-2A45-8378-49D6A4396381}" srcOrd="0" destOrd="0" presId="urn:microsoft.com/office/officeart/2005/8/layout/chevron2"/>
    <dgm:cxn modelId="{3CEBF1CC-110B-8548-8810-21001AC5C1BC}" srcId="{6695B8E3-E647-3841-BB4B-230A041D655D}" destId="{60139DDC-B6CC-3A4E-A045-CE3C2E85007B}" srcOrd="0" destOrd="0" parTransId="{50AD7E24-60C8-0944-AE76-9AD032F5C735}" sibTransId="{39FAF8F0-563B-2F4C-A2C3-225F3F20116C}"/>
    <dgm:cxn modelId="{B4EC07CE-04AD-A94E-88C6-46DD7ACEB64A}" type="presOf" srcId="{C634A7ED-3FE4-624F-A65C-D1CBE0964829}" destId="{AF337C89-5E15-F94C-8973-C76493F5048D}" srcOrd="0" destOrd="0" presId="urn:microsoft.com/office/officeart/2005/8/layout/chevron2"/>
    <dgm:cxn modelId="{5A10E9DD-7B22-9A46-B2A5-D22D7A7649F2}" srcId="{60139DDC-B6CC-3A4E-A045-CE3C2E85007B}" destId="{C634A7ED-3FE4-624F-A65C-D1CBE0964829}" srcOrd="0" destOrd="0" parTransId="{177A5F75-AEA0-A84A-B106-CA27FA9B8570}" sibTransId="{3F32E3CB-C76B-034E-A490-4A270BF70614}"/>
    <dgm:cxn modelId="{1B7278E9-2440-8746-AEE3-2A82F1CF7132}" srcId="{A9D2103C-24E2-324E-9118-0EE2655655DE}" destId="{152D5C77-6A68-7D47-B906-A7B2F82E3A4C}" srcOrd="0" destOrd="0" parTransId="{511D8011-A72E-8E45-AF87-3BD27622583D}" sibTransId="{B0EC1D15-56BE-BC4F-BB6A-D1C4DA44E4FE}"/>
    <dgm:cxn modelId="{F6A3E0ED-C434-CC4C-947A-F63CE7B491AF}" type="presOf" srcId="{60139DDC-B6CC-3A4E-A045-CE3C2E85007B}" destId="{E1DC79EB-4213-F449-A35D-2CA24226948B}" srcOrd="0" destOrd="0" presId="urn:microsoft.com/office/officeart/2005/8/layout/chevron2"/>
    <dgm:cxn modelId="{0BD485FF-A85A-F340-BD21-7BF7D1B12626}" srcId="{039D427F-A55E-FA46-9621-6A132DE5F568}" destId="{B8B1CEE9-4BEF-CE47-9133-42AC868CA901}" srcOrd="0" destOrd="0" parTransId="{47DDA007-3330-0F45-A0D9-8381564A8C52}" sibTransId="{A5E2F3A3-198E-CA40-AD1E-4DC3937BA143}"/>
    <dgm:cxn modelId="{AF20C983-A248-EE4F-8F15-8E26093E33B6}" type="presParOf" srcId="{4BA9F7DE-CCCD-3E43-9F1D-48E3F54CCE9B}" destId="{2F422FBB-34E5-9A4F-AC8D-5C2FF30808F7}" srcOrd="0" destOrd="0" presId="urn:microsoft.com/office/officeart/2005/8/layout/chevron2"/>
    <dgm:cxn modelId="{CFE195A4-5395-2D48-9614-55605819E968}" type="presParOf" srcId="{2F422FBB-34E5-9A4F-AC8D-5C2FF30808F7}" destId="{E1DC79EB-4213-F449-A35D-2CA24226948B}" srcOrd="0" destOrd="0" presId="urn:microsoft.com/office/officeart/2005/8/layout/chevron2"/>
    <dgm:cxn modelId="{CF15A8FE-76CE-9E4C-A028-519F4467E581}" type="presParOf" srcId="{2F422FBB-34E5-9A4F-AC8D-5C2FF30808F7}" destId="{AF337C89-5E15-F94C-8973-C76493F5048D}" srcOrd="1" destOrd="0" presId="urn:microsoft.com/office/officeart/2005/8/layout/chevron2"/>
    <dgm:cxn modelId="{4D0DB79E-2748-5D48-9CCA-AE3BE3C99890}" type="presParOf" srcId="{4BA9F7DE-CCCD-3E43-9F1D-48E3F54CCE9B}" destId="{80C012A9-2F09-284E-A20E-C8DD83DDE143}" srcOrd="1" destOrd="0" presId="urn:microsoft.com/office/officeart/2005/8/layout/chevron2"/>
    <dgm:cxn modelId="{33156884-17CF-8941-B31D-42071ABF3553}" type="presParOf" srcId="{4BA9F7DE-CCCD-3E43-9F1D-48E3F54CCE9B}" destId="{E51B23FB-7F33-4B4A-9401-686B5105DA4C}" srcOrd="2" destOrd="0" presId="urn:microsoft.com/office/officeart/2005/8/layout/chevron2"/>
    <dgm:cxn modelId="{8286CC18-BDD4-904D-9CD7-ED146127A963}" type="presParOf" srcId="{E51B23FB-7F33-4B4A-9401-686B5105DA4C}" destId="{E84A285F-8ACC-A241-84E6-84F417E21532}" srcOrd="0" destOrd="0" presId="urn:microsoft.com/office/officeart/2005/8/layout/chevron2"/>
    <dgm:cxn modelId="{796646FC-FE9D-B74B-BC04-E06955B53948}" type="presParOf" srcId="{E51B23FB-7F33-4B4A-9401-686B5105DA4C}" destId="{D1EB6FE5-F8A3-194D-80E4-52F1C98A831D}" srcOrd="1" destOrd="0" presId="urn:microsoft.com/office/officeart/2005/8/layout/chevron2"/>
    <dgm:cxn modelId="{B4991E4F-2FE3-3C45-8515-C2355095AC74}" type="presParOf" srcId="{4BA9F7DE-CCCD-3E43-9F1D-48E3F54CCE9B}" destId="{B2927D1E-FFB5-1A4E-AF27-F5316548FFAA}" srcOrd="3" destOrd="0" presId="urn:microsoft.com/office/officeart/2005/8/layout/chevron2"/>
    <dgm:cxn modelId="{7B941BD8-0035-FB47-BAC6-7C410C64E2FE}" type="presParOf" srcId="{4BA9F7DE-CCCD-3E43-9F1D-48E3F54CCE9B}" destId="{DDF5E52E-8EF2-264F-9206-C0A03F541467}" srcOrd="4" destOrd="0" presId="urn:microsoft.com/office/officeart/2005/8/layout/chevron2"/>
    <dgm:cxn modelId="{B0180F5C-1739-244C-B613-72824DF5A41F}" type="presParOf" srcId="{DDF5E52E-8EF2-264F-9206-C0A03F541467}" destId="{153ACA39-8275-5744-AF30-615049A94EFA}" srcOrd="0" destOrd="0" presId="urn:microsoft.com/office/officeart/2005/8/layout/chevron2"/>
    <dgm:cxn modelId="{5EFAE190-EF81-EB4F-AE2C-D8CAAC173E4A}" type="presParOf" srcId="{DDF5E52E-8EF2-264F-9206-C0A03F541467}" destId="{50EEB042-5E1B-2A45-8378-49D6A4396381}" srcOrd="1" destOrd="0" presId="urn:microsoft.com/office/officeart/2005/8/layout/chevron2"/>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C62651F-DF5B-374A-B132-2E0A93620456}" type="doc">
      <dgm:prSet loTypeId="urn:microsoft.com/office/officeart/2005/8/layout/gear1" loCatId="" qsTypeId="urn:microsoft.com/office/officeart/2005/8/quickstyle/simple1" qsCatId="simple" csTypeId="urn:microsoft.com/office/officeart/2005/8/colors/accent1_2" csCatId="accent1" phldr="1"/>
      <dgm:spPr/>
    </dgm:pt>
    <dgm:pt modelId="{9FD5F0C6-A934-8742-B7DB-24EDCB025204}">
      <dgm:prSet phldrT="[Text]" custT="1"/>
      <dgm:spPr>
        <a:solidFill>
          <a:schemeClr val="accent4">
            <a:lumMod val="60000"/>
            <a:lumOff val="40000"/>
          </a:schemeClr>
        </a:solidFill>
      </dgm:spPr>
      <dgm:t>
        <a:bodyPr/>
        <a:lstStyle/>
        <a:p>
          <a:r>
            <a:rPr lang="en-GB" sz="1400" dirty="0">
              <a:solidFill>
                <a:srgbClr val="540000"/>
              </a:solidFill>
            </a:rPr>
            <a:t>IMPLEMENTATION STRATEGY </a:t>
          </a:r>
        </a:p>
      </dgm:t>
    </dgm:pt>
    <dgm:pt modelId="{298B2706-577E-EC43-AEF1-505222BF68C6}" type="parTrans" cxnId="{131D6C36-6407-984E-B249-FE4199263C33}">
      <dgm:prSet/>
      <dgm:spPr/>
      <dgm:t>
        <a:bodyPr/>
        <a:lstStyle/>
        <a:p>
          <a:endParaRPr lang="en-GB"/>
        </a:p>
      </dgm:t>
    </dgm:pt>
    <dgm:pt modelId="{5AE9DA04-91E9-3044-BACE-F37C9A2CB61A}" type="sibTrans" cxnId="{131D6C36-6407-984E-B249-FE4199263C33}">
      <dgm:prSet/>
      <dgm:spPr/>
      <dgm:t>
        <a:bodyPr/>
        <a:lstStyle/>
        <a:p>
          <a:endParaRPr lang="en-GB"/>
        </a:p>
      </dgm:t>
    </dgm:pt>
    <dgm:pt modelId="{6E68ECFD-5906-A14E-9C41-67B3BB2DF493}">
      <dgm:prSet phldrT="[Text]"/>
      <dgm:spPr>
        <a:solidFill>
          <a:srgbClr val="FFC000"/>
        </a:solidFill>
      </dgm:spPr>
      <dgm:t>
        <a:bodyPr/>
        <a:lstStyle/>
        <a:p>
          <a:r>
            <a:rPr lang="en-GB" dirty="0">
              <a:solidFill>
                <a:srgbClr val="540000"/>
              </a:solidFill>
            </a:rPr>
            <a:t>FINANCIAL STRATEGY </a:t>
          </a:r>
        </a:p>
      </dgm:t>
    </dgm:pt>
    <dgm:pt modelId="{6D7F0FD3-E70D-7245-B7EB-BD422A61CA57}" type="parTrans" cxnId="{096758CA-6625-BE44-A40A-6A273F7C25E2}">
      <dgm:prSet/>
      <dgm:spPr/>
      <dgm:t>
        <a:bodyPr/>
        <a:lstStyle/>
        <a:p>
          <a:endParaRPr lang="en-GB"/>
        </a:p>
      </dgm:t>
    </dgm:pt>
    <dgm:pt modelId="{2A209DD3-2638-ED4D-8F00-CCBC2AD0171A}" type="sibTrans" cxnId="{096758CA-6625-BE44-A40A-6A273F7C25E2}">
      <dgm:prSet/>
      <dgm:spPr/>
      <dgm:t>
        <a:bodyPr/>
        <a:lstStyle/>
        <a:p>
          <a:endParaRPr lang="en-GB"/>
        </a:p>
      </dgm:t>
    </dgm:pt>
    <dgm:pt modelId="{F5AC5E36-3CF6-8344-82DC-8B43A335A707}">
      <dgm:prSet phldrT="[Text]" custT="1"/>
      <dgm:spPr>
        <a:solidFill>
          <a:srgbClr val="FFFF00"/>
        </a:solidFill>
      </dgm:spPr>
      <dgm:t>
        <a:bodyPr/>
        <a:lstStyle/>
        <a:p>
          <a:r>
            <a:rPr lang="en-GB" sz="1400" dirty="0">
              <a:solidFill>
                <a:srgbClr val="540000"/>
              </a:solidFill>
            </a:rPr>
            <a:t>GO-TO MARKET STRATEGY</a:t>
          </a:r>
        </a:p>
      </dgm:t>
    </dgm:pt>
    <dgm:pt modelId="{36E84642-A94D-A74E-A9D5-EFA65DBC816D}" type="parTrans" cxnId="{F740DB9F-D601-0342-93B7-F9210174D454}">
      <dgm:prSet/>
      <dgm:spPr/>
      <dgm:t>
        <a:bodyPr/>
        <a:lstStyle/>
        <a:p>
          <a:endParaRPr lang="en-GB"/>
        </a:p>
      </dgm:t>
    </dgm:pt>
    <dgm:pt modelId="{5D164431-C20A-924F-BFC0-CF43782EEF80}" type="sibTrans" cxnId="{F740DB9F-D601-0342-93B7-F9210174D454}">
      <dgm:prSet/>
      <dgm:spPr/>
      <dgm:t>
        <a:bodyPr/>
        <a:lstStyle/>
        <a:p>
          <a:endParaRPr lang="en-GB"/>
        </a:p>
      </dgm:t>
    </dgm:pt>
    <dgm:pt modelId="{91FF1986-8FED-984A-B3BD-C9D0A725C1F4}" type="pres">
      <dgm:prSet presAssocID="{2C62651F-DF5B-374A-B132-2E0A93620456}" presName="composite" presStyleCnt="0">
        <dgm:presLayoutVars>
          <dgm:chMax val="3"/>
          <dgm:animLvl val="lvl"/>
          <dgm:resizeHandles val="exact"/>
        </dgm:presLayoutVars>
      </dgm:prSet>
      <dgm:spPr/>
    </dgm:pt>
    <dgm:pt modelId="{4E6714FC-152D-8B41-9139-EA5D4DC00656}" type="pres">
      <dgm:prSet presAssocID="{9FD5F0C6-A934-8742-B7DB-24EDCB025204}" presName="gear1" presStyleLbl="node1" presStyleIdx="0" presStyleCnt="3">
        <dgm:presLayoutVars>
          <dgm:chMax val="1"/>
          <dgm:bulletEnabled val="1"/>
        </dgm:presLayoutVars>
      </dgm:prSet>
      <dgm:spPr/>
    </dgm:pt>
    <dgm:pt modelId="{68CDAA3D-415E-DE40-9399-1D76422A1A15}" type="pres">
      <dgm:prSet presAssocID="{9FD5F0C6-A934-8742-B7DB-24EDCB025204}" presName="gear1srcNode" presStyleLbl="node1" presStyleIdx="0" presStyleCnt="3"/>
      <dgm:spPr/>
    </dgm:pt>
    <dgm:pt modelId="{E8470F0E-2036-5A4C-A6CD-76543FE707CE}" type="pres">
      <dgm:prSet presAssocID="{9FD5F0C6-A934-8742-B7DB-24EDCB025204}" presName="gear1dstNode" presStyleLbl="node1" presStyleIdx="0" presStyleCnt="3"/>
      <dgm:spPr/>
    </dgm:pt>
    <dgm:pt modelId="{96C09F42-1715-BB4F-8E96-C37DD9FF1E90}" type="pres">
      <dgm:prSet presAssocID="{6E68ECFD-5906-A14E-9C41-67B3BB2DF493}" presName="gear2" presStyleLbl="node1" presStyleIdx="1" presStyleCnt="3" custLinFactNeighborX="-1198" custLinFactNeighborY="-1864">
        <dgm:presLayoutVars>
          <dgm:chMax val="1"/>
          <dgm:bulletEnabled val="1"/>
        </dgm:presLayoutVars>
      </dgm:prSet>
      <dgm:spPr/>
    </dgm:pt>
    <dgm:pt modelId="{7FD928D2-6D55-9A46-9D12-F2FAAA4A9F41}" type="pres">
      <dgm:prSet presAssocID="{6E68ECFD-5906-A14E-9C41-67B3BB2DF493}" presName="gear2srcNode" presStyleLbl="node1" presStyleIdx="1" presStyleCnt="3"/>
      <dgm:spPr/>
    </dgm:pt>
    <dgm:pt modelId="{01D8A3F3-6F75-804C-94AE-C495ACE4B303}" type="pres">
      <dgm:prSet presAssocID="{6E68ECFD-5906-A14E-9C41-67B3BB2DF493}" presName="gear2dstNode" presStyleLbl="node1" presStyleIdx="1" presStyleCnt="3"/>
      <dgm:spPr/>
    </dgm:pt>
    <dgm:pt modelId="{B59A1E18-0BCD-FB4F-812F-7E144A668EBA}" type="pres">
      <dgm:prSet presAssocID="{F5AC5E36-3CF6-8344-82DC-8B43A335A707}" presName="gear3" presStyleLbl="node1" presStyleIdx="2" presStyleCnt="3"/>
      <dgm:spPr/>
    </dgm:pt>
    <dgm:pt modelId="{0ED5CD41-11A9-B140-B493-97AF3AB5C650}" type="pres">
      <dgm:prSet presAssocID="{F5AC5E36-3CF6-8344-82DC-8B43A335A707}" presName="gear3tx" presStyleLbl="node1" presStyleIdx="2" presStyleCnt="3">
        <dgm:presLayoutVars>
          <dgm:chMax val="1"/>
          <dgm:bulletEnabled val="1"/>
        </dgm:presLayoutVars>
      </dgm:prSet>
      <dgm:spPr/>
    </dgm:pt>
    <dgm:pt modelId="{1778F44F-559A-1741-BD0A-17568BB52A69}" type="pres">
      <dgm:prSet presAssocID="{F5AC5E36-3CF6-8344-82DC-8B43A335A707}" presName="gear3srcNode" presStyleLbl="node1" presStyleIdx="2" presStyleCnt="3"/>
      <dgm:spPr/>
    </dgm:pt>
    <dgm:pt modelId="{4A4AA006-A328-5D46-A316-BE953EDC7C59}" type="pres">
      <dgm:prSet presAssocID="{F5AC5E36-3CF6-8344-82DC-8B43A335A707}" presName="gear3dstNode" presStyleLbl="node1" presStyleIdx="2" presStyleCnt="3"/>
      <dgm:spPr/>
    </dgm:pt>
    <dgm:pt modelId="{0306B95B-B2F0-6945-872E-6CD875915FF6}" type="pres">
      <dgm:prSet presAssocID="{5AE9DA04-91E9-3044-BACE-F37C9A2CB61A}" presName="connector1" presStyleLbl="sibTrans2D1" presStyleIdx="0" presStyleCnt="3"/>
      <dgm:spPr/>
    </dgm:pt>
    <dgm:pt modelId="{6A373296-0E4D-7B4C-A1B4-14C009DBB47E}" type="pres">
      <dgm:prSet presAssocID="{2A209DD3-2638-ED4D-8F00-CCBC2AD0171A}" presName="connector2" presStyleLbl="sibTrans2D1" presStyleIdx="1" presStyleCnt="3" custLinFactNeighborX="-4620" custLinFactNeighborY="10402"/>
      <dgm:spPr/>
    </dgm:pt>
    <dgm:pt modelId="{92EA979C-9DA0-704B-9688-E49911B5C1A5}" type="pres">
      <dgm:prSet presAssocID="{5D164431-C20A-924F-BFC0-CF43782EEF80}" presName="connector3" presStyleLbl="sibTrans2D1" presStyleIdx="2" presStyleCnt="3" custLinFactNeighborX="5057" custLinFactNeighborY="-2148"/>
      <dgm:spPr/>
    </dgm:pt>
  </dgm:ptLst>
  <dgm:cxnLst>
    <dgm:cxn modelId="{6A8BEF05-1537-3049-BB13-6068C7912D8B}" type="presOf" srcId="{9FD5F0C6-A934-8742-B7DB-24EDCB025204}" destId="{E8470F0E-2036-5A4C-A6CD-76543FE707CE}" srcOrd="2" destOrd="0" presId="urn:microsoft.com/office/officeart/2005/8/layout/gear1"/>
    <dgm:cxn modelId="{B9A49B08-DE49-BA49-95D0-21B3550A3C8B}" type="presOf" srcId="{2A209DD3-2638-ED4D-8F00-CCBC2AD0171A}" destId="{6A373296-0E4D-7B4C-A1B4-14C009DBB47E}" srcOrd="0" destOrd="0" presId="urn:microsoft.com/office/officeart/2005/8/layout/gear1"/>
    <dgm:cxn modelId="{C21C7B0A-B3BE-F44D-9320-CDE477867E97}" type="presOf" srcId="{6E68ECFD-5906-A14E-9C41-67B3BB2DF493}" destId="{96C09F42-1715-BB4F-8E96-C37DD9FF1E90}" srcOrd="0" destOrd="0" presId="urn:microsoft.com/office/officeart/2005/8/layout/gear1"/>
    <dgm:cxn modelId="{547AFE2A-4AB0-574F-A5EA-E18C7577E8B7}" type="presOf" srcId="{6E68ECFD-5906-A14E-9C41-67B3BB2DF493}" destId="{7FD928D2-6D55-9A46-9D12-F2FAAA4A9F41}" srcOrd="1" destOrd="0" presId="urn:microsoft.com/office/officeart/2005/8/layout/gear1"/>
    <dgm:cxn modelId="{131D6C36-6407-984E-B249-FE4199263C33}" srcId="{2C62651F-DF5B-374A-B132-2E0A93620456}" destId="{9FD5F0C6-A934-8742-B7DB-24EDCB025204}" srcOrd="0" destOrd="0" parTransId="{298B2706-577E-EC43-AEF1-505222BF68C6}" sibTransId="{5AE9DA04-91E9-3044-BACE-F37C9A2CB61A}"/>
    <dgm:cxn modelId="{ECEB5E40-4F4E-EB44-AE37-307F9986FF88}" type="presOf" srcId="{F5AC5E36-3CF6-8344-82DC-8B43A335A707}" destId="{0ED5CD41-11A9-B140-B493-97AF3AB5C650}" srcOrd="1" destOrd="0" presId="urn:microsoft.com/office/officeart/2005/8/layout/gear1"/>
    <dgm:cxn modelId="{A4CE6E41-8120-504D-B3AF-B44C4F95D15D}" type="presOf" srcId="{9FD5F0C6-A934-8742-B7DB-24EDCB025204}" destId="{4E6714FC-152D-8B41-9139-EA5D4DC00656}" srcOrd="0" destOrd="0" presId="urn:microsoft.com/office/officeart/2005/8/layout/gear1"/>
    <dgm:cxn modelId="{7407E949-7B97-7042-9619-A3051E48AAF1}" type="presOf" srcId="{6E68ECFD-5906-A14E-9C41-67B3BB2DF493}" destId="{01D8A3F3-6F75-804C-94AE-C495ACE4B303}" srcOrd="2" destOrd="0" presId="urn:microsoft.com/office/officeart/2005/8/layout/gear1"/>
    <dgm:cxn modelId="{5453FC60-3329-FC42-9962-9AF8F008484C}" type="presOf" srcId="{5AE9DA04-91E9-3044-BACE-F37C9A2CB61A}" destId="{0306B95B-B2F0-6945-872E-6CD875915FF6}" srcOrd="0" destOrd="0" presId="urn:microsoft.com/office/officeart/2005/8/layout/gear1"/>
    <dgm:cxn modelId="{CB3BD470-39B4-9947-BFF8-D608B5DE058E}" type="presOf" srcId="{F5AC5E36-3CF6-8344-82DC-8B43A335A707}" destId="{1778F44F-559A-1741-BD0A-17568BB52A69}" srcOrd="2" destOrd="0" presId="urn:microsoft.com/office/officeart/2005/8/layout/gear1"/>
    <dgm:cxn modelId="{4076659C-D900-BF48-87ED-2DC81DF070B1}" type="presOf" srcId="{9FD5F0C6-A934-8742-B7DB-24EDCB025204}" destId="{68CDAA3D-415E-DE40-9399-1D76422A1A15}" srcOrd="1" destOrd="0" presId="urn:microsoft.com/office/officeart/2005/8/layout/gear1"/>
    <dgm:cxn modelId="{F740DB9F-D601-0342-93B7-F9210174D454}" srcId="{2C62651F-DF5B-374A-B132-2E0A93620456}" destId="{F5AC5E36-3CF6-8344-82DC-8B43A335A707}" srcOrd="2" destOrd="0" parTransId="{36E84642-A94D-A74E-A9D5-EFA65DBC816D}" sibTransId="{5D164431-C20A-924F-BFC0-CF43782EEF80}"/>
    <dgm:cxn modelId="{6BC550AA-1BBD-ED40-9139-5CE45FF573CE}" type="presOf" srcId="{F5AC5E36-3CF6-8344-82DC-8B43A335A707}" destId="{B59A1E18-0BCD-FB4F-812F-7E144A668EBA}" srcOrd="0" destOrd="0" presId="urn:microsoft.com/office/officeart/2005/8/layout/gear1"/>
    <dgm:cxn modelId="{096758CA-6625-BE44-A40A-6A273F7C25E2}" srcId="{2C62651F-DF5B-374A-B132-2E0A93620456}" destId="{6E68ECFD-5906-A14E-9C41-67B3BB2DF493}" srcOrd="1" destOrd="0" parTransId="{6D7F0FD3-E70D-7245-B7EB-BD422A61CA57}" sibTransId="{2A209DD3-2638-ED4D-8F00-CCBC2AD0171A}"/>
    <dgm:cxn modelId="{121EA5D5-AD5F-D34C-A3CD-C6CCA30BAD5C}" type="presOf" srcId="{2C62651F-DF5B-374A-B132-2E0A93620456}" destId="{91FF1986-8FED-984A-B3BD-C9D0A725C1F4}" srcOrd="0" destOrd="0" presId="urn:microsoft.com/office/officeart/2005/8/layout/gear1"/>
    <dgm:cxn modelId="{F36FE2F1-4039-2647-9CE6-E988EB621CE8}" type="presOf" srcId="{F5AC5E36-3CF6-8344-82DC-8B43A335A707}" destId="{4A4AA006-A328-5D46-A316-BE953EDC7C59}" srcOrd="3" destOrd="0" presId="urn:microsoft.com/office/officeart/2005/8/layout/gear1"/>
    <dgm:cxn modelId="{565C65FD-50D8-7E44-BC3E-DA86F61B3B0C}" type="presOf" srcId="{5D164431-C20A-924F-BFC0-CF43782EEF80}" destId="{92EA979C-9DA0-704B-9688-E49911B5C1A5}" srcOrd="0" destOrd="0" presId="urn:microsoft.com/office/officeart/2005/8/layout/gear1"/>
    <dgm:cxn modelId="{F1DD1F1F-66D3-1F4F-B5A6-8EEA4AEEA2BE}" type="presParOf" srcId="{91FF1986-8FED-984A-B3BD-C9D0A725C1F4}" destId="{4E6714FC-152D-8B41-9139-EA5D4DC00656}" srcOrd="0" destOrd="0" presId="urn:microsoft.com/office/officeart/2005/8/layout/gear1"/>
    <dgm:cxn modelId="{1AA3A1BB-32A0-904A-A545-34485CE6864D}" type="presParOf" srcId="{91FF1986-8FED-984A-B3BD-C9D0A725C1F4}" destId="{68CDAA3D-415E-DE40-9399-1D76422A1A15}" srcOrd="1" destOrd="0" presId="urn:microsoft.com/office/officeart/2005/8/layout/gear1"/>
    <dgm:cxn modelId="{1DDFC08E-38CC-6F47-AC8F-970424F87E45}" type="presParOf" srcId="{91FF1986-8FED-984A-B3BD-C9D0A725C1F4}" destId="{E8470F0E-2036-5A4C-A6CD-76543FE707CE}" srcOrd="2" destOrd="0" presId="urn:microsoft.com/office/officeart/2005/8/layout/gear1"/>
    <dgm:cxn modelId="{8030346B-9084-244C-96D2-6612DA1A41B8}" type="presParOf" srcId="{91FF1986-8FED-984A-B3BD-C9D0A725C1F4}" destId="{96C09F42-1715-BB4F-8E96-C37DD9FF1E90}" srcOrd="3" destOrd="0" presId="urn:microsoft.com/office/officeart/2005/8/layout/gear1"/>
    <dgm:cxn modelId="{06DFB5D5-3A80-6C4A-800D-56CDD907CFFE}" type="presParOf" srcId="{91FF1986-8FED-984A-B3BD-C9D0A725C1F4}" destId="{7FD928D2-6D55-9A46-9D12-F2FAAA4A9F41}" srcOrd="4" destOrd="0" presId="urn:microsoft.com/office/officeart/2005/8/layout/gear1"/>
    <dgm:cxn modelId="{04E5B792-5052-CF4E-89CA-4612027D73DA}" type="presParOf" srcId="{91FF1986-8FED-984A-B3BD-C9D0A725C1F4}" destId="{01D8A3F3-6F75-804C-94AE-C495ACE4B303}" srcOrd="5" destOrd="0" presId="urn:microsoft.com/office/officeart/2005/8/layout/gear1"/>
    <dgm:cxn modelId="{1819FBFD-847D-F847-9BCA-A41CD2288D95}" type="presParOf" srcId="{91FF1986-8FED-984A-B3BD-C9D0A725C1F4}" destId="{B59A1E18-0BCD-FB4F-812F-7E144A668EBA}" srcOrd="6" destOrd="0" presId="urn:microsoft.com/office/officeart/2005/8/layout/gear1"/>
    <dgm:cxn modelId="{4C40253A-56E1-0D49-88A9-F6A2224CA991}" type="presParOf" srcId="{91FF1986-8FED-984A-B3BD-C9D0A725C1F4}" destId="{0ED5CD41-11A9-B140-B493-97AF3AB5C650}" srcOrd="7" destOrd="0" presId="urn:microsoft.com/office/officeart/2005/8/layout/gear1"/>
    <dgm:cxn modelId="{80E79805-F236-7145-8366-5C430517143D}" type="presParOf" srcId="{91FF1986-8FED-984A-B3BD-C9D0A725C1F4}" destId="{1778F44F-559A-1741-BD0A-17568BB52A69}" srcOrd="8" destOrd="0" presId="urn:microsoft.com/office/officeart/2005/8/layout/gear1"/>
    <dgm:cxn modelId="{0552D8E2-8BA7-CE40-9617-B5D679D9034D}" type="presParOf" srcId="{91FF1986-8FED-984A-B3BD-C9D0A725C1F4}" destId="{4A4AA006-A328-5D46-A316-BE953EDC7C59}" srcOrd="9" destOrd="0" presId="urn:microsoft.com/office/officeart/2005/8/layout/gear1"/>
    <dgm:cxn modelId="{C1D30B4F-A470-944F-B902-EE784D020D34}" type="presParOf" srcId="{91FF1986-8FED-984A-B3BD-C9D0A725C1F4}" destId="{0306B95B-B2F0-6945-872E-6CD875915FF6}" srcOrd="10" destOrd="0" presId="urn:microsoft.com/office/officeart/2005/8/layout/gear1"/>
    <dgm:cxn modelId="{F0F80834-6391-2242-897A-331036EF1CF6}" type="presParOf" srcId="{91FF1986-8FED-984A-B3BD-C9D0A725C1F4}" destId="{6A373296-0E4D-7B4C-A1B4-14C009DBB47E}" srcOrd="11" destOrd="0" presId="urn:microsoft.com/office/officeart/2005/8/layout/gear1"/>
    <dgm:cxn modelId="{FB107C31-7096-6048-BC2B-386A000158C7}" type="presParOf" srcId="{91FF1986-8FED-984A-B3BD-C9D0A725C1F4}" destId="{92EA979C-9DA0-704B-9688-E49911B5C1A5}" srcOrd="12" destOrd="0" presId="urn:microsoft.com/office/officeart/2005/8/layout/gear1"/>
  </dgm:cxnLst>
  <dgm:bg>
    <a:noFill/>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15AF43-1ED8-4920-A22D-96EB822B1A5D}">
      <dsp:nvSpPr>
        <dsp:cNvPr id="0" name=""/>
        <dsp:cNvSpPr/>
      </dsp:nvSpPr>
      <dsp:spPr>
        <a:xfrm rot="16200000">
          <a:off x="-1366780" y="1367483"/>
          <a:ext cx="4561197" cy="1826230"/>
        </a:xfrm>
        <a:prstGeom prst="flowChartManualOperation">
          <a:avLst/>
        </a:prstGeom>
        <a:solidFill>
          <a:schemeClr val="accent2">
            <a:lumMod val="75000"/>
            <a:alpha val="51000"/>
          </a:schemeClr>
        </a:solidFill>
        <a:ln w="12700" cap="flat" cmpd="sng" algn="ctr">
          <a:solidFill>
            <a:schemeClr val="accent2">
              <a:lumMod val="50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0" tIns="0" rIns="82550" bIns="0" numCol="1" spcCol="1270" anchor="ctr" anchorCtr="0">
          <a:noAutofit/>
        </a:bodyPr>
        <a:lstStyle/>
        <a:p>
          <a:pPr marL="0" lvl="0" indent="0" algn="l" defTabSz="577850">
            <a:lnSpc>
              <a:spcPct val="90000"/>
            </a:lnSpc>
            <a:spcBef>
              <a:spcPct val="0"/>
            </a:spcBef>
            <a:spcAft>
              <a:spcPct val="35000"/>
            </a:spcAft>
            <a:buNone/>
          </a:pPr>
          <a:r>
            <a:rPr lang="en-US" sz="1300" b="1" kern="1200" dirty="0">
              <a:solidFill>
                <a:schemeClr val="accent2">
                  <a:lumMod val="50000"/>
                </a:schemeClr>
              </a:solidFill>
            </a:rPr>
            <a:t>MISSION</a:t>
          </a:r>
        </a:p>
        <a:p>
          <a:pPr marL="0" lvl="0" indent="0" algn="l" defTabSz="577850">
            <a:lnSpc>
              <a:spcPct val="90000"/>
            </a:lnSpc>
            <a:spcBef>
              <a:spcPct val="0"/>
            </a:spcBef>
            <a:spcAft>
              <a:spcPct val="35000"/>
            </a:spcAft>
            <a:buNone/>
          </a:pPr>
          <a:r>
            <a:rPr lang="en-GB" sz="1300" b="1" kern="1200" dirty="0">
              <a:solidFill>
                <a:schemeClr val="accent2">
                  <a:lumMod val="50000"/>
                </a:schemeClr>
              </a:solidFill>
            </a:rPr>
            <a:t>To change the holistic view of the ethnic wear market segment of the nation in order to promote the true artisanship of our customs that need to be extolled. </a:t>
          </a:r>
          <a:r>
            <a:rPr lang="en-GB" sz="1300" b="1" kern="1200" dirty="0" err="1">
              <a:solidFill>
                <a:schemeClr val="accent2">
                  <a:lumMod val="50000"/>
                </a:schemeClr>
              </a:solidFill>
            </a:rPr>
            <a:t>Riwaayat</a:t>
          </a:r>
          <a:r>
            <a:rPr lang="en-GB" sz="1300" b="1" kern="1200" dirty="0">
              <a:solidFill>
                <a:schemeClr val="accent2">
                  <a:lumMod val="50000"/>
                </a:schemeClr>
              </a:solidFill>
            </a:rPr>
            <a:t>, hence, aims to lead the market in the traditional wear category by offering state-of-the-art products and bring the art involved to a global perspective</a:t>
          </a:r>
          <a:endParaRPr lang="en-US" sz="1300" b="1" kern="1200" dirty="0">
            <a:solidFill>
              <a:schemeClr val="accent2">
                <a:lumMod val="50000"/>
              </a:schemeClr>
            </a:solidFill>
          </a:endParaRPr>
        </a:p>
        <a:p>
          <a:pPr marL="0" lvl="0" indent="0" algn="ctr" defTabSz="577850">
            <a:lnSpc>
              <a:spcPct val="90000"/>
            </a:lnSpc>
            <a:spcBef>
              <a:spcPct val="0"/>
            </a:spcBef>
            <a:spcAft>
              <a:spcPct val="35000"/>
            </a:spcAft>
            <a:buNone/>
          </a:pPr>
          <a:endParaRPr lang="en-US" sz="1300" b="1" kern="1200" dirty="0">
            <a:solidFill>
              <a:schemeClr val="accent2">
                <a:lumMod val="50000"/>
              </a:schemeClr>
            </a:solidFill>
          </a:endParaRPr>
        </a:p>
      </dsp:txBody>
      <dsp:txXfrm rot="5400000">
        <a:off x="703" y="912239"/>
        <a:ext cx="1826230" cy="2736719"/>
      </dsp:txXfrm>
    </dsp:sp>
    <dsp:sp modelId="{DAB27AB4-C702-4123-A075-9B0F336DCB97}">
      <dsp:nvSpPr>
        <dsp:cNvPr id="0" name=""/>
        <dsp:cNvSpPr/>
      </dsp:nvSpPr>
      <dsp:spPr>
        <a:xfrm rot="16200000">
          <a:off x="596418" y="1367483"/>
          <a:ext cx="4561197" cy="1826230"/>
        </a:xfrm>
        <a:prstGeom prst="flowChartManualOperation">
          <a:avLst/>
        </a:prstGeom>
        <a:gradFill rotWithShape="0">
          <a:gsLst>
            <a:gs pos="0">
              <a:srgbClr val="E6DCAC">
                <a:alpha val="0"/>
              </a:srgbClr>
            </a:gs>
            <a:gs pos="12000">
              <a:srgbClr val="E6D78A"/>
            </a:gs>
            <a:gs pos="30000">
              <a:srgbClr val="C7AC4C"/>
            </a:gs>
            <a:gs pos="45000">
              <a:srgbClr val="E6D78A"/>
            </a:gs>
            <a:gs pos="77000">
              <a:srgbClr val="C7AC4C"/>
            </a:gs>
            <a:gs pos="100000">
              <a:srgbClr val="E6DCAC"/>
            </a:gs>
          </a:gsLst>
          <a:lin ang="5400000" scaled="0"/>
        </a:gradFill>
        <a:ln w="12700" cap="flat" cmpd="sng" algn="ctr">
          <a:solidFill>
            <a:schemeClr val="accent2">
              <a:lumMod val="7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0" tIns="0" rIns="82550" bIns="0" numCol="1" spcCol="1270" anchor="ctr" anchorCtr="0">
          <a:noAutofit/>
        </a:bodyPr>
        <a:lstStyle/>
        <a:p>
          <a:pPr marL="0" lvl="0" indent="0" algn="l" defTabSz="577850">
            <a:lnSpc>
              <a:spcPct val="90000"/>
            </a:lnSpc>
            <a:spcBef>
              <a:spcPct val="0"/>
            </a:spcBef>
            <a:spcAft>
              <a:spcPct val="35000"/>
            </a:spcAft>
            <a:buNone/>
          </a:pPr>
          <a:r>
            <a:rPr lang="en-US" sz="1300" b="1" kern="1200" dirty="0">
              <a:solidFill>
                <a:srgbClr val="540000"/>
              </a:solidFill>
            </a:rPr>
            <a:t>VISION</a:t>
          </a:r>
        </a:p>
        <a:p>
          <a:pPr marL="0" lvl="0" indent="0" algn="l" defTabSz="577850">
            <a:lnSpc>
              <a:spcPct val="90000"/>
            </a:lnSpc>
            <a:spcBef>
              <a:spcPct val="0"/>
            </a:spcBef>
            <a:spcAft>
              <a:spcPct val="35000"/>
            </a:spcAft>
            <a:buNone/>
          </a:pPr>
          <a:r>
            <a:rPr lang="en-GB" sz="1300" b="0" i="0" kern="1200" dirty="0" err="1">
              <a:solidFill>
                <a:srgbClr val="540000"/>
              </a:solidFill>
            </a:rPr>
            <a:t>Riwaayat</a:t>
          </a:r>
          <a:r>
            <a:rPr lang="en-GB" sz="1300" b="0" i="0" kern="1200" dirty="0">
              <a:solidFill>
                <a:srgbClr val="540000"/>
              </a:solidFill>
            </a:rPr>
            <a:t> envisions to bridge the gap between the progressive nation and its rich cultural heritage possessing unparalleled craftsmanship and artistry. To help people realise the power of tradition in enhancing the sense of fashion and glamour.</a:t>
          </a:r>
          <a:endParaRPr lang="en-US" sz="1300" b="1" kern="1200" dirty="0">
            <a:solidFill>
              <a:srgbClr val="540000"/>
            </a:solidFill>
          </a:endParaRPr>
        </a:p>
      </dsp:txBody>
      <dsp:txXfrm rot="5400000">
        <a:off x="1963901" y="912239"/>
        <a:ext cx="1826230" cy="2736719"/>
      </dsp:txXfrm>
    </dsp:sp>
    <dsp:sp modelId="{1AF7CBA8-6840-407A-AAEE-1A5D8B86DD0D}">
      <dsp:nvSpPr>
        <dsp:cNvPr id="0" name=""/>
        <dsp:cNvSpPr/>
      </dsp:nvSpPr>
      <dsp:spPr>
        <a:xfrm rot="16200000">
          <a:off x="2560317" y="1367483"/>
          <a:ext cx="4561197" cy="1826230"/>
        </a:xfrm>
        <a:prstGeom prst="flowChartManualOperation">
          <a:avLst/>
        </a:prstGeom>
        <a:solidFill>
          <a:schemeClr val="accent2">
            <a:lumMod val="75000"/>
            <a:alpha val="53000"/>
          </a:schemeClr>
        </a:solidFill>
        <a:ln w="12700" cap="flat" cmpd="sng" algn="ctr">
          <a:solidFill>
            <a:schemeClr val="accent2">
              <a:lumMod val="50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0" tIns="0" rIns="82550" bIns="0" numCol="1" spcCol="1270" anchor="ctr" anchorCtr="0">
          <a:noAutofit/>
        </a:bodyPr>
        <a:lstStyle/>
        <a:p>
          <a:pPr marL="0" lvl="0" indent="0" algn="ctr" defTabSz="577850">
            <a:lnSpc>
              <a:spcPct val="90000"/>
            </a:lnSpc>
            <a:spcBef>
              <a:spcPct val="0"/>
            </a:spcBef>
            <a:spcAft>
              <a:spcPct val="35000"/>
            </a:spcAft>
            <a:buNone/>
          </a:pPr>
          <a:r>
            <a:rPr lang="en-US" sz="1300" b="1" kern="1200" dirty="0">
              <a:solidFill>
                <a:schemeClr val="accent2">
                  <a:lumMod val="50000"/>
                </a:schemeClr>
              </a:solidFill>
            </a:rPr>
            <a:t>OBJECTIVE/AGENDA</a:t>
          </a:r>
        </a:p>
      </dsp:txBody>
      <dsp:txXfrm rot="5400000">
        <a:off x="3927800" y="912239"/>
        <a:ext cx="1826230" cy="273671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1DE08A-7848-4ED1-BFCC-3545BA96F032}">
      <dsp:nvSpPr>
        <dsp:cNvPr id="0" name=""/>
        <dsp:cNvSpPr/>
      </dsp:nvSpPr>
      <dsp:spPr>
        <a:xfrm rot="16200000">
          <a:off x="-154493" y="154493"/>
          <a:ext cx="2717649" cy="2408663"/>
        </a:xfrm>
        <a:prstGeom prst="round1Rect">
          <a:avLst/>
        </a:prstGeom>
        <a:solidFill>
          <a:schemeClr val="accent6">
            <a:lumMod val="75000"/>
            <a:alpha val="56000"/>
          </a:schemeClr>
        </a:solidFill>
        <a:ln w="12700" cap="flat" cmpd="sng" algn="ctr">
          <a:solidFill>
            <a:srgbClr val="FFC00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t" anchorCtr="0">
          <a:noAutofit/>
        </a:bodyPr>
        <a:lstStyle/>
        <a:p>
          <a:pPr marL="0" lvl="0" indent="0" algn="ctr" defTabSz="533400">
            <a:lnSpc>
              <a:spcPct val="90000"/>
            </a:lnSpc>
            <a:spcBef>
              <a:spcPct val="0"/>
            </a:spcBef>
            <a:spcAft>
              <a:spcPct val="35000"/>
            </a:spcAft>
            <a:buNone/>
          </a:pPr>
          <a:r>
            <a:rPr lang="en-US" sz="1200" b="1" kern="1200" dirty="0">
              <a:solidFill>
                <a:srgbClr val="FABC02"/>
              </a:solidFill>
            </a:rPr>
            <a:t>PRODUCT</a:t>
          </a:r>
        </a:p>
        <a:p>
          <a:pPr marL="0" lvl="0" indent="0" algn="ctr" defTabSz="533400">
            <a:lnSpc>
              <a:spcPct val="90000"/>
            </a:lnSpc>
            <a:spcBef>
              <a:spcPct val="0"/>
            </a:spcBef>
            <a:spcAft>
              <a:spcPct val="35000"/>
            </a:spcAft>
            <a:buNone/>
          </a:pPr>
          <a:r>
            <a:rPr lang="en-IN" sz="1100" kern="1200" dirty="0">
              <a:solidFill>
                <a:srgbClr val="FABC02"/>
              </a:solidFill>
            </a:rPr>
            <a:t>The brand has wide range of occasional traditional and premium clothing for men and women and kids along with fashion accessories as a part of its marketing mix product strategy. It believes in giving the customer complete in ethnic experience. </a:t>
          </a:r>
          <a:r>
            <a:rPr lang="en-IN" sz="1100" kern="1200" dirty="0" err="1">
              <a:solidFill>
                <a:srgbClr val="FABC02"/>
              </a:solidFill>
            </a:rPr>
            <a:t>Riwaayat</a:t>
          </a:r>
          <a:r>
            <a:rPr lang="en-IN" sz="1100" kern="1200" dirty="0">
              <a:solidFill>
                <a:srgbClr val="FABC02"/>
              </a:solidFill>
            </a:rPr>
            <a:t> offers apparels exclusively designed by Indian craftsmen. Ethnic wear for women includes salwar kameez, saree, lehengas etc. For men the range includes sherwani, kurta, dhoti and regional apparels </a:t>
          </a:r>
          <a:endParaRPr lang="en-US" sz="1100" b="1" kern="1200" dirty="0">
            <a:solidFill>
              <a:srgbClr val="FABC02"/>
            </a:solidFill>
          </a:endParaRPr>
        </a:p>
      </dsp:txBody>
      <dsp:txXfrm rot="5400000">
        <a:off x="0" y="0"/>
        <a:ext cx="2408663" cy="2038237"/>
      </dsp:txXfrm>
    </dsp:sp>
    <dsp:sp modelId="{265A190D-7B7E-4922-949B-0AEAEBDD9665}">
      <dsp:nvSpPr>
        <dsp:cNvPr id="0" name=""/>
        <dsp:cNvSpPr/>
      </dsp:nvSpPr>
      <dsp:spPr>
        <a:xfrm>
          <a:off x="2408663" y="0"/>
          <a:ext cx="2408663" cy="2717649"/>
        </a:xfrm>
        <a:prstGeom prst="round1Rect">
          <a:avLst/>
        </a:prstGeom>
        <a:solidFill>
          <a:schemeClr val="accent4">
            <a:lumMod val="75000"/>
            <a:alpha val="60000"/>
          </a:schemeClr>
        </a:solidFill>
        <a:ln w="12700" cap="flat" cmpd="sng" algn="ctr">
          <a:solidFill>
            <a:srgbClr val="FFC00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71120" numCol="1" spcCol="1270" anchor="t" anchorCtr="0">
          <a:noAutofit/>
        </a:bodyPr>
        <a:lstStyle/>
        <a:p>
          <a:pPr marL="0" lvl="0" indent="0" algn="ctr" defTabSz="444500">
            <a:lnSpc>
              <a:spcPct val="90000"/>
            </a:lnSpc>
            <a:spcBef>
              <a:spcPct val="0"/>
            </a:spcBef>
            <a:spcAft>
              <a:spcPct val="35000"/>
            </a:spcAft>
            <a:buNone/>
          </a:pPr>
          <a:r>
            <a:rPr lang="en-US" sz="1000" b="1" kern="1200" dirty="0">
              <a:solidFill>
                <a:srgbClr val="FFC000"/>
              </a:solidFill>
            </a:rPr>
            <a:t>PRICE</a:t>
          </a:r>
        </a:p>
        <a:p>
          <a:pPr marL="0" lvl="0" indent="0" algn="l" defTabSz="444500">
            <a:lnSpc>
              <a:spcPct val="90000"/>
            </a:lnSpc>
            <a:spcBef>
              <a:spcPct val="0"/>
            </a:spcBef>
            <a:spcAft>
              <a:spcPct val="35000"/>
            </a:spcAft>
            <a:buNone/>
          </a:pPr>
          <a:r>
            <a:rPr lang="en-IN" sz="900" b="1" u="sng" kern="1200" dirty="0">
              <a:solidFill>
                <a:srgbClr val="FABC02"/>
              </a:solidFill>
            </a:rPr>
            <a:t>Pricing</a:t>
          </a:r>
          <a:r>
            <a:rPr lang="en-IN" sz="900" kern="1200" dirty="0">
              <a:solidFill>
                <a:srgbClr val="FABC02"/>
              </a:solidFill>
            </a:rPr>
            <a:t>: Set according to the </a:t>
          </a:r>
          <a:r>
            <a:rPr lang="en-IN" sz="900" kern="1200" dirty="0" err="1">
              <a:solidFill>
                <a:srgbClr val="FABC02"/>
              </a:solidFill>
            </a:rPr>
            <a:t>competitiors</a:t>
          </a:r>
          <a:r>
            <a:rPr lang="en-IN" sz="900" kern="1200" dirty="0">
              <a:solidFill>
                <a:srgbClr val="FABC02"/>
              </a:solidFill>
            </a:rPr>
            <a:t> (</a:t>
          </a:r>
          <a:r>
            <a:rPr lang="en-IN" sz="900" kern="1200" dirty="0" err="1">
              <a:solidFill>
                <a:srgbClr val="FABC02"/>
              </a:solidFill>
            </a:rPr>
            <a:t>Mohey</a:t>
          </a:r>
          <a:r>
            <a:rPr lang="en-IN" sz="900" kern="1200" dirty="0">
              <a:solidFill>
                <a:srgbClr val="FABC02"/>
              </a:solidFill>
            </a:rPr>
            <a:t>, Biba, </a:t>
          </a:r>
          <a:r>
            <a:rPr lang="en-IN" sz="900" kern="1200" dirty="0" err="1">
              <a:solidFill>
                <a:srgbClr val="FABC02"/>
              </a:solidFill>
            </a:rPr>
            <a:t>Manyawar</a:t>
          </a:r>
          <a:r>
            <a:rPr lang="en-IN" sz="900" kern="1200" dirty="0">
              <a:solidFill>
                <a:srgbClr val="FABC02"/>
              </a:solidFill>
            </a:rPr>
            <a:t> etc.). For women’s apparel, pricing ranges from 1k-20k INR. For men’s apparel, 1k-20k INR. For kids 500-7k INR. </a:t>
          </a:r>
        </a:p>
        <a:p>
          <a:pPr marL="0" lvl="0" indent="0" algn="l" defTabSz="444500">
            <a:lnSpc>
              <a:spcPct val="90000"/>
            </a:lnSpc>
            <a:spcBef>
              <a:spcPct val="0"/>
            </a:spcBef>
            <a:spcAft>
              <a:spcPct val="35000"/>
            </a:spcAft>
            <a:buNone/>
          </a:pPr>
          <a:r>
            <a:rPr lang="en-IN" sz="900" b="1" u="sng" kern="1200" dirty="0">
              <a:solidFill>
                <a:srgbClr val="FABC02"/>
              </a:solidFill>
            </a:rPr>
            <a:t>Return and refund </a:t>
          </a:r>
          <a:r>
            <a:rPr lang="en-IN" sz="900" b="1" u="sng" kern="1200" dirty="0" err="1">
              <a:solidFill>
                <a:srgbClr val="FABC02"/>
              </a:solidFill>
            </a:rPr>
            <a:t>policy</a:t>
          </a:r>
          <a:r>
            <a:rPr lang="en-IN" sz="900" kern="1200" dirty="0" err="1">
              <a:solidFill>
                <a:srgbClr val="FABC02"/>
              </a:solidFill>
            </a:rPr>
            <a:t>:'No</a:t>
          </a:r>
          <a:r>
            <a:rPr lang="en-IN" sz="900" kern="1200" dirty="0">
              <a:solidFill>
                <a:srgbClr val="FABC02"/>
              </a:solidFill>
            </a:rPr>
            <a:t> Questions Asked Returns Policy'. If not satisfied with the product, can contact through call or e-mail within 30 days from date of order.</a:t>
          </a:r>
        </a:p>
        <a:p>
          <a:pPr marL="0" lvl="0" indent="0" algn="l" defTabSz="444500">
            <a:lnSpc>
              <a:spcPct val="90000"/>
            </a:lnSpc>
            <a:spcBef>
              <a:spcPct val="0"/>
            </a:spcBef>
            <a:spcAft>
              <a:spcPct val="35000"/>
            </a:spcAft>
            <a:buNone/>
          </a:pPr>
          <a:r>
            <a:rPr lang="en-IN" sz="900" b="1" u="sng" kern="1200" dirty="0">
              <a:solidFill>
                <a:srgbClr val="FABC02"/>
              </a:solidFill>
            </a:rPr>
            <a:t>Payment methods</a:t>
          </a:r>
          <a:r>
            <a:rPr lang="en-IN" sz="900" kern="1200" dirty="0">
              <a:solidFill>
                <a:srgbClr val="FABC02"/>
              </a:solidFill>
            </a:rPr>
            <a:t>: cash on delivery to the customers along with different payment options like net banking and Debit/Credit cards, Mobile wallets (VISA, Master Cards, American Express, Paytm).</a:t>
          </a:r>
        </a:p>
        <a:p>
          <a:pPr marL="0" lvl="0" indent="0" algn="l" defTabSz="444500">
            <a:lnSpc>
              <a:spcPct val="90000"/>
            </a:lnSpc>
            <a:spcBef>
              <a:spcPct val="0"/>
            </a:spcBef>
            <a:spcAft>
              <a:spcPct val="35000"/>
            </a:spcAft>
            <a:buNone/>
          </a:pPr>
          <a:r>
            <a:rPr lang="en-IN" sz="900" b="1" u="sng" kern="1200" dirty="0" err="1">
              <a:solidFill>
                <a:srgbClr val="FABC02"/>
              </a:solidFill>
            </a:rPr>
            <a:t>Offers:</a:t>
          </a:r>
          <a:r>
            <a:rPr lang="en-IN" sz="900" kern="1200" dirty="0" err="1">
              <a:solidFill>
                <a:srgbClr val="FABC02"/>
              </a:solidFill>
            </a:rPr>
            <a:t>offers</a:t>
          </a:r>
          <a:r>
            <a:rPr lang="en-IN" sz="900" kern="1200" dirty="0">
              <a:solidFill>
                <a:srgbClr val="FABC02"/>
              </a:solidFill>
            </a:rPr>
            <a:t> free shipping for the total order value of Rs.3000. offers like 'Buy 2 kurta get 40% off' etc. Promotional pricing strategy like 'Up to 50% off' and offers summer and Winter sales</a:t>
          </a:r>
        </a:p>
        <a:p>
          <a:pPr marL="0" lvl="0" indent="0" algn="l" defTabSz="444500">
            <a:lnSpc>
              <a:spcPct val="90000"/>
            </a:lnSpc>
            <a:spcBef>
              <a:spcPct val="0"/>
            </a:spcBef>
            <a:spcAft>
              <a:spcPct val="35000"/>
            </a:spcAft>
            <a:buNone/>
          </a:pPr>
          <a:r>
            <a:rPr lang="en-IN" sz="900" kern="1200" dirty="0">
              <a:solidFill>
                <a:srgbClr val="FABC02"/>
              </a:solidFill>
            </a:rPr>
            <a:t>                            will also be incorporated.</a:t>
          </a:r>
          <a:endParaRPr lang="en-US" sz="900" b="1" kern="1200" dirty="0">
            <a:solidFill>
              <a:srgbClr val="FABC02"/>
            </a:solidFill>
          </a:endParaRPr>
        </a:p>
      </dsp:txBody>
      <dsp:txXfrm>
        <a:off x="2408663" y="0"/>
        <a:ext cx="2408663" cy="2038237"/>
      </dsp:txXfrm>
    </dsp:sp>
    <dsp:sp modelId="{536B8177-B7C4-43D2-A218-910EF803B85F}">
      <dsp:nvSpPr>
        <dsp:cNvPr id="0" name=""/>
        <dsp:cNvSpPr/>
      </dsp:nvSpPr>
      <dsp:spPr>
        <a:xfrm rot="10800000">
          <a:off x="0" y="2717649"/>
          <a:ext cx="2408663" cy="2717649"/>
        </a:xfrm>
        <a:prstGeom prst="round1Rect">
          <a:avLst/>
        </a:prstGeom>
        <a:solidFill>
          <a:srgbClr val="FFFF00">
            <a:alpha val="43000"/>
          </a:srgbClr>
        </a:solidFill>
        <a:ln w="12700" cap="flat" cmpd="sng" algn="ctr">
          <a:solidFill>
            <a:srgbClr val="FABC02"/>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t" anchorCtr="0">
          <a:noAutofit/>
        </a:bodyPr>
        <a:lstStyle/>
        <a:p>
          <a:pPr marL="0" lvl="0" indent="0" algn="ctr" defTabSz="800100">
            <a:lnSpc>
              <a:spcPct val="90000"/>
            </a:lnSpc>
            <a:spcBef>
              <a:spcPct val="0"/>
            </a:spcBef>
            <a:spcAft>
              <a:spcPct val="35000"/>
            </a:spcAft>
            <a:buNone/>
          </a:pPr>
          <a:r>
            <a:rPr lang="en-US" sz="1800" b="1" kern="1200" dirty="0">
              <a:solidFill>
                <a:srgbClr val="FFC000"/>
              </a:solidFill>
            </a:rPr>
            <a:t>PLACE</a:t>
          </a:r>
        </a:p>
        <a:p>
          <a:pPr marL="0" lvl="0" indent="0" algn="l" defTabSz="800100">
            <a:lnSpc>
              <a:spcPct val="90000"/>
            </a:lnSpc>
            <a:spcBef>
              <a:spcPct val="0"/>
            </a:spcBef>
            <a:spcAft>
              <a:spcPct val="35000"/>
            </a:spcAft>
            <a:buFont typeface="Courier New" panose="02070309020205020404" pitchFamily="49" charset="0"/>
            <a:buNone/>
          </a:pPr>
          <a:r>
            <a:rPr lang="en-IN" sz="1100" b="1" kern="1200" dirty="0">
              <a:solidFill>
                <a:srgbClr val="FABC02"/>
              </a:solidFill>
            </a:rPr>
            <a:t>available through e-commerce websites like </a:t>
          </a:r>
          <a:r>
            <a:rPr lang="en-IN" sz="1100" b="1" kern="1200" dirty="0" err="1">
              <a:solidFill>
                <a:srgbClr val="FABC02"/>
              </a:solidFill>
            </a:rPr>
            <a:t>amazon.com</a:t>
          </a:r>
          <a:r>
            <a:rPr lang="en-IN" sz="1100" b="1" kern="1200" dirty="0">
              <a:solidFill>
                <a:srgbClr val="FABC02"/>
              </a:solidFill>
            </a:rPr>
            <a:t>, </a:t>
          </a:r>
          <a:r>
            <a:rPr lang="en-IN" sz="1100" b="1" kern="1200" dirty="0" err="1">
              <a:solidFill>
                <a:srgbClr val="FABC02"/>
              </a:solidFill>
            </a:rPr>
            <a:t>jabong.com</a:t>
          </a:r>
          <a:r>
            <a:rPr lang="en-IN" sz="1100" b="1" kern="1200" dirty="0">
              <a:solidFill>
                <a:srgbClr val="FABC02"/>
              </a:solidFill>
            </a:rPr>
            <a:t>, </a:t>
          </a:r>
          <a:r>
            <a:rPr lang="en-IN" sz="1100" b="1" kern="1200" dirty="0" err="1">
              <a:solidFill>
                <a:srgbClr val="FABC02"/>
              </a:solidFill>
            </a:rPr>
            <a:t>snapdeal.com</a:t>
          </a:r>
          <a:r>
            <a:rPr lang="en-IN" sz="1100" b="1" kern="1200" dirty="0">
              <a:solidFill>
                <a:srgbClr val="FABC02"/>
              </a:solidFill>
            </a:rPr>
            <a:t> etc. </a:t>
          </a:r>
        </a:p>
        <a:p>
          <a:pPr marL="0" lvl="0" indent="0" algn="l" defTabSz="800100">
            <a:lnSpc>
              <a:spcPct val="90000"/>
            </a:lnSpc>
            <a:spcBef>
              <a:spcPct val="0"/>
            </a:spcBef>
            <a:spcAft>
              <a:spcPct val="35000"/>
            </a:spcAft>
            <a:buFont typeface="Courier New" panose="02070309020205020404" pitchFamily="49" charset="0"/>
            <a:buNone/>
          </a:pPr>
          <a:r>
            <a:rPr lang="en-IN" sz="1100" b="1" kern="1200" dirty="0">
              <a:solidFill>
                <a:srgbClr val="FABC02"/>
              </a:solidFill>
            </a:rPr>
            <a:t>Collaborate with retail stores like pantaloons, reliance trends etc.</a:t>
          </a:r>
        </a:p>
        <a:p>
          <a:pPr marL="0" lvl="0" indent="0" algn="l" defTabSz="800100">
            <a:lnSpc>
              <a:spcPct val="90000"/>
            </a:lnSpc>
            <a:spcBef>
              <a:spcPct val="0"/>
            </a:spcBef>
            <a:spcAft>
              <a:spcPct val="35000"/>
            </a:spcAft>
            <a:buFont typeface="Courier New" panose="02070309020205020404" pitchFamily="49" charset="0"/>
            <a:buNone/>
          </a:pPr>
          <a:r>
            <a:rPr lang="en-IN" sz="1100" b="1" kern="1200" dirty="0">
              <a:solidFill>
                <a:srgbClr val="FABC02"/>
              </a:solidFill>
            </a:rPr>
            <a:t>50 showrooms covering most of the major cities in the nation. </a:t>
          </a:r>
          <a:endParaRPr lang="en-US" sz="1100" b="1" kern="1200" dirty="0">
            <a:solidFill>
              <a:srgbClr val="FABC02"/>
            </a:solidFill>
          </a:endParaRPr>
        </a:p>
      </dsp:txBody>
      <dsp:txXfrm rot="10800000">
        <a:off x="0" y="3397061"/>
        <a:ext cx="2408663" cy="2038237"/>
      </dsp:txXfrm>
    </dsp:sp>
    <dsp:sp modelId="{700C7BCA-DAA0-414E-B83A-B539DD29C6F3}">
      <dsp:nvSpPr>
        <dsp:cNvPr id="0" name=""/>
        <dsp:cNvSpPr/>
      </dsp:nvSpPr>
      <dsp:spPr>
        <a:xfrm rot="5400000">
          <a:off x="2254170" y="2872142"/>
          <a:ext cx="2717649" cy="2408663"/>
        </a:xfrm>
        <a:prstGeom prst="round1Rect">
          <a:avLst/>
        </a:prstGeom>
        <a:solidFill>
          <a:schemeClr val="accent3">
            <a:lumMod val="50000"/>
            <a:alpha val="56000"/>
          </a:schemeClr>
        </a:solidFill>
        <a:ln w="12700" cap="flat" cmpd="sng" algn="ctr">
          <a:solidFill>
            <a:srgbClr val="FFC00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t" anchorCtr="0">
          <a:noAutofit/>
        </a:bodyPr>
        <a:lstStyle/>
        <a:p>
          <a:pPr marL="0" lvl="0" indent="0" algn="ctr" defTabSz="800100">
            <a:lnSpc>
              <a:spcPct val="90000"/>
            </a:lnSpc>
            <a:spcBef>
              <a:spcPct val="0"/>
            </a:spcBef>
            <a:spcAft>
              <a:spcPct val="35000"/>
            </a:spcAft>
            <a:buNone/>
          </a:pPr>
          <a:r>
            <a:rPr lang="en-US" sz="1800" b="1" kern="1200" dirty="0">
              <a:solidFill>
                <a:srgbClr val="FFC000"/>
              </a:solidFill>
            </a:rPr>
            <a:t>PROMOTION</a:t>
          </a:r>
        </a:p>
      </dsp:txBody>
      <dsp:txXfrm rot="-5400000">
        <a:off x="2408663" y="3397061"/>
        <a:ext cx="2408663" cy="2038237"/>
      </dsp:txXfrm>
    </dsp:sp>
    <dsp:sp modelId="{56A0E3B8-E65D-4863-BF88-726268D52441}">
      <dsp:nvSpPr>
        <dsp:cNvPr id="0" name=""/>
        <dsp:cNvSpPr/>
      </dsp:nvSpPr>
      <dsp:spPr>
        <a:xfrm>
          <a:off x="1689164" y="2618958"/>
          <a:ext cx="1438998" cy="197382"/>
        </a:xfrm>
        <a:prstGeom prst="roundRect">
          <a:avLst/>
        </a:prstGeom>
        <a:solidFill>
          <a:schemeClr val="accent4">
            <a:lumMod val="60000"/>
            <a:lumOff val="40000"/>
          </a:schemeClr>
        </a:solidFill>
        <a:ln w="12700" cap="flat" cmpd="sng" algn="ctr">
          <a:solidFill>
            <a:srgbClr val="FFC000"/>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kern="1200" dirty="0">
              <a:solidFill>
                <a:srgbClr val="9A0000"/>
              </a:solidFill>
            </a:rPr>
            <a:t>4P ANALYSIS</a:t>
          </a:r>
        </a:p>
      </dsp:txBody>
      <dsp:txXfrm>
        <a:off x="1698799" y="2628593"/>
        <a:ext cx="1419728" cy="17811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1DC79EB-4213-F449-A35D-2CA24226948B}">
      <dsp:nvSpPr>
        <dsp:cNvPr id="0" name=""/>
        <dsp:cNvSpPr/>
      </dsp:nvSpPr>
      <dsp:spPr>
        <a:xfrm rot="5400000">
          <a:off x="-176262" y="431221"/>
          <a:ext cx="1902959" cy="1550434"/>
        </a:xfrm>
        <a:prstGeom prst="chevron">
          <a:avLst/>
        </a:prstGeom>
        <a:solidFill>
          <a:schemeClr val="accent4">
            <a:lumMod val="60000"/>
            <a:lumOff val="40000"/>
            <a:alpha val="8000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GB" sz="1600" b="1" kern="1200" dirty="0">
              <a:solidFill>
                <a:schemeClr val="accent2">
                  <a:lumMod val="50000"/>
                </a:schemeClr>
              </a:solidFill>
            </a:rPr>
            <a:t>SEGMENTATION</a:t>
          </a:r>
        </a:p>
      </dsp:txBody>
      <dsp:txXfrm rot="-5400000">
        <a:off x="1" y="1030175"/>
        <a:ext cx="1550434" cy="352525"/>
      </dsp:txXfrm>
    </dsp:sp>
    <dsp:sp modelId="{AF337C89-5E15-F94C-8973-C76493F5048D}">
      <dsp:nvSpPr>
        <dsp:cNvPr id="0" name=""/>
        <dsp:cNvSpPr/>
      </dsp:nvSpPr>
      <dsp:spPr>
        <a:xfrm rot="5400000">
          <a:off x="5680804" y="-3878563"/>
          <a:ext cx="1439689" cy="9700429"/>
        </a:xfrm>
        <a:prstGeom prst="round2SameRect">
          <a:avLst/>
        </a:prstGeom>
        <a:solidFill>
          <a:schemeClr val="accent4">
            <a:lumMod val="40000"/>
            <a:lumOff val="60000"/>
            <a:alpha val="3500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3576" tIns="14605" rIns="14605" bIns="14605" numCol="1" spcCol="1270" anchor="ctr" anchorCtr="0">
          <a:noAutofit/>
        </a:bodyPr>
        <a:lstStyle/>
        <a:p>
          <a:pPr marL="228600" lvl="1" indent="-228600" algn="l" defTabSz="1022350">
            <a:lnSpc>
              <a:spcPct val="90000"/>
            </a:lnSpc>
            <a:spcBef>
              <a:spcPct val="0"/>
            </a:spcBef>
            <a:spcAft>
              <a:spcPct val="15000"/>
            </a:spcAft>
            <a:buChar char="•"/>
          </a:pPr>
          <a:r>
            <a:rPr lang="en-IN" sz="2300" i="1" kern="1200" dirty="0">
              <a:solidFill>
                <a:srgbClr val="FABC02"/>
              </a:solidFill>
              <a:latin typeface="Arial Narrow" panose="020B0606020202030204" pitchFamily="34" charset="0"/>
            </a:rPr>
            <a:t>“Provide on-trend Ethnic, Indo-western styles catering to women of all ages , that won’t break the bank. We believe that everyone can enjoy the beauty of fashion. And be their own fashion icon. It aims to promptly offer stylish quality products at appealing prices to every user.”</a:t>
          </a:r>
          <a:endParaRPr lang="en-GB" sz="2300" b="1" kern="1200" dirty="0">
            <a:solidFill>
              <a:srgbClr val="FABC02"/>
            </a:solidFill>
          </a:endParaRPr>
        </a:p>
      </dsp:txBody>
      <dsp:txXfrm rot="-5400000">
        <a:off x="1550434" y="322087"/>
        <a:ext cx="9630149" cy="1299129"/>
      </dsp:txXfrm>
    </dsp:sp>
    <dsp:sp modelId="{E84A285F-8ACC-A241-84E6-84F417E21532}">
      <dsp:nvSpPr>
        <dsp:cNvPr id="0" name=""/>
        <dsp:cNvSpPr/>
      </dsp:nvSpPr>
      <dsp:spPr>
        <a:xfrm rot="5400000">
          <a:off x="-132794" y="2080678"/>
          <a:ext cx="1816023" cy="1550434"/>
        </a:xfrm>
        <a:prstGeom prst="chevron">
          <a:avLst/>
        </a:prstGeom>
        <a:solidFill>
          <a:schemeClr val="accent4">
            <a:lumMod val="60000"/>
            <a:lumOff val="40000"/>
            <a:alpha val="7900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GB" sz="1600" b="1" kern="1200" dirty="0">
              <a:solidFill>
                <a:schemeClr val="accent2">
                  <a:lumMod val="50000"/>
                </a:schemeClr>
              </a:solidFill>
            </a:rPr>
            <a:t>TARGETING</a:t>
          </a:r>
        </a:p>
      </dsp:txBody>
      <dsp:txXfrm rot="-5400000">
        <a:off x="1" y="2723100"/>
        <a:ext cx="1550434" cy="265589"/>
      </dsp:txXfrm>
    </dsp:sp>
    <dsp:sp modelId="{D1EB6FE5-F8A3-194D-80E4-52F1C98A831D}">
      <dsp:nvSpPr>
        <dsp:cNvPr id="0" name=""/>
        <dsp:cNvSpPr/>
      </dsp:nvSpPr>
      <dsp:spPr>
        <a:xfrm rot="5400000">
          <a:off x="5680804" y="-2182486"/>
          <a:ext cx="1439689" cy="9700429"/>
        </a:xfrm>
        <a:prstGeom prst="round2SameRect">
          <a:avLst/>
        </a:prstGeom>
        <a:solidFill>
          <a:schemeClr val="accent4">
            <a:lumMod val="40000"/>
            <a:lumOff val="60000"/>
            <a:alpha val="22000"/>
          </a:schemeClr>
        </a:solidFill>
        <a:ln w="12700" cap="flat" cmpd="sng" algn="ctr">
          <a:solidFill>
            <a:schemeClr val="accent4">
              <a:hueOff val="0"/>
              <a:satOff val="0"/>
              <a:lum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3576" tIns="14605" rIns="14605" bIns="14605" numCol="1" spcCol="1270" anchor="ctr" anchorCtr="0">
          <a:noAutofit/>
        </a:bodyPr>
        <a:lstStyle/>
        <a:p>
          <a:pPr marL="228600" lvl="1" indent="-228600" algn="l" defTabSz="1022350">
            <a:lnSpc>
              <a:spcPct val="90000"/>
            </a:lnSpc>
            <a:spcBef>
              <a:spcPct val="0"/>
            </a:spcBef>
            <a:spcAft>
              <a:spcPct val="15000"/>
            </a:spcAft>
            <a:buChar char="•"/>
          </a:pPr>
          <a:r>
            <a:rPr lang="en-IN" sz="2300" i="1" kern="1200" dirty="0">
              <a:solidFill>
                <a:srgbClr val="FABC02"/>
              </a:solidFill>
              <a:latin typeface="Arial Narrow" panose="020B0606020202030204" pitchFamily="34" charset="0"/>
            </a:rPr>
            <a:t>“Our Customers’ outward image reflects the confidence they feel inside. They are sophisticated, fashion forward and in control of their own destiny. Every member of our family is one of a kind.”</a:t>
          </a:r>
          <a:endParaRPr lang="en-GB" sz="2300" kern="1200" dirty="0">
            <a:solidFill>
              <a:srgbClr val="FABC02"/>
            </a:solidFill>
          </a:endParaRPr>
        </a:p>
      </dsp:txBody>
      <dsp:txXfrm rot="-5400000">
        <a:off x="1550434" y="2018164"/>
        <a:ext cx="9630149" cy="1299129"/>
      </dsp:txXfrm>
    </dsp:sp>
    <dsp:sp modelId="{153ACA39-8275-5744-AF30-615049A94EFA}">
      <dsp:nvSpPr>
        <dsp:cNvPr id="0" name=""/>
        <dsp:cNvSpPr/>
      </dsp:nvSpPr>
      <dsp:spPr>
        <a:xfrm rot="5400000">
          <a:off x="-144854" y="3814279"/>
          <a:ext cx="1840144" cy="1550434"/>
        </a:xfrm>
        <a:prstGeom prst="chevron">
          <a:avLst/>
        </a:prstGeom>
        <a:solidFill>
          <a:schemeClr val="accent4">
            <a:lumMod val="60000"/>
            <a:lumOff val="40000"/>
            <a:alpha val="8000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GB" sz="1600" b="1" kern="1200" dirty="0">
              <a:solidFill>
                <a:schemeClr val="accent2">
                  <a:lumMod val="50000"/>
                </a:schemeClr>
              </a:solidFill>
            </a:rPr>
            <a:t>POSITIONING</a:t>
          </a:r>
        </a:p>
      </dsp:txBody>
      <dsp:txXfrm rot="-5400000">
        <a:off x="1" y="4444641"/>
        <a:ext cx="1550434" cy="289710"/>
      </dsp:txXfrm>
    </dsp:sp>
    <dsp:sp modelId="{50EEB042-5E1B-2A45-8378-49D6A4396381}">
      <dsp:nvSpPr>
        <dsp:cNvPr id="0" name=""/>
        <dsp:cNvSpPr/>
      </dsp:nvSpPr>
      <dsp:spPr>
        <a:xfrm rot="5400000">
          <a:off x="5717257" y="-441842"/>
          <a:ext cx="1366783" cy="9700429"/>
        </a:xfrm>
        <a:prstGeom prst="round2SameRect">
          <a:avLst/>
        </a:prstGeom>
        <a:solidFill>
          <a:schemeClr val="accent4">
            <a:lumMod val="40000"/>
            <a:lumOff val="60000"/>
            <a:alpha val="1900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3576" tIns="14605" rIns="14605" bIns="14605" numCol="1" spcCol="1270" anchor="ctr" anchorCtr="0">
          <a:noAutofit/>
        </a:bodyPr>
        <a:lstStyle/>
        <a:p>
          <a:pPr marL="228600" lvl="1" indent="-228600" algn="l" defTabSz="1022350">
            <a:lnSpc>
              <a:spcPct val="90000"/>
            </a:lnSpc>
            <a:spcBef>
              <a:spcPct val="0"/>
            </a:spcBef>
            <a:spcAft>
              <a:spcPct val="15000"/>
            </a:spcAft>
            <a:buChar char="•"/>
          </a:pPr>
          <a:r>
            <a:rPr lang="en-IN" sz="2300" i="1" kern="1200" dirty="0">
              <a:solidFill>
                <a:srgbClr val="FABC02"/>
              </a:solidFill>
              <a:latin typeface="Arial Narrow" panose="020B0606020202030204" pitchFamily="34" charset="0"/>
            </a:rPr>
            <a:t>Our designers are world class and best in their crafts. Each designer is unique to the family in providing designs for clothes which are extension of your personalities.”</a:t>
          </a:r>
          <a:endParaRPr lang="en-GB" sz="2300" kern="1200" dirty="0">
            <a:solidFill>
              <a:srgbClr val="FABC02"/>
            </a:solidFill>
          </a:endParaRPr>
        </a:p>
      </dsp:txBody>
      <dsp:txXfrm rot="-5400000">
        <a:off x="1550435" y="3791701"/>
        <a:ext cx="9633708" cy="123334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6714FC-152D-8B41-9139-EA5D4DC00656}">
      <dsp:nvSpPr>
        <dsp:cNvPr id="0" name=""/>
        <dsp:cNvSpPr/>
      </dsp:nvSpPr>
      <dsp:spPr>
        <a:xfrm>
          <a:off x="2972202" y="1942272"/>
          <a:ext cx="2373888" cy="2373888"/>
        </a:xfrm>
        <a:prstGeom prst="gear9">
          <a:avLst/>
        </a:prstGeom>
        <a:solidFill>
          <a:schemeClr val="accent4">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GB" sz="1400" kern="1200" dirty="0">
              <a:solidFill>
                <a:srgbClr val="540000"/>
              </a:solidFill>
            </a:rPr>
            <a:t>IMPLEMENTATION STRATEGY </a:t>
          </a:r>
        </a:p>
      </dsp:txBody>
      <dsp:txXfrm>
        <a:off x="3449459" y="2498344"/>
        <a:ext cx="1419374" cy="1220227"/>
      </dsp:txXfrm>
    </dsp:sp>
    <dsp:sp modelId="{96C09F42-1715-BB4F-8E96-C37DD9FF1E90}">
      <dsp:nvSpPr>
        <dsp:cNvPr id="0" name=""/>
        <dsp:cNvSpPr/>
      </dsp:nvSpPr>
      <dsp:spPr>
        <a:xfrm>
          <a:off x="1570347" y="1348990"/>
          <a:ext cx="1726464" cy="1726464"/>
        </a:xfrm>
        <a:prstGeom prst="gear6">
          <a:avLst/>
        </a:prstGeom>
        <a:solidFill>
          <a:srgbClr val="FFC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GB" sz="1400" kern="1200" dirty="0">
              <a:solidFill>
                <a:srgbClr val="540000"/>
              </a:solidFill>
            </a:rPr>
            <a:t>FINANCIAL STRATEGY </a:t>
          </a:r>
        </a:p>
      </dsp:txBody>
      <dsp:txXfrm>
        <a:off x="2004990" y="1786259"/>
        <a:ext cx="857178" cy="851926"/>
      </dsp:txXfrm>
    </dsp:sp>
    <dsp:sp modelId="{B59A1E18-0BCD-FB4F-812F-7E144A668EBA}">
      <dsp:nvSpPr>
        <dsp:cNvPr id="0" name=""/>
        <dsp:cNvSpPr/>
      </dsp:nvSpPr>
      <dsp:spPr>
        <a:xfrm rot="20700000">
          <a:off x="2558027" y="190087"/>
          <a:ext cx="1691582" cy="1691582"/>
        </a:xfrm>
        <a:prstGeom prst="gear6">
          <a:avLst/>
        </a:prstGeom>
        <a:solidFill>
          <a:srgbClr val="FFFF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GB" sz="1400" kern="1200" dirty="0">
              <a:solidFill>
                <a:srgbClr val="540000"/>
              </a:solidFill>
            </a:rPr>
            <a:t>GO-TO MARKET STRATEGY</a:t>
          </a:r>
        </a:p>
      </dsp:txBody>
      <dsp:txXfrm rot="-20700000">
        <a:off x="2929040" y="561100"/>
        <a:ext cx="949555" cy="949555"/>
      </dsp:txXfrm>
    </dsp:sp>
    <dsp:sp modelId="{0306B95B-B2F0-6945-872E-6CD875915FF6}">
      <dsp:nvSpPr>
        <dsp:cNvPr id="0" name=""/>
        <dsp:cNvSpPr/>
      </dsp:nvSpPr>
      <dsp:spPr>
        <a:xfrm>
          <a:off x="2791003" y="1583296"/>
          <a:ext cx="3038577" cy="3038577"/>
        </a:xfrm>
        <a:prstGeom prst="circularArrow">
          <a:avLst>
            <a:gd name="adj1" fmla="val 4688"/>
            <a:gd name="adj2" fmla="val 299029"/>
            <a:gd name="adj3" fmla="val 2519052"/>
            <a:gd name="adj4" fmla="val 15855073"/>
            <a:gd name="adj5" fmla="val 5469"/>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6A373296-0E4D-7B4C-A1B4-14C009DBB47E}">
      <dsp:nvSpPr>
        <dsp:cNvPr id="0" name=""/>
        <dsp:cNvSpPr/>
      </dsp:nvSpPr>
      <dsp:spPr>
        <a:xfrm>
          <a:off x="1183280" y="1228293"/>
          <a:ext cx="2207716" cy="2207716"/>
        </a:xfrm>
        <a:prstGeom prst="leftCircularArrow">
          <a:avLst>
            <a:gd name="adj1" fmla="val 6452"/>
            <a:gd name="adj2" fmla="val 429999"/>
            <a:gd name="adj3" fmla="val 10489124"/>
            <a:gd name="adj4" fmla="val 14837806"/>
            <a:gd name="adj5" fmla="val 7527"/>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92EA979C-9DA0-704B-9688-E49911B5C1A5}">
      <dsp:nvSpPr>
        <dsp:cNvPr id="0" name=""/>
        <dsp:cNvSpPr/>
      </dsp:nvSpPr>
      <dsp:spPr>
        <a:xfrm>
          <a:off x="2287121" y="-232086"/>
          <a:ext cx="2380362" cy="2380362"/>
        </a:xfrm>
        <a:prstGeom prst="circularArrow">
          <a:avLst>
            <a:gd name="adj1" fmla="val 5984"/>
            <a:gd name="adj2" fmla="val 394124"/>
            <a:gd name="adj3" fmla="val 13313824"/>
            <a:gd name="adj4" fmla="val 10508221"/>
            <a:gd name="adj5" fmla="val 6981"/>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matrix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rot="270" type="round1Rect" r:blip="">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txAnchorVert" val="t"/>
                  <dgm:param type="parTxLTRAlign" val="l"/>
                  <dgm:param type="parTxRTLAlign" val="r"/>
                </dgm:alg>
              </dgm:if>
              <dgm:else name="Name7">
                <dgm:alg type="tx"/>
              </dgm:else>
            </dgm:choose>
            <dgm:shape xmlns:r="http://schemas.openxmlformats.org/officeDocument/2006/relationships" rot="270" type="rect" r:blip=""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txAnchorVert" val="t"/>
                  <dgm:param type="parTxLTRAlign" val="l"/>
                  <dgm:param type="parTxRTLAlign" val="r"/>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rot="180" type="round1Rect" r:blip="">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txAnchorVert" val="t"/>
                  <dgm:param type="parTxLTRAlign" val="l"/>
                  <dgm:param type="parTxRTLAlign" val="r"/>
                </dgm:alg>
              </dgm:if>
              <dgm:else name="Name25">
                <dgm:alg type="tx"/>
              </dgm:else>
            </dgm:choose>
            <dgm:shape xmlns:r="http://schemas.openxmlformats.org/officeDocument/2006/relationships" rot="180" type="rect" r:blip=""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rot="90" type="round1Rect" r:blip="">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txAnchorVert" val="t"/>
                  <dgm:param type="parTxLTRAlign" val="l"/>
                  <dgm:param type="parTxRTLAlign" val="r"/>
                </dgm:alg>
              </dgm:if>
              <dgm:else name="Name34">
                <dgm:alg type="tx"/>
              </dgm:else>
            </dgm:choose>
            <dgm:shape xmlns:r="http://schemas.openxmlformats.org/officeDocument/2006/relationships" rot="90" type="rect" r:blip=""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layout3.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31C68A7-7E57-4EFA-ACE4-E6ACCB5A7EAE}" type="datetimeFigureOut">
              <a:rPr lang="en-US" smtClean="0"/>
              <a:t>11/14/19</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58F04AD-48C0-4614-80A4-FF7811E99A09}" type="slidenum">
              <a:rPr lang="en-US" smtClean="0"/>
              <a:t>‹#›</a:t>
            </a:fld>
            <a:endParaRPr lang="en-US"/>
          </a:p>
        </p:txBody>
      </p:sp>
    </p:spTree>
    <p:extLst>
      <p:ext uri="{BB962C8B-B14F-4D97-AF65-F5344CB8AC3E}">
        <p14:creationId xmlns:p14="http://schemas.microsoft.com/office/powerpoint/2010/main" val="25766797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58F04AD-48C0-4614-80A4-FF7811E99A09}" type="slidenum">
              <a:rPr lang="en-US" smtClean="0"/>
              <a:t>2</a:t>
            </a:fld>
            <a:endParaRPr lang="en-US"/>
          </a:p>
        </p:txBody>
      </p:sp>
    </p:spTree>
    <p:extLst>
      <p:ext uri="{BB962C8B-B14F-4D97-AF65-F5344CB8AC3E}">
        <p14:creationId xmlns:p14="http://schemas.microsoft.com/office/powerpoint/2010/main" val="21161470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58F04AD-48C0-4614-80A4-FF7811E99A09}" type="slidenum">
              <a:rPr lang="en-US" smtClean="0"/>
              <a:t>4</a:t>
            </a:fld>
            <a:endParaRPr lang="en-US"/>
          </a:p>
        </p:txBody>
      </p:sp>
    </p:spTree>
    <p:extLst>
      <p:ext uri="{BB962C8B-B14F-4D97-AF65-F5344CB8AC3E}">
        <p14:creationId xmlns:p14="http://schemas.microsoft.com/office/powerpoint/2010/main" val="3164404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122363"/>
            <a:ext cx="10363200" cy="2387600"/>
          </a:xfrm>
        </p:spPr>
        <p:txBody>
          <a:bodyPr anchor="b"/>
          <a:lstStyle>
            <a:lvl1pPr algn="ctr">
              <a:defRPr sz="6000"/>
            </a:lvl1pPr>
          </a:lstStyle>
          <a:p>
            <a:r>
              <a:rPr lang="en-GB"/>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F924436C-2E2A-5948-AE5D-846240171C4E}" type="datetimeFigureOut">
              <a:rPr lang="en-US" smtClean="0"/>
              <a:t>11/14/19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D2010D-2AF2-1F4F-B877-022EAE47BD3F}" type="slidenum">
              <a:rPr lang="en-US" smtClean="0"/>
              <a:t>‹#›</a:t>
            </a:fld>
            <a:endParaRPr lang="en-US"/>
          </a:p>
        </p:txBody>
      </p:sp>
    </p:spTree>
    <p:extLst>
      <p:ext uri="{BB962C8B-B14F-4D97-AF65-F5344CB8AC3E}">
        <p14:creationId xmlns:p14="http://schemas.microsoft.com/office/powerpoint/2010/main" val="8984348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F924436C-2E2A-5948-AE5D-846240171C4E}" type="datetimeFigureOut">
              <a:rPr lang="en-US" smtClean="0"/>
              <a:t>11/14/19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D2010D-2AF2-1F4F-B877-022EAE47BD3F}" type="slidenum">
              <a:rPr lang="en-US" smtClean="0"/>
              <a:t>‹#›</a:t>
            </a:fld>
            <a:endParaRPr lang="en-US"/>
          </a:p>
        </p:txBody>
      </p:sp>
    </p:spTree>
    <p:extLst>
      <p:ext uri="{BB962C8B-B14F-4D97-AF65-F5344CB8AC3E}">
        <p14:creationId xmlns:p14="http://schemas.microsoft.com/office/powerpoint/2010/main" val="14396685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F924436C-2E2A-5948-AE5D-846240171C4E}" type="datetimeFigureOut">
              <a:rPr lang="en-US" smtClean="0"/>
              <a:t>11/14/19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D2010D-2AF2-1F4F-B877-022EAE47BD3F}" type="slidenum">
              <a:rPr lang="en-US" smtClean="0"/>
              <a:t>‹#›</a:t>
            </a:fld>
            <a:endParaRPr lang="en-US"/>
          </a:p>
        </p:txBody>
      </p:sp>
    </p:spTree>
    <p:extLst>
      <p:ext uri="{BB962C8B-B14F-4D97-AF65-F5344CB8AC3E}">
        <p14:creationId xmlns:p14="http://schemas.microsoft.com/office/powerpoint/2010/main" val="20720686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F924436C-2E2A-5948-AE5D-846240171C4E}" type="datetimeFigureOut">
              <a:rPr lang="en-US" smtClean="0"/>
              <a:t>11/14/19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D2010D-2AF2-1F4F-B877-022EAE47BD3F}" type="slidenum">
              <a:rPr lang="en-US" smtClean="0"/>
              <a:t>‹#›</a:t>
            </a:fld>
            <a:endParaRPr lang="en-US"/>
          </a:p>
        </p:txBody>
      </p:sp>
    </p:spTree>
    <p:extLst>
      <p:ext uri="{BB962C8B-B14F-4D97-AF65-F5344CB8AC3E}">
        <p14:creationId xmlns:p14="http://schemas.microsoft.com/office/powerpoint/2010/main" val="1187764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en-GB"/>
              <a:t>Click to edit Master title style</a:t>
            </a:r>
            <a:endParaRPr lang="en-US" dirty="0"/>
          </a:p>
        </p:txBody>
      </p:sp>
      <p:sp>
        <p:nvSpPr>
          <p:cNvPr id="3" name="Text Placeholder 2"/>
          <p:cNvSpPr>
            <a:spLocks noGrp="1"/>
          </p:cNvSpPr>
          <p:nvPr>
            <p:ph type="body" idx="1"/>
          </p:nvPr>
        </p:nvSpPr>
        <p:spPr>
          <a:xfrm>
            <a:off x="831851" y="4589465"/>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F924436C-2E2A-5948-AE5D-846240171C4E}" type="datetimeFigureOut">
              <a:rPr lang="en-US" smtClean="0"/>
              <a:t>11/14/19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D2010D-2AF2-1F4F-B877-022EAE47BD3F}" type="slidenum">
              <a:rPr lang="en-US" smtClean="0"/>
              <a:t>‹#›</a:t>
            </a:fld>
            <a:endParaRPr lang="en-US"/>
          </a:p>
        </p:txBody>
      </p:sp>
    </p:spTree>
    <p:extLst>
      <p:ext uri="{BB962C8B-B14F-4D97-AF65-F5344CB8AC3E}">
        <p14:creationId xmlns:p14="http://schemas.microsoft.com/office/powerpoint/2010/main" val="39493242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F924436C-2E2A-5948-AE5D-846240171C4E}" type="datetimeFigureOut">
              <a:rPr lang="en-US" smtClean="0"/>
              <a:t>11/14/19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D2010D-2AF2-1F4F-B877-022EAE47BD3F}" type="slidenum">
              <a:rPr lang="en-US" smtClean="0"/>
              <a:t>‹#›</a:t>
            </a:fld>
            <a:endParaRPr lang="en-US"/>
          </a:p>
        </p:txBody>
      </p:sp>
    </p:spTree>
    <p:extLst>
      <p:ext uri="{BB962C8B-B14F-4D97-AF65-F5344CB8AC3E}">
        <p14:creationId xmlns:p14="http://schemas.microsoft.com/office/powerpoint/2010/main" val="14019783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p>
            <a:r>
              <a:rPr lang="en-GB"/>
              <a:t>Click to edit Master title style</a:t>
            </a:r>
            <a:endParaRPr lang="en-US" dirty="0"/>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1"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F924436C-2E2A-5948-AE5D-846240171C4E}" type="datetimeFigureOut">
              <a:rPr lang="en-US" smtClean="0"/>
              <a:t>11/14/19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CD2010D-2AF2-1F4F-B877-022EAE47BD3F}" type="slidenum">
              <a:rPr lang="en-US" smtClean="0"/>
              <a:t>‹#›</a:t>
            </a:fld>
            <a:endParaRPr lang="en-US"/>
          </a:p>
        </p:txBody>
      </p:sp>
    </p:spTree>
    <p:extLst>
      <p:ext uri="{BB962C8B-B14F-4D97-AF65-F5344CB8AC3E}">
        <p14:creationId xmlns:p14="http://schemas.microsoft.com/office/powerpoint/2010/main" val="3412240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F924436C-2E2A-5948-AE5D-846240171C4E}" type="datetimeFigureOut">
              <a:rPr lang="en-US" smtClean="0"/>
              <a:t>11/14/19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CD2010D-2AF2-1F4F-B877-022EAE47BD3F}" type="slidenum">
              <a:rPr lang="en-US" smtClean="0"/>
              <a:t>‹#›</a:t>
            </a:fld>
            <a:endParaRPr lang="en-US"/>
          </a:p>
        </p:txBody>
      </p:sp>
    </p:spTree>
    <p:extLst>
      <p:ext uri="{BB962C8B-B14F-4D97-AF65-F5344CB8AC3E}">
        <p14:creationId xmlns:p14="http://schemas.microsoft.com/office/powerpoint/2010/main" val="5000786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924436C-2E2A-5948-AE5D-846240171C4E}" type="datetimeFigureOut">
              <a:rPr lang="en-US" smtClean="0"/>
              <a:t>11/14/19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CD2010D-2AF2-1F4F-B877-022EAE47BD3F}" type="slidenum">
              <a:rPr lang="en-US" smtClean="0"/>
              <a:t>‹#›</a:t>
            </a:fld>
            <a:endParaRPr lang="en-US"/>
          </a:p>
        </p:txBody>
      </p:sp>
    </p:spTree>
    <p:extLst>
      <p:ext uri="{BB962C8B-B14F-4D97-AF65-F5344CB8AC3E}">
        <p14:creationId xmlns:p14="http://schemas.microsoft.com/office/powerpoint/2010/main" val="23611505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dirty="0"/>
          </a:p>
        </p:txBody>
      </p:sp>
      <p:sp>
        <p:nvSpPr>
          <p:cNvPr id="3" name="Content Placeholder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F924436C-2E2A-5948-AE5D-846240171C4E}" type="datetimeFigureOut">
              <a:rPr lang="en-US" smtClean="0"/>
              <a:t>11/14/19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D2010D-2AF2-1F4F-B877-022EAE47BD3F}" type="slidenum">
              <a:rPr lang="en-US" smtClean="0"/>
              <a:t>‹#›</a:t>
            </a:fld>
            <a:endParaRPr lang="en-US"/>
          </a:p>
        </p:txBody>
      </p:sp>
    </p:spTree>
    <p:extLst>
      <p:ext uri="{BB962C8B-B14F-4D97-AF65-F5344CB8AC3E}">
        <p14:creationId xmlns:p14="http://schemas.microsoft.com/office/powerpoint/2010/main" val="23167778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5183188" y="987427"/>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F924436C-2E2A-5948-AE5D-846240171C4E}" type="datetimeFigureOut">
              <a:rPr lang="en-US" smtClean="0"/>
              <a:t>11/14/19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D2010D-2AF2-1F4F-B877-022EAE47BD3F}" type="slidenum">
              <a:rPr lang="en-US" smtClean="0"/>
              <a:t>‹#›</a:t>
            </a:fld>
            <a:endParaRPr lang="en-US"/>
          </a:p>
        </p:txBody>
      </p:sp>
    </p:spTree>
    <p:extLst>
      <p:ext uri="{BB962C8B-B14F-4D97-AF65-F5344CB8AC3E}">
        <p14:creationId xmlns:p14="http://schemas.microsoft.com/office/powerpoint/2010/main" val="33169653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924436C-2E2A-5948-AE5D-846240171C4E}" type="datetimeFigureOut">
              <a:rPr lang="en-US" smtClean="0"/>
              <a:t>11/14/19</a:t>
            </a:fld>
            <a:endParaRPr lang="en-US"/>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D2010D-2AF2-1F4F-B877-022EAE47BD3F}" type="slidenum">
              <a:rPr lang="en-US" smtClean="0"/>
              <a:t>‹#›</a:t>
            </a:fld>
            <a:endParaRPr lang="en-US"/>
          </a:p>
        </p:txBody>
      </p:sp>
    </p:spTree>
    <p:extLst>
      <p:ext uri="{BB962C8B-B14F-4D97-AF65-F5344CB8AC3E}">
        <p14:creationId xmlns:p14="http://schemas.microsoft.com/office/powerpoint/2010/main" val="18911479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2.jpg"/><Relationship Id="rId7" Type="http://schemas.openxmlformats.org/officeDocument/2006/relationships/diagramColors" Target="../diagrams/colors2.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QuickStyle" Target="../diagrams/quickStyle2.xml"/><Relationship Id="rId11" Type="http://schemas.openxmlformats.org/officeDocument/2006/relationships/chart" Target="../charts/chart3.xml"/><Relationship Id="rId5" Type="http://schemas.openxmlformats.org/officeDocument/2006/relationships/diagramLayout" Target="../diagrams/layout2.xml"/><Relationship Id="rId10" Type="http://schemas.openxmlformats.org/officeDocument/2006/relationships/chart" Target="../charts/chart2.xml"/><Relationship Id="rId4" Type="http://schemas.openxmlformats.org/officeDocument/2006/relationships/diagramData" Target="../diagrams/data2.xml"/><Relationship Id="rId9" Type="http://schemas.openxmlformats.org/officeDocument/2006/relationships/chart" Target="../charts/chart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2.jp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4.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2.jpg"/><Relationship Id="rId7" Type="http://schemas.openxmlformats.org/officeDocument/2006/relationships/diagramColors" Target="../diagrams/colors4.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D7732601-D0D3-5245-807D-8E48EA9F2C07}"/>
              </a:ext>
            </a:extLst>
          </p:cNvPr>
          <p:cNvSpPr txBox="1"/>
          <p:nvPr/>
        </p:nvSpPr>
        <p:spPr>
          <a:xfrm>
            <a:off x="4109013" y="1440033"/>
            <a:ext cx="3766885" cy="461665"/>
          </a:xfrm>
          <a:prstGeom prst="rect">
            <a:avLst/>
          </a:prstGeom>
          <a:noFill/>
        </p:spPr>
        <p:txBody>
          <a:bodyPr wrap="square" rtlCol="0">
            <a:spAutoFit/>
          </a:bodyPr>
          <a:lstStyle/>
          <a:p>
            <a:r>
              <a:rPr lang="en-US" sz="2400" b="1" dirty="0">
                <a:solidFill>
                  <a:srgbClr val="540000"/>
                </a:solidFill>
                <a:latin typeface="Bradley Hand ITC" pitchFamily="66" charset="0"/>
                <a:cs typeface="Apple Chancery" panose="03020702040506060504" pitchFamily="66" charset="-79"/>
              </a:rPr>
              <a:t>A Hymn to The Heritage  !!</a:t>
            </a:r>
          </a:p>
        </p:txBody>
      </p:sp>
      <p:sp>
        <p:nvSpPr>
          <p:cNvPr id="6" name="Rectangle 5">
            <a:extLst>
              <a:ext uri="{FF2B5EF4-FFF2-40B4-BE49-F238E27FC236}">
                <a16:creationId xmlns:a16="http://schemas.microsoft.com/office/drawing/2014/main" id="{9439A220-EC87-E544-A021-B1C952850056}"/>
              </a:ext>
            </a:extLst>
          </p:cNvPr>
          <p:cNvSpPr/>
          <p:nvPr/>
        </p:nvSpPr>
        <p:spPr>
          <a:xfrm>
            <a:off x="2830551" y="846101"/>
            <a:ext cx="6556917" cy="2286000"/>
          </a:xfrm>
          <a:prstGeom prst="rect">
            <a:avLst/>
          </a:prstGeom>
          <a:noFill/>
        </p:spPr>
        <p:txBody>
          <a:bodyPr wrap="none" lIns="91440" tIns="45720" rIns="91440" bIns="45720">
            <a:prstTxWarp prst="textArchUp">
              <a:avLst>
                <a:gd name="adj" fmla="val 10570034"/>
              </a:avLst>
            </a:prstTxWarp>
            <a:spAutoFit/>
          </a:bodyPr>
          <a:lstStyle/>
          <a:p>
            <a:pPr algn="ctr"/>
            <a:r>
              <a:rPr lang="en-US" sz="5400" b="1" cap="none" spc="0" dirty="0">
                <a:ln w="12700" cmpd="sng">
                  <a:solidFill>
                    <a:schemeClr val="accent4"/>
                  </a:solidFill>
                  <a:prstDash val="solid"/>
                </a:ln>
                <a:solidFill>
                  <a:srgbClr val="540000"/>
                </a:solidFill>
                <a:effectLst/>
                <a:latin typeface="Algerian" pitchFamily="82" charset="0"/>
                <a:ea typeface="Hiragino Kaku Gothic Std W8" panose="020B0800000000000000" pitchFamily="34" charset="-128"/>
                <a:cs typeface="Arial Hebrew" pitchFamily="2" charset="-79"/>
              </a:rPr>
              <a:t>RIWAAYAT  RAIMENTS</a:t>
            </a:r>
          </a:p>
        </p:txBody>
      </p:sp>
      <p:graphicFrame>
        <p:nvGraphicFramePr>
          <p:cNvPr id="4" name="Diagram 3"/>
          <p:cNvGraphicFramePr/>
          <p:nvPr>
            <p:extLst>
              <p:ext uri="{D42A27DB-BD31-4B8C-83A1-F6EECF244321}">
                <p14:modId xmlns:p14="http://schemas.microsoft.com/office/powerpoint/2010/main" val="3597803414"/>
              </p:ext>
            </p:extLst>
          </p:nvPr>
        </p:nvGraphicFramePr>
        <p:xfrm>
          <a:off x="3323062" y="2162640"/>
          <a:ext cx="5754031" cy="456119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Rounded Rectangle 7"/>
          <p:cNvSpPr/>
          <p:nvPr/>
        </p:nvSpPr>
        <p:spPr>
          <a:xfrm>
            <a:off x="200722" y="579863"/>
            <a:ext cx="2364059" cy="5977054"/>
          </a:xfrm>
          <a:prstGeom prst="roundRect">
            <a:avLst/>
          </a:prstGeom>
          <a:solidFill>
            <a:srgbClr val="FF0000">
              <a:alpha val="22000"/>
            </a:srgbClr>
          </a:solid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b="1" dirty="0">
                <a:solidFill>
                  <a:srgbClr val="9A0000"/>
                </a:solidFill>
              </a:rPr>
              <a:t>PRODUCT PROPOSITION</a:t>
            </a:r>
          </a:p>
          <a:p>
            <a:pPr algn="ctr"/>
            <a:endParaRPr lang="en-US" sz="1600" b="1" dirty="0">
              <a:solidFill>
                <a:schemeClr val="tx1"/>
              </a:solidFill>
              <a:latin typeface="Calibri" panose="020F0502020204030204" pitchFamily="34" charset="0"/>
              <a:cs typeface="Calibri" panose="020F0502020204030204" pitchFamily="34" charset="0"/>
            </a:endParaRPr>
          </a:p>
          <a:p>
            <a:pPr algn="ctr"/>
            <a:r>
              <a:rPr lang="en-US" sz="1600" b="1" dirty="0">
                <a:ln w="12700" cmpd="sng">
                  <a:solidFill>
                    <a:schemeClr val="accent4"/>
                  </a:solidFill>
                  <a:prstDash val="solid"/>
                </a:ln>
                <a:solidFill>
                  <a:srgbClr val="540000"/>
                </a:solidFill>
                <a:latin typeface="Calibri" panose="020F0502020204030204" pitchFamily="34" charset="0"/>
                <a:ea typeface="Hiragino Kaku Gothic Std W8" panose="020B0800000000000000" pitchFamily="34" charset="-128"/>
                <a:cs typeface="Calibri" panose="020F0502020204030204" pitchFamily="34" charset="0"/>
              </a:rPr>
              <a:t>RIWAAYAT  RAIMENTS</a:t>
            </a:r>
            <a:r>
              <a:rPr lang="en-IN" sz="1600" dirty="0">
                <a:solidFill>
                  <a:srgbClr val="540000"/>
                </a:solidFill>
                <a:latin typeface="Calibri" panose="020F0502020204030204" pitchFamily="34" charset="0"/>
                <a:cs typeface="Calibri" panose="020F0502020204030204" pitchFamily="34" charset="0"/>
              </a:rPr>
              <a:t> is a premium Label introduced by </a:t>
            </a:r>
            <a:r>
              <a:rPr lang="en-US" sz="1600" b="1" dirty="0">
                <a:ln w="12700" cmpd="sng">
                  <a:solidFill>
                    <a:schemeClr val="accent4"/>
                  </a:solidFill>
                  <a:prstDash val="solid"/>
                </a:ln>
                <a:solidFill>
                  <a:srgbClr val="540000"/>
                </a:solidFill>
                <a:latin typeface="Calibri" panose="020F0502020204030204" pitchFamily="34" charset="0"/>
                <a:ea typeface="Hiragino Kaku Gothic Std W8" panose="020B0800000000000000" pitchFamily="34" charset="-128"/>
                <a:cs typeface="Calibri" panose="020F0502020204030204" pitchFamily="34" charset="0"/>
              </a:rPr>
              <a:t>RIWAAYAT Ltd</a:t>
            </a:r>
            <a:r>
              <a:rPr lang="en-IN" sz="1600" dirty="0">
                <a:solidFill>
                  <a:srgbClr val="540000"/>
                </a:solidFill>
                <a:latin typeface="Calibri" panose="020F0502020204030204" pitchFamily="34" charset="0"/>
                <a:cs typeface="Calibri" panose="020F0502020204030204" pitchFamily="34" charset="0"/>
              </a:rPr>
              <a:t> taking inspiration from </a:t>
            </a:r>
            <a:r>
              <a:rPr lang="en-IN" sz="1600" dirty="0">
                <a:solidFill>
                  <a:srgbClr val="540000"/>
                </a:solidFill>
                <a:latin typeface=""/>
              </a:rPr>
              <a:t>the rich heritage crafts of India and the world. Garments have always been an expression of self, often linked to social status, prosperity &amp; individual personality. They become your identity. </a:t>
            </a:r>
            <a:r>
              <a:rPr lang="en-IN" sz="1600" strike="sngStrike" dirty="0" err="1">
                <a:solidFill>
                  <a:srgbClr val="540000"/>
                </a:solidFill>
                <a:latin typeface=""/>
              </a:rPr>
              <a:t>Naadiri</a:t>
            </a:r>
            <a:r>
              <a:rPr lang="en-IN" sz="1600" strike="sngStrike" dirty="0">
                <a:solidFill>
                  <a:srgbClr val="540000"/>
                </a:solidFill>
                <a:latin typeface=""/>
              </a:rPr>
              <a:t> was one such garment in the Moghul court of Jahangir bestowed as King's honour to the chosen one!</a:t>
            </a:r>
            <a:endParaRPr lang="en-US" sz="1600" b="1" strike="sngStrike" dirty="0">
              <a:solidFill>
                <a:srgbClr val="540000"/>
              </a:solidFill>
              <a:latin typeface=""/>
            </a:endParaRPr>
          </a:p>
          <a:p>
            <a:pPr algn="ctr"/>
            <a:endParaRPr lang="en-US" sz="1600" b="1" dirty="0">
              <a:solidFill>
                <a:srgbClr val="540000"/>
              </a:solidFill>
            </a:endParaRPr>
          </a:p>
          <a:p>
            <a:pPr algn="ctr"/>
            <a:endParaRPr lang="en-US" sz="1600" b="1" dirty="0">
              <a:solidFill>
                <a:srgbClr val="9A0000"/>
              </a:solidFill>
            </a:endParaRPr>
          </a:p>
        </p:txBody>
      </p:sp>
      <p:sp>
        <p:nvSpPr>
          <p:cNvPr id="14" name="Rounded Rectangle 13"/>
          <p:cNvSpPr/>
          <p:nvPr/>
        </p:nvSpPr>
        <p:spPr>
          <a:xfrm>
            <a:off x="9653238" y="579863"/>
            <a:ext cx="2364059" cy="5977054"/>
          </a:xfrm>
          <a:prstGeom prst="roundRect">
            <a:avLst/>
          </a:prstGeom>
          <a:solidFill>
            <a:srgbClr val="C00000">
              <a:alpha val="21000"/>
            </a:srgbClr>
          </a:solid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lgn="ctr"/>
            <a:r>
              <a:rPr lang="en-US" sz="1600" b="1" dirty="0">
                <a:solidFill>
                  <a:srgbClr val="9A0000"/>
                </a:solidFill>
              </a:rPr>
              <a:t>SALIENT</a:t>
            </a:r>
            <a:r>
              <a:rPr lang="en-US" sz="2400" b="1" dirty="0">
                <a:solidFill>
                  <a:srgbClr val="540000"/>
                </a:solidFill>
              </a:rPr>
              <a:t> </a:t>
            </a:r>
            <a:r>
              <a:rPr lang="en-US" sz="1600" b="1" dirty="0">
                <a:solidFill>
                  <a:srgbClr val="9A0000"/>
                </a:solidFill>
              </a:rPr>
              <a:t>FEATURE</a:t>
            </a:r>
          </a:p>
          <a:p>
            <a:pPr lvl="0" algn="ctr"/>
            <a:endParaRPr lang="en-IN" sz="1150" b="1" dirty="0">
              <a:solidFill>
                <a:srgbClr val="9A0000"/>
              </a:solidFill>
            </a:endParaRPr>
          </a:p>
          <a:p>
            <a:pPr marL="285750" lvl="0" indent="-285750">
              <a:buFont typeface="Arial" panose="020B0604020202020204" pitchFamily="34" charset="0"/>
              <a:buChar char="•"/>
            </a:pPr>
            <a:r>
              <a:rPr lang="en-IN" sz="1150" b="1" dirty="0">
                <a:solidFill>
                  <a:srgbClr val="9A0000"/>
                </a:solidFill>
              </a:rPr>
              <a:t>Quality fabrics – cloths undergo strict quality checking.</a:t>
            </a:r>
          </a:p>
          <a:p>
            <a:pPr marL="285750" lvl="0" indent="-285750">
              <a:buFont typeface="Arial" panose="020B0604020202020204" pitchFamily="34" charset="0"/>
              <a:buChar char="•"/>
            </a:pPr>
            <a:endParaRPr lang="en-IN" sz="1150" b="1" dirty="0">
              <a:solidFill>
                <a:srgbClr val="9A0000"/>
              </a:solidFill>
            </a:endParaRPr>
          </a:p>
          <a:p>
            <a:pPr marL="285750" lvl="0" indent="-285750">
              <a:buFont typeface="Arial" panose="020B0604020202020204" pitchFamily="34" charset="0"/>
              <a:buChar char="•"/>
            </a:pPr>
            <a:r>
              <a:rPr lang="en-IN" sz="1150" b="1" dirty="0">
                <a:solidFill>
                  <a:srgbClr val="9A0000"/>
                </a:solidFill>
              </a:rPr>
              <a:t>Involvement of host of artisans –2000+ artisans from parts of the nation provide their expertise, ensuring sustainable livelihoods for rural artisans</a:t>
            </a:r>
          </a:p>
          <a:p>
            <a:pPr marL="285750" lvl="0" indent="-285750">
              <a:buFont typeface="Arial" panose="020B0604020202020204" pitchFamily="34" charset="0"/>
              <a:buChar char="•"/>
            </a:pPr>
            <a:endParaRPr lang="en-IN" sz="1150" b="1" dirty="0">
              <a:solidFill>
                <a:srgbClr val="9A0000"/>
              </a:solidFill>
            </a:endParaRPr>
          </a:p>
          <a:p>
            <a:pPr marL="285750" lvl="0" indent="-285750">
              <a:buFont typeface="Arial" panose="020B0604020202020204" pitchFamily="34" charset="0"/>
              <a:buChar char="•"/>
            </a:pPr>
            <a:r>
              <a:rPr lang="en-IN" sz="1150" b="1" dirty="0">
                <a:solidFill>
                  <a:srgbClr val="9A0000"/>
                </a:solidFill>
              </a:rPr>
              <a:t>Array of Apparels –  collections of designs pertaining to both genders.</a:t>
            </a:r>
          </a:p>
          <a:p>
            <a:pPr marL="285750" lvl="0" indent="-285750">
              <a:buFont typeface="Arial" panose="020B0604020202020204" pitchFamily="34" charset="0"/>
              <a:buChar char="•"/>
            </a:pPr>
            <a:endParaRPr lang="en-IN" sz="1150" b="1" dirty="0">
              <a:solidFill>
                <a:srgbClr val="9A0000"/>
              </a:solidFill>
            </a:endParaRPr>
          </a:p>
          <a:p>
            <a:pPr marL="285750" lvl="0" indent="-285750">
              <a:buFont typeface="Arial" panose="020B0604020202020204" pitchFamily="34" charset="0"/>
              <a:buChar char="•"/>
            </a:pPr>
            <a:r>
              <a:rPr lang="en-IN" sz="1150" b="1" dirty="0">
                <a:solidFill>
                  <a:srgbClr val="9A0000"/>
                </a:solidFill>
              </a:rPr>
              <a:t>For all age groups – wide range and variety of clothing for all age groups.</a:t>
            </a:r>
          </a:p>
          <a:p>
            <a:pPr marL="285750" lvl="0" indent="-285750">
              <a:buFont typeface="Arial" panose="020B0604020202020204" pitchFamily="34" charset="0"/>
              <a:buChar char="•"/>
            </a:pPr>
            <a:endParaRPr lang="en-IN" sz="1150" b="1" dirty="0">
              <a:solidFill>
                <a:srgbClr val="9A0000"/>
              </a:solidFill>
            </a:endParaRPr>
          </a:p>
          <a:p>
            <a:pPr marL="285750" indent="-285750">
              <a:buFont typeface="Arial" panose="020B0604020202020204" pitchFamily="34" charset="0"/>
              <a:buChar char="•"/>
            </a:pPr>
            <a:r>
              <a:rPr lang="en-IN" sz="1150" b="1" dirty="0">
                <a:solidFill>
                  <a:srgbClr val="9A0000"/>
                </a:solidFill>
              </a:rPr>
              <a:t>sub-style of ethnic wear – providing plethora of regional designs</a:t>
            </a:r>
          </a:p>
          <a:p>
            <a:pPr marL="285750" lvl="0" indent="-285750">
              <a:buFont typeface="Arial" panose="020B0604020202020204" pitchFamily="34" charset="0"/>
              <a:buChar char="•"/>
            </a:pPr>
            <a:endParaRPr lang="en-IN" sz="1150" b="1" dirty="0">
              <a:solidFill>
                <a:srgbClr val="9A0000"/>
              </a:solidFill>
            </a:endParaRPr>
          </a:p>
          <a:p>
            <a:pPr marL="285750" lvl="0" indent="-285750">
              <a:buFont typeface="Arial" panose="020B0604020202020204" pitchFamily="34" charset="0"/>
              <a:buChar char="•"/>
            </a:pPr>
            <a:r>
              <a:rPr lang="en-IN" sz="1150" b="1" dirty="0">
                <a:solidFill>
                  <a:srgbClr val="9A0000"/>
                </a:solidFill>
              </a:rPr>
              <a:t>Robust distribution channel with offline and online presence- more than 50 stores spread over the nation.</a:t>
            </a:r>
          </a:p>
          <a:p>
            <a:pPr marL="285750" lvl="0" indent="-285750">
              <a:buFont typeface="Arial" panose="020B0604020202020204" pitchFamily="34" charset="0"/>
              <a:buChar char="•"/>
            </a:pPr>
            <a:endParaRPr lang="en-IN" sz="1150" b="1" dirty="0">
              <a:solidFill>
                <a:srgbClr val="9A0000"/>
              </a:solidFill>
            </a:endParaRPr>
          </a:p>
          <a:p>
            <a:pPr lvl="0" algn="ctr"/>
            <a:endParaRPr lang="en-IN" sz="1150" b="1" dirty="0">
              <a:solidFill>
                <a:srgbClr val="540000"/>
              </a:solidFill>
            </a:endParaRPr>
          </a:p>
          <a:p>
            <a:pPr lvl="0" algn="ctr"/>
            <a:r>
              <a:rPr lang="en-US" sz="1300" b="1" dirty="0">
                <a:solidFill>
                  <a:srgbClr val="540000"/>
                </a:solidFill>
              </a:rPr>
              <a:t> </a:t>
            </a:r>
          </a:p>
          <a:p>
            <a:pPr lvl="0" algn="ctr"/>
            <a:r>
              <a:rPr lang="en-US" sz="1300" b="1" dirty="0">
                <a:solidFill>
                  <a:srgbClr val="540000"/>
                </a:solidFill>
              </a:rPr>
              <a:t> </a:t>
            </a:r>
          </a:p>
        </p:txBody>
      </p:sp>
    </p:spTree>
    <p:extLst>
      <p:ext uri="{BB962C8B-B14F-4D97-AF65-F5344CB8AC3E}">
        <p14:creationId xmlns:p14="http://schemas.microsoft.com/office/powerpoint/2010/main" val="22731346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6000" b="-6000"/>
          </a:stretch>
        </a:blip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1C17564-4AC3-B648-87E9-46155B7F7C63}"/>
              </a:ext>
            </a:extLst>
          </p:cNvPr>
          <p:cNvSpPr txBox="1"/>
          <p:nvPr/>
        </p:nvSpPr>
        <p:spPr>
          <a:xfrm>
            <a:off x="1259681" y="357188"/>
            <a:ext cx="9672638" cy="523220"/>
          </a:xfrm>
          <a:prstGeom prst="rect">
            <a:avLst/>
          </a:prstGeom>
          <a:noFill/>
        </p:spPr>
        <p:txBody>
          <a:bodyPr wrap="square" rtlCol="0">
            <a:spAutoFit/>
          </a:bodyPr>
          <a:lstStyle/>
          <a:p>
            <a:pPr algn="ctr"/>
            <a:r>
              <a:rPr lang="en-US" sz="2800" b="1" dirty="0">
                <a:solidFill>
                  <a:srgbClr val="FABC02"/>
                </a:solidFill>
              </a:rPr>
              <a:t>MARKET OPPORTUNITY ASSESSMENT</a:t>
            </a:r>
          </a:p>
        </p:txBody>
      </p:sp>
      <p:sp>
        <p:nvSpPr>
          <p:cNvPr id="6" name="Rounded Rectangle 5">
            <a:extLst>
              <a:ext uri="{FF2B5EF4-FFF2-40B4-BE49-F238E27FC236}">
                <a16:creationId xmlns:a16="http://schemas.microsoft.com/office/drawing/2014/main" id="{D4868B3A-9492-3145-BF1E-C6A10A3447A1}"/>
              </a:ext>
            </a:extLst>
          </p:cNvPr>
          <p:cNvSpPr/>
          <p:nvPr/>
        </p:nvSpPr>
        <p:spPr>
          <a:xfrm>
            <a:off x="371474" y="880408"/>
            <a:ext cx="2900363" cy="2662892"/>
          </a:xfrm>
          <a:prstGeom prst="roundRect">
            <a:avLst/>
          </a:prstGeom>
          <a:solidFill>
            <a:schemeClr val="accent4">
              <a:lumMod val="40000"/>
              <a:lumOff val="60000"/>
              <a:alpha val="35000"/>
            </a:schemeClr>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ABC02"/>
              </a:solidFill>
            </a:endParaRPr>
          </a:p>
        </p:txBody>
      </p:sp>
      <p:sp>
        <p:nvSpPr>
          <p:cNvPr id="9" name="Rounded Rectangle 8">
            <a:extLst>
              <a:ext uri="{FF2B5EF4-FFF2-40B4-BE49-F238E27FC236}">
                <a16:creationId xmlns:a16="http://schemas.microsoft.com/office/drawing/2014/main" id="{F7671BCE-33F1-F84A-9DD4-783B4AA44E99}"/>
              </a:ext>
            </a:extLst>
          </p:cNvPr>
          <p:cNvSpPr/>
          <p:nvPr/>
        </p:nvSpPr>
        <p:spPr>
          <a:xfrm>
            <a:off x="8570117" y="880408"/>
            <a:ext cx="2900363" cy="2662892"/>
          </a:xfrm>
          <a:prstGeom prst="roundRect">
            <a:avLst/>
          </a:prstGeom>
          <a:solidFill>
            <a:schemeClr val="accent4">
              <a:lumMod val="40000"/>
              <a:lumOff val="60000"/>
              <a:alpha val="32000"/>
            </a:schemeClr>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ABC02"/>
              </a:solidFill>
            </a:endParaRPr>
          </a:p>
        </p:txBody>
      </p:sp>
      <p:sp>
        <p:nvSpPr>
          <p:cNvPr id="12" name="Rounded Rectangle 11">
            <a:extLst>
              <a:ext uri="{FF2B5EF4-FFF2-40B4-BE49-F238E27FC236}">
                <a16:creationId xmlns:a16="http://schemas.microsoft.com/office/drawing/2014/main" id="{F410DA53-7ADF-CE4A-9AE5-5BB37002A9C4}"/>
              </a:ext>
            </a:extLst>
          </p:cNvPr>
          <p:cNvSpPr/>
          <p:nvPr/>
        </p:nvSpPr>
        <p:spPr>
          <a:xfrm>
            <a:off x="8622506" y="3837920"/>
            <a:ext cx="2900363" cy="2662892"/>
          </a:xfrm>
          <a:prstGeom prst="roundRect">
            <a:avLst/>
          </a:prstGeom>
          <a:solidFill>
            <a:schemeClr val="accent4">
              <a:lumMod val="40000"/>
              <a:lumOff val="60000"/>
              <a:alpha val="30000"/>
            </a:schemeClr>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ABC02"/>
              </a:solidFill>
            </a:endParaRPr>
          </a:p>
        </p:txBody>
      </p:sp>
      <p:sp>
        <p:nvSpPr>
          <p:cNvPr id="13" name="TextBox 12">
            <a:extLst>
              <a:ext uri="{FF2B5EF4-FFF2-40B4-BE49-F238E27FC236}">
                <a16:creationId xmlns:a16="http://schemas.microsoft.com/office/drawing/2014/main" id="{10EF112E-BBC4-8D4D-8CCF-B5E48B1A7071}"/>
              </a:ext>
            </a:extLst>
          </p:cNvPr>
          <p:cNvSpPr txBox="1"/>
          <p:nvPr/>
        </p:nvSpPr>
        <p:spPr>
          <a:xfrm>
            <a:off x="9399528" y="3928020"/>
            <a:ext cx="1532791" cy="276999"/>
          </a:xfrm>
          <a:prstGeom prst="rect">
            <a:avLst/>
          </a:prstGeom>
          <a:noFill/>
        </p:spPr>
        <p:txBody>
          <a:bodyPr wrap="none" rtlCol="0">
            <a:spAutoFit/>
          </a:bodyPr>
          <a:lstStyle/>
          <a:p>
            <a:pPr algn="ctr"/>
            <a:r>
              <a:rPr lang="en-US" sz="1200" b="1" dirty="0">
                <a:solidFill>
                  <a:srgbClr val="FABC02"/>
                </a:solidFill>
              </a:rPr>
              <a:t>MARKET LANDSCAPE</a:t>
            </a:r>
          </a:p>
        </p:txBody>
      </p:sp>
      <p:sp>
        <p:nvSpPr>
          <p:cNvPr id="16" name="TextBox 15">
            <a:extLst>
              <a:ext uri="{FF2B5EF4-FFF2-40B4-BE49-F238E27FC236}">
                <a16:creationId xmlns:a16="http://schemas.microsoft.com/office/drawing/2014/main" id="{0900A2D1-AFCD-6744-B0E3-A3336C3BB016}"/>
              </a:ext>
            </a:extLst>
          </p:cNvPr>
          <p:cNvSpPr txBox="1"/>
          <p:nvPr/>
        </p:nvSpPr>
        <p:spPr>
          <a:xfrm>
            <a:off x="1140910" y="887584"/>
            <a:ext cx="1404552" cy="461665"/>
          </a:xfrm>
          <a:prstGeom prst="rect">
            <a:avLst/>
          </a:prstGeom>
          <a:noFill/>
        </p:spPr>
        <p:txBody>
          <a:bodyPr wrap="none" rtlCol="0">
            <a:spAutoFit/>
          </a:bodyPr>
          <a:lstStyle/>
          <a:p>
            <a:pPr algn="ctr"/>
            <a:r>
              <a:rPr lang="en-US" sz="1200" b="1" dirty="0">
                <a:solidFill>
                  <a:srgbClr val="FABC02"/>
                </a:solidFill>
              </a:rPr>
              <a:t>GROWTH</a:t>
            </a:r>
            <a:r>
              <a:rPr lang="en-US" sz="1200" dirty="0">
                <a:solidFill>
                  <a:srgbClr val="FABC02"/>
                </a:solidFill>
              </a:rPr>
              <a:t> </a:t>
            </a:r>
            <a:r>
              <a:rPr lang="en-US" sz="1200" b="1" dirty="0">
                <a:solidFill>
                  <a:srgbClr val="FABC02"/>
                </a:solidFill>
              </a:rPr>
              <a:t>DRIVERS </a:t>
            </a:r>
          </a:p>
          <a:p>
            <a:pPr algn="ctr"/>
            <a:r>
              <a:rPr lang="en-US" sz="1200" b="1" dirty="0">
                <a:solidFill>
                  <a:srgbClr val="FABC02"/>
                </a:solidFill>
              </a:rPr>
              <a:t>and CHALLENGES </a:t>
            </a:r>
          </a:p>
        </p:txBody>
      </p:sp>
      <p:graphicFrame>
        <p:nvGraphicFramePr>
          <p:cNvPr id="4" name="Diagram 3"/>
          <p:cNvGraphicFramePr/>
          <p:nvPr>
            <p:extLst>
              <p:ext uri="{D42A27DB-BD31-4B8C-83A1-F6EECF244321}">
                <p14:modId xmlns:p14="http://schemas.microsoft.com/office/powerpoint/2010/main" val="1942573020"/>
              </p:ext>
            </p:extLst>
          </p:nvPr>
        </p:nvGraphicFramePr>
        <p:xfrm>
          <a:off x="3590692" y="924342"/>
          <a:ext cx="4817327" cy="543529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aphicFrame>
        <p:nvGraphicFramePr>
          <p:cNvPr id="15" name="Chart 14">
            <a:extLst>
              <a:ext uri="{FF2B5EF4-FFF2-40B4-BE49-F238E27FC236}">
                <a16:creationId xmlns:a16="http://schemas.microsoft.com/office/drawing/2014/main" id="{5769B433-6B71-F144-A7EA-B13BAD52EE61}"/>
              </a:ext>
            </a:extLst>
          </p:cNvPr>
          <p:cNvGraphicFramePr>
            <a:graphicFrameLocks/>
          </p:cNvGraphicFramePr>
          <p:nvPr>
            <p:extLst>
              <p:ext uri="{D42A27DB-BD31-4B8C-83A1-F6EECF244321}">
                <p14:modId xmlns:p14="http://schemas.microsoft.com/office/powerpoint/2010/main" val="1759641274"/>
              </p:ext>
            </p:extLst>
          </p:nvPr>
        </p:nvGraphicFramePr>
        <p:xfrm>
          <a:off x="788219" y="3355357"/>
          <a:ext cx="2116564" cy="2076664"/>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7" name="Chart 16">
            <a:extLst>
              <a:ext uri="{FF2B5EF4-FFF2-40B4-BE49-F238E27FC236}">
                <a16:creationId xmlns:a16="http://schemas.microsoft.com/office/drawing/2014/main" id="{B67B6BBE-FAA3-8B4D-B8E0-8AD8561B5099}"/>
              </a:ext>
            </a:extLst>
          </p:cNvPr>
          <p:cNvGraphicFramePr>
            <a:graphicFrameLocks/>
          </p:cNvGraphicFramePr>
          <p:nvPr>
            <p:extLst>
              <p:ext uri="{D42A27DB-BD31-4B8C-83A1-F6EECF244321}">
                <p14:modId xmlns:p14="http://schemas.microsoft.com/office/powerpoint/2010/main" val="1363179464"/>
              </p:ext>
            </p:extLst>
          </p:nvPr>
        </p:nvGraphicFramePr>
        <p:xfrm>
          <a:off x="-143183" y="4603589"/>
          <a:ext cx="2251882" cy="2782637"/>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0" name="Chart 19">
            <a:extLst>
              <a:ext uri="{FF2B5EF4-FFF2-40B4-BE49-F238E27FC236}">
                <a16:creationId xmlns:a16="http://schemas.microsoft.com/office/drawing/2014/main" id="{C54141DB-B8C5-D34B-8852-9DAAA30FF42C}"/>
              </a:ext>
            </a:extLst>
          </p:cNvPr>
          <p:cNvGraphicFramePr>
            <a:graphicFrameLocks/>
          </p:cNvGraphicFramePr>
          <p:nvPr>
            <p:extLst>
              <p:ext uri="{D42A27DB-BD31-4B8C-83A1-F6EECF244321}">
                <p14:modId xmlns:p14="http://schemas.microsoft.com/office/powerpoint/2010/main" val="3580334459"/>
              </p:ext>
            </p:extLst>
          </p:nvPr>
        </p:nvGraphicFramePr>
        <p:xfrm>
          <a:off x="1533071" y="5062290"/>
          <a:ext cx="2563302" cy="1865234"/>
        </p:xfrm>
        <a:graphic>
          <a:graphicData uri="http://schemas.openxmlformats.org/drawingml/2006/chart">
            <c:chart xmlns:c="http://schemas.openxmlformats.org/drawingml/2006/chart" xmlns:r="http://schemas.openxmlformats.org/officeDocument/2006/relationships" r:id="rId11"/>
          </a:graphicData>
        </a:graphic>
      </p:graphicFrame>
      <p:sp>
        <p:nvSpPr>
          <p:cNvPr id="21" name="TextBox 20">
            <a:extLst>
              <a:ext uri="{FF2B5EF4-FFF2-40B4-BE49-F238E27FC236}">
                <a16:creationId xmlns:a16="http://schemas.microsoft.com/office/drawing/2014/main" id="{EEF30729-448E-EC48-9E05-71D9F52F2A09}"/>
              </a:ext>
            </a:extLst>
          </p:cNvPr>
          <p:cNvSpPr txBox="1"/>
          <p:nvPr/>
        </p:nvSpPr>
        <p:spPr>
          <a:xfrm>
            <a:off x="352734" y="1241163"/>
            <a:ext cx="2900362" cy="923330"/>
          </a:xfrm>
          <a:prstGeom prst="rect">
            <a:avLst/>
          </a:prstGeom>
          <a:noFill/>
        </p:spPr>
        <p:txBody>
          <a:bodyPr wrap="square" rtlCol="0">
            <a:spAutoFit/>
          </a:bodyPr>
          <a:lstStyle/>
          <a:p>
            <a:r>
              <a:rPr lang="en-US" sz="900" dirty="0">
                <a:solidFill>
                  <a:srgbClr val="FABC02"/>
                </a:solidFill>
              </a:rPr>
              <a:t>DRIVERS</a:t>
            </a:r>
          </a:p>
          <a:p>
            <a:pPr marL="171450" indent="-171450">
              <a:buFont typeface="Arial" panose="020B0604020202020204" pitchFamily="34" charset="0"/>
              <a:buChar char="•"/>
            </a:pPr>
            <a:r>
              <a:rPr lang="en-US" sz="900" dirty="0">
                <a:solidFill>
                  <a:srgbClr val="FABC02"/>
                </a:solidFill>
              </a:rPr>
              <a:t>Availability of rural artisanship and opportunity of employment growth </a:t>
            </a:r>
          </a:p>
          <a:p>
            <a:pPr marL="171450" indent="-171450">
              <a:buFont typeface="Arial" panose="020B0604020202020204" pitchFamily="34" charset="0"/>
              <a:buChar char="•"/>
            </a:pPr>
            <a:r>
              <a:rPr lang="en-US" sz="900" dirty="0">
                <a:solidFill>
                  <a:srgbClr val="FABC02"/>
                </a:solidFill>
              </a:rPr>
              <a:t>IT devices, VR and communication solutions available</a:t>
            </a:r>
          </a:p>
          <a:p>
            <a:pPr marL="171450" indent="-171450">
              <a:buFont typeface="Arial" panose="020B0604020202020204" pitchFamily="34" charset="0"/>
              <a:buChar char="•"/>
            </a:pPr>
            <a:r>
              <a:rPr lang="en-US" sz="900" dirty="0">
                <a:solidFill>
                  <a:srgbClr val="FABC02"/>
                </a:solidFill>
              </a:rPr>
              <a:t>Aspirational and impulse buying </a:t>
            </a:r>
          </a:p>
          <a:p>
            <a:pPr marL="171450" indent="-171450">
              <a:buFont typeface="Arial" panose="020B0604020202020204" pitchFamily="34" charset="0"/>
              <a:buChar char="•"/>
            </a:pPr>
            <a:r>
              <a:rPr lang="en-US" sz="900" dirty="0">
                <a:solidFill>
                  <a:srgbClr val="FABC02"/>
                </a:solidFill>
              </a:rPr>
              <a:t>Globalization and rise of cosmopolitanism </a:t>
            </a:r>
          </a:p>
        </p:txBody>
      </p:sp>
      <p:sp>
        <p:nvSpPr>
          <p:cNvPr id="22" name="TextBox 21">
            <a:extLst>
              <a:ext uri="{FF2B5EF4-FFF2-40B4-BE49-F238E27FC236}">
                <a16:creationId xmlns:a16="http://schemas.microsoft.com/office/drawing/2014/main" id="{CB9CE4D0-6E90-F743-851B-195A8EEDDDDA}"/>
              </a:ext>
            </a:extLst>
          </p:cNvPr>
          <p:cNvSpPr txBox="1"/>
          <p:nvPr/>
        </p:nvSpPr>
        <p:spPr>
          <a:xfrm>
            <a:off x="441434" y="2201736"/>
            <a:ext cx="2849144" cy="1200329"/>
          </a:xfrm>
          <a:prstGeom prst="rect">
            <a:avLst/>
          </a:prstGeom>
          <a:noFill/>
        </p:spPr>
        <p:txBody>
          <a:bodyPr wrap="square" rtlCol="0">
            <a:spAutoFit/>
          </a:bodyPr>
          <a:lstStyle/>
          <a:p>
            <a:r>
              <a:rPr lang="en-US" sz="900" dirty="0">
                <a:solidFill>
                  <a:srgbClr val="FABC02"/>
                </a:solidFill>
              </a:rPr>
              <a:t>CHALLENGES</a:t>
            </a:r>
          </a:p>
          <a:p>
            <a:pPr marL="171450" indent="-171450">
              <a:buFont typeface="Arial" panose="020B0604020202020204" pitchFamily="34" charset="0"/>
              <a:buChar char="•"/>
            </a:pPr>
            <a:r>
              <a:rPr lang="en-US" sz="900" dirty="0">
                <a:solidFill>
                  <a:srgbClr val="FABC02"/>
                </a:solidFill>
              </a:rPr>
              <a:t>Competitive market – As there is a dog-eat-dog competition in the segment, penetration would be difficult</a:t>
            </a:r>
          </a:p>
          <a:p>
            <a:pPr marL="171450" indent="-171450">
              <a:buFont typeface="Arial" panose="020B0604020202020204" pitchFamily="34" charset="0"/>
              <a:buChar char="•"/>
            </a:pPr>
            <a:r>
              <a:rPr lang="en-US" sz="900" dirty="0">
                <a:solidFill>
                  <a:srgbClr val="FABC02"/>
                </a:solidFill>
              </a:rPr>
              <a:t>High Cost of Capital and GST structure</a:t>
            </a:r>
          </a:p>
          <a:p>
            <a:pPr marL="171450" indent="-171450">
              <a:buFont typeface="Arial" panose="020B0604020202020204" pitchFamily="34" charset="0"/>
              <a:buChar char="•"/>
            </a:pPr>
            <a:r>
              <a:rPr lang="en-US" sz="900" dirty="0">
                <a:solidFill>
                  <a:srgbClr val="FABC02"/>
                </a:solidFill>
              </a:rPr>
              <a:t>Changing customer’s perception and mindset</a:t>
            </a:r>
          </a:p>
          <a:p>
            <a:pPr marL="171450" indent="-171450">
              <a:buFont typeface="Arial" panose="020B0604020202020204" pitchFamily="34" charset="0"/>
              <a:buChar char="•"/>
            </a:pPr>
            <a:r>
              <a:rPr lang="en-US" sz="900" dirty="0">
                <a:solidFill>
                  <a:srgbClr val="FABC02"/>
                </a:solidFill>
              </a:rPr>
              <a:t>Operational and transportation challenge</a:t>
            </a:r>
          </a:p>
          <a:p>
            <a:pPr marL="171450" indent="-171450">
              <a:buFont typeface="Arial" panose="020B0604020202020204" pitchFamily="34" charset="0"/>
              <a:buChar char="•"/>
            </a:pPr>
            <a:r>
              <a:rPr lang="en-US" sz="900" dirty="0">
                <a:solidFill>
                  <a:srgbClr val="FABC02"/>
                </a:solidFill>
              </a:rPr>
              <a:t>Difficulty in arranging raw materials and resources  </a:t>
            </a:r>
          </a:p>
        </p:txBody>
      </p:sp>
    </p:spTree>
    <p:extLst>
      <p:ext uri="{BB962C8B-B14F-4D97-AF65-F5344CB8AC3E}">
        <p14:creationId xmlns:p14="http://schemas.microsoft.com/office/powerpoint/2010/main" val="36129081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6000" b="-6000"/>
          </a:stretch>
        </a:blip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1C17564-4AC3-B648-87E9-46155B7F7C63}"/>
              </a:ext>
            </a:extLst>
          </p:cNvPr>
          <p:cNvSpPr txBox="1"/>
          <p:nvPr/>
        </p:nvSpPr>
        <p:spPr>
          <a:xfrm>
            <a:off x="1259681" y="309191"/>
            <a:ext cx="9672638" cy="523220"/>
          </a:xfrm>
          <a:prstGeom prst="rect">
            <a:avLst/>
          </a:prstGeom>
          <a:noFill/>
        </p:spPr>
        <p:txBody>
          <a:bodyPr wrap="square" rtlCol="0">
            <a:spAutoFit/>
          </a:bodyPr>
          <a:lstStyle/>
          <a:p>
            <a:pPr algn="ctr"/>
            <a:r>
              <a:rPr lang="en-IN" sz="2800" b="1" dirty="0">
                <a:solidFill>
                  <a:srgbClr val="FABC02"/>
                </a:solidFill>
                <a:effectLst>
                  <a:outerShdw blurRad="38100" dist="38100" dir="2700000" algn="tl">
                    <a:srgbClr val="000000">
                      <a:alpha val="43137"/>
                    </a:srgbClr>
                  </a:outerShdw>
                </a:effectLst>
              </a:rPr>
              <a:t>VALUE PROPOSITION</a:t>
            </a:r>
          </a:p>
        </p:txBody>
      </p:sp>
      <p:graphicFrame>
        <p:nvGraphicFramePr>
          <p:cNvPr id="3" name="Diagram 2">
            <a:extLst>
              <a:ext uri="{FF2B5EF4-FFF2-40B4-BE49-F238E27FC236}">
                <a16:creationId xmlns:a16="http://schemas.microsoft.com/office/drawing/2014/main" id="{5B29A959-1E9C-594E-B243-40C4FCC91C23}"/>
              </a:ext>
            </a:extLst>
          </p:cNvPr>
          <p:cNvGraphicFramePr/>
          <p:nvPr>
            <p:extLst>
              <p:ext uri="{D42A27DB-BD31-4B8C-83A1-F6EECF244321}">
                <p14:modId xmlns:p14="http://schemas.microsoft.com/office/powerpoint/2010/main" val="4189766237"/>
              </p:ext>
            </p:extLst>
          </p:nvPr>
        </p:nvGraphicFramePr>
        <p:xfrm>
          <a:off x="470568" y="911230"/>
          <a:ext cx="11250864" cy="564897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51117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6000" b="-6000"/>
          </a:stretch>
        </a:blip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1C17564-4AC3-B648-87E9-46155B7F7C63}"/>
              </a:ext>
            </a:extLst>
          </p:cNvPr>
          <p:cNvSpPr txBox="1"/>
          <p:nvPr/>
        </p:nvSpPr>
        <p:spPr>
          <a:xfrm>
            <a:off x="1259681" y="309191"/>
            <a:ext cx="9672638" cy="523220"/>
          </a:xfrm>
          <a:prstGeom prst="rect">
            <a:avLst/>
          </a:prstGeom>
          <a:noFill/>
        </p:spPr>
        <p:txBody>
          <a:bodyPr wrap="square" rtlCol="0">
            <a:spAutoFit/>
          </a:bodyPr>
          <a:lstStyle/>
          <a:p>
            <a:pPr algn="ctr"/>
            <a:r>
              <a:rPr lang="en-IN" sz="2800" b="1" dirty="0">
                <a:solidFill>
                  <a:srgbClr val="FABC02"/>
                </a:solidFill>
                <a:effectLst>
                  <a:outerShdw blurRad="38100" dist="38100" dir="2700000" algn="tl">
                    <a:srgbClr val="000000">
                      <a:alpha val="43137"/>
                    </a:srgbClr>
                  </a:outerShdw>
                </a:effectLst>
              </a:rPr>
              <a:t>STRATEGY</a:t>
            </a:r>
          </a:p>
        </p:txBody>
      </p:sp>
      <p:graphicFrame>
        <p:nvGraphicFramePr>
          <p:cNvPr id="7" name="Diagram 6">
            <a:extLst>
              <a:ext uri="{FF2B5EF4-FFF2-40B4-BE49-F238E27FC236}">
                <a16:creationId xmlns:a16="http://schemas.microsoft.com/office/drawing/2014/main" id="{E0F4920E-840B-B445-9DE3-236F197FD9D6}"/>
              </a:ext>
            </a:extLst>
          </p:cNvPr>
          <p:cNvGraphicFramePr/>
          <p:nvPr>
            <p:extLst>
              <p:ext uri="{D42A27DB-BD31-4B8C-83A1-F6EECF244321}">
                <p14:modId xmlns:p14="http://schemas.microsoft.com/office/powerpoint/2010/main" val="2718489467"/>
              </p:ext>
            </p:extLst>
          </p:nvPr>
        </p:nvGraphicFramePr>
        <p:xfrm>
          <a:off x="2196790" y="1179471"/>
          <a:ext cx="6376021" cy="431616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2" name="Rounded Rectangle 1"/>
          <p:cNvSpPr/>
          <p:nvPr/>
        </p:nvSpPr>
        <p:spPr>
          <a:xfrm>
            <a:off x="7984273" y="309192"/>
            <a:ext cx="3969834" cy="6336935"/>
          </a:xfrm>
          <a:prstGeom prst="roundRect">
            <a:avLst/>
          </a:prstGeom>
          <a:solidFill>
            <a:schemeClr val="accent4">
              <a:lumMod val="60000"/>
              <a:lumOff val="40000"/>
              <a:alpha val="51000"/>
            </a:schemeClr>
          </a:solidFill>
          <a:ln w="508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b="1" dirty="0">
                <a:solidFill>
                  <a:srgbClr val="540000"/>
                </a:solidFill>
              </a:rPr>
              <a:t>IMPLEMENTATION STRATEGY</a:t>
            </a:r>
          </a:p>
          <a:p>
            <a:pPr algn="ctr"/>
            <a:endParaRPr lang="en-US" sz="1200" b="1" dirty="0">
              <a:solidFill>
                <a:srgbClr val="540000"/>
              </a:solidFill>
            </a:endParaRPr>
          </a:p>
          <a:p>
            <a:pPr lvl="0" defTabSz="533400">
              <a:lnSpc>
                <a:spcPts val="1500"/>
              </a:lnSpc>
              <a:spcBef>
                <a:spcPct val="0"/>
              </a:spcBef>
              <a:spcAft>
                <a:spcPct val="35000"/>
              </a:spcAft>
              <a:defRPr/>
            </a:pPr>
            <a:r>
              <a:rPr lang="en-IN" sz="1200" b="1" kern="0" dirty="0">
                <a:solidFill>
                  <a:srgbClr val="540000"/>
                </a:solidFill>
                <a:latin typeface="Arial Narrow" panose="020B0606020202030204" pitchFamily="34" charset="0"/>
              </a:rPr>
              <a:t>Year 1</a:t>
            </a:r>
          </a:p>
          <a:p>
            <a:pPr lvl="0" defTabSz="533400">
              <a:lnSpc>
                <a:spcPts val="1500"/>
              </a:lnSpc>
              <a:spcBef>
                <a:spcPct val="0"/>
              </a:spcBef>
              <a:spcAft>
                <a:spcPct val="35000"/>
              </a:spcAft>
              <a:defRPr/>
            </a:pPr>
            <a:r>
              <a:rPr lang="en-IN" sz="1200" b="1" kern="0" dirty="0">
                <a:solidFill>
                  <a:srgbClr val="540000"/>
                </a:solidFill>
                <a:latin typeface="Arial Narrow" panose="020B0606020202030204" pitchFamily="34" charset="0"/>
              </a:rPr>
              <a:t>Quarter 1:</a:t>
            </a:r>
            <a:r>
              <a:rPr lang="en-IN" sz="1200" kern="0" dirty="0">
                <a:solidFill>
                  <a:srgbClr val="540000"/>
                </a:solidFill>
                <a:latin typeface="Arial Narrow" panose="020B0606020202030204" pitchFamily="34" charset="0"/>
              </a:rPr>
              <a:t> Registration and Infrastructure Setup Begins</a:t>
            </a:r>
            <a:endParaRPr lang="en-US" sz="1200" kern="0" dirty="0">
              <a:solidFill>
                <a:srgbClr val="540000"/>
              </a:solidFill>
              <a:latin typeface="Arial Narrow" panose="020B0606020202030204" pitchFamily="34" charset="0"/>
            </a:endParaRPr>
          </a:p>
          <a:p>
            <a:pPr lvl="0" defTabSz="533400">
              <a:lnSpc>
                <a:spcPts val="1500"/>
              </a:lnSpc>
              <a:spcBef>
                <a:spcPct val="0"/>
              </a:spcBef>
              <a:spcAft>
                <a:spcPct val="35000"/>
              </a:spcAft>
              <a:defRPr/>
            </a:pPr>
            <a:r>
              <a:rPr lang="en-IN" sz="1200" b="1" kern="0" dirty="0">
                <a:solidFill>
                  <a:srgbClr val="540000"/>
                </a:solidFill>
                <a:latin typeface="Arial Narrow" panose="020B0606020202030204" pitchFamily="34" charset="0"/>
              </a:rPr>
              <a:t>Quarter 2: </a:t>
            </a:r>
            <a:r>
              <a:rPr lang="en-IN" sz="1200" kern="0" dirty="0">
                <a:solidFill>
                  <a:srgbClr val="540000"/>
                </a:solidFill>
                <a:latin typeface="Arial Narrow" panose="020B0606020202030204" pitchFamily="34" charset="0"/>
              </a:rPr>
              <a:t> Continued </a:t>
            </a:r>
          </a:p>
          <a:p>
            <a:pPr lvl="0" defTabSz="533400">
              <a:lnSpc>
                <a:spcPts val="1500"/>
              </a:lnSpc>
              <a:spcBef>
                <a:spcPct val="0"/>
              </a:spcBef>
              <a:spcAft>
                <a:spcPct val="35000"/>
              </a:spcAft>
              <a:defRPr/>
            </a:pPr>
            <a:r>
              <a:rPr lang="en-IN" sz="1200" b="1" kern="0" dirty="0">
                <a:solidFill>
                  <a:srgbClr val="540000"/>
                </a:solidFill>
                <a:latin typeface="Arial Narrow" panose="020B0606020202030204" pitchFamily="34" charset="0"/>
              </a:rPr>
              <a:t>Quarter 3:</a:t>
            </a:r>
            <a:r>
              <a:rPr lang="en-IN" sz="1200" kern="0" dirty="0">
                <a:solidFill>
                  <a:srgbClr val="540000"/>
                </a:solidFill>
                <a:latin typeface="Arial Narrow" panose="020B0606020202030204" pitchFamily="34" charset="0"/>
              </a:rPr>
              <a:t> </a:t>
            </a:r>
          </a:p>
          <a:p>
            <a:pPr lvl="0" defTabSz="533400">
              <a:lnSpc>
                <a:spcPts val="1500"/>
              </a:lnSpc>
              <a:spcBef>
                <a:spcPct val="0"/>
              </a:spcBef>
              <a:spcAft>
                <a:spcPct val="35000"/>
              </a:spcAft>
              <a:defRPr/>
            </a:pPr>
            <a:r>
              <a:rPr lang="en-IN" sz="1200" kern="0" dirty="0">
                <a:solidFill>
                  <a:srgbClr val="540000"/>
                </a:solidFill>
                <a:latin typeface="Arial Narrow" panose="020B0606020202030204" pitchFamily="34" charset="0"/>
              </a:rPr>
              <a:t>Infrastructure in place </a:t>
            </a:r>
          </a:p>
          <a:p>
            <a:pPr lvl="0" defTabSz="533400">
              <a:lnSpc>
                <a:spcPts val="1500"/>
              </a:lnSpc>
              <a:spcBef>
                <a:spcPct val="0"/>
              </a:spcBef>
              <a:spcAft>
                <a:spcPct val="35000"/>
              </a:spcAft>
              <a:defRPr/>
            </a:pPr>
            <a:r>
              <a:rPr lang="en-IN" sz="1200" kern="0" dirty="0">
                <a:solidFill>
                  <a:srgbClr val="540000"/>
                </a:solidFill>
                <a:latin typeface="Arial Narrow" panose="020B0606020202030204" pitchFamily="34" charset="0"/>
              </a:rPr>
              <a:t>Sample production for Internal quality testing (Pushing out tested samples in the market)</a:t>
            </a:r>
          </a:p>
          <a:p>
            <a:pPr lvl="0" defTabSz="533400">
              <a:lnSpc>
                <a:spcPts val="1500"/>
              </a:lnSpc>
              <a:spcBef>
                <a:spcPct val="0"/>
              </a:spcBef>
              <a:spcAft>
                <a:spcPct val="35000"/>
              </a:spcAft>
              <a:defRPr/>
            </a:pPr>
            <a:r>
              <a:rPr lang="en-IN" sz="1200" b="1" kern="0" dirty="0">
                <a:solidFill>
                  <a:srgbClr val="540000"/>
                </a:solidFill>
                <a:latin typeface="Arial Narrow" panose="020B0606020202030204" pitchFamily="34" charset="0"/>
              </a:rPr>
              <a:t>Quarter 4:</a:t>
            </a:r>
            <a:r>
              <a:rPr lang="en-IN" sz="1200" kern="0" dirty="0">
                <a:solidFill>
                  <a:srgbClr val="540000"/>
                </a:solidFill>
                <a:latin typeface="Arial Narrow" panose="020B0606020202030204" pitchFamily="34" charset="0"/>
              </a:rPr>
              <a:t> </a:t>
            </a:r>
          </a:p>
          <a:p>
            <a:pPr lvl="0" defTabSz="533400">
              <a:lnSpc>
                <a:spcPts val="1500"/>
              </a:lnSpc>
              <a:spcBef>
                <a:spcPct val="0"/>
              </a:spcBef>
              <a:spcAft>
                <a:spcPct val="35000"/>
              </a:spcAft>
              <a:defRPr/>
            </a:pPr>
            <a:r>
              <a:rPr lang="en-IN" sz="1200" kern="0" dirty="0">
                <a:solidFill>
                  <a:srgbClr val="540000"/>
                </a:solidFill>
                <a:latin typeface="Arial Narrow" panose="020B0606020202030204" pitchFamily="34" charset="0"/>
              </a:rPr>
              <a:t>Lead Generation</a:t>
            </a:r>
          </a:p>
          <a:p>
            <a:pPr lvl="0" defTabSz="533400">
              <a:lnSpc>
                <a:spcPts val="1500"/>
              </a:lnSpc>
              <a:spcBef>
                <a:spcPct val="0"/>
              </a:spcBef>
              <a:spcAft>
                <a:spcPct val="35000"/>
              </a:spcAft>
              <a:defRPr/>
            </a:pPr>
            <a:r>
              <a:rPr lang="en-IN" sz="1200" kern="0" dirty="0">
                <a:solidFill>
                  <a:srgbClr val="540000"/>
                </a:solidFill>
                <a:latin typeface="Arial Narrow" panose="020B0606020202030204" pitchFamily="34" charset="0"/>
              </a:rPr>
              <a:t>By the end of quarter, approvals in place, processes settled, final production begins (Gestation Period ends</a:t>
            </a:r>
            <a:endParaRPr lang="en-IN" sz="1200" b="1" kern="0" dirty="0">
              <a:solidFill>
                <a:srgbClr val="540000"/>
              </a:solidFill>
              <a:latin typeface="Arial Narrow" panose="020B0606020202030204" pitchFamily="34" charset="0"/>
            </a:endParaRPr>
          </a:p>
          <a:p>
            <a:pPr lvl="0" defTabSz="533400">
              <a:lnSpc>
                <a:spcPts val="1500"/>
              </a:lnSpc>
              <a:spcBef>
                <a:spcPct val="0"/>
              </a:spcBef>
              <a:spcAft>
                <a:spcPct val="35000"/>
              </a:spcAft>
              <a:defRPr/>
            </a:pPr>
            <a:r>
              <a:rPr lang="en-IN" sz="1200" b="1" kern="0" dirty="0">
                <a:solidFill>
                  <a:srgbClr val="540000"/>
                </a:solidFill>
                <a:latin typeface="Arial Narrow" panose="020B0606020202030204" pitchFamily="34" charset="0"/>
              </a:rPr>
              <a:t>Year 2</a:t>
            </a:r>
          </a:p>
          <a:p>
            <a:pPr lvl="0" defTabSz="533400">
              <a:lnSpc>
                <a:spcPts val="1500"/>
              </a:lnSpc>
              <a:spcBef>
                <a:spcPct val="0"/>
              </a:spcBef>
              <a:spcAft>
                <a:spcPct val="35000"/>
              </a:spcAft>
              <a:defRPr/>
            </a:pPr>
            <a:r>
              <a:rPr lang="en-IN" sz="1200" kern="0" dirty="0">
                <a:solidFill>
                  <a:srgbClr val="540000"/>
                </a:solidFill>
                <a:latin typeface="Arial Narrow" panose="020B0606020202030204" pitchFamily="34" charset="0"/>
              </a:rPr>
              <a:t>Capturing 1% of the total potential market</a:t>
            </a:r>
          </a:p>
          <a:p>
            <a:pPr lvl="0" defTabSz="533400">
              <a:lnSpc>
                <a:spcPts val="1500"/>
              </a:lnSpc>
              <a:spcBef>
                <a:spcPct val="0"/>
              </a:spcBef>
              <a:spcAft>
                <a:spcPct val="35000"/>
              </a:spcAft>
              <a:defRPr/>
            </a:pPr>
            <a:r>
              <a:rPr lang="en-IN" sz="1200" kern="0" dirty="0">
                <a:solidFill>
                  <a:srgbClr val="540000"/>
                </a:solidFill>
                <a:latin typeface="Arial Narrow" panose="020B0606020202030204" pitchFamily="34" charset="0"/>
              </a:rPr>
              <a:t>Identifying partners for developing distribution network</a:t>
            </a:r>
          </a:p>
          <a:p>
            <a:pPr lvl="0" defTabSz="533400">
              <a:lnSpc>
                <a:spcPts val="1500"/>
              </a:lnSpc>
              <a:spcBef>
                <a:spcPct val="0"/>
              </a:spcBef>
              <a:spcAft>
                <a:spcPct val="35000"/>
              </a:spcAft>
              <a:defRPr/>
            </a:pPr>
            <a:r>
              <a:rPr lang="en-IN" sz="1200" kern="0" dirty="0">
                <a:solidFill>
                  <a:srgbClr val="540000"/>
                </a:solidFill>
                <a:latin typeface="Arial Narrow" panose="020B0606020202030204" pitchFamily="34" charset="0"/>
              </a:rPr>
              <a:t>Achieving 20% growth in capacity utilization </a:t>
            </a:r>
            <a:endParaRPr lang="en-IN" sz="1200" b="1" kern="0" dirty="0">
              <a:solidFill>
                <a:srgbClr val="540000"/>
              </a:solidFill>
              <a:latin typeface="Arial Narrow" panose="020B0606020202030204" pitchFamily="34" charset="0"/>
            </a:endParaRPr>
          </a:p>
          <a:p>
            <a:pPr lvl="0" defTabSz="533400">
              <a:lnSpc>
                <a:spcPts val="1500"/>
              </a:lnSpc>
              <a:spcBef>
                <a:spcPct val="0"/>
              </a:spcBef>
              <a:spcAft>
                <a:spcPct val="35000"/>
              </a:spcAft>
              <a:defRPr/>
            </a:pPr>
            <a:r>
              <a:rPr lang="en-IN" sz="1200" b="1" kern="0" dirty="0">
                <a:solidFill>
                  <a:srgbClr val="540000"/>
                </a:solidFill>
                <a:latin typeface="Arial Narrow" panose="020B0606020202030204" pitchFamily="34" charset="0"/>
              </a:rPr>
              <a:t>Year 3-5					</a:t>
            </a:r>
          </a:p>
          <a:p>
            <a:pPr marL="171450" lvl="0" indent="-171450" defTabSz="533400">
              <a:lnSpc>
                <a:spcPts val="1500"/>
              </a:lnSpc>
              <a:spcBef>
                <a:spcPct val="0"/>
              </a:spcBef>
              <a:spcAft>
                <a:spcPct val="35000"/>
              </a:spcAft>
              <a:buFont typeface="Arial" panose="020B0604020202020204" pitchFamily="34" charset="0"/>
              <a:buChar char="•"/>
              <a:defRPr/>
            </a:pPr>
            <a:r>
              <a:rPr lang="en-IN" sz="1200" kern="0" dirty="0">
                <a:solidFill>
                  <a:srgbClr val="540000"/>
                </a:solidFill>
                <a:latin typeface="Arial Narrow" panose="020B0606020202030204" pitchFamily="34" charset="0"/>
              </a:rPr>
              <a:t>20% Year on year increase in capacity utilization </a:t>
            </a:r>
          </a:p>
          <a:p>
            <a:pPr marL="171450" lvl="0" indent="-171450" defTabSz="533400">
              <a:lnSpc>
                <a:spcPts val="1500"/>
              </a:lnSpc>
              <a:spcBef>
                <a:spcPct val="0"/>
              </a:spcBef>
              <a:spcAft>
                <a:spcPct val="35000"/>
              </a:spcAft>
              <a:buFont typeface="Arial" panose="020B0604020202020204" pitchFamily="34" charset="0"/>
              <a:buChar char="•"/>
              <a:defRPr/>
            </a:pPr>
            <a:r>
              <a:rPr lang="en-IN" sz="1200" kern="0" dirty="0">
                <a:solidFill>
                  <a:srgbClr val="540000"/>
                </a:solidFill>
                <a:latin typeface="Arial Narrow" panose="020B0606020202030204" pitchFamily="34" charset="0"/>
              </a:rPr>
              <a:t>A very conservative sales growth target rate of 10% year on year </a:t>
            </a:r>
          </a:p>
          <a:p>
            <a:pPr marL="171450" lvl="0" indent="-171450" defTabSz="533400">
              <a:lnSpc>
                <a:spcPts val="1500"/>
              </a:lnSpc>
              <a:spcBef>
                <a:spcPct val="0"/>
              </a:spcBef>
              <a:spcAft>
                <a:spcPct val="35000"/>
              </a:spcAft>
              <a:buFont typeface="Arial" panose="020B0604020202020204" pitchFamily="34" charset="0"/>
              <a:buChar char="•"/>
              <a:defRPr/>
            </a:pPr>
            <a:r>
              <a:rPr lang="en-IN" sz="1200" kern="0" dirty="0">
                <a:solidFill>
                  <a:srgbClr val="540000"/>
                </a:solidFill>
                <a:latin typeface="Arial Narrow" panose="020B0606020202030204" pitchFamily="34" charset="0"/>
              </a:rPr>
              <a:t>By the end of 5th year we would like to have achieved at least 10% market share in the Online and offline ethnic Garment Segment.</a:t>
            </a:r>
          </a:p>
          <a:p>
            <a:pPr marL="171450" lvl="0" indent="-171450" defTabSz="533400">
              <a:lnSpc>
                <a:spcPts val="1500"/>
              </a:lnSpc>
              <a:spcBef>
                <a:spcPct val="0"/>
              </a:spcBef>
              <a:spcAft>
                <a:spcPct val="35000"/>
              </a:spcAft>
              <a:buFont typeface="Arial" panose="020B0604020202020204" pitchFamily="34" charset="0"/>
              <a:buChar char="•"/>
              <a:defRPr/>
            </a:pPr>
            <a:r>
              <a:rPr lang="en-IN" sz="1200" kern="0" dirty="0">
                <a:solidFill>
                  <a:srgbClr val="540000"/>
                </a:solidFill>
                <a:latin typeface="Arial Narrow" panose="020B0606020202030204" pitchFamily="34" charset="0"/>
              </a:rPr>
              <a:t>Strengthening of distribution network </a:t>
            </a:r>
          </a:p>
          <a:p>
            <a:pPr lvl="0" defTabSz="533400">
              <a:lnSpc>
                <a:spcPts val="1500"/>
              </a:lnSpc>
              <a:spcBef>
                <a:spcPct val="0"/>
              </a:spcBef>
              <a:spcAft>
                <a:spcPct val="35000"/>
              </a:spcAft>
              <a:defRPr/>
            </a:pPr>
            <a:endParaRPr lang="en-US" sz="1200" b="1" dirty="0">
              <a:solidFill>
                <a:srgbClr val="540000"/>
              </a:solidFill>
            </a:endParaRPr>
          </a:p>
        </p:txBody>
      </p:sp>
      <p:sp>
        <p:nvSpPr>
          <p:cNvPr id="6" name="Rounded Rectangle 5"/>
          <p:cNvSpPr/>
          <p:nvPr/>
        </p:nvSpPr>
        <p:spPr>
          <a:xfrm>
            <a:off x="178420" y="286888"/>
            <a:ext cx="4326673" cy="2274850"/>
          </a:xfrm>
          <a:prstGeom prst="roundRect">
            <a:avLst/>
          </a:prstGeom>
          <a:solidFill>
            <a:srgbClr val="FFFF00">
              <a:alpha val="51000"/>
            </a:srgbClr>
          </a:solidFill>
          <a:ln w="5080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800" b="1" dirty="0">
                <a:solidFill>
                  <a:srgbClr val="540000"/>
                </a:solidFill>
              </a:rPr>
              <a:t>GO-TO MARKET STRATEGY</a:t>
            </a:r>
          </a:p>
          <a:p>
            <a:r>
              <a:rPr lang="en-IN" sz="800" b="1" dirty="0">
                <a:solidFill>
                  <a:srgbClr val="540000"/>
                </a:solidFill>
                <a:latin typeface="Arial Narrow" panose="020B0606020202030204" pitchFamily="34" charset="0"/>
              </a:rPr>
              <a:t>HOW</a:t>
            </a:r>
          </a:p>
          <a:p>
            <a:pPr marL="285750" indent="-285750">
              <a:buFont typeface="Arial" panose="020B0604020202020204" pitchFamily="34" charset="0"/>
              <a:buChar char="•"/>
            </a:pPr>
            <a:r>
              <a:rPr lang="en-IN" sz="800" dirty="0">
                <a:solidFill>
                  <a:srgbClr val="540000"/>
                </a:solidFill>
                <a:latin typeface="Arial Narrow" panose="020B0606020202030204" pitchFamily="34" charset="0"/>
              </a:rPr>
              <a:t>Online, Direct Selling</a:t>
            </a:r>
          </a:p>
          <a:p>
            <a:pPr marL="285750" indent="-285750">
              <a:buFont typeface="Arial" panose="020B0604020202020204" pitchFamily="34" charset="0"/>
              <a:buChar char="•"/>
            </a:pPr>
            <a:r>
              <a:rPr lang="en-IN" sz="800" dirty="0">
                <a:solidFill>
                  <a:srgbClr val="540000"/>
                </a:solidFill>
                <a:latin typeface="Arial Narrow" panose="020B0606020202030204" pitchFamily="34" charset="0"/>
              </a:rPr>
              <a:t>Through Website and Social Media Commerce (Instagram and Facebook Store)</a:t>
            </a:r>
          </a:p>
          <a:p>
            <a:pPr marL="285750" indent="-285750">
              <a:buFont typeface="Arial" panose="020B0604020202020204" pitchFamily="34" charset="0"/>
              <a:buChar char="•"/>
            </a:pPr>
            <a:r>
              <a:rPr lang="en-IN" sz="800" dirty="0">
                <a:solidFill>
                  <a:srgbClr val="540000"/>
                </a:solidFill>
                <a:latin typeface="Arial Narrow" panose="020B0606020202030204" pitchFamily="34" charset="0"/>
              </a:rPr>
              <a:t>Distribution through third party Logistics Partners</a:t>
            </a:r>
          </a:p>
          <a:p>
            <a:pPr marL="285750" indent="-285750">
              <a:buFont typeface="Arial" panose="020B0604020202020204" pitchFamily="34" charset="0"/>
              <a:buChar char="•"/>
            </a:pPr>
            <a:r>
              <a:rPr lang="en-IN" sz="800" dirty="0">
                <a:solidFill>
                  <a:srgbClr val="540000"/>
                </a:solidFill>
                <a:latin typeface="Arial Narrow" panose="020B0606020202030204" pitchFamily="34" charset="0"/>
              </a:rPr>
              <a:t>Channel Partnership with Payment Gateways</a:t>
            </a:r>
          </a:p>
          <a:p>
            <a:r>
              <a:rPr lang="en-IN" sz="800" dirty="0">
                <a:solidFill>
                  <a:srgbClr val="540000"/>
                </a:solidFill>
                <a:latin typeface="Arial Narrow" panose="020B0606020202030204" pitchFamily="34" charset="0"/>
              </a:rPr>
              <a:t>What </a:t>
            </a:r>
          </a:p>
          <a:p>
            <a:pPr marL="285750" indent="-285750">
              <a:buFont typeface="Arial" panose="020B0604020202020204" pitchFamily="34" charset="0"/>
              <a:buChar char="•"/>
            </a:pPr>
            <a:r>
              <a:rPr lang="en-IN" sz="800" dirty="0">
                <a:solidFill>
                  <a:srgbClr val="540000"/>
                </a:solidFill>
                <a:latin typeface="Arial Narrow" panose="020B0606020202030204" pitchFamily="34" charset="0"/>
              </a:rPr>
              <a:t>Ethnic wear</a:t>
            </a:r>
          </a:p>
          <a:p>
            <a:pPr marL="285750" indent="-285750">
              <a:buFont typeface="Arial" panose="020B0604020202020204" pitchFamily="34" charset="0"/>
              <a:buChar char="•"/>
            </a:pPr>
            <a:r>
              <a:rPr lang="en-IN" sz="800" dirty="0">
                <a:solidFill>
                  <a:srgbClr val="540000"/>
                </a:solidFill>
                <a:latin typeface="Arial Narrow" panose="020B0606020202030204" pitchFamily="34" charset="0"/>
              </a:rPr>
              <a:t>Examples include  </a:t>
            </a:r>
            <a:r>
              <a:rPr lang="en-IN" sz="800" dirty="0">
                <a:solidFill>
                  <a:srgbClr val="540000"/>
                </a:solidFill>
              </a:rPr>
              <a:t>salwar kameez, saree, lehengas etc.</a:t>
            </a:r>
            <a:endParaRPr lang="en-IN" sz="800" dirty="0">
              <a:solidFill>
                <a:srgbClr val="540000"/>
              </a:solidFill>
              <a:latin typeface="Arial Narrow" panose="020B0606020202030204" pitchFamily="34" charset="0"/>
            </a:endParaRPr>
          </a:p>
          <a:p>
            <a:pPr marL="285750" indent="-285750">
              <a:buFont typeface="Arial" panose="020B0604020202020204" pitchFamily="34" charset="0"/>
              <a:buChar char="•"/>
            </a:pPr>
            <a:r>
              <a:rPr lang="en-IN" sz="800" dirty="0">
                <a:solidFill>
                  <a:srgbClr val="540000"/>
                </a:solidFill>
                <a:latin typeface="Arial Narrow" panose="020B0606020202030204" pitchFamily="34" charset="0"/>
              </a:rPr>
              <a:t>POSITIONING – </a:t>
            </a:r>
            <a:r>
              <a:rPr lang="en-IN" sz="800" i="1" dirty="0">
                <a:solidFill>
                  <a:srgbClr val="540000"/>
                </a:solidFill>
                <a:latin typeface="Arial Narrow" panose="020B0606020202030204" pitchFamily="34" charset="0"/>
              </a:rPr>
              <a:t>Ethnic wear with made in </a:t>
            </a:r>
            <a:r>
              <a:rPr lang="en-IN" sz="800" i="1" dirty="0" err="1">
                <a:solidFill>
                  <a:srgbClr val="540000"/>
                </a:solidFill>
                <a:latin typeface="Arial Narrow" panose="020B0606020202030204" pitchFamily="34" charset="0"/>
              </a:rPr>
              <a:t>india</a:t>
            </a:r>
            <a:r>
              <a:rPr lang="en-IN" sz="800" i="1" dirty="0">
                <a:solidFill>
                  <a:srgbClr val="540000"/>
                </a:solidFill>
                <a:latin typeface="Arial Narrow" panose="020B0606020202030204" pitchFamily="34" charset="0"/>
              </a:rPr>
              <a:t> </a:t>
            </a:r>
          </a:p>
          <a:p>
            <a:pPr marL="285750" indent="-285750">
              <a:buFont typeface="Arial" panose="020B0604020202020204" pitchFamily="34" charset="0"/>
              <a:buChar char="•"/>
            </a:pPr>
            <a:endParaRPr lang="en-IN" sz="800" i="1" dirty="0">
              <a:solidFill>
                <a:srgbClr val="540000"/>
              </a:solidFill>
              <a:latin typeface="Arial Narrow" panose="020B0606020202030204" pitchFamily="34" charset="0"/>
            </a:endParaRPr>
          </a:p>
          <a:p>
            <a:r>
              <a:rPr lang="en-IN" sz="800" dirty="0">
                <a:solidFill>
                  <a:srgbClr val="540000"/>
                </a:solidFill>
                <a:latin typeface="Arial Narrow" panose="020B0606020202030204" pitchFamily="34" charset="0"/>
              </a:rPr>
              <a:t>Who </a:t>
            </a:r>
          </a:p>
          <a:p>
            <a:r>
              <a:rPr lang="en-IN" sz="800" dirty="0">
                <a:solidFill>
                  <a:srgbClr val="540000"/>
                </a:solidFill>
                <a:latin typeface="Arial Narrow" panose="020B0606020202030204" pitchFamily="34" charset="0"/>
              </a:rPr>
              <a:t>Target: 18-45 age group</a:t>
            </a:r>
          </a:p>
          <a:p>
            <a:pPr marL="285750" indent="-285750">
              <a:buFont typeface="Arial" panose="020B0604020202020204" pitchFamily="34" charset="0"/>
              <a:buChar char="•"/>
            </a:pPr>
            <a:r>
              <a:rPr lang="en-IN" sz="800" dirty="0">
                <a:solidFill>
                  <a:srgbClr val="540000"/>
                </a:solidFill>
                <a:latin typeface="Arial Narrow" panose="020B0606020202030204" pitchFamily="34" charset="0"/>
              </a:rPr>
              <a:t>Approximately 25% of population</a:t>
            </a:r>
          </a:p>
          <a:p>
            <a:pPr marL="285750" indent="-285750">
              <a:buFont typeface="Arial" panose="020B0604020202020204" pitchFamily="34" charset="0"/>
              <a:buChar char="•"/>
            </a:pPr>
            <a:r>
              <a:rPr lang="en-IN" sz="800" dirty="0">
                <a:solidFill>
                  <a:srgbClr val="540000"/>
                </a:solidFill>
                <a:latin typeface="Arial Narrow" panose="020B0606020202030204" pitchFamily="34" charset="0"/>
              </a:rPr>
              <a:t>Media habits: 2-3 hours spent on social media platforms</a:t>
            </a:r>
          </a:p>
          <a:p>
            <a:pPr marL="285750" indent="-285750">
              <a:buFont typeface="Arial" panose="020B0604020202020204" pitchFamily="34" charset="0"/>
              <a:buChar char="•"/>
            </a:pPr>
            <a:r>
              <a:rPr lang="en-IN" sz="800" dirty="0">
                <a:solidFill>
                  <a:srgbClr val="540000"/>
                </a:solidFill>
                <a:latin typeface="Arial Narrow" panose="020B0606020202030204" pitchFamily="34" charset="0"/>
              </a:rPr>
              <a:t>Looking for traditional wear </a:t>
            </a:r>
          </a:p>
          <a:p>
            <a:pPr marL="285750" indent="-285750">
              <a:buFont typeface="Arial" panose="020B0604020202020204" pitchFamily="34" charset="0"/>
              <a:buChar char="•"/>
            </a:pPr>
            <a:endParaRPr lang="en-IN" sz="800" dirty="0">
              <a:solidFill>
                <a:srgbClr val="540000"/>
              </a:solidFill>
              <a:latin typeface="Arial Narrow" panose="020B0606020202030204" pitchFamily="34" charset="0"/>
            </a:endParaRPr>
          </a:p>
          <a:p>
            <a:pPr algn="ctr"/>
            <a:endParaRPr lang="en-US" sz="800" b="1" dirty="0">
              <a:solidFill>
                <a:srgbClr val="540000"/>
              </a:solidFill>
            </a:endParaRPr>
          </a:p>
        </p:txBody>
      </p:sp>
      <p:sp>
        <p:nvSpPr>
          <p:cNvPr id="8" name="Rounded Rectangle 7"/>
          <p:cNvSpPr/>
          <p:nvPr/>
        </p:nvSpPr>
        <p:spPr>
          <a:xfrm>
            <a:off x="178419" y="4348976"/>
            <a:ext cx="5062653" cy="2297151"/>
          </a:xfrm>
          <a:prstGeom prst="roundRect">
            <a:avLst/>
          </a:prstGeom>
          <a:solidFill>
            <a:srgbClr val="FFC000">
              <a:alpha val="51000"/>
            </a:srgbClr>
          </a:solidFill>
          <a:ln w="50800">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b="1" dirty="0">
                <a:solidFill>
                  <a:schemeClr val="tx1"/>
                </a:solidFill>
              </a:rPr>
              <a:t>FINANCIAL STRATEGY</a:t>
            </a:r>
          </a:p>
          <a:p>
            <a:pPr algn="ctr"/>
            <a:endParaRPr lang="en-US" sz="1200" b="1" dirty="0">
              <a:solidFill>
                <a:schemeClr val="tx1"/>
              </a:solidFill>
            </a:endParaRPr>
          </a:p>
          <a:p>
            <a:pPr marL="285750" indent="-285750">
              <a:buFont typeface="Arial" panose="020B0604020202020204" pitchFamily="34" charset="0"/>
              <a:buChar char="•"/>
            </a:pPr>
            <a:r>
              <a:rPr lang="en-IN" sz="1200" dirty="0">
                <a:solidFill>
                  <a:srgbClr val="540000"/>
                </a:solidFill>
                <a:latin typeface="Arial Narrow" panose="020B0606020202030204" pitchFamily="34" charset="0"/>
              </a:rPr>
              <a:t>Financial statement contains projections of future years to access the health of the company and it is based on assumptions.</a:t>
            </a:r>
          </a:p>
          <a:p>
            <a:pPr marL="285750" indent="-285750">
              <a:buFont typeface="Arial" panose="020B0604020202020204" pitchFamily="34" charset="0"/>
              <a:buChar char="•"/>
            </a:pPr>
            <a:r>
              <a:rPr lang="en-IN" sz="1200" dirty="0">
                <a:solidFill>
                  <a:srgbClr val="540000"/>
                </a:solidFill>
                <a:latin typeface="Arial Narrow" panose="020B0606020202030204" pitchFamily="34" charset="0"/>
              </a:rPr>
              <a:t>There is a steady increase in the Profit which says that there is scope for profits in future</a:t>
            </a:r>
          </a:p>
          <a:p>
            <a:pPr marL="285750" indent="-285750">
              <a:buFont typeface="Arial" panose="020B0604020202020204" pitchFamily="34" charset="0"/>
              <a:buChar char="•"/>
            </a:pPr>
            <a:r>
              <a:rPr lang="en-IN" sz="1200" dirty="0">
                <a:solidFill>
                  <a:srgbClr val="540000"/>
                </a:solidFill>
                <a:latin typeface="Arial Narrow" panose="020B0606020202030204" pitchFamily="34" charset="0"/>
              </a:rPr>
              <a:t>Based in the valuation and investor risk appetite, we can suggest whether to invest in this project or not.</a:t>
            </a:r>
          </a:p>
          <a:p>
            <a:pPr marL="285750" indent="-285750">
              <a:buFont typeface="Arial" panose="020B0604020202020204" pitchFamily="34" charset="0"/>
              <a:buChar char="•"/>
            </a:pPr>
            <a:r>
              <a:rPr lang="en-IN" sz="1200" dirty="0">
                <a:solidFill>
                  <a:srgbClr val="540000"/>
                </a:solidFill>
                <a:latin typeface="Arial Narrow" panose="020B0606020202030204" pitchFamily="34" charset="0"/>
              </a:rPr>
              <a:t>Cost benefit analysis of the campaign shows that cost can be retrieved with in 2 years if economy shows consistency. </a:t>
            </a:r>
          </a:p>
          <a:p>
            <a:pPr algn="ctr"/>
            <a:endParaRPr lang="en-US" sz="1200" dirty="0">
              <a:solidFill>
                <a:schemeClr val="tx1"/>
              </a:solidFill>
            </a:endParaRPr>
          </a:p>
        </p:txBody>
      </p:sp>
    </p:spTree>
    <p:extLst>
      <p:ext uri="{BB962C8B-B14F-4D97-AF65-F5344CB8AC3E}">
        <p14:creationId xmlns:p14="http://schemas.microsoft.com/office/powerpoint/2010/main" val="217539746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403</TotalTime>
  <Words>1085</Words>
  <Application>Microsoft Macintosh PowerPoint</Application>
  <PresentationFormat>Widescreen</PresentationFormat>
  <Paragraphs>117</Paragraphs>
  <Slides>4</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vt:i4>
      </vt:variant>
    </vt:vector>
  </HeadingPairs>
  <TitlesOfParts>
    <vt:vector size="12" baseType="lpstr">
      <vt:lpstr>Algerian</vt:lpstr>
      <vt:lpstr>Arial</vt:lpstr>
      <vt:lpstr>Arial Narrow</vt:lpstr>
      <vt:lpstr>Bradley Hand ITC</vt:lpstr>
      <vt:lpstr>Calibri</vt:lpstr>
      <vt:lpstr>Calibri Light</vt:lpstr>
      <vt:lpstr>Courier New</vt:lpstr>
      <vt:lpstr>Office Theme</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41</cp:revision>
  <dcterms:created xsi:type="dcterms:W3CDTF">2019-11-14T06:49:10Z</dcterms:created>
  <dcterms:modified xsi:type="dcterms:W3CDTF">2019-11-14T17:58:52Z</dcterms:modified>
</cp:coreProperties>
</file>