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60" r:id="rId5"/>
    <p:sldId id="259" r:id="rId6"/>
    <p:sldId id="261" r:id="rId7"/>
    <p:sldId id="262" r:id="rId8"/>
    <p:sldId id="263" r:id="rId9"/>
    <p:sldId id="272" r:id="rId10"/>
    <p:sldId id="269" r:id="rId11"/>
    <p:sldId id="270" r:id="rId12"/>
    <p:sldId id="265" r:id="rId13"/>
    <p:sldId id="268" r:id="rId14"/>
    <p:sldId id="271" r:id="rId15"/>
    <p:sldId id="266" r:id="rId1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63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7"/>
    </mc:Choice>
    <mc:Fallback>
      <c:style val="37"/>
    </mc:Fallback>
  </mc:AlternateContent>
  <c:chart>
    <c:autoTitleDeleted val="1"/>
    <c:plotArea>
      <c:layout/>
      <c:pieChart>
        <c:varyColors val="1"/>
        <c:ser>
          <c:idx val="0"/>
          <c:order val="0"/>
          <c:dLbls>
            <c:dLbl>
              <c:idx val="0"/>
              <c:layout/>
              <c:tx>
                <c:rich>
                  <a:bodyPr/>
                  <a:lstStyle/>
                  <a:p>
                    <a:r>
                      <a:rPr lang="en-US"/>
                      <a:t>0
93%</a:t>
                    </a:r>
                  </a:p>
                </c:rich>
              </c:tx>
              <c:showLegendKey val="0"/>
              <c:showVal val="0"/>
              <c:showCatName val="1"/>
              <c:showSerName val="0"/>
              <c:showPercent val="1"/>
              <c:showBubbleSize val="0"/>
              <c:extLst xmlns:c16r2="http://schemas.microsoft.com/office/drawing/2015/06/chart">
                <c:ext xmlns:c16="http://schemas.microsoft.com/office/drawing/2014/chart" uri="{C3380CC4-5D6E-409C-BE32-E72D297353CC}">
                  <c16:uniqueId val="{00000000-6F9B-433A-9EC6-D82BA58D9252}"/>
                </c:ext>
                <c:ext xmlns:c15="http://schemas.microsoft.com/office/drawing/2012/chart" uri="{CE6537A1-D6FC-4f65-9D91-7224C49458BB}">
                  <c15:layout/>
                </c:ext>
              </c:extLst>
            </c:dLbl>
            <c:dLbl>
              <c:idx val="1"/>
              <c:layout>
                <c:manualLayout>
                  <c:x val="5.6161616161616162E-2"/>
                  <c:y val="0.12179515996103993"/>
                </c:manualLayout>
              </c:layout>
              <c:tx>
                <c:rich>
                  <a:bodyPr/>
                  <a:lstStyle/>
                  <a:p>
                    <a:r>
                      <a:rPr lang="en-US"/>
                      <a:t>1
7%</a:t>
                    </a:r>
                  </a:p>
                </c:rich>
              </c:tx>
              <c:showLegendKey val="0"/>
              <c:showVal val="0"/>
              <c:showCatName val="1"/>
              <c:showSerName val="0"/>
              <c:showPercent val="1"/>
              <c:showBubbleSize val="0"/>
              <c:extLst xmlns:c16r2="http://schemas.microsoft.com/office/drawing/2015/06/chart">
                <c:ext xmlns:c16="http://schemas.microsoft.com/office/drawing/2014/chart" uri="{C3380CC4-5D6E-409C-BE32-E72D297353CC}">
                  <c16:uniqueId val="{00000001-6F9B-433A-9EC6-D82BA58D9252}"/>
                </c:ext>
                <c:ext xmlns:c15="http://schemas.microsoft.com/office/drawing/2012/chart" uri="{CE6537A1-D6FC-4f65-9D91-7224C49458BB}">
                  <c15:layout/>
                </c:ext>
              </c:extLst>
            </c:dLbl>
            <c:spPr>
              <a:noFill/>
              <a:ln>
                <a:noFill/>
              </a:ln>
              <a:effectLst/>
            </c:spPr>
            <c:showLegendKey val="0"/>
            <c:showVal val="0"/>
            <c:showCatName val="1"/>
            <c:showSerName val="0"/>
            <c:showPercent val="1"/>
            <c:showBubbleSize val="0"/>
            <c:showLeaderLines val="1"/>
            <c:extLst xmlns:c16r2="http://schemas.microsoft.com/office/drawing/2015/06/chart">
              <c:ext xmlns:c15="http://schemas.microsoft.com/office/drawing/2012/chart" uri="{CE6537A1-D6FC-4f65-9D91-7224C49458BB}"/>
            </c:extLst>
          </c:dLbls>
          <c:val>
            <c:numRef>
              <c:f>Sheet1!$A$1:$B$1</c:f>
              <c:numCache>
                <c:formatCode>General</c:formatCode>
                <c:ptCount val="2"/>
                <c:pt idx="0">
                  <c:v>93.316000000000003</c:v>
                </c:pt>
                <c:pt idx="1">
                  <c:v>6.6840000000000002</c:v>
                </c:pt>
              </c:numCache>
            </c:numRef>
          </c:val>
          <c:extLst xmlns:c16r2="http://schemas.microsoft.com/office/drawing/2015/06/chart">
            <c:ext xmlns:c16="http://schemas.microsoft.com/office/drawing/2014/chart" uri="{C3380CC4-5D6E-409C-BE32-E72D297353CC}">
              <c16:uniqueId val="{00000002-6F9B-433A-9EC6-D82BA58D9252}"/>
            </c:ext>
          </c:extLst>
        </c:ser>
        <c:dLbls>
          <c:showLegendKey val="0"/>
          <c:showVal val="0"/>
          <c:showCatName val="1"/>
          <c:showSerName val="0"/>
          <c:showPercent val="1"/>
          <c:showBubbleSize val="0"/>
          <c:showLeaderLines val="1"/>
        </c:dLbls>
        <c:firstSliceAng val="0"/>
      </c:pieChart>
    </c:plotArea>
    <c:plotVisOnly val="1"/>
    <c:dispBlanksAs val="gap"/>
    <c:showDLblsOverMax val="0"/>
  </c:chart>
  <c:spPr>
    <a:noFill/>
    <a:ln>
      <a:noFill/>
    </a:ln>
  </c:sp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B0D6FC-884E-45C6-B6F4-CA744F028717}" type="doc">
      <dgm:prSet loTypeId="urn:microsoft.com/office/officeart/2005/8/layout/hProcess9" loCatId="process" qsTypeId="urn:microsoft.com/office/officeart/2005/8/quickstyle/simple1" qsCatId="simple" csTypeId="urn:microsoft.com/office/officeart/2005/8/colors/accent1_2" csCatId="accent1" phldr="1"/>
      <dgm:spPr/>
    </dgm:pt>
    <dgm:pt modelId="{8B3D6337-F38F-4078-A40D-C7AF1DD2524C}">
      <dgm:prSet phldrT="[Text]" custT="1"/>
      <dgm:spPr>
        <a:solidFill>
          <a:schemeClr val="accent1">
            <a:lumMod val="75000"/>
            <a:alpha val="91000"/>
          </a:schemeClr>
        </a:solidFill>
        <a:ln>
          <a:noFill/>
        </a:ln>
      </dgm:spPr>
      <dgm:t>
        <a:bodyPr/>
        <a:lstStyle/>
        <a:p>
          <a:r>
            <a:rPr lang="en-US" sz="1300" b="1" dirty="0">
              <a:solidFill>
                <a:schemeClr val="bg1"/>
              </a:solidFill>
            </a:rPr>
            <a:t>EDA</a:t>
          </a:r>
          <a:r>
            <a:rPr lang="en-US" sz="1300" dirty="0">
              <a:solidFill>
                <a:schemeClr val="bg1"/>
              </a:solidFill>
            </a:rPr>
            <a:t> (Exploratory Data Analysis) – The dependencies and relationships between various attributes of data have been studied.</a:t>
          </a:r>
        </a:p>
      </dgm:t>
    </dgm:pt>
    <dgm:pt modelId="{A7DD2875-3E3C-4B38-BDFF-DDD346815F93}" type="parTrans" cxnId="{C275C8F7-0D16-40B0-B7AA-CF39202892D8}">
      <dgm:prSet/>
      <dgm:spPr/>
      <dgm:t>
        <a:bodyPr/>
        <a:lstStyle/>
        <a:p>
          <a:endParaRPr lang="en-US"/>
        </a:p>
      </dgm:t>
    </dgm:pt>
    <dgm:pt modelId="{EF7621BF-13D7-4DFB-B5C4-15974D24F736}" type="sibTrans" cxnId="{C275C8F7-0D16-40B0-B7AA-CF39202892D8}">
      <dgm:prSet/>
      <dgm:spPr/>
      <dgm:t>
        <a:bodyPr/>
        <a:lstStyle/>
        <a:p>
          <a:endParaRPr lang="en-US"/>
        </a:p>
      </dgm:t>
    </dgm:pt>
    <dgm:pt modelId="{89B189EA-890C-4F40-933B-DE99256F480A}">
      <dgm:prSet phldrT="[Text]" custT="1"/>
      <dgm:spPr>
        <a:solidFill>
          <a:schemeClr val="tx2">
            <a:lumMod val="75000"/>
            <a:alpha val="62000"/>
          </a:schemeClr>
        </a:solidFill>
        <a:ln>
          <a:noFill/>
        </a:ln>
      </dgm:spPr>
      <dgm:t>
        <a:bodyPr/>
        <a:lstStyle/>
        <a:p>
          <a:r>
            <a:rPr lang="en-US" sz="1200" b="1" dirty="0"/>
            <a:t>Data cleansing and pre-processing</a:t>
          </a:r>
          <a:r>
            <a:rPr lang="en-US" sz="1400" b="1" dirty="0"/>
            <a:t> </a:t>
          </a:r>
          <a:r>
            <a:rPr lang="en-US" sz="1400" dirty="0"/>
            <a:t>–  Based on EDA, data containing missing values, or outliers have been imputed and corrected.   </a:t>
          </a:r>
        </a:p>
      </dgm:t>
    </dgm:pt>
    <dgm:pt modelId="{BFD624A3-6F62-4966-BFE4-3B3D89F83D6A}" type="parTrans" cxnId="{6D782EC1-F87C-4BDF-A761-9AB71C92B30B}">
      <dgm:prSet/>
      <dgm:spPr/>
      <dgm:t>
        <a:bodyPr/>
        <a:lstStyle/>
        <a:p>
          <a:endParaRPr lang="en-US"/>
        </a:p>
      </dgm:t>
    </dgm:pt>
    <dgm:pt modelId="{ED212F9C-1128-482B-B2BD-36D08649C1D0}" type="sibTrans" cxnId="{6D782EC1-F87C-4BDF-A761-9AB71C92B30B}">
      <dgm:prSet/>
      <dgm:spPr/>
      <dgm:t>
        <a:bodyPr/>
        <a:lstStyle/>
        <a:p>
          <a:endParaRPr lang="en-US"/>
        </a:p>
      </dgm:t>
    </dgm:pt>
    <dgm:pt modelId="{95DE494B-C775-4C27-B04B-27608946B5D0}">
      <dgm:prSet phldrT="[Text]" custT="1"/>
      <dgm:spPr>
        <a:solidFill>
          <a:schemeClr val="tx2">
            <a:lumMod val="75000"/>
            <a:alpha val="86000"/>
          </a:schemeClr>
        </a:solidFill>
        <a:ln>
          <a:noFill/>
        </a:ln>
      </dgm:spPr>
      <dgm:t>
        <a:bodyPr/>
        <a:lstStyle/>
        <a:p>
          <a:r>
            <a:rPr lang="en-US" sz="1200" b="1" dirty="0"/>
            <a:t>Predictive Data Analytics</a:t>
          </a:r>
          <a:r>
            <a:rPr lang="en-US" sz="1200" dirty="0"/>
            <a:t> – With the help of features created, several models  were utilized in order to predict the  unknown values. Output from different models are compared</a:t>
          </a:r>
          <a:r>
            <a:rPr lang="en-US" sz="1400" dirty="0"/>
            <a:t>.</a:t>
          </a:r>
        </a:p>
      </dgm:t>
    </dgm:pt>
    <dgm:pt modelId="{94B1A627-94B8-4ECD-AF04-6276578105CB}" type="parTrans" cxnId="{A9DC2941-B731-416B-9585-A7551A769224}">
      <dgm:prSet/>
      <dgm:spPr/>
      <dgm:t>
        <a:bodyPr/>
        <a:lstStyle/>
        <a:p>
          <a:endParaRPr lang="en-US"/>
        </a:p>
      </dgm:t>
    </dgm:pt>
    <dgm:pt modelId="{7DEF8029-2688-42B9-B9C2-E3ECC141B6B4}" type="sibTrans" cxnId="{A9DC2941-B731-416B-9585-A7551A769224}">
      <dgm:prSet/>
      <dgm:spPr/>
      <dgm:t>
        <a:bodyPr/>
        <a:lstStyle/>
        <a:p>
          <a:endParaRPr lang="en-US"/>
        </a:p>
      </dgm:t>
    </dgm:pt>
    <dgm:pt modelId="{A4FFE1AC-77CC-4794-8F9A-0C5251C91FED}">
      <dgm:prSet custT="1"/>
      <dgm:spPr>
        <a:solidFill>
          <a:schemeClr val="accent1">
            <a:lumMod val="75000"/>
            <a:alpha val="84000"/>
          </a:schemeClr>
        </a:solidFill>
        <a:ln>
          <a:noFill/>
        </a:ln>
      </dgm:spPr>
      <dgm:t>
        <a:bodyPr/>
        <a:lstStyle/>
        <a:p>
          <a:r>
            <a:rPr lang="en-US" sz="1200" b="1" dirty="0"/>
            <a:t>Feature Engineering </a:t>
          </a:r>
          <a:r>
            <a:rPr lang="en-US" sz="1200" dirty="0"/>
            <a:t>– Based on EDA, certain features were generated which would increase the efficiency of the model. The features formed are certain combination of attributes.</a:t>
          </a:r>
        </a:p>
      </dgm:t>
    </dgm:pt>
    <dgm:pt modelId="{4338714B-18C3-4B2E-9EA9-D78A73610FD2}" type="parTrans" cxnId="{944764C4-D227-4DD1-A64E-30011D3671B4}">
      <dgm:prSet/>
      <dgm:spPr/>
      <dgm:t>
        <a:bodyPr/>
        <a:lstStyle/>
        <a:p>
          <a:endParaRPr lang="en-US"/>
        </a:p>
      </dgm:t>
    </dgm:pt>
    <dgm:pt modelId="{05AB6C13-5C75-4920-865E-01E0B8740E4A}" type="sibTrans" cxnId="{944764C4-D227-4DD1-A64E-30011D3671B4}">
      <dgm:prSet/>
      <dgm:spPr/>
      <dgm:t>
        <a:bodyPr/>
        <a:lstStyle/>
        <a:p>
          <a:endParaRPr lang="en-US"/>
        </a:p>
      </dgm:t>
    </dgm:pt>
    <dgm:pt modelId="{3C557748-ADBE-49EC-A39F-CEECD9FF4B5A}" type="pres">
      <dgm:prSet presAssocID="{0FB0D6FC-884E-45C6-B6F4-CA744F028717}" presName="CompostProcess" presStyleCnt="0">
        <dgm:presLayoutVars>
          <dgm:dir/>
          <dgm:resizeHandles val="exact"/>
        </dgm:presLayoutVars>
      </dgm:prSet>
      <dgm:spPr/>
    </dgm:pt>
    <dgm:pt modelId="{4D037B03-3B9D-48A8-800C-657B80C13A5A}" type="pres">
      <dgm:prSet presAssocID="{0FB0D6FC-884E-45C6-B6F4-CA744F028717}" presName="arrow" presStyleLbl="bgShp" presStyleIdx="0" presStyleCnt="1"/>
      <dgm:spPr>
        <a:solidFill>
          <a:schemeClr val="tx2">
            <a:lumMod val="60000"/>
            <a:lumOff val="40000"/>
            <a:alpha val="44000"/>
          </a:schemeClr>
        </a:solidFill>
      </dgm:spPr>
    </dgm:pt>
    <dgm:pt modelId="{60D25154-D0EF-49BD-B622-389B9EF7AACA}" type="pres">
      <dgm:prSet presAssocID="{0FB0D6FC-884E-45C6-B6F4-CA744F028717}" presName="linearProcess" presStyleCnt="0"/>
      <dgm:spPr/>
    </dgm:pt>
    <dgm:pt modelId="{875F0DC5-3A91-4BF1-9AFF-4E41D6E85010}" type="pres">
      <dgm:prSet presAssocID="{8B3D6337-F38F-4078-A40D-C7AF1DD2524C}" presName="textNode" presStyleLbl="node1" presStyleIdx="0" presStyleCnt="4">
        <dgm:presLayoutVars>
          <dgm:bulletEnabled val="1"/>
        </dgm:presLayoutVars>
      </dgm:prSet>
      <dgm:spPr/>
      <dgm:t>
        <a:bodyPr/>
        <a:lstStyle/>
        <a:p>
          <a:endParaRPr lang="en-IN"/>
        </a:p>
      </dgm:t>
    </dgm:pt>
    <dgm:pt modelId="{BDAE15DE-4E1B-4537-A1DB-655A8274937B}" type="pres">
      <dgm:prSet presAssocID="{EF7621BF-13D7-4DFB-B5C4-15974D24F736}" presName="sibTrans" presStyleCnt="0"/>
      <dgm:spPr/>
    </dgm:pt>
    <dgm:pt modelId="{1C18C67E-6574-4C4C-9B6A-3133128FE6F6}" type="pres">
      <dgm:prSet presAssocID="{89B189EA-890C-4F40-933B-DE99256F480A}" presName="textNode" presStyleLbl="node1" presStyleIdx="1" presStyleCnt="4">
        <dgm:presLayoutVars>
          <dgm:bulletEnabled val="1"/>
        </dgm:presLayoutVars>
      </dgm:prSet>
      <dgm:spPr/>
      <dgm:t>
        <a:bodyPr/>
        <a:lstStyle/>
        <a:p>
          <a:endParaRPr lang="en-IN"/>
        </a:p>
      </dgm:t>
    </dgm:pt>
    <dgm:pt modelId="{3988D7EC-2421-4F6D-9BA8-B559FD0FBE89}" type="pres">
      <dgm:prSet presAssocID="{ED212F9C-1128-482B-B2BD-36D08649C1D0}" presName="sibTrans" presStyleCnt="0"/>
      <dgm:spPr/>
    </dgm:pt>
    <dgm:pt modelId="{F5D3A519-63B6-4E9A-AF67-6F8190C28B13}" type="pres">
      <dgm:prSet presAssocID="{A4FFE1AC-77CC-4794-8F9A-0C5251C91FED}" presName="textNode" presStyleLbl="node1" presStyleIdx="2" presStyleCnt="4">
        <dgm:presLayoutVars>
          <dgm:bulletEnabled val="1"/>
        </dgm:presLayoutVars>
      </dgm:prSet>
      <dgm:spPr/>
      <dgm:t>
        <a:bodyPr/>
        <a:lstStyle/>
        <a:p>
          <a:endParaRPr lang="en-IN"/>
        </a:p>
      </dgm:t>
    </dgm:pt>
    <dgm:pt modelId="{E9ABDA57-F8C9-4151-B992-83292BE87DCB}" type="pres">
      <dgm:prSet presAssocID="{05AB6C13-5C75-4920-865E-01E0B8740E4A}" presName="sibTrans" presStyleCnt="0"/>
      <dgm:spPr/>
    </dgm:pt>
    <dgm:pt modelId="{0210BF27-65B0-4B85-9C49-400CED231751}" type="pres">
      <dgm:prSet presAssocID="{95DE494B-C775-4C27-B04B-27608946B5D0}" presName="textNode" presStyleLbl="node1" presStyleIdx="3" presStyleCnt="4">
        <dgm:presLayoutVars>
          <dgm:bulletEnabled val="1"/>
        </dgm:presLayoutVars>
      </dgm:prSet>
      <dgm:spPr/>
      <dgm:t>
        <a:bodyPr/>
        <a:lstStyle/>
        <a:p>
          <a:endParaRPr lang="en-IN"/>
        </a:p>
      </dgm:t>
    </dgm:pt>
  </dgm:ptLst>
  <dgm:cxnLst>
    <dgm:cxn modelId="{35149D16-D0C2-4EBC-9AA1-3D6713EAAB19}" type="presOf" srcId="{89B189EA-890C-4F40-933B-DE99256F480A}" destId="{1C18C67E-6574-4C4C-9B6A-3133128FE6F6}" srcOrd="0" destOrd="0" presId="urn:microsoft.com/office/officeart/2005/8/layout/hProcess9"/>
    <dgm:cxn modelId="{6D782EC1-F87C-4BDF-A761-9AB71C92B30B}" srcId="{0FB0D6FC-884E-45C6-B6F4-CA744F028717}" destId="{89B189EA-890C-4F40-933B-DE99256F480A}" srcOrd="1" destOrd="0" parTransId="{BFD624A3-6F62-4966-BFE4-3B3D89F83D6A}" sibTransId="{ED212F9C-1128-482B-B2BD-36D08649C1D0}"/>
    <dgm:cxn modelId="{C275C8F7-0D16-40B0-B7AA-CF39202892D8}" srcId="{0FB0D6FC-884E-45C6-B6F4-CA744F028717}" destId="{8B3D6337-F38F-4078-A40D-C7AF1DD2524C}" srcOrd="0" destOrd="0" parTransId="{A7DD2875-3E3C-4B38-BDFF-DDD346815F93}" sibTransId="{EF7621BF-13D7-4DFB-B5C4-15974D24F736}"/>
    <dgm:cxn modelId="{B1CA5ED0-3AB4-4DA6-9E43-944C0AB58349}" type="presOf" srcId="{95DE494B-C775-4C27-B04B-27608946B5D0}" destId="{0210BF27-65B0-4B85-9C49-400CED231751}" srcOrd="0" destOrd="0" presId="urn:microsoft.com/office/officeart/2005/8/layout/hProcess9"/>
    <dgm:cxn modelId="{45C75952-0BDE-4BD0-8043-0543976EE532}" type="presOf" srcId="{0FB0D6FC-884E-45C6-B6F4-CA744F028717}" destId="{3C557748-ADBE-49EC-A39F-CEECD9FF4B5A}" srcOrd="0" destOrd="0" presId="urn:microsoft.com/office/officeart/2005/8/layout/hProcess9"/>
    <dgm:cxn modelId="{A9DC2941-B731-416B-9585-A7551A769224}" srcId="{0FB0D6FC-884E-45C6-B6F4-CA744F028717}" destId="{95DE494B-C775-4C27-B04B-27608946B5D0}" srcOrd="3" destOrd="0" parTransId="{94B1A627-94B8-4ECD-AF04-6276578105CB}" sibTransId="{7DEF8029-2688-42B9-B9C2-E3ECC141B6B4}"/>
    <dgm:cxn modelId="{9CD06E46-DFAA-4C58-9EC9-D9C5008D154D}" type="presOf" srcId="{8B3D6337-F38F-4078-A40D-C7AF1DD2524C}" destId="{875F0DC5-3A91-4BF1-9AFF-4E41D6E85010}" srcOrd="0" destOrd="0" presId="urn:microsoft.com/office/officeart/2005/8/layout/hProcess9"/>
    <dgm:cxn modelId="{5F9AAE10-2C09-40EB-8A5E-F3E6C3883F44}" type="presOf" srcId="{A4FFE1AC-77CC-4794-8F9A-0C5251C91FED}" destId="{F5D3A519-63B6-4E9A-AF67-6F8190C28B13}" srcOrd="0" destOrd="0" presId="urn:microsoft.com/office/officeart/2005/8/layout/hProcess9"/>
    <dgm:cxn modelId="{944764C4-D227-4DD1-A64E-30011D3671B4}" srcId="{0FB0D6FC-884E-45C6-B6F4-CA744F028717}" destId="{A4FFE1AC-77CC-4794-8F9A-0C5251C91FED}" srcOrd="2" destOrd="0" parTransId="{4338714B-18C3-4B2E-9EA9-D78A73610FD2}" sibTransId="{05AB6C13-5C75-4920-865E-01E0B8740E4A}"/>
    <dgm:cxn modelId="{7D51C655-17BB-4139-921D-B89E29F2DD85}" type="presParOf" srcId="{3C557748-ADBE-49EC-A39F-CEECD9FF4B5A}" destId="{4D037B03-3B9D-48A8-800C-657B80C13A5A}" srcOrd="0" destOrd="0" presId="urn:microsoft.com/office/officeart/2005/8/layout/hProcess9"/>
    <dgm:cxn modelId="{978A2188-561A-4495-9725-803C4A1D488C}" type="presParOf" srcId="{3C557748-ADBE-49EC-A39F-CEECD9FF4B5A}" destId="{60D25154-D0EF-49BD-B622-389B9EF7AACA}" srcOrd="1" destOrd="0" presId="urn:microsoft.com/office/officeart/2005/8/layout/hProcess9"/>
    <dgm:cxn modelId="{C7E77919-A8B0-4C96-85CE-8A0855B7BC87}" type="presParOf" srcId="{60D25154-D0EF-49BD-B622-389B9EF7AACA}" destId="{875F0DC5-3A91-4BF1-9AFF-4E41D6E85010}" srcOrd="0" destOrd="0" presId="urn:microsoft.com/office/officeart/2005/8/layout/hProcess9"/>
    <dgm:cxn modelId="{636365CF-91BB-4F07-AD49-31FA94AC0AAF}" type="presParOf" srcId="{60D25154-D0EF-49BD-B622-389B9EF7AACA}" destId="{BDAE15DE-4E1B-4537-A1DB-655A8274937B}" srcOrd="1" destOrd="0" presId="urn:microsoft.com/office/officeart/2005/8/layout/hProcess9"/>
    <dgm:cxn modelId="{3CF832AD-B814-4336-80B0-DBB3C6D7F9C4}" type="presParOf" srcId="{60D25154-D0EF-49BD-B622-389B9EF7AACA}" destId="{1C18C67E-6574-4C4C-9B6A-3133128FE6F6}" srcOrd="2" destOrd="0" presId="urn:microsoft.com/office/officeart/2005/8/layout/hProcess9"/>
    <dgm:cxn modelId="{BD8C9359-DE52-4276-A523-E579BC7601F1}" type="presParOf" srcId="{60D25154-D0EF-49BD-B622-389B9EF7AACA}" destId="{3988D7EC-2421-4F6D-9BA8-B559FD0FBE89}" srcOrd="3" destOrd="0" presId="urn:microsoft.com/office/officeart/2005/8/layout/hProcess9"/>
    <dgm:cxn modelId="{196D78F5-87AB-4298-B829-EE597DE84430}" type="presParOf" srcId="{60D25154-D0EF-49BD-B622-389B9EF7AACA}" destId="{F5D3A519-63B6-4E9A-AF67-6F8190C28B13}" srcOrd="4" destOrd="0" presId="urn:microsoft.com/office/officeart/2005/8/layout/hProcess9"/>
    <dgm:cxn modelId="{C7382791-E72F-4950-8E88-BBD73E1F4CE4}" type="presParOf" srcId="{60D25154-D0EF-49BD-B622-389B9EF7AACA}" destId="{E9ABDA57-F8C9-4151-B992-83292BE87DCB}" srcOrd="5" destOrd="0" presId="urn:microsoft.com/office/officeart/2005/8/layout/hProcess9"/>
    <dgm:cxn modelId="{89A9D7E4-14DB-4D1F-A91B-AFC6A3DFC99F}" type="presParOf" srcId="{60D25154-D0EF-49BD-B622-389B9EF7AACA}" destId="{0210BF27-65B0-4B85-9C49-400CED231751}"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06E0702-2805-4512-9A5D-C64468F567D4}" type="doc">
      <dgm:prSet loTypeId="urn:microsoft.com/office/officeart/2005/8/layout/matrix3" loCatId="matrix" qsTypeId="urn:microsoft.com/office/officeart/2005/8/quickstyle/simple1" qsCatId="simple" csTypeId="urn:microsoft.com/office/officeart/2005/8/colors/accent1_2" csCatId="accent1" phldr="1"/>
      <dgm:spPr/>
      <dgm:t>
        <a:bodyPr/>
        <a:lstStyle/>
        <a:p>
          <a:endParaRPr lang="en-US"/>
        </a:p>
      </dgm:t>
    </dgm:pt>
    <dgm:pt modelId="{CBDBD5D7-D0D0-4B52-AEDD-F34E9A839BB6}">
      <dgm:prSet phldrT="[Text]"/>
      <dgm:spPr/>
      <dgm:t>
        <a:bodyPr/>
        <a:lstStyle/>
        <a:p>
          <a:r>
            <a:rPr lang="en-US" b="1" dirty="0"/>
            <a:t>Median – Fill</a:t>
          </a:r>
          <a:r>
            <a:rPr lang="en-US" dirty="0"/>
            <a:t>: All the null values in the data frame are replaced with corresponding median values. </a:t>
          </a:r>
        </a:p>
      </dgm:t>
    </dgm:pt>
    <dgm:pt modelId="{B7737D13-0D9E-4CE9-AF37-9B00DBB013CF}" type="parTrans" cxnId="{C31E3883-FAB2-400A-88D6-C26DD24535F7}">
      <dgm:prSet/>
      <dgm:spPr/>
      <dgm:t>
        <a:bodyPr/>
        <a:lstStyle/>
        <a:p>
          <a:endParaRPr lang="en-US"/>
        </a:p>
      </dgm:t>
    </dgm:pt>
    <dgm:pt modelId="{161B7955-B20E-42AF-8D43-A3BCD7BF70D6}" type="sibTrans" cxnId="{C31E3883-FAB2-400A-88D6-C26DD24535F7}">
      <dgm:prSet/>
      <dgm:spPr/>
      <dgm:t>
        <a:bodyPr/>
        <a:lstStyle/>
        <a:p>
          <a:endParaRPr lang="en-US"/>
        </a:p>
      </dgm:t>
    </dgm:pt>
    <dgm:pt modelId="{048612C9-B4BE-4961-A57F-BC811E30FE98}">
      <dgm:prSet phldrT="[Text]"/>
      <dgm:spPr/>
      <dgm:t>
        <a:bodyPr/>
        <a:lstStyle/>
        <a:p>
          <a:r>
            <a:rPr lang="en-US" b="1" dirty="0"/>
            <a:t>Removed Debt Outliers</a:t>
          </a:r>
          <a:r>
            <a:rPr lang="en-US" dirty="0"/>
            <a:t>: Outliers with debt ratio &gt;3500 (2.5% of data) are removed and median-fill.</a:t>
          </a:r>
        </a:p>
      </dgm:t>
    </dgm:pt>
    <dgm:pt modelId="{5FFB445E-1C62-496B-987F-458A1B309121}" type="parTrans" cxnId="{85C1F916-643E-4358-93FB-59519FB839DB}">
      <dgm:prSet/>
      <dgm:spPr/>
      <dgm:t>
        <a:bodyPr/>
        <a:lstStyle/>
        <a:p>
          <a:endParaRPr lang="en-US"/>
        </a:p>
      </dgm:t>
    </dgm:pt>
    <dgm:pt modelId="{93562F8A-CE63-4FA4-836F-D9D415CEF0C2}" type="sibTrans" cxnId="{85C1F916-643E-4358-93FB-59519FB839DB}">
      <dgm:prSet/>
      <dgm:spPr/>
      <dgm:t>
        <a:bodyPr/>
        <a:lstStyle/>
        <a:p>
          <a:endParaRPr lang="en-US"/>
        </a:p>
      </dgm:t>
    </dgm:pt>
    <dgm:pt modelId="{5E0579A7-548C-460A-99F5-876E88AC4C11}">
      <dgm:prSet phldrT="[Text]"/>
      <dgm:spPr/>
      <dgm:t>
        <a:bodyPr/>
        <a:lstStyle/>
        <a:p>
          <a:r>
            <a:rPr lang="en-US" b="1" dirty="0"/>
            <a:t>Remove 98s</a:t>
          </a:r>
          <a:r>
            <a:rPr lang="en-US" dirty="0"/>
            <a:t> – Number of times 90 days late (96-98) have been replaced with value of 18 to maintain consistency</a:t>
          </a:r>
        </a:p>
      </dgm:t>
    </dgm:pt>
    <dgm:pt modelId="{40DF2BB3-CDE9-4B4E-BFFB-FF8AE054D9BB}" type="parTrans" cxnId="{4B4D5B34-336C-4895-98C0-E5285AC1BAEB}">
      <dgm:prSet/>
      <dgm:spPr/>
      <dgm:t>
        <a:bodyPr/>
        <a:lstStyle/>
        <a:p>
          <a:endParaRPr lang="en-US"/>
        </a:p>
      </dgm:t>
    </dgm:pt>
    <dgm:pt modelId="{E6D4107B-8746-4E3A-9B25-2D584E86B99D}" type="sibTrans" cxnId="{4B4D5B34-336C-4895-98C0-E5285AC1BAEB}">
      <dgm:prSet/>
      <dgm:spPr/>
      <dgm:t>
        <a:bodyPr/>
        <a:lstStyle/>
        <a:p>
          <a:endParaRPr lang="en-US"/>
        </a:p>
      </dgm:t>
    </dgm:pt>
    <dgm:pt modelId="{D334138D-D3F9-4F82-8B10-BC74C6B8BC49}">
      <dgm:prSet phldrT="[Text]"/>
      <dgm:spPr/>
      <dgm:t>
        <a:bodyPr/>
        <a:lstStyle/>
        <a:p>
          <a:r>
            <a:rPr lang="en-US" b="1" dirty="0"/>
            <a:t>Removed utilization outliers: </a:t>
          </a:r>
          <a:r>
            <a:rPr lang="en-US" dirty="0"/>
            <a:t>Values of RUUL&gt;10 have been removed.</a:t>
          </a:r>
        </a:p>
      </dgm:t>
    </dgm:pt>
    <dgm:pt modelId="{DEE04F75-2CC7-46EC-817C-FCACF54636A5}" type="parTrans" cxnId="{BBAD3A56-252B-4543-9C61-936F03B11281}">
      <dgm:prSet/>
      <dgm:spPr/>
      <dgm:t>
        <a:bodyPr/>
        <a:lstStyle/>
        <a:p>
          <a:endParaRPr lang="en-US"/>
        </a:p>
      </dgm:t>
    </dgm:pt>
    <dgm:pt modelId="{CD28C36A-DE17-4ECE-96BC-64F2E190A427}" type="sibTrans" cxnId="{BBAD3A56-252B-4543-9C61-936F03B11281}">
      <dgm:prSet/>
      <dgm:spPr/>
      <dgm:t>
        <a:bodyPr/>
        <a:lstStyle/>
        <a:p>
          <a:endParaRPr lang="en-US"/>
        </a:p>
      </dgm:t>
    </dgm:pt>
    <dgm:pt modelId="{B6BB3997-6E16-41EC-997F-2AF38C3502E8}" type="pres">
      <dgm:prSet presAssocID="{706E0702-2805-4512-9A5D-C64468F567D4}" presName="matrix" presStyleCnt="0">
        <dgm:presLayoutVars>
          <dgm:chMax val="1"/>
          <dgm:dir/>
          <dgm:resizeHandles val="exact"/>
        </dgm:presLayoutVars>
      </dgm:prSet>
      <dgm:spPr/>
      <dgm:t>
        <a:bodyPr/>
        <a:lstStyle/>
        <a:p>
          <a:endParaRPr lang="en-IN"/>
        </a:p>
      </dgm:t>
    </dgm:pt>
    <dgm:pt modelId="{9577C847-90B1-4B45-9534-1991673D522E}" type="pres">
      <dgm:prSet presAssocID="{706E0702-2805-4512-9A5D-C64468F567D4}" presName="diamond" presStyleLbl="bgShp" presStyleIdx="0" presStyleCnt="1"/>
      <dgm:spPr/>
    </dgm:pt>
    <dgm:pt modelId="{F980FBB1-2645-4ECB-B168-B045683B053D}" type="pres">
      <dgm:prSet presAssocID="{706E0702-2805-4512-9A5D-C64468F567D4}" presName="quad1" presStyleLbl="node1" presStyleIdx="0" presStyleCnt="4">
        <dgm:presLayoutVars>
          <dgm:chMax val="0"/>
          <dgm:chPref val="0"/>
          <dgm:bulletEnabled val="1"/>
        </dgm:presLayoutVars>
      </dgm:prSet>
      <dgm:spPr/>
      <dgm:t>
        <a:bodyPr/>
        <a:lstStyle/>
        <a:p>
          <a:endParaRPr lang="en-IN"/>
        </a:p>
      </dgm:t>
    </dgm:pt>
    <dgm:pt modelId="{25C72574-6749-4B10-B9C6-830B1A5657D8}" type="pres">
      <dgm:prSet presAssocID="{706E0702-2805-4512-9A5D-C64468F567D4}" presName="quad2" presStyleLbl="node1" presStyleIdx="1" presStyleCnt="4">
        <dgm:presLayoutVars>
          <dgm:chMax val="0"/>
          <dgm:chPref val="0"/>
          <dgm:bulletEnabled val="1"/>
        </dgm:presLayoutVars>
      </dgm:prSet>
      <dgm:spPr/>
      <dgm:t>
        <a:bodyPr/>
        <a:lstStyle/>
        <a:p>
          <a:endParaRPr lang="en-IN"/>
        </a:p>
      </dgm:t>
    </dgm:pt>
    <dgm:pt modelId="{E48C5E5E-A703-4ACD-A54F-79DFBAA028B3}" type="pres">
      <dgm:prSet presAssocID="{706E0702-2805-4512-9A5D-C64468F567D4}" presName="quad3" presStyleLbl="node1" presStyleIdx="2" presStyleCnt="4">
        <dgm:presLayoutVars>
          <dgm:chMax val="0"/>
          <dgm:chPref val="0"/>
          <dgm:bulletEnabled val="1"/>
        </dgm:presLayoutVars>
      </dgm:prSet>
      <dgm:spPr/>
      <dgm:t>
        <a:bodyPr/>
        <a:lstStyle/>
        <a:p>
          <a:endParaRPr lang="en-IN"/>
        </a:p>
      </dgm:t>
    </dgm:pt>
    <dgm:pt modelId="{D3584D8D-EA2A-4A8E-A619-D0D3A4617026}" type="pres">
      <dgm:prSet presAssocID="{706E0702-2805-4512-9A5D-C64468F567D4}" presName="quad4" presStyleLbl="node1" presStyleIdx="3" presStyleCnt="4">
        <dgm:presLayoutVars>
          <dgm:chMax val="0"/>
          <dgm:chPref val="0"/>
          <dgm:bulletEnabled val="1"/>
        </dgm:presLayoutVars>
      </dgm:prSet>
      <dgm:spPr/>
      <dgm:t>
        <a:bodyPr/>
        <a:lstStyle/>
        <a:p>
          <a:endParaRPr lang="en-IN"/>
        </a:p>
      </dgm:t>
    </dgm:pt>
  </dgm:ptLst>
  <dgm:cxnLst>
    <dgm:cxn modelId="{BBAD3A56-252B-4543-9C61-936F03B11281}" srcId="{706E0702-2805-4512-9A5D-C64468F567D4}" destId="{D334138D-D3F9-4F82-8B10-BC74C6B8BC49}" srcOrd="3" destOrd="0" parTransId="{DEE04F75-2CC7-46EC-817C-FCACF54636A5}" sibTransId="{CD28C36A-DE17-4ECE-96BC-64F2E190A427}"/>
    <dgm:cxn modelId="{33F3F40F-EC71-4F06-A3B0-5F8A326F1E03}" type="presOf" srcId="{D334138D-D3F9-4F82-8B10-BC74C6B8BC49}" destId="{D3584D8D-EA2A-4A8E-A619-D0D3A4617026}" srcOrd="0" destOrd="0" presId="urn:microsoft.com/office/officeart/2005/8/layout/matrix3"/>
    <dgm:cxn modelId="{D811BB17-9DC3-46EC-8D7E-EB316B0DB362}" type="presOf" srcId="{706E0702-2805-4512-9A5D-C64468F567D4}" destId="{B6BB3997-6E16-41EC-997F-2AF38C3502E8}" srcOrd="0" destOrd="0" presId="urn:microsoft.com/office/officeart/2005/8/layout/matrix3"/>
    <dgm:cxn modelId="{4B4D5B34-336C-4895-98C0-E5285AC1BAEB}" srcId="{706E0702-2805-4512-9A5D-C64468F567D4}" destId="{5E0579A7-548C-460A-99F5-876E88AC4C11}" srcOrd="2" destOrd="0" parTransId="{40DF2BB3-CDE9-4B4E-BFFB-FF8AE054D9BB}" sibTransId="{E6D4107B-8746-4E3A-9B25-2D584E86B99D}"/>
    <dgm:cxn modelId="{C31E3883-FAB2-400A-88D6-C26DD24535F7}" srcId="{706E0702-2805-4512-9A5D-C64468F567D4}" destId="{CBDBD5D7-D0D0-4B52-AEDD-F34E9A839BB6}" srcOrd="0" destOrd="0" parTransId="{B7737D13-0D9E-4CE9-AF37-9B00DBB013CF}" sibTransId="{161B7955-B20E-42AF-8D43-A3BCD7BF70D6}"/>
    <dgm:cxn modelId="{D6BD8435-C2D6-4EE9-827D-F8627B0E20B4}" type="presOf" srcId="{5E0579A7-548C-460A-99F5-876E88AC4C11}" destId="{E48C5E5E-A703-4ACD-A54F-79DFBAA028B3}" srcOrd="0" destOrd="0" presId="urn:microsoft.com/office/officeart/2005/8/layout/matrix3"/>
    <dgm:cxn modelId="{722E5594-01EF-4AFD-A30F-916250934334}" type="presOf" srcId="{CBDBD5D7-D0D0-4B52-AEDD-F34E9A839BB6}" destId="{F980FBB1-2645-4ECB-B168-B045683B053D}" srcOrd="0" destOrd="0" presId="urn:microsoft.com/office/officeart/2005/8/layout/matrix3"/>
    <dgm:cxn modelId="{7E31E473-ED06-402A-ADFB-543F91E99B09}" type="presOf" srcId="{048612C9-B4BE-4961-A57F-BC811E30FE98}" destId="{25C72574-6749-4B10-B9C6-830B1A5657D8}" srcOrd="0" destOrd="0" presId="urn:microsoft.com/office/officeart/2005/8/layout/matrix3"/>
    <dgm:cxn modelId="{85C1F916-643E-4358-93FB-59519FB839DB}" srcId="{706E0702-2805-4512-9A5D-C64468F567D4}" destId="{048612C9-B4BE-4961-A57F-BC811E30FE98}" srcOrd="1" destOrd="0" parTransId="{5FFB445E-1C62-496B-987F-458A1B309121}" sibTransId="{93562F8A-CE63-4FA4-836F-D9D415CEF0C2}"/>
    <dgm:cxn modelId="{735E4BFD-3DAC-4192-80F1-FEC076DE29C5}" type="presParOf" srcId="{B6BB3997-6E16-41EC-997F-2AF38C3502E8}" destId="{9577C847-90B1-4B45-9534-1991673D522E}" srcOrd="0" destOrd="0" presId="urn:microsoft.com/office/officeart/2005/8/layout/matrix3"/>
    <dgm:cxn modelId="{55878EFE-13F6-4AF2-8D53-8CF29F6A9540}" type="presParOf" srcId="{B6BB3997-6E16-41EC-997F-2AF38C3502E8}" destId="{F980FBB1-2645-4ECB-B168-B045683B053D}" srcOrd="1" destOrd="0" presId="urn:microsoft.com/office/officeart/2005/8/layout/matrix3"/>
    <dgm:cxn modelId="{E0C85C42-06F8-4B4F-B432-303A37203413}" type="presParOf" srcId="{B6BB3997-6E16-41EC-997F-2AF38C3502E8}" destId="{25C72574-6749-4B10-B9C6-830B1A5657D8}" srcOrd="2" destOrd="0" presId="urn:microsoft.com/office/officeart/2005/8/layout/matrix3"/>
    <dgm:cxn modelId="{D08D61C5-69BA-441B-B6F3-2A682A807102}" type="presParOf" srcId="{B6BB3997-6E16-41EC-997F-2AF38C3502E8}" destId="{E48C5E5E-A703-4ACD-A54F-79DFBAA028B3}" srcOrd="3" destOrd="0" presId="urn:microsoft.com/office/officeart/2005/8/layout/matrix3"/>
    <dgm:cxn modelId="{AA54CCBF-837F-4738-B5AC-C3CE44D487CE}" type="presParOf" srcId="{B6BB3997-6E16-41EC-997F-2AF38C3502E8}" destId="{D3584D8D-EA2A-4A8E-A619-D0D3A4617026}"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037B03-3B9D-48A8-800C-657B80C13A5A}">
      <dsp:nvSpPr>
        <dsp:cNvPr id="0" name=""/>
        <dsp:cNvSpPr/>
      </dsp:nvSpPr>
      <dsp:spPr>
        <a:xfrm>
          <a:off x="662939" y="0"/>
          <a:ext cx="7513320" cy="4057650"/>
        </a:xfrm>
        <a:prstGeom prst="rightArrow">
          <a:avLst/>
        </a:prstGeom>
        <a:solidFill>
          <a:schemeClr val="tx2">
            <a:lumMod val="60000"/>
            <a:lumOff val="40000"/>
            <a:alpha val="44000"/>
          </a:schemeClr>
        </a:solidFill>
        <a:ln>
          <a:noFill/>
        </a:ln>
        <a:effectLst/>
      </dsp:spPr>
      <dsp:style>
        <a:lnRef idx="0">
          <a:scrgbClr r="0" g="0" b="0"/>
        </a:lnRef>
        <a:fillRef idx="1">
          <a:scrgbClr r="0" g="0" b="0"/>
        </a:fillRef>
        <a:effectRef idx="0">
          <a:scrgbClr r="0" g="0" b="0"/>
        </a:effectRef>
        <a:fontRef idx="minor"/>
      </dsp:style>
    </dsp:sp>
    <dsp:sp modelId="{875F0DC5-3A91-4BF1-9AFF-4E41D6E85010}">
      <dsp:nvSpPr>
        <dsp:cNvPr id="0" name=""/>
        <dsp:cNvSpPr/>
      </dsp:nvSpPr>
      <dsp:spPr>
        <a:xfrm>
          <a:off x="3021" y="1217295"/>
          <a:ext cx="1962923" cy="1623060"/>
        </a:xfrm>
        <a:prstGeom prst="roundRect">
          <a:avLst/>
        </a:prstGeom>
        <a:solidFill>
          <a:schemeClr val="accent1">
            <a:lumMod val="75000"/>
            <a:alpha val="91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b="1" kern="1200" dirty="0">
              <a:solidFill>
                <a:schemeClr val="bg1"/>
              </a:solidFill>
            </a:rPr>
            <a:t>EDA</a:t>
          </a:r>
          <a:r>
            <a:rPr lang="en-US" sz="1300" kern="1200" dirty="0">
              <a:solidFill>
                <a:schemeClr val="bg1"/>
              </a:solidFill>
            </a:rPr>
            <a:t> (Exploratory Data Analysis) – The dependencies and relationships between various attributes of data have been studied.</a:t>
          </a:r>
        </a:p>
      </dsp:txBody>
      <dsp:txXfrm>
        <a:off x="82252" y="1296526"/>
        <a:ext cx="1804461" cy="1464598"/>
      </dsp:txXfrm>
    </dsp:sp>
    <dsp:sp modelId="{1C18C67E-6574-4C4C-9B6A-3133128FE6F6}">
      <dsp:nvSpPr>
        <dsp:cNvPr id="0" name=""/>
        <dsp:cNvSpPr/>
      </dsp:nvSpPr>
      <dsp:spPr>
        <a:xfrm>
          <a:off x="2293099" y="1217295"/>
          <a:ext cx="1962923" cy="1623060"/>
        </a:xfrm>
        <a:prstGeom prst="roundRect">
          <a:avLst/>
        </a:prstGeom>
        <a:solidFill>
          <a:schemeClr val="tx2">
            <a:lumMod val="75000"/>
            <a:alpha val="62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dirty="0"/>
            <a:t>Data cleansing and pre-processing</a:t>
          </a:r>
          <a:r>
            <a:rPr lang="en-US" sz="1400" b="1" kern="1200" dirty="0"/>
            <a:t> </a:t>
          </a:r>
          <a:r>
            <a:rPr lang="en-US" sz="1400" kern="1200" dirty="0"/>
            <a:t>–  Based on EDA, data containing missing values, or outliers have been imputed and corrected.   </a:t>
          </a:r>
        </a:p>
      </dsp:txBody>
      <dsp:txXfrm>
        <a:off x="2372330" y="1296526"/>
        <a:ext cx="1804461" cy="1464598"/>
      </dsp:txXfrm>
    </dsp:sp>
    <dsp:sp modelId="{F5D3A519-63B6-4E9A-AF67-6F8190C28B13}">
      <dsp:nvSpPr>
        <dsp:cNvPr id="0" name=""/>
        <dsp:cNvSpPr/>
      </dsp:nvSpPr>
      <dsp:spPr>
        <a:xfrm>
          <a:off x="4583176" y="1217295"/>
          <a:ext cx="1962923" cy="1623060"/>
        </a:xfrm>
        <a:prstGeom prst="roundRect">
          <a:avLst/>
        </a:prstGeom>
        <a:solidFill>
          <a:schemeClr val="accent1">
            <a:lumMod val="75000"/>
            <a:alpha val="84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dirty="0"/>
            <a:t>Feature Engineering </a:t>
          </a:r>
          <a:r>
            <a:rPr lang="en-US" sz="1200" kern="1200" dirty="0"/>
            <a:t>– Based on EDA, certain features were generated which would increase the efficiency of the model. The features formed are certain combination of attributes.</a:t>
          </a:r>
        </a:p>
      </dsp:txBody>
      <dsp:txXfrm>
        <a:off x="4662407" y="1296526"/>
        <a:ext cx="1804461" cy="1464598"/>
      </dsp:txXfrm>
    </dsp:sp>
    <dsp:sp modelId="{0210BF27-65B0-4B85-9C49-400CED231751}">
      <dsp:nvSpPr>
        <dsp:cNvPr id="0" name=""/>
        <dsp:cNvSpPr/>
      </dsp:nvSpPr>
      <dsp:spPr>
        <a:xfrm>
          <a:off x="6873254" y="1217295"/>
          <a:ext cx="1962923" cy="1623060"/>
        </a:xfrm>
        <a:prstGeom prst="roundRect">
          <a:avLst/>
        </a:prstGeom>
        <a:solidFill>
          <a:schemeClr val="tx2">
            <a:lumMod val="75000"/>
            <a:alpha val="86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dirty="0"/>
            <a:t>Predictive Data Analytics</a:t>
          </a:r>
          <a:r>
            <a:rPr lang="en-US" sz="1200" kern="1200" dirty="0"/>
            <a:t> – With the help of features created, several models  were utilized in order to predict the  unknown values. Output from different models are compared</a:t>
          </a:r>
          <a:r>
            <a:rPr lang="en-US" sz="1400" kern="1200" dirty="0"/>
            <a:t>.</a:t>
          </a:r>
        </a:p>
      </dsp:txBody>
      <dsp:txXfrm>
        <a:off x="6952485" y="1296526"/>
        <a:ext cx="1804461" cy="14645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77C847-90B1-4B45-9534-1991673D522E}">
      <dsp:nvSpPr>
        <dsp:cNvPr id="0" name=""/>
        <dsp:cNvSpPr/>
      </dsp:nvSpPr>
      <dsp:spPr>
        <a:xfrm>
          <a:off x="1016000" y="0"/>
          <a:ext cx="4064000" cy="4064000"/>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80FBB1-2645-4ECB-B168-B045683B053D}">
      <dsp:nvSpPr>
        <dsp:cNvPr id="0" name=""/>
        <dsp:cNvSpPr/>
      </dsp:nvSpPr>
      <dsp:spPr>
        <a:xfrm>
          <a:off x="1402080" y="386080"/>
          <a:ext cx="1584960" cy="15849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b="1" kern="1200" dirty="0"/>
            <a:t>Median – Fill</a:t>
          </a:r>
          <a:r>
            <a:rPr lang="en-US" sz="1300" kern="1200" dirty="0"/>
            <a:t>: All the null values in the data frame are replaced with corresponding median values. </a:t>
          </a:r>
        </a:p>
      </dsp:txBody>
      <dsp:txXfrm>
        <a:off x="1479451" y="463451"/>
        <a:ext cx="1430218" cy="1430218"/>
      </dsp:txXfrm>
    </dsp:sp>
    <dsp:sp modelId="{25C72574-6749-4B10-B9C6-830B1A5657D8}">
      <dsp:nvSpPr>
        <dsp:cNvPr id="0" name=""/>
        <dsp:cNvSpPr/>
      </dsp:nvSpPr>
      <dsp:spPr>
        <a:xfrm>
          <a:off x="3108960" y="386080"/>
          <a:ext cx="1584960" cy="15849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b="1" kern="1200" dirty="0"/>
            <a:t>Removed Debt Outliers</a:t>
          </a:r>
          <a:r>
            <a:rPr lang="en-US" sz="1300" kern="1200" dirty="0"/>
            <a:t>: Outliers with debt ratio &gt;3500 (2.5% of data) are removed and median-fill.</a:t>
          </a:r>
        </a:p>
      </dsp:txBody>
      <dsp:txXfrm>
        <a:off x="3186331" y="463451"/>
        <a:ext cx="1430218" cy="1430218"/>
      </dsp:txXfrm>
    </dsp:sp>
    <dsp:sp modelId="{E48C5E5E-A703-4ACD-A54F-79DFBAA028B3}">
      <dsp:nvSpPr>
        <dsp:cNvPr id="0" name=""/>
        <dsp:cNvSpPr/>
      </dsp:nvSpPr>
      <dsp:spPr>
        <a:xfrm>
          <a:off x="1402080" y="2092960"/>
          <a:ext cx="1584960" cy="15849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b="1" kern="1200" dirty="0"/>
            <a:t>Remove 98s</a:t>
          </a:r>
          <a:r>
            <a:rPr lang="en-US" sz="1300" kern="1200" dirty="0"/>
            <a:t> – Number of times 90 days late (96-98) have been replaced with value of 18 to maintain consistency</a:t>
          </a:r>
        </a:p>
      </dsp:txBody>
      <dsp:txXfrm>
        <a:off x="1479451" y="2170331"/>
        <a:ext cx="1430218" cy="1430218"/>
      </dsp:txXfrm>
    </dsp:sp>
    <dsp:sp modelId="{D3584D8D-EA2A-4A8E-A619-D0D3A4617026}">
      <dsp:nvSpPr>
        <dsp:cNvPr id="0" name=""/>
        <dsp:cNvSpPr/>
      </dsp:nvSpPr>
      <dsp:spPr>
        <a:xfrm>
          <a:off x="3108960" y="2092960"/>
          <a:ext cx="1584960" cy="15849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b="1" kern="1200" dirty="0"/>
            <a:t>Removed utilization outliers: </a:t>
          </a:r>
          <a:r>
            <a:rPr lang="en-US" sz="1300" kern="1200" dirty="0"/>
            <a:t>Values of RUUL&gt;10 have been removed.</a:t>
          </a:r>
        </a:p>
      </dsp:txBody>
      <dsp:txXfrm>
        <a:off x="3186331" y="2170331"/>
        <a:ext cx="1430218" cy="1430218"/>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1B6042-7688-44EE-A873-5585D0C67AFD}" type="datetimeFigureOut">
              <a:rPr lang="en-US" smtClean="0"/>
              <a:t>12/16/2019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DAB8CAB-6B37-4EFB-94DC-506AC6527B93}" type="slidenum">
              <a:rPr lang="en-US" smtClean="0"/>
              <a:t>‹#›</a:t>
            </a:fld>
            <a:endParaRPr lang="en-US"/>
          </a:p>
        </p:txBody>
      </p:sp>
    </p:spTree>
    <p:extLst>
      <p:ext uri="{BB962C8B-B14F-4D97-AF65-F5344CB8AC3E}">
        <p14:creationId xmlns:p14="http://schemas.microsoft.com/office/powerpoint/2010/main" val="6017155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592E099-949B-4694-9F49-AB9C1618C466}" type="datetime1">
              <a:rPr lang="en-US" smtClean="0"/>
              <a:t>12/16/2019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8D30E9-DD3B-4111-9AE8-7AB8714CE023}" type="slidenum">
              <a:rPr lang="en-US" smtClean="0"/>
              <a:t>‹#›</a:t>
            </a:fld>
            <a:endParaRPr lang="en-US"/>
          </a:p>
        </p:txBody>
      </p:sp>
    </p:spTree>
    <p:extLst>
      <p:ext uri="{BB962C8B-B14F-4D97-AF65-F5344CB8AC3E}">
        <p14:creationId xmlns:p14="http://schemas.microsoft.com/office/powerpoint/2010/main" val="2347832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BBE08B4-42F2-4287-B4E1-0317C4085B5E}" type="datetime1">
              <a:rPr lang="en-US" smtClean="0"/>
              <a:t>12/16/2019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8D30E9-DD3B-4111-9AE8-7AB8714CE023}" type="slidenum">
              <a:rPr lang="en-US" smtClean="0"/>
              <a:t>‹#›</a:t>
            </a:fld>
            <a:endParaRPr lang="en-US"/>
          </a:p>
        </p:txBody>
      </p:sp>
    </p:spTree>
    <p:extLst>
      <p:ext uri="{BB962C8B-B14F-4D97-AF65-F5344CB8AC3E}">
        <p14:creationId xmlns:p14="http://schemas.microsoft.com/office/powerpoint/2010/main" val="1544463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2"/>
            <a:ext cx="2057400" cy="32908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4782"/>
            <a:ext cx="6019800" cy="3290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B2D773F-D503-4D85-AE55-6E8A476101E4}" type="datetime1">
              <a:rPr lang="en-US" smtClean="0"/>
              <a:t>12/16/2019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8D30E9-DD3B-4111-9AE8-7AB8714CE023}" type="slidenum">
              <a:rPr lang="en-US" smtClean="0"/>
              <a:t>‹#›</a:t>
            </a:fld>
            <a:endParaRPr lang="en-US"/>
          </a:p>
        </p:txBody>
      </p:sp>
    </p:spTree>
    <p:extLst>
      <p:ext uri="{BB962C8B-B14F-4D97-AF65-F5344CB8AC3E}">
        <p14:creationId xmlns:p14="http://schemas.microsoft.com/office/powerpoint/2010/main" val="2958858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28D3FA-291C-4718-9605-6BBD423107CC}" type="datetime1">
              <a:rPr lang="en-US" smtClean="0"/>
              <a:t>12/16/2019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8D30E9-DD3B-4111-9AE8-7AB8714CE023}" type="slidenum">
              <a:rPr lang="en-US" smtClean="0"/>
              <a:t>‹#›</a:t>
            </a:fld>
            <a:endParaRPr lang="en-US"/>
          </a:p>
        </p:txBody>
      </p:sp>
    </p:spTree>
    <p:extLst>
      <p:ext uri="{BB962C8B-B14F-4D97-AF65-F5344CB8AC3E}">
        <p14:creationId xmlns:p14="http://schemas.microsoft.com/office/powerpoint/2010/main" val="1954207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69B424-6FEF-463D-B3ED-23923BD8D155}" type="datetime1">
              <a:rPr lang="en-US" smtClean="0"/>
              <a:t>12/16/2019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8D30E9-DD3B-4111-9AE8-7AB8714CE023}" type="slidenum">
              <a:rPr lang="en-US" smtClean="0"/>
              <a:t>‹#›</a:t>
            </a:fld>
            <a:endParaRPr lang="en-US"/>
          </a:p>
        </p:txBody>
      </p:sp>
    </p:spTree>
    <p:extLst>
      <p:ext uri="{BB962C8B-B14F-4D97-AF65-F5344CB8AC3E}">
        <p14:creationId xmlns:p14="http://schemas.microsoft.com/office/powerpoint/2010/main" val="702447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E648723-544C-4971-AEF9-C481686BC5DB}" type="datetime1">
              <a:rPr lang="en-US" smtClean="0"/>
              <a:t>12/16/2019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8D30E9-DD3B-4111-9AE8-7AB8714CE023}" type="slidenum">
              <a:rPr lang="en-US" smtClean="0"/>
              <a:t>‹#›</a:t>
            </a:fld>
            <a:endParaRPr lang="en-US"/>
          </a:p>
        </p:txBody>
      </p:sp>
    </p:spTree>
    <p:extLst>
      <p:ext uri="{BB962C8B-B14F-4D97-AF65-F5344CB8AC3E}">
        <p14:creationId xmlns:p14="http://schemas.microsoft.com/office/powerpoint/2010/main" val="1962084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8A915C6-BAC8-4844-AD0B-46456954AE27}" type="datetime1">
              <a:rPr lang="en-US" smtClean="0"/>
              <a:t>12/16/2019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8D30E9-DD3B-4111-9AE8-7AB8714CE023}" type="slidenum">
              <a:rPr lang="en-US" smtClean="0"/>
              <a:t>‹#›</a:t>
            </a:fld>
            <a:endParaRPr lang="en-US"/>
          </a:p>
        </p:txBody>
      </p:sp>
    </p:spTree>
    <p:extLst>
      <p:ext uri="{BB962C8B-B14F-4D97-AF65-F5344CB8AC3E}">
        <p14:creationId xmlns:p14="http://schemas.microsoft.com/office/powerpoint/2010/main" val="2158263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CCE816F-8D4A-4820-90F8-36BD20F20427}" type="datetime1">
              <a:rPr lang="en-US" smtClean="0"/>
              <a:t>12/16/2019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8D30E9-DD3B-4111-9AE8-7AB8714CE023}" type="slidenum">
              <a:rPr lang="en-US" smtClean="0"/>
              <a:t>‹#›</a:t>
            </a:fld>
            <a:endParaRPr lang="en-US"/>
          </a:p>
        </p:txBody>
      </p:sp>
    </p:spTree>
    <p:extLst>
      <p:ext uri="{BB962C8B-B14F-4D97-AF65-F5344CB8AC3E}">
        <p14:creationId xmlns:p14="http://schemas.microsoft.com/office/powerpoint/2010/main" val="1048909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9C95CD-DC82-4DFE-87D8-8AD16F739A74}" type="datetime1">
              <a:rPr lang="en-US" smtClean="0"/>
              <a:t>12/16/2019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8D30E9-DD3B-4111-9AE8-7AB8714CE023}" type="slidenum">
              <a:rPr lang="en-US" smtClean="0"/>
              <a:t>‹#›</a:t>
            </a:fld>
            <a:endParaRPr lang="en-US"/>
          </a:p>
        </p:txBody>
      </p:sp>
    </p:spTree>
    <p:extLst>
      <p:ext uri="{BB962C8B-B14F-4D97-AF65-F5344CB8AC3E}">
        <p14:creationId xmlns:p14="http://schemas.microsoft.com/office/powerpoint/2010/main" val="3520848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68A432-60C1-4537-8BB5-A40570227B30}" type="datetime1">
              <a:rPr lang="en-US" smtClean="0"/>
              <a:t>12/16/2019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8D30E9-DD3B-4111-9AE8-7AB8714CE023}" type="slidenum">
              <a:rPr lang="en-US" smtClean="0"/>
              <a:t>‹#›</a:t>
            </a:fld>
            <a:endParaRPr lang="en-US"/>
          </a:p>
        </p:txBody>
      </p:sp>
    </p:spTree>
    <p:extLst>
      <p:ext uri="{BB962C8B-B14F-4D97-AF65-F5344CB8AC3E}">
        <p14:creationId xmlns:p14="http://schemas.microsoft.com/office/powerpoint/2010/main" val="530593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4792F9-9BF1-41B2-BFAD-6D813913B302}" type="datetime1">
              <a:rPr lang="en-US" smtClean="0"/>
              <a:t>12/16/2019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8D30E9-DD3B-4111-9AE8-7AB8714CE023}" type="slidenum">
              <a:rPr lang="en-US" smtClean="0"/>
              <a:t>‹#›</a:t>
            </a:fld>
            <a:endParaRPr lang="en-US"/>
          </a:p>
        </p:txBody>
      </p:sp>
    </p:spTree>
    <p:extLst>
      <p:ext uri="{BB962C8B-B14F-4D97-AF65-F5344CB8AC3E}">
        <p14:creationId xmlns:p14="http://schemas.microsoft.com/office/powerpoint/2010/main" val="3019153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2000"/>
            <a:lum/>
          </a:blip>
          <a:srcRect/>
          <a:stretch>
            <a:fillRect l="-6000" r="-6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8AB534F-4053-48E1-9251-0DE0963D7A64}" type="datetime1">
              <a:rPr lang="en-US" smtClean="0"/>
              <a:t>12/16/2019</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B8D30E9-DD3B-4111-9AE8-7AB8714CE023}" type="slidenum">
              <a:rPr lang="en-US" smtClean="0"/>
              <a:t>‹#›</a:t>
            </a:fld>
            <a:endParaRPr lang="en-US"/>
          </a:p>
        </p:txBody>
      </p:sp>
    </p:spTree>
    <p:extLst>
      <p:ext uri="{BB962C8B-B14F-4D97-AF65-F5344CB8AC3E}">
        <p14:creationId xmlns:p14="http://schemas.microsoft.com/office/powerpoint/2010/main" val="16333953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jp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5.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28600" y="2020619"/>
            <a:ext cx="8763000" cy="1371600"/>
          </a:xfrm>
          <a:prstGeom prst="roundRect">
            <a:avLst/>
          </a:prstGeom>
          <a:solidFill>
            <a:schemeClr val="accent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876300" y="2190750"/>
            <a:ext cx="7467600" cy="1292662"/>
          </a:xfrm>
          <a:prstGeom prst="rect">
            <a:avLst/>
          </a:prstGeom>
          <a:noFill/>
        </p:spPr>
        <p:txBody>
          <a:bodyPr wrap="square" rtlCol="0">
            <a:spAutoFit/>
          </a:bodyPr>
          <a:lstStyle/>
          <a:p>
            <a:pPr algn="ctr"/>
            <a:r>
              <a:rPr lang="en-US" sz="2000" dirty="0"/>
              <a:t>Improve on the state of the art in credit scoring by predicting the probability that somebody will experience financial distress in the next two years. </a:t>
            </a:r>
            <a:r>
              <a:rPr lang="en-US" dirty="0"/>
              <a:t/>
            </a:r>
            <a:br>
              <a:rPr lang="en-US" dirty="0"/>
            </a:br>
            <a:endParaRPr lang="en-US" dirty="0"/>
          </a:p>
        </p:txBody>
      </p:sp>
      <p:sp>
        <p:nvSpPr>
          <p:cNvPr id="6" name="Rectangle 5"/>
          <p:cNvSpPr/>
          <p:nvPr/>
        </p:nvSpPr>
        <p:spPr>
          <a:xfrm>
            <a:off x="545054" y="1784640"/>
            <a:ext cx="2133600" cy="3032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PROBLEM STATEMENT</a:t>
            </a:r>
          </a:p>
        </p:txBody>
      </p:sp>
      <p:sp>
        <p:nvSpPr>
          <p:cNvPr id="7" name="TextBox 6"/>
          <p:cNvSpPr txBox="1"/>
          <p:nvPr/>
        </p:nvSpPr>
        <p:spPr>
          <a:xfrm>
            <a:off x="685800" y="57150"/>
            <a:ext cx="7124700" cy="1569660"/>
          </a:xfrm>
          <a:prstGeom prst="rect">
            <a:avLst/>
          </a:prstGeom>
          <a:noFill/>
        </p:spPr>
        <p:txBody>
          <a:bodyPr wrap="square" rtlCol="0">
            <a:spAutoFit/>
          </a:bodyPr>
          <a:lstStyle/>
          <a:p>
            <a:pPr algn="ctr"/>
            <a:r>
              <a:rPr lang="en-US" sz="2400" dirty="0">
                <a:solidFill>
                  <a:schemeClr val="accent1">
                    <a:lumMod val="75000"/>
                  </a:schemeClr>
                </a:solidFill>
              </a:rPr>
              <a:t>PROJECT ON</a:t>
            </a:r>
          </a:p>
          <a:p>
            <a:pPr algn="ctr"/>
            <a:r>
              <a:rPr lang="en-US" sz="3600" b="1" dirty="0">
                <a:solidFill>
                  <a:schemeClr val="accent1">
                    <a:lumMod val="75000"/>
                  </a:schemeClr>
                </a:solidFill>
                <a:latin typeface="Bahnschrift" panose="020B0502040204020203" pitchFamily="34" charset="0"/>
              </a:rPr>
              <a:t>PREDICTION OF FINANCIAL DELINQUENCY</a:t>
            </a:r>
          </a:p>
        </p:txBody>
      </p:sp>
      <p:pic>
        <p:nvPicPr>
          <p:cNvPr id="9" name="Picture 8"/>
          <p:cNvPicPr>
            <a:picLocks noChangeAspect="1"/>
          </p:cNvPicPr>
          <p:nvPr/>
        </p:nvPicPr>
        <p:blipFill>
          <a:blip r:embed="rId2">
            <a:clrChange>
              <a:clrFrom>
                <a:srgbClr val="F3F3F3"/>
              </a:clrFrom>
              <a:clrTo>
                <a:srgbClr val="F3F3F3">
                  <a:alpha val="0"/>
                </a:srgbClr>
              </a:clrTo>
            </a:clrChange>
            <a:extLst>
              <a:ext uri="{28A0092B-C50C-407E-A947-70E740481C1C}">
                <a14:useLocalDpi xmlns:a14="http://schemas.microsoft.com/office/drawing/2010/main" val="0"/>
              </a:ext>
            </a:extLst>
          </a:blip>
          <a:stretch>
            <a:fillRect/>
          </a:stretch>
        </p:blipFill>
        <p:spPr>
          <a:xfrm>
            <a:off x="6477000" y="564666"/>
            <a:ext cx="3200400" cy="1371600"/>
          </a:xfrm>
          <a:prstGeom prst="rect">
            <a:avLst/>
          </a:prstGeom>
        </p:spPr>
      </p:pic>
      <p:sp>
        <p:nvSpPr>
          <p:cNvPr id="11" name="TextBox 10"/>
          <p:cNvSpPr txBox="1"/>
          <p:nvPr/>
        </p:nvSpPr>
        <p:spPr>
          <a:xfrm>
            <a:off x="2819400" y="3512284"/>
            <a:ext cx="2667000" cy="1631216"/>
          </a:xfrm>
          <a:prstGeom prst="rect">
            <a:avLst/>
          </a:prstGeom>
          <a:solidFill>
            <a:schemeClr val="tx2">
              <a:lumMod val="75000"/>
              <a:alpha val="9000"/>
            </a:schemeClr>
          </a:solidFill>
        </p:spPr>
        <p:txBody>
          <a:bodyPr wrap="square" rtlCol="0">
            <a:spAutoFit/>
          </a:bodyPr>
          <a:lstStyle/>
          <a:p>
            <a:r>
              <a:rPr lang="en-US" sz="1400" dirty="0"/>
              <a:t>~ </a:t>
            </a:r>
            <a:r>
              <a:rPr lang="en-US" sz="1400" b="1" dirty="0"/>
              <a:t>Group 2</a:t>
            </a:r>
            <a:r>
              <a:rPr lang="en-US" sz="1400" dirty="0"/>
              <a:t>:</a:t>
            </a:r>
          </a:p>
          <a:p>
            <a:pPr marL="171450" indent="-171450">
              <a:buFont typeface="Arial" panose="020B0604020202020204" pitchFamily="34" charset="0"/>
              <a:buChar char="•"/>
            </a:pPr>
            <a:r>
              <a:rPr lang="en-US" sz="1400" dirty="0" err="1"/>
              <a:t>Hemanthkumar</a:t>
            </a:r>
            <a:r>
              <a:rPr lang="en-US" sz="1400" dirty="0"/>
              <a:t> E (19BM6JP27)</a:t>
            </a:r>
          </a:p>
          <a:p>
            <a:pPr marL="171450" indent="-171450">
              <a:buFont typeface="Arial" panose="020B0604020202020204" pitchFamily="34" charset="0"/>
              <a:buChar char="•"/>
            </a:pPr>
            <a:r>
              <a:rPr lang="en-US" sz="1400" dirty="0" err="1"/>
              <a:t>Rajat</a:t>
            </a:r>
            <a:r>
              <a:rPr lang="en-US" sz="1400" dirty="0"/>
              <a:t> Gupta </a:t>
            </a:r>
            <a:r>
              <a:rPr lang="en-US" sz="1400" dirty="0" smtClean="0"/>
              <a:t>(19BM6JP17</a:t>
            </a:r>
            <a:r>
              <a:rPr lang="en-US" sz="1400" dirty="0"/>
              <a:t>)</a:t>
            </a:r>
          </a:p>
          <a:p>
            <a:pPr marL="171450" indent="-171450">
              <a:buFont typeface="Arial" panose="020B0604020202020204" pitchFamily="34" charset="0"/>
              <a:buChar char="•"/>
            </a:pPr>
            <a:r>
              <a:rPr lang="en-US" sz="1400" dirty="0" err="1"/>
              <a:t>Satya</a:t>
            </a:r>
            <a:r>
              <a:rPr lang="en-US" sz="1400" dirty="0"/>
              <a:t> </a:t>
            </a:r>
            <a:r>
              <a:rPr lang="en-US" sz="1400" dirty="0" smtClean="0"/>
              <a:t>(19BM6JP61</a:t>
            </a:r>
            <a:r>
              <a:rPr lang="en-US" sz="1400" dirty="0"/>
              <a:t>)</a:t>
            </a:r>
          </a:p>
          <a:p>
            <a:pPr marL="171450" indent="-171450">
              <a:buFont typeface="Arial" panose="020B0604020202020204" pitchFamily="34" charset="0"/>
              <a:buChar char="•"/>
            </a:pPr>
            <a:r>
              <a:rPr lang="en-US" sz="1400" dirty="0" err="1"/>
              <a:t>Sugandha</a:t>
            </a:r>
            <a:r>
              <a:rPr lang="en-US" sz="1400" dirty="0"/>
              <a:t> </a:t>
            </a:r>
            <a:r>
              <a:rPr lang="en-US" sz="1400" dirty="0" err="1"/>
              <a:t>Ranjan</a:t>
            </a:r>
            <a:r>
              <a:rPr lang="en-US" sz="1400" dirty="0"/>
              <a:t> </a:t>
            </a:r>
            <a:r>
              <a:rPr lang="en-US" sz="1400" dirty="0" smtClean="0"/>
              <a:t>(19BM6JP21</a:t>
            </a:r>
            <a:r>
              <a:rPr lang="en-US" sz="1400" dirty="0"/>
              <a:t>)</a:t>
            </a:r>
          </a:p>
          <a:p>
            <a:pPr marL="171450" indent="-171450">
              <a:buFont typeface="Arial" panose="020B0604020202020204" pitchFamily="34" charset="0"/>
              <a:buChar char="•"/>
            </a:pPr>
            <a:r>
              <a:rPr lang="en-US" sz="1400" dirty="0"/>
              <a:t>Suman </a:t>
            </a:r>
            <a:r>
              <a:rPr lang="en-US" sz="1400" dirty="0" err="1"/>
              <a:t>Basak</a:t>
            </a:r>
            <a:r>
              <a:rPr lang="en-US" sz="1400" dirty="0"/>
              <a:t> </a:t>
            </a:r>
            <a:r>
              <a:rPr lang="en-US" sz="1400" dirty="0" smtClean="0"/>
              <a:t>(19BM6JP62</a:t>
            </a:r>
            <a:r>
              <a:rPr lang="en-US" sz="1400" dirty="0"/>
              <a:t>)</a:t>
            </a:r>
          </a:p>
          <a:p>
            <a:pPr marL="171450" indent="-171450">
              <a:buFont typeface="Arial" panose="020B0604020202020204" pitchFamily="34" charset="0"/>
              <a:buChar char="•"/>
            </a:pPr>
            <a:r>
              <a:rPr lang="en-US" sz="1400" dirty="0"/>
              <a:t>Suman Pal </a:t>
            </a:r>
            <a:r>
              <a:rPr lang="en-US" sz="1400" dirty="0" smtClean="0"/>
              <a:t>(19BM6JP22</a:t>
            </a:r>
            <a:r>
              <a:rPr lang="en-US" sz="1400" dirty="0"/>
              <a:t>)</a:t>
            </a:r>
          </a:p>
        </p:txBody>
      </p:sp>
      <p:sp>
        <p:nvSpPr>
          <p:cNvPr id="12" name="Slide Number Placeholder 11"/>
          <p:cNvSpPr>
            <a:spLocks noGrp="1"/>
          </p:cNvSpPr>
          <p:nvPr>
            <p:ph type="sldNum" sz="quarter" idx="12"/>
          </p:nvPr>
        </p:nvSpPr>
        <p:spPr/>
        <p:txBody>
          <a:bodyPr/>
          <a:lstStyle/>
          <a:p>
            <a:fld id="{FB8D30E9-DD3B-4111-9AE8-7AB8714CE023}" type="slidenum">
              <a:rPr lang="en-US" smtClean="0"/>
              <a:t>1</a:t>
            </a:fld>
            <a:endParaRPr lang="en-US"/>
          </a:p>
        </p:txBody>
      </p:sp>
    </p:spTree>
    <p:extLst>
      <p:ext uri="{BB962C8B-B14F-4D97-AF65-F5344CB8AC3E}">
        <p14:creationId xmlns:p14="http://schemas.microsoft.com/office/powerpoint/2010/main" val="9697905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90800" y="168689"/>
            <a:ext cx="3817840" cy="400110"/>
          </a:xfrm>
          <a:prstGeom prst="rect">
            <a:avLst/>
          </a:prstGeom>
          <a:solidFill>
            <a:schemeClr val="accent1">
              <a:lumMod val="60000"/>
              <a:lumOff val="40000"/>
              <a:alpha val="27000"/>
            </a:schemeClr>
          </a:solidFill>
        </p:spPr>
        <p:txBody>
          <a:bodyPr wrap="none" rtlCol="0">
            <a:spAutoFit/>
          </a:bodyPr>
          <a:lstStyle/>
          <a:p>
            <a:r>
              <a:rPr lang="en-US" sz="2000" dirty="0">
                <a:solidFill>
                  <a:schemeClr val="accent1">
                    <a:lumMod val="75000"/>
                  </a:schemeClr>
                </a:solidFill>
                <a:latin typeface="Arial Rounded MT Bold" panose="020F0704030504030204" pitchFamily="34" charset="0"/>
              </a:rPr>
              <a:t>PREDICTIVE DATA ANALYSIS</a:t>
            </a:r>
          </a:p>
        </p:txBody>
      </p:sp>
      <p:sp>
        <p:nvSpPr>
          <p:cNvPr id="5" name="Slide Number Placeholder 4"/>
          <p:cNvSpPr>
            <a:spLocks noGrp="1"/>
          </p:cNvSpPr>
          <p:nvPr>
            <p:ph type="sldNum" sz="quarter" idx="12"/>
          </p:nvPr>
        </p:nvSpPr>
        <p:spPr/>
        <p:txBody>
          <a:bodyPr/>
          <a:lstStyle/>
          <a:p>
            <a:fld id="{FB8D30E9-DD3B-4111-9AE8-7AB8714CE023}" type="slidenum">
              <a:rPr lang="en-US" smtClean="0"/>
              <a:t>10</a:t>
            </a:fld>
            <a:endParaRPr lang="en-US"/>
          </a:p>
        </p:txBody>
      </p:sp>
      <p:sp>
        <p:nvSpPr>
          <p:cNvPr id="2" name="TextBox 1"/>
          <p:cNvSpPr txBox="1"/>
          <p:nvPr/>
        </p:nvSpPr>
        <p:spPr>
          <a:xfrm>
            <a:off x="537320" y="819150"/>
            <a:ext cx="7924800" cy="923330"/>
          </a:xfrm>
          <a:prstGeom prst="rect">
            <a:avLst/>
          </a:prstGeom>
          <a:noFill/>
        </p:spPr>
        <p:txBody>
          <a:bodyPr wrap="square" rtlCol="0">
            <a:spAutoFit/>
          </a:bodyPr>
          <a:lstStyle/>
          <a:p>
            <a:pPr marL="285750" indent="-285750">
              <a:buFont typeface="Arial" panose="020B0604020202020204" pitchFamily="34" charset="0"/>
              <a:buChar char="•"/>
            </a:pPr>
            <a:r>
              <a:rPr lang="en-US" dirty="0"/>
              <a:t>After comparing all the different models, we used the best one i.e. Removed Utilization Outliers Data trained by Random Forest to generate various metrics such as feature importance, Confusion matrix and ROC Curve    </a:t>
            </a:r>
          </a:p>
        </p:txBody>
      </p:sp>
      <p:pic>
        <p:nvPicPr>
          <p:cNvPr id="6" name="Picture 5" descr="A screenshot of a cell phone&#10;&#10;Description automatically generated">
            <a:extLst>
              <a:ext uri="{FF2B5EF4-FFF2-40B4-BE49-F238E27FC236}">
                <a16:creationId xmlns:a16="http://schemas.microsoft.com/office/drawing/2014/main" xmlns="" id="{EB99EAFF-824C-4951-B472-3FD110C2732E}"/>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524000" y="2223346"/>
            <a:ext cx="5517828" cy="2355349"/>
          </a:xfrm>
          <a:prstGeom prst="rect">
            <a:avLst/>
          </a:prstGeom>
        </p:spPr>
      </p:pic>
    </p:spTree>
    <p:extLst>
      <p:ext uri="{BB962C8B-B14F-4D97-AF65-F5344CB8AC3E}">
        <p14:creationId xmlns:p14="http://schemas.microsoft.com/office/powerpoint/2010/main" val="933512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90800" y="57150"/>
            <a:ext cx="3817840" cy="400110"/>
          </a:xfrm>
          <a:prstGeom prst="rect">
            <a:avLst/>
          </a:prstGeom>
          <a:solidFill>
            <a:schemeClr val="accent1">
              <a:lumMod val="60000"/>
              <a:lumOff val="40000"/>
              <a:alpha val="27000"/>
            </a:schemeClr>
          </a:solidFill>
        </p:spPr>
        <p:txBody>
          <a:bodyPr wrap="none" rtlCol="0">
            <a:spAutoFit/>
          </a:bodyPr>
          <a:lstStyle/>
          <a:p>
            <a:r>
              <a:rPr lang="en-US" sz="2000" dirty="0">
                <a:solidFill>
                  <a:schemeClr val="accent1">
                    <a:lumMod val="75000"/>
                  </a:schemeClr>
                </a:solidFill>
                <a:latin typeface="Arial Rounded MT Bold" panose="020F0704030504030204" pitchFamily="34" charset="0"/>
              </a:rPr>
              <a:t>PREDICTIVE DATA ANALYSIS</a:t>
            </a:r>
          </a:p>
        </p:txBody>
      </p:sp>
      <p:sp>
        <p:nvSpPr>
          <p:cNvPr id="5" name="Slide Number Placeholder 4"/>
          <p:cNvSpPr>
            <a:spLocks noGrp="1"/>
          </p:cNvSpPr>
          <p:nvPr>
            <p:ph type="sldNum" sz="quarter" idx="12"/>
          </p:nvPr>
        </p:nvSpPr>
        <p:spPr/>
        <p:txBody>
          <a:bodyPr/>
          <a:lstStyle/>
          <a:p>
            <a:fld id="{FB8D30E9-DD3B-4111-9AE8-7AB8714CE023}" type="slidenum">
              <a:rPr lang="en-US" smtClean="0"/>
              <a:t>11</a:t>
            </a:fld>
            <a:endParaRPr lang="en-US"/>
          </a:p>
        </p:txBody>
      </p:sp>
      <p:sp>
        <p:nvSpPr>
          <p:cNvPr id="3" name="AutoShape 2" descr="blob:https://web.whatsapp.com/c626ce18-3170-4bc3-a699-e5c979e739c3"/>
          <p:cNvSpPr>
            <a:spLocks noChangeAspect="1" noChangeArrowheads="1"/>
          </p:cNvSpPr>
          <p:nvPr/>
        </p:nvSpPr>
        <p:spPr bwMode="auto">
          <a:xfrm>
            <a:off x="155575" y="-136525"/>
            <a:ext cx="298450" cy="2984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181600" y="1657350"/>
            <a:ext cx="4038600" cy="2557165"/>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4229933696"/>
              </p:ext>
            </p:extLst>
          </p:nvPr>
        </p:nvGraphicFramePr>
        <p:xfrm>
          <a:off x="685800" y="1975812"/>
          <a:ext cx="3993573" cy="1920240"/>
        </p:xfrm>
        <a:graphic>
          <a:graphicData uri="http://schemas.openxmlformats.org/drawingml/2006/table">
            <a:tbl>
              <a:tblPr firstRow="1" bandRow="1">
                <a:tableStyleId>{5C22544A-7EE6-4342-B048-85BDC9FD1C3A}</a:tableStyleId>
              </a:tblPr>
              <a:tblGrid>
                <a:gridCol w="1208541">
                  <a:extLst>
                    <a:ext uri="{9D8B030D-6E8A-4147-A177-3AD203B41FA5}">
                      <a16:colId xmlns:a16="http://schemas.microsoft.com/office/drawing/2014/main" xmlns="" val="20000"/>
                    </a:ext>
                  </a:extLst>
                </a:gridCol>
                <a:gridCol w="1453841">
                  <a:extLst>
                    <a:ext uri="{9D8B030D-6E8A-4147-A177-3AD203B41FA5}">
                      <a16:colId xmlns:a16="http://schemas.microsoft.com/office/drawing/2014/main" xmlns="" val="20001"/>
                    </a:ext>
                  </a:extLst>
                </a:gridCol>
                <a:gridCol w="1331191">
                  <a:extLst>
                    <a:ext uri="{9D8B030D-6E8A-4147-A177-3AD203B41FA5}">
                      <a16:colId xmlns:a16="http://schemas.microsoft.com/office/drawing/2014/main" xmlns="" val="20002"/>
                    </a:ext>
                  </a:extLst>
                </a:gridCol>
              </a:tblGrid>
              <a:tr h="259080">
                <a:tc>
                  <a:txBody>
                    <a:bodyPr/>
                    <a:lstStyle/>
                    <a:p>
                      <a:endParaRPr lang="en-US" dirty="0"/>
                    </a:p>
                  </a:txBody>
                  <a:tcPr/>
                </a:tc>
                <a:tc>
                  <a:txBody>
                    <a:bodyPr/>
                    <a:lstStyle/>
                    <a:p>
                      <a:r>
                        <a:rPr lang="en-US" dirty="0"/>
                        <a:t>Predicted (No)</a:t>
                      </a:r>
                    </a:p>
                  </a:txBody>
                  <a:tcPr/>
                </a:tc>
                <a:tc>
                  <a:txBody>
                    <a:bodyPr/>
                    <a:lstStyle/>
                    <a:p>
                      <a:r>
                        <a:rPr lang="en-US" dirty="0"/>
                        <a:t>Predicted (Yes)</a:t>
                      </a:r>
                    </a:p>
                  </a:txBody>
                  <a:tcPr/>
                </a:tc>
                <a:extLst>
                  <a:ext uri="{0D108BD9-81ED-4DB2-BD59-A6C34878D82A}">
                    <a16:rowId xmlns:a16="http://schemas.microsoft.com/office/drawing/2014/main" xmlns="" val="10000"/>
                  </a:ext>
                </a:extLst>
              </a:tr>
              <a:tr h="370840">
                <a:tc>
                  <a:txBody>
                    <a:bodyPr/>
                    <a:lstStyle/>
                    <a:p>
                      <a:r>
                        <a:rPr lang="en-US" dirty="0"/>
                        <a:t>Actual (No)</a:t>
                      </a:r>
                    </a:p>
                  </a:txBody>
                  <a:tcPr/>
                </a:tc>
                <a:tc>
                  <a:txBody>
                    <a:bodyPr/>
                    <a:lstStyle/>
                    <a:p>
                      <a:r>
                        <a:rPr lang="en-US" dirty="0"/>
                        <a:t>56820</a:t>
                      </a:r>
                    </a:p>
                  </a:txBody>
                  <a:tcPr/>
                </a:tc>
                <a:tc>
                  <a:txBody>
                    <a:bodyPr/>
                    <a:lstStyle/>
                    <a:p>
                      <a:r>
                        <a:rPr lang="en-US" dirty="0"/>
                        <a:t>4716</a:t>
                      </a:r>
                    </a:p>
                  </a:txBody>
                  <a:tcPr/>
                </a:tc>
                <a:extLst>
                  <a:ext uri="{0D108BD9-81ED-4DB2-BD59-A6C34878D82A}">
                    <a16:rowId xmlns:a16="http://schemas.microsoft.com/office/drawing/2014/main" xmlns="" val="10001"/>
                  </a:ext>
                </a:extLst>
              </a:tr>
              <a:tr h="370840">
                <a:tc>
                  <a:txBody>
                    <a:bodyPr/>
                    <a:lstStyle/>
                    <a:p>
                      <a:r>
                        <a:rPr lang="en-US" dirty="0"/>
                        <a:t>Actual (Yes)</a:t>
                      </a:r>
                    </a:p>
                  </a:txBody>
                  <a:tcPr/>
                </a:tc>
                <a:tc>
                  <a:txBody>
                    <a:bodyPr/>
                    <a:lstStyle/>
                    <a:p>
                      <a:r>
                        <a:rPr lang="en-US" dirty="0"/>
                        <a:t>1950</a:t>
                      </a:r>
                    </a:p>
                  </a:txBody>
                  <a:tcPr/>
                </a:tc>
                <a:tc>
                  <a:txBody>
                    <a:bodyPr/>
                    <a:lstStyle/>
                    <a:p>
                      <a:r>
                        <a:rPr lang="en-US" dirty="0"/>
                        <a:t>2535</a:t>
                      </a:r>
                    </a:p>
                  </a:txBody>
                  <a:tcPr/>
                </a:tc>
                <a:extLst>
                  <a:ext uri="{0D108BD9-81ED-4DB2-BD59-A6C34878D82A}">
                    <a16:rowId xmlns:a16="http://schemas.microsoft.com/office/drawing/2014/main" xmlns="" val="10002"/>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0908488"/>
              </p:ext>
            </p:extLst>
          </p:nvPr>
        </p:nvGraphicFramePr>
        <p:xfrm>
          <a:off x="1066800" y="4248150"/>
          <a:ext cx="6096000" cy="7416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xmlns="" val="20000"/>
                    </a:ext>
                  </a:extLst>
                </a:gridCol>
                <a:gridCol w="2032000">
                  <a:extLst>
                    <a:ext uri="{9D8B030D-6E8A-4147-A177-3AD203B41FA5}">
                      <a16:colId xmlns:a16="http://schemas.microsoft.com/office/drawing/2014/main" xmlns="" val="20001"/>
                    </a:ext>
                  </a:extLst>
                </a:gridCol>
                <a:gridCol w="2032000">
                  <a:extLst>
                    <a:ext uri="{9D8B030D-6E8A-4147-A177-3AD203B41FA5}">
                      <a16:colId xmlns:a16="http://schemas.microsoft.com/office/drawing/2014/main" xmlns="" val="20002"/>
                    </a:ext>
                  </a:extLst>
                </a:gridCol>
              </a:tblGrid>
              <a:tr h="370840">
                <a:tc>
                  <a:txBody>
                    <a:bodyPr/>
                    <a:lstStyle/>
                    <a:p>
                      <a:r>
                        <a:rPr lang="en-US" dirty="0"/>
                        <a:t>Precision</a:t>
                      </a:r>
                    </a:p>
                  </a:txBody>
                  <a:tcPr/>
                </a:tc>
                <a:tc>
                  <a:txBody>
                    <a:bodyPr/>
                    <a:lstStyle/>
                    <a:p>
                      <a:r>
                        <a:rPr lang="en-US" dirty="0"/>
                        <a:t>Recall</a:t>
                      </a:r>
                    </a:p>
                  </a:txBody>
                  <a:tcPr/>
                </a:tc>
                <a:tc>
                  <a:txBody>
                    <a:bodyPr/>
                    <a:lstStyle/>
                    <a:p>
                      <a:r>
                        <a:rPr lang="en-US" dirty="0"/>
                        <a:t>F1-Score</a:t>
                      </a:r>
                    </a:p>
                  </a:txBody>
                  <a:tcPr/>
                </a:tc>
                <a:extLst>
                  <a:ext uri="{0D108BD9-81ED-4DB2-BD59-A6C34878D82A}">
                    <a16:rowId xmlns:a16="http://schemas.microsoft.com/office/drawing/2014/main" xmlns="" val="10000"/>
                  </a:ext>
                </a:extLst>
              </a:tr>
              <a:tr h="370840">
                <a:tc>
                  <a:txBody>
                    <a:bodyPr/>
                    <a:lstStyle/>
                    <a:p>
                      <a:r>
                        <a:rPr lang="en-US" dirty="0"/>
                        <a:t>0.3496</a:t>
                      </a:r>
                    </a:p>
                  </a:txBody>
                  <a:tcPr/>
                </a:tc>
                <a:tc>
                  <a:txBody>
                    <a:bodyPr/>
                    <a:lstStyle/>
                    <a:p>
                      <a:r>
                        <a:rPr lang="en-US" dirty="0"/>
                        <a:t>0.5652</a:t>
                      </a:r>
                    </a:p>
                  </a:txBody>
                  <a:tcPr/>
                </a:tc>
                <a:tc>
                  <a:txBody>
                    <a:bodyPr/>
                    <a:lstStyle/>
                    <a:p>
                      <a:r>
                        <a:rPr lang="en-US" dirty="0"/>
                        <a:t>0.432</a:t>
                      </a:r>
                    </a:p>
                  </a:txBody>
                  <a:tcPr/>
                </a:tc>
                <a:extLst>
                  <a:ext uri="{0D108BD9-81ED-4DB2-BD59-A6C34878D82A}">
                    <a16:rowId xmlns:a16="http://schemas.microsoft.com/office/drawing/2014/main" xmlns="" val="10001"/>
                  </a:ext>
                </a:extLst>
              </a:tr>
            </a:tbl>
          </a:graphicData>
        </a:graphic>
      </p:graphicFrame>
      <p:sp>
        <p:nvSpPr>
          <p:cNvPr id="6" name="Rectangle 5"/>
          <p:cNvSpPr/>
          <p:nvPr/>
        </p:nvSpPr>
        <p:spPr>
          <a:xfrm>
            <a:off x="129915" y="586490"/>
            <a:ext cx="2286000" cy="1200329"/>
          </a:xfrm>
          <a:prstGeom prst="rect">
            <a:avLst/>
          </a:prstGeom>
        </p:spPr>
        <p:txBody>
          <a:bodyPr wrap="square">
            <a:spAutoFit/>
          </a:bodyPr>
          <a:lstStyle/>
          <a:p>
            <a:pPr marL="285750" indent="-285750">
              <a:buFont typeface="Arial" panose="020B0604020202020204" pitchFamily="34" charset="0"/>
              <a:buChar char="•"/>
            </a:pPr>
            <a:r>
              <a:rPr lang="en-US" sz="1200" dirty="0"/>
              <a:t>Since we can see clearly that Random Forest worked better than SVM, we will go ahead with Random Forest as classifier and tuned its parameters.</a:t>
            </a:r>
          </a:p>
        </p:txBody>
      </p:sp>
      <p:sp>
        <p:nvSpPr>
          <p:cNvPr id="10" name="TextBox 9"/>
          <p:cNvSpPr txBox="1"/>
          <p:nvPr/>
        </p:nvSpPr>
        <p:spPr>
          <a:xfrm>
            <a:off x="2590800" y="590550"/>
            <a:ext cx="6324600" cy="1200329"/>
          </a:xfrm>
          <a:prstGeom prst="rect">
            <a:avLst/>
          </a:prstGeom>
          <a:noFill/>
        </p:spPr>
        <p:txBody>
          <a:bodyPr wrap="square" rtlCol="0">
            <a:spAutoFit/>
          </a:bodyPr>
          <a:lstStyle/>
          <a:p>
            <a:pPr marL="285750" indent="-285750">
              <a:buFont typeface="Arial" panose="020B0604020202020204" pitchFamily="34" charset="0"/>
              <a:buChar char="•"/>
            </a:pPr>
            <a:r>
              <a:rPr lang="en-IN" sz="1200" dirty="0"/>
              <a:t>We had a test AUC value of 0.86, hence we could afford to increase our True Positive Rate without significantly effecting our True Negative rate by adjusting the threshold value.</a:t>
            </a:r>
          </a:p>
          <a:p>
            <a:pPr marL="285750" indent="-285750">
              <a:buFont typeface="Arial" panose="020B0604020202020204" pitchFamily="34" charset="0"/>
              <a:buChar char="•"/>
            </a:pPr>
            <a:r>
              <a:rPr lang="en-IN" sz="1200" dirty="0"/>
              <a:t>For default prediction, generally recall score is of more importance.</a:t>
            </a:r>
          </a:p>
          <a:p>
            <a:pPr marL="285750" indent="-285750">
              <a:buFont typeface="Arial" panose="020B0604020202020204" pitchFamily="34" charset="0"/>
              <a:buChar char="•"/>
            </a:pPr>
            <a:r>
              <a:rPr lang="en-IN" sz="1200" dirty="0"/>
              <a:t>According to the profit function, which would be a function of TPR and FPR, we can select an optimised threshold value from ROC Curve.</a:t>
            </a:r>
          </a:p>
          <a:p>
            <a:pPr marL="285750" indent="-285750">
              <a:buFont typeface="Arial" panose="020B0604020202020204" pitchFamily="34" charset="0"/>
              <a:buChar char="•"/>
            </a:pPr>
            <a:endParaRPr lang="en-IN" sz="1200" dirty="0"/>
          </a:p>
        </p:txBody>
      </p:sp>
    </p:spTree>
    <p:extLst>
      <p:ext uri="{BB962C8B-B14F-4D97-AF65-F5344CB8AC3E}">
        <p14:creationId xmlns:p14="http://schemas.microsoft.com/office/powerpoint/2010/main" val="776099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114800" y="57150"/>
            <a:ext cx="1215397" cy="400110"/>
          </a:xfrm>
          <a:prstGeom prst="rect">
            <a:avLst/>
          </a:prstGeom>
          <a:solidFill>
            <a:schemeClr val="accent1">
              <a:lumMod val="60000"/>
              <a:lumOff val="40000"/>
              <a:alpha val="27000"/>
            </a:schemeClr>
          </a:solidFill>
        </p:spPr>
        <p:txBody>
          <a:bodyPr wrap="none" rtlCol="0">
            <a:spAutoFit/>
          </a:bodyPr>
          <a:lstStyle/>
          <a:p>
            <a:r>
              <a:rPr lang="en-US" sz="2000" dirty="0">
                <a:solidFill>
                  <a:schemeClr val="accent1">
                    <a:lumMod val="75000"/>
                  </a:schemeClr>
                </a:solidFill>
                <a:latin typeface="Arial Rounded MT Bold" panose="020F0704030504030204" pitchFamily="34" charset="0"/>
              </a:rPr>
              <a:t>TUNING</a:t>
            </a:r>
          </a:p>
        </p:txBody>
      </p:sp>
      <p:sp>
        <p:nvSpPr>
          <p:cNvPr id="5" name="Slide Number Placeholder 4"/>
          <p:cNvSpPr>
            <a:spLocks noGrp="1"/>
          </p:cNvSpPr>
          <p:nvPr>
            <p:ph type="sldNum" sz="quarter" idx="12"/>
          </p:nvPr>
        </p:nvSpPr>
        <p:spPr/>
        <p:txBody>
          <a:bodyPr/>
          <a:lstStyle/>
          <a:p>
            <a:fld id="{FB8D30E9-DD3B-4111-9AE8-7AB8714CE023}" type="slidenum">
              <a:rPr lang="en-US" smtClean="0"/>
              <a:t>12</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3766800657"/>
              </p:ext>
            </p:extLst>
          </p:nvPr>
        </p:nvGraphicFramePr>
        <p:xfrm>
          <a:off x="304800" y="493628"/>
          <a:ext cx="8686800" cy="4448557"/>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xmlns="" val="20000"/>
                    </a:ext>
                  </a:extLst>
                </a:gridCol>
                <a:gridCol w="1905000">
                  <a:extLst>
                    <a:ext uri="{9D8B030D-6E8A-4147-A177-3AD203B41FA5}">
                      <a16:colId xmlns:a16="http://schemas.microsoft.com/office/drawing/2014/main" xmlns="" val="20001"/>
                    </a:ext>
                  </a:extLst>
                </a:gridCol>
                <a:gridCol w="1828800">
                  <a:extLst>
                    <a:ext uri="{9D8B030D-6E8A-4147-A177-3AD203B41FA5}">
                      <a16:colId xmlns:a16="http://schemas.microsoft.com/office/drawing/2014/main" xmlns="" val="20002"/>
                    </a:ext>
                  </a:extLst>
                </a:gridCol>
                <a:gridCol w="1447800">
                  <a:extLst>
                    <a:ext uri="{9D8B030D-6E8A-4147-A177-3AD203B41FA5}">
                      <a16:colId xmlns:a16="http://schemas.microsoft.com/office/drawing/2014/main" xmlns="" val="20003"/>
                    </a:ext>
                  </a:extLst>
                </a:gridCol>
              </a:tblGrid>
              <a:tr h="401722">
                <a:tc>
                  <a:txBody>
                    <a:bodyPr/>
                    <a:lstStyle/>
                    <a:p>
                      <a:r>
                        <a:rPr lang="en-US" dirty="0"/>
                        <a:t>Data Model</a:t>
                      </a:r>
                    </a:p>
                  </a:txBody>
                  <a:tcPr/>
                </a:tc>
                <a:tc>
                  <a:txBody>
                    <a:bodyPr/>
                    <a:lstStyle/>
                    <a:p>
                      <a:r>
                        <a:rPr lang="en-US" dirty="0"/>
                        <a:t>No. of estimators</a:t>
                      </a:r>
                    </a:p>
                  </a:txBody>
                  <a:tcPr/>
                </a:tc>
                <a:tc>
                  <a:txBody>
                    <a:bodyPr/>
                    <a:lstStyle/>
                    <a:p>
                      <a:r>
                        <a:rPr lang="en-US" dirty="0"/>
                        <a:t>Maximum Depth</a:t>
                      </a:r>
                    </a:p>
                  </a:txBody>
                  <a:tcPr/>
                </a:tc>
                <a:tc>
                  <a:txBody>
                    <a:bodyPr/>
                    <a:lstStyle/>
                    <a:p>
                      <a:r>
                        <a:rPr lang="en-US" dirty="0"/>
                        <a:t>AUC Score</a:t>
                      </a:r>
                    </a:p>
                  </a:txBody>
                  <a:tcPr/>
                </a:tc>
                <a:extLst>
                  <a:ext uri="{0D108BD9-81ED-4DB2-BD59-A6C34878D82A}">
                    <a16:rowId xmlns:a16="http://schemas.microsoft.com/office/drawing/2014/main" xmlns="" val="10000"/>
                  </a:ext>
                </a:extLst>
              </a:tr>
              <a:tr h="304800">
                <a:tc>
                  <a:txBody>
                    <a:bodyPr/>
                    <a:lstStyle/>
                    <a:p>
                      <a:r>
                        <a:rPr lang="en-US" dirty="0"/>
                        <a:t>Removed 98s</a:t>
                      </a:r>
                    </a:p>
                  </a:txBody>
                  <a:tcPr/>
                </a:tc>
                <a:tc>
                  <a:txBody>
                    <a:bodyPr/>
                    <a:lstStyle/>
                    <a:p>
                      <a:r>
                        <a:rPr lang="en-US" dirty="0"/>
                        <a:t>18</a:t>
                      </a:r>
                    </a:p>
                  </a:txBody>
                  <a:tcPr/>
                </a:tc>
                <a:tc>
                  <a:txBody>
                    <a:bodyPr/>
                    <a:lstStyle/>
                    <a:p>
                      <a:r>
                        <a:rPr lang="en-US" dirty="0"/>
                        <a:t>8</a:t>
                      </a:r>
                    </a:p>
                  </a:txBody>
                  <a:tcPr/>
                </a:tc>
                <a:tc>
                  <a:txBody>
                    <a:bodyPr/>
                    <a:lstStyle/>
                    <a:p>
                      <a:r>
                        <a:rPr lang="en-US" dirty="0"/>
                        <a:t>0.8648</a:t>
                      </a:r>
                    </a:p>
                  </a:txBody>
                  <a:tcPr/>
                </a:tc>
                <a:extLst>
                  <a:ext uri="{0D108BD9-81ED-4DB2-BD59-A6C34878D82A}">
                    <a16:rowId xmlns:a16="http://schemas.microsoft.com/office/drawing/2014/main" xmlns="" val="10001"/>
                  </a:ext>
                </a:extLst>
              </a:tr>
              <a:tr h="320040">
                <a:tc>
                  <a:txBody>
                    <a:bodyPr/>
                    <a:lstStyle/>
                    <a:p>
                      <a:r>
                        <a:rPr lang="en-US" dirty="0"/>
                        <a:t>Removed 98s</a:t>
                      </a:r>
                    </a:p>
                  </a:txBody>
                  <a:tcPr/>
                </a:tc>
                <a:tc>
                  <a:txBody>
                    <a:bodyPr/>
                    <a:lstStyle/>
                    <a:p>
                      <a:r>
                        <a:rPr lang="en-US" dirty="0"/>
                        <a:t>14</a:t>
                      </a:r>
                    </a:p>
                  </a:txBody>
                  <a:tcPr/>
                </a:tc>
                <a:tc>
                  <a:txBody>
                    <a:bodyPr/>
                    <a:lstStyle/>
                    <a:p>
                      <a:r>
                        <a:rPr lang="en-US" dirty="0"/>
                        <a:t>9</a:t>
                      </a:r>
                    </a:p>
                  </a:txBody>
                  <a:tcPr/>
                </a:tc>
                <a:tc>
                  <a:txBody>
                    <a:bodyPr/>
                    <a:lstStyle/>
                    <a:p>
                      <a:r>
                        <a:rPr lang="en-US" dirty="0"/>
                        <a:t>0.8642</a:t>
                      </a:r>
                    </a:p>
                  </a:txBody>
                  <a:tcPr/>
                </a:tc>
                <a:extLst>
                  <a:ext uri="{0D108BD9-81ED-4DB2-BD59-A6C34878D82A}">
                    <a16:rowId xmlns:a16="http://schemas.microsoft.com/office/drawing/2014/main" xmlns="" val="10002"/>
                  </a:ext>
                </a:extLst>
              </a:tr>
              <a:tr h="5638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Removed</a:t>
                      </a:r>
                      <a:r>
                        <a:rPr lang="en-US" baseline="0" dirty="0"/>
                        <a:t> Debt Outliers, Median-Fill</a:t>
                      </a:r>
                      <a:endParaRPr lang="en-US" dirty="0"/>
                    </a:p>
                  </a:txBody>
                  <a:tcPr/>
                </a:tc>
                <a:tc>
                  <a:txBody>
                    <a:bodyPr/>
                    <a:lstStyle/>
                    <a:p>
                      <a:r>
                        <a:rPr lang="en-US" dirty="0"/>
                        <a:t>15</a:t>
                      </a:r>
                    </a:p>
                  </a:txBody>
                  <a:tcPr/>
                </a:tc>
                <a:tc>
                  <a:txBody>
                    <a:bodyPr/>
                    <a:lstStyle/>
                    <a:p>
                      <a:r>
                        <a:rPr lang="en-US" dirty="0"/>
                        <a:t>8</a:t>
                      </a:r>
                    </a:p>
                  </a:txBody>
                  <a:tcPr/>
                </a:tc>
                <a:tc>
                  <a:txBody>
                    <a:bodyPr/>
                    <a:lstStyle/>
                    <a:p>
                      <a:r>
                        <a:rPr lang="en-US" dirty="0"/>
                        <a:t>0.8640</a:t>
                      </a:r>
                    </a:p>
                  </a:txBody>
                  <a:tcPr/>
                </a:tc>
                <a:extLst>
                  <a:ext uri="{0D108BD9-81ED-4DB2-BD59-A6C34878D82A}">
                    <a16:rowId xmlns:a16="http://schemas.microsoft.com/office/drawing/2014/main" xmlns="" val="10003"/>
                  </a:ext>
                </a:extLst>
              </a:tr>
              <a:tr h="30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Median-Fill</a:t>
                      </a:r>
                    </a:p>
                  </a:txBody>
                  <a:tcPr/>
                </a:tc>
                <a:tc>
                  <a:txBody>
                    <a:bodyPr/>
                    <a:lstStyle/>
                    <a:p>
                      <a:r>
                        <a:rPr lang="en-US" dirty="0"/>
                        <a:t>17</a:t>
                      </a:r>
                    </a:p>
                  </a:txBody>
                  <a:tcPr/>
                </a:tc>
                <a:tc>
                  <a:txBody>
                    <a:bodyPr/>
                    <a:lstStyle/>
                    <a:p>
                      <a:r>
                        <a:rPr lang="en-US" dirty="0"/>
                        <a:t>8</a:t>
                      </a:r>
                    </a:p>
                  </a:txBody>
                  <a:tcPr/>
                </a:tc>
                <a:tc>
                  <a:txBody>
                    <a:bodyPr/>
                    <a:lstStyle/>
                    <a:p>
                      <a:r>
                        <a:rPr lang="en-US" dirty="0"/>
                        <a:t>0.8639</a:t>
                      </a:r>
                    </a:p>
                  </a:txBody>
                  <a:tcPr/>
                </a:tc>
                <a:extLst>
                  <a:ext uri="{0D108BD9-81ED-4DB2-BD59-A6C34878D82A}">
                    <a16:rowId xmlns:a16="http://schemas.microsoft.com/office/drawing/2014/main" xmlns="" val="10004"/>
                  </a:ext>
                </a:extLst>
              </a:tr>
              <a:tr h="320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Removed Utilization Outliers</a:t>
                      </a:r>
                    </a:p>
                  </a:txBody>
                  <a:tcPr/>
                </a:tc>
                <a:tc>
                  <a:txBody>
                    <a:bodyPr/>
                    <a:lstStyle/>
                    <a:p>
                      <a:r>
                        <a:rPr lang="en-US" dirty="0"/>
                        <a:t>18</a:t>
                      </a:r>
                    </a:p>
                  </a:txBody>
                  <a:tcPr/>
                </a:tc>
                <a:tc>
                  <a:txBody>
                    <a:bodyPr/>
                    <a:lstStyle/>
                    <a:p>
                      <a:r>
                        <a:rPr lang="en-US" dirty="0"/>
                        <a:t>8</a:t>
                      </a:r>
                    </a:p>
                  </a:txBody>
                  <a:tcPr/>
                </a:tc>
                <a:tc>
                  <a:txBody>
                    <a:bodyPr/>
                    <a:lstStyle/>
                    <a:p>
                      <a:r>
                        <a:rPr lang="en-US" dirty="0"/>
                        <a:t>0.8638</a:t>
                      </a:r>
                    </a:p>
                  </a:txBody>
                  <a:tcPr/>
                </a:tc>
                <a:extLst>
                  <a:ext uri="{0D108BD9-81ED-4DB2-BD59-A6C34878D82A}">
                    <a16:rowId xmlns:a16="http://schemas.microsoft.com/office/drawing/2014/main" xmlns="" val="10005"/>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Removed 98s</a:t>
                      </a:r>
                    </a:p>
                  </a:txBody>
                  <a:tcPr/>
                </a:tc>
                <a:tc>
                  <a:txBody>
                    <a:bodyPr/>
                    <a:lstStyle/>
                    <a:p>
                      <a:r>
                        <a:rPr lang="en-US" dirty="0"/>
                        <a:t>11</a:t>
                      </a:r>
                    </a:p>
                  </a:txBody>
                  <a:tcPr/>
                </a:tc>
                <a:tc>
                  <a:txBody>
                    <a:bodyPr/>
                    <a:lstStyle/>
                    <a:p>
                      <a:r>
                        <a:rPr lang="en-US" dirty="0"/>
                        <a:t>8</a:t>
                      </a:r>
                    </a:p>
                  </a:txBody>
                  <a:tcPr/>
                </a:tc>
                <a:tc>
                  <a:txBody>
                    <a:bodyPr/>
                    <a:lstStyle/>
                    <a:p>
                      <a:r>
                        <a:rPr lang="en-US" dirty="0"/>
                        <a:t>0.8637</a:t>
                      </a:r>
                    </a:p>
                  </a:txBody>
                  <a:tcPr/>
                </a:tc>
                <a:extLst>
                  <a:ext uri="{0D108BD9-81ED-4DB2-BD59-A6C34878D82A}">
                    <a16:rowId xmlns:a16="http://schemas.microsoft.com/office/drawing/2014/main" xmlns="" val="10006"/>
                  </a:ext>
                </a:extLst>
              </a:tr>
              <a:tr h="350520">
                <a:tc>
                  <a:txBody>
                    <a:bodyPr/>
                    <a:lstStyle/>
                    <a:p>
                      <a:r>
                        <a:rPr lang="en-US" dirty="0"/>
                        <a:t>Removed Utilization Outliers</a:t>
                      </a:r>
                    </a:p>
                  </a:txBody>
                  <a:tcPr/>
                </a:tc>
                <a:tc>
                  <a:txBody>
                    <a:bodyPr/>
                    <a:lstStyle/>
                    <a:p>
                      <a:r>
                        <a:rPr lang="en-US" dirty="0"/>
                        <a:t>11</a:t>
                      </a:r>
                    </a:p>
                  </a:txBody>
                  <a:tcPr/>
                </a:tc>
                <a:tc>
                  <a:txBody>
                    <a:bodyPr/>
                    <a:lstStyle/>
                    <a:p>
                      <a:r>
                        <a:rPr lang="en-US" dirty="0"/>
                        <a:t>9</a:t>
                      </a:r>
                    </a:p>
                  </a:txBody>
                  <a:tcPr/>
                </a:tc>
                <a:tc>
                  <a:txBody>
                    <a:bodyPr/>
                    <a:lstStyle/>
                    <a:p>
                      <a:r>
                        <a:rPr lang="en-US" dirty="0"/>
                        <a:t>0.8636</a:t>
                      </a:r>
                    </a:p>
                  </a:txBody>
                  <a:tcPr/>
                </a:tc>
                <a:extLst>
                  <a:ext uri="{0D108BD9-81ED-4DB2-BD59-A6C34878D82A}">
                    <a16:rowId xmlns:a16="http://schemas.microsoft.com/office/drawing/2014/main" xmlns="" val="10007"/>
                  </a:ext>
                </a:extLst>
              </a:tr>
              <a:tr h="4294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Removed</a:t>
                      </a:r>
                      <a:r>
                        <a:rPr lang="en-US" baseline="0" dirty="0"/>
                        <a:t> Debt Outliers, Median-Fill</a:t>
                      </a:r>
                      <a:endParaRPr lang="en-US" dirty="0"/>
                    </a:p>
                  </a:txBody>
                  <a:tcPr/>
                </a:tc>
                <a:tc>
                  <a:txBody>
                    <a:bodyPr/>
                    <a:lstStyle/>
                    <a:p>
                      <a:r>
                        <a:rPr lang="en-US" dirty="0"/>
                        <a:t>16</a:t>
                      </a:r>
                    </a:p>
                  </a:txBody>
                  <a:tcPr/>
                </a:tc>
                <a:tc>
                  <a:txBody>
                    <a:bodyPr/>
                    <a:lstStyle/>
                    <a:p>
                      <a:r>
                        <a:rPr lang="en-US" dirty="0"/>
                        <a:t>9</a:t>
                      </a:r>
                    </a:p>
                  </a:txBody>
                  <a:tcPr/>
                </a:tc>
                <a:tc>
                  <a:txBody>
                    <a:bodyPr/>
                    <a:lstStyle/>
                    <a:p>
                      <a:r>
                        <a:rPr lang="en-US" dirty="0"/>
                        <a:t>0.8635</a:t>
                      </a:r>
                    </a:p>
                  </a:txBody>
                  <a:tcPr/>
                </a:tc>
                <a:extLst>
                  <a:ext uri="{0D108BD9-81ED-4DB2-BD59-A6C34878D82A}">
                    <a16:rowId xmlns:a16="http://schemas.microsoft.com/office/drawing/2014/main" xmlns="" val="10008"/>
                  </a:ext>
                </a:extLst>
              </a:tr>
              <a:tr h="4294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Removed</a:t>
                      </a:r>
                      <a:r>
                        <a:rPr lang="en-US" baseline="0" dirty="0"/>
                        <a:t> Debt Outliers, Median-Fill</a:t>
                      </a:r>
                      <a:endParaRPr lang="en-US" dirty="0"/>
                    </a:p>
                  </a:txBody>
                  <a:tcPr/>
                </a:tc>
                <a:tc>
                  <a:txBody>
                    <a:bodyPr/>
                    <a:lstStyle/>
                    <a:p>
                      <a:r>
                        <a:rPr lang="en-US" dirty="0"/>
                        <a:t>10</a:t>
                      </a:r>
                    </a:p>
                  </a:txBody>
                  <a:tcPr/>
                </a:tc>
                <a:tc>
                  <a:txBody>
                    <a:bodyPr/>
                    <a:lstStyle/>
                    <a:p>
                      <a:r>
                        <a:rPr lang="en-US" dirty="0"/>
                        <a:t>6</a:t>
                      </a:r>
                    </a:p>
                  </a:txBody>
                  <a:tcPr/>
                </a:tc>
                <a:tc>
                  <a:txBody>
                    <a:bodyPr/>
                    <a:lstStyle/>
                    <a:p>
                      <a:r>
                        <a:rPr lang="en-US" dirty="0"/>
                        <a:t>0.8634</a:t>
                      </a:r>
                    </a:p>
                  </a:txBody>
                  <a:tcPr/>
                </a:tc>
                <a:extLst>
                  <a:ext uri="{0D108BD9-81ED-4DB2-BD59-A6C34878D82A}">
                    <a16:rowId xmlns:a16="http://schemas.microsoft.com/office/drawing/2014/main" xmlns="" val="10009"/>
                  </a:ext>
                </a:extLst>
              </a:tr>
              <a:tr h="4294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Removed</a:t>
                      </a:r>
                      <a:r>
                        <a:rPr lang="en-US" baseline="0" dirty="0"/>
                        <a:t> Debt Outliers, Median-Fill</a:t>
                      </a:r>
                      <a:endParaRPr lang="en-US" dirty="0"/>
                    </a:p>
                  </a:txBody>
                  <a:tcPr/>
                </a:tc>
                <a:tc>
                  <a:txBody>
                    <a:bodyPr/>
                    <a:lstStyle/>
                    <a:p>
                      <a:r>
                        <a:rPr lang="en-US" dirty="0"/>
                        <a:t>17</a:t>
                      </a:r>
                    </a:p>
                  </a:txBody>
                  <a:tcPr/>
                </a:tc>
                <a:tc>
                  <a:txBody>
                    <a:bodyPr/>
                    <a:lstStyle/>
                    <a:p>
                      <a:r>
                        <a:rPr lang="en-US" dirty="0"/>
                        <a:t>7</a:t>
                      </a:r>
                    </a:p>
                  </a:txBody>
                  <a:tcPr/>
                </a:tc>
                <a:tc>
                  <a:txBody>
                    <a:bodyPr/>
                    <a:lstStyle/>
                    <a:p>
                      <a:r>
                        <a:rPr lang="en-US" dirty="0"/>
                        <a:t>0.8633</a:t>
                      </a:r>
                    </a:p>
                  </a:txBody>
                  <a:tcPr/>
                </a:tc>
                <a:extLst>
                  <a:ext uri="{0D108BD9-81ED-4DB2-BD59-A6C34878D82A}">
                    <a16:rowId xmlns:a16="http://schemas.microsoft.com/office/drawing/2014/main" xmlns="" val="10010"/>
                  </a:ext>
                </a:extLst>
              </a:tr>
            </a:tbl>
          </a:graphicData>
        </a:graphic>
      </p:graphicFrame>
    </p:spTree>
    <p:extLst>
      <p:ext uri="{BB962C8B-B14F-4D97-AF65-F5344CB8AC3E}">
        <p14:creationId xmlns:p14="http://schemas.microsoft.com/office/powerpoint/2010/main" val="16059120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60979" y="133350"/>
            <a:ext cx="6259021" cy="400110"/>
          </a:xfrm>
          <a:prstGeom prst="rect">
            <a:avLst/>
          </a:prstGeom>
          <a:solidFill>
            <a:schemeClr val="accent1">
              <a:lumMod val="60000"/>
              <a:lumOff val="40000"/>
              <a:alpha val="27000"/>
            </a:schemeClr>
          </a:solidFill>
        </p:spPr>
        <p:txBody>
          <a:bodyPr wrap="none" rtlCol="0">
            <a:spAutoFit/>
          </a:bodyPr>
          <a:lstStyle/>
          <a:p>
            <a:r>
              <a:rPr lang="en-US" sz="2000" dirty="0">
                <a:solidFill>
                  <a:schemeClr val="accent1">
                    <a:lumMod val="75000"/>
                  </a:schemeClr>
                </a:solidFill>
                <a:latin typeface="Arial Rounded MT Bold" panose="020F0704030504030204" pitchFamily="34" charset="0"/>
              </a:rPr>
              <a:t>PREDICTIVE DATA ANALYSIS – </a:t>
            </a:r>
            <a:r>
              <a:rPr lang="en-US" sz="2000" dirty="0" smtClean="0">
                <a:solidFill>
                  <a:schemeClr val="accent1">
                    <a:lumMod val="75000"/>
                  </a:schemeClr>
                </a:solidFill>
                <a:latin typeface="Arial Rounded MT Bold" panose="020F0704030504030204" pitchFamily="34" charset="0"/>
              </a:rPr>
              <a:t>KNN CLASSIFIER</a:t>
            </a:r>
            <a:endParaRPr lang="en-US" sz="2000" dirty="0">
              <a:solidFill>
                <a:schemeClr val="accent1">
                  <a:lumMod val="75000"/>
                </a:schemeClr>
              </a:solidFill>
              <a:latin typeface="Arial Rounded MT Bold" panose="020F0704030504030204" pitchFamily="34" charset="0"/>
            </a:endParaRPr>
          </a:p>
        </p:txBody>
      </p:sp>
      <p:sp>
        <p:nvSpPr>
          <p:cNvPr id="5" name="Slide Number Placeholder 4"/>
          <p:cNvSpPr>
            <a:spLocks noGrp="1"/>
          </p:cNvSpPr>
          <p:nvPr>
            <p:ph type="sldNum" sz="quarter" idx="12"/>
          </p:nvPr>
        </p:nvSpPr>
        <p:spPr/>
        <p:txBody>
          <a:bodyPr/>
          <a:lstStyle/>
          <a:p>
            <a:fld id="{FB8D30E9-DD3B-4111-9AE8-7AB8714CE023}" type="slidenum">
              <a:rPr lang="en-US" smtClean="0"/>
              <a:t>13</a:t>
            </a:fld>
            <a:endParaRPr lang="en-US"/>
          </a:p>
        </p:txBody>
      </p:sp>
      <p:graphicFrame>
        <p:nvGraphicFramePr>
          <p:cNvPr id="2" name="Table 1"/>
          <p:cNvGraphicFramePr>
            <a:graphicFrameLocks noGrp="1"/>
          </p:cNvGraphicFramePr>
          <p:nvPr>
            <p:extLst>
              <p:ext uri="{D42A27DB-BD31-4B8C-83A1-F6EECF244321}">
                <p14:modId xmlns:p14="http://schemas.microsoft.com/office/powerpoint/2010/main" val="4032177505"/>
              </p:ext>
            </p:extLst>
          </p:nvPr>
        </p:nvGraphicFramePr>
        <p:xfrm>
          <a:off x="727820" y="580922"/>
          <a:ext cx="7543800" cy="4285063"/>
        </p:xfrm>
        <a:graphic>
          <a:graphicData uri="http://schemas.openxmlformats.org/drawingml/2006/table">
            <a:tbl>
              <a:tblPr firstRow="1" bandRow="1">
                <a:tableStyleId>{5C22544A-7EE6-4342-B048-85BDC9FD1C3A}</a:tableStyleId>
              </a:tblPr>
              <a:tblGrid>
                <a:gridCol w="3767980">
                  <a:extLst>
                    <a:ext uri="{9D8B030D-6E8A-4147-A177-3AD203B41FA5}">
                      <a16:colId xmlns:a16="http://schemas.microsoft.com/office/drawing/2014/main" xmlns="" val="20000"/>
                    </a:ext>
                  </a:extLst>
                </a:gridCol>
                <a:gridCol w="2165346">
                  <a:extLst>
                    <a:ext uri="{9D8B030D-6E8A-4147-A177-3AD203B41FA5}">
                      <a16:colId xmlns:a16="http://schemas.microsoft.com/office/drawing/2014/main" xmlns="" val="20001"/>
                    </a:ext>
                  </a:extLst>
                </a:gridCol>
                <a:gridCol w="1610474">
                  <a:extLst>
                    <a:ext uri="{9D8B030D-6E8A-4147-A177-3AD203B41FA5}">
                      <a16:colId xmlns:a16="http://schemas.microsoft.com/office/drawing/2014/main" xmlns="" val="20002"/>
                    </a:ext>
                  </a:extLst>
                </a:gridCol>
              </a:tblGrid>
              <a:tr h="401722">
                <a:tc>
                  <a:txBody>
                    <a:bodyPr/>
                    <a:lstStyle/>
                    <a:p>
                      <a:r>
                        <a:rPr lang="en-US" dirty="0"/>
                        <a:t>Data Model</a:t>
                      </a:r>
                    </a:p>
                  </a:txBody>
                  <a:tcPr/>
                </a:tc>
                <a:tc>
                  <a:txBody>
                    <a:bodyPr/>
                    <a:lstStyle/>
                    <a:p>
                      <a:r>
                        <a:rPr lang="en-US" dirty="0"/>
                        <a:t>No. of neighbors</a:t>
                      </a:r>
                      <a:r>
                        <a:rPr lang="en-US" baseline="0" dirty="0"/>
                        <a:t> (k)</a:t>
                      </a:r>
                      <a:endParaRPr lang="en-US" dirty="0"/>
                    </a:p>
                  </a:txBody>
                  <a:tcPr/>
                </a:tc>
                <a:tc>
                  <a:txBody>
                    <a:bodyPr/>
                    <a:lstStyle/>
                    <a:p>
                      <a:r>
                        <a:rPr lang="en-US" dirty="0"/>
                        <a:t>AUC Score</a:t>
                      </a:r>
                    </a:p>
                  </a:txBody>
                  <a:tcPr/>
                </a:tc>
                <a:extLst>
                  <a:ext uri="{0D108BD9-81ED-4DB2-BD59-A6C34878D82A}">
                    <a16:rowId xmlns:a16="http://schemas.microsoft.com/office/drawing/2014/main" xmlns="" val="10000"/>
                  </a:ext>
                </a:extLst>
              </a:tr>
              <a:tr h="304800">
                <a:tc>
                  <a:txBody>
                    <a:bodyPr/>
                    <a:lstStyle/>
                    <a:p>
                      <a:r>
                        <a:rPr lang="en-US" dirty="0"/>
                        <a:t>Removed 98s</a:t>
                      </a:r>
                    </a:p>
                  </a:txBody>
                  <a:tcPr/>
                </a:tc>
                <a:tc>
                  <a:txBody>
                    <a:bodyPr/>
                    <a:lstStyle/>
                    <a:p>
                      <a:r>
                        <a:rPr lang="en-US" dirty="0"/>
                        <a:t>6</a:t>
                      </a:r>
                    </a:p>
                  </a:txBody>
                  <a:tcPr/>
                </a:tc>
                <a:tc>
                  <a:txBody>
                    <a:bodyPr/>
                    <a:lstStyle/>
                    <a:p>
                      <a:r>
                        <a:rPr lang="en-US" dirty="0"/>
                        <a:t>0.5267</a:t>
                      </a:r>
                    </a:p>
                  </a:txBody>
                  <a:tcPr/>
                </a:tc>
                <a:extLst>
                  <a:ext uri="{0D108BD9-81ED-4DB2-BD59-A6C34878D82A}">
                    <a16:rowId xmlns:a16="http://schemas.microsoft.com/office/drawing/2014/main" xmlns="" val="10001"/>
                  </a:ext>
                </a:extLst>
              </a:tr>
              <a:tr h="320040">
                <a:tc>
                  <a:txBody>
                    <a:bodyPr/>
                    <a:lstStyle/>
                    <a:p>
                      <a:r>
                        <a:rPr lang="en-US"/>
                        <a:t>Removed Utilization Outliers</a:t>
                      </a:r>
                      <a:endParaRPr lang="en-US" dirty="0"/>
                    </a:p>
                  </a:txBody>
                  <a:tcPr/>
                </a:tc>
                <a:tc>
                  <a:txBody>
                    <a:bodyPr/>
                    <a:lstStyle/>
                    <a:p>
                      <a:r>
                        <a:rPr lang="en-US" dirty="0"/>
                        <a:t>7</a:t>
                      </a:r>
                    </a:p>
                  </a:txBody>
                  <a:tcPr/>
                </a:tc>
                <a:tc>
                  <a:txBody>
                    <a:bodyPr/>
                    <a:lstStyle/>
                    <a:p>
                      <a:r>
                        <a:rPr lang="en-US" dirty="0"/>
                        <a:t>0.5222</a:t>
                      </a:r>
                    </a:p>
                  </a:txBody>
                  <a:tcPr/>
                </a:tc>
                <a:extLst>
                  <a:ext uri="{0D108BD9-81ED-4DB2-BD59-A6C34878D82A}">
                    <a16:rowId xmlns:a16="http://schemas.microsoft.com/office/drawing/2014/main" xmlns="" val="10002"/>
                  </a:ext>
                </a:extLst>
              </a:tr>
              <a:tr h="400386">
                <a:tc>
                  <a:txBody>
                    <a:bodyPr/>
                    <a:lstStyle/>
                    <a:p>
                      <a:r>
                        <a:rPr lang="en-US" dirty="0"/>
                        <a:t>Removed Utilization Outliers</a:t>
                      </a:r>
                    </a:p>
                  </a:txBody>
                  <a:tcPr/>
                </a:tc>
                <a:tc>
                  <a:txBody>
                    <a:bodyPr/>
                    <a:lstStyle/>
                    <a:p>
                      <a:r>
                        <a:rPr lang="en-US" dirty="0"/>
                        <a:t>8</a:t>
                      </a:r>
                    </a:p>
                  </a:txBody>
                  <a:tcPr/>
                </a:tc>
                <a:tc>
                  <a:txBody>
                    <a:bodyPr/>
                    <a:lstStyle/>
                    <a:p>
                      <a:r>
                        <a:rPr lang="en-US" dirty="0"/>
                        <a:t>0.5214</a:t>
                      </a:r>
                    </a:p>
                  </a:txBody>
                  <a:tcPr/>
                </a:tc>
                <a:extLst>
                  <a:ext uri="{0D108BD9-81ED-4DB2-BD59-A6C34878D82A}">
                    <a16:rowId xmlns:a16="http://schemas.microsoft.com/office/drawing/2014/main" xmlns="" val="10003"/>
                  </a:ext>
                </a:extLst>
              </a:tr>
              <a:tr h="304800">
                <a:tc>
                  <a:txBody>
                    <a:bodyPr/>
                    <a:lstStyle/>
                    <a:p>
                      <a:r>
                        <a:rPr lang="en-US" dirty="0"/>
                        <a:t>Removed Utilization Outliers</a:t>
                      </a:r>
                    </a:p>
                  </a:txBody>
                  <a:tcPr/>
                </a:tc>
                <a:tc>
                  <a:txBody>
                    <a:bodyPr/>
                    <a:lstStyle/>
                    <a:p>
                      <a:r>
                        <a:rPr lang="en-US" dirty="0"/>
                        <a:t>9</a:t>
                      </a:r>
                    </a:p>
                  </a:txBody>
                  <a:tcPr/>
                </a:tc>
                <a:tc>
                  <a:txBody>
                    <a:bodyPr/>
                    <a:lstStyle/>
                    <a:p>
                      <a:r>
                        <a:rPr lang="en-US" dirty="0"/>
                        <a:t>0.5197</a:t>
                      </a:r>
                    </a:p>
                  </a:txBody>
                  <a:tcPr/>
                </a:tc>
                <a:extLst>
                  <a:ext uri="{0D108BD9-81ED-4DB2-BD59-A6C34878D82A}">
                    <a16:rowId xmlns:a16="http://schemas.microsoft.com/office/drawing/2014/main" xmlns="" val="10004"/>
                  </a:ext>
                </a:extLst>
              </a:tr>
              <a:tr h="320040">
                <a:tc>
                  <a:txBody>
                    <a:bodyPr/>
                    <a:lstStyle/>
                    <a:p>
                      <a:r>
                        <a:rPr lang="en-US" dirty="0"/>
                        <a:t>Removed 98s</a:t>
                      </a:r>
                    </a:p>
                  </a:txBody>
                  <a:tcPr/>
                </a:tc>
                <a:tc>
                  <a:txBody>
                    <a:bodyPr/>
                    <a:lstStyle/>
                    <a:p>
                      <a:r>
                        <a:rPr lang="en-US" dirty="0"/>
                        <a:t>9</a:t>
                      </a:r>
                    </a:p>
                  </a:txBody>
                  <a:tcPr/>
                </a:tc>
                <a:tc>
                  <a:txBody>
                    <a:bodyPr/>
                    <a:lstStyle/>
                    <a:p>
                      <a:r>
                        <a:rPr lang="en-US" dirty="0"/>
                        <a:t>0.5196</a:t>
                      </a:r>
                    </a:p>
                  </a:txBody>
                  <a:tcPr/>
                </a:tc>
                <a:extLst>
                  <a:ext uri="{0D108BD9-81ED-4DB2-BD59-A6C34878D82A}">
                    <a16:rowId xmlns:a16="http://schemas.microsoft.com/office/drawing/2014/main" xmlns="" val="10005"/>
                  </a:ext>
                </a:extLst>
              </a:tr>
              <a:tr h="335280">
                <a:tc>
                  <a:txBody>
                    <a:bodyPr/>
                    <a:lstStyle/>
                    <a:p>
                      <a:r>
                        <a:rPr lang="en-US" dirty="0"/>
                        <a:t>Removed Utilization Outliers</a:t>
                      </a:r>
                    </a:p>
                  </a:txBody>
                  <a:tcPr/>
                </a:tc>
                <a:tc>
                  <a:txBody>
                    <a:bodyPr/>
                    <a:lstStyle/>
                    <a:p>
                      <a:r>
                        <a:rPr lang="en-US" dirty="0"/>
                        <a:t>6</a:t>
                      </a:r>
                    </a:p>
                  </a:txBody>
                  <a:tcPr/>
                </a:tc>
                <a:tc>
                  <a:txBody>
                    <a:bodyPr/>
                    <a:lstStyle/>
                    <a:p>
                      <a:r>
                        <a:rPr lang="en-US" dirty="0"/>
                        <a:t>0.5189</a:t>
                      </a:r>
                    </a:p>
                  </a:txBody>
                  <a:tcPr/>
                </a:tc>
                <a:extLst>
                  <a:ext uri="{0D108BD9-81ED-4DB2-BD59-A6C34878D82A}">
                    <a16:rowId xmlns:a16="http://schemas.microsoft.com/office/drawing/2014/main" xmlns="" val="10006"/>
                  </a:ext>
                </a:extLst>
              </a:tr>
              <a:tr h="3505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Removed</a:t>
                      </a:r>
                      <a:r>
                        <a:rPr lang="en-US" baseline="0" dirty="0"/>
                        <a:t> Debt Outliers, Median-Fill</a:t>
                      </a:r>
                      <a:endParaRPr lang="en-US" dirty="0"/>
                    </a:p>
                  </a:txBody>
                  <a:tcPr/>
                </a:tc>
                <a:tc>
                  <a:txBody>
                    <a:bodyPr/>
                    <a:lstStyle/>
                    <a:p>
                      <a:r>
                        <a:rPr lang="en-US" dirty="0"/>
                        <a:t>7</a:t>
                      </a:r>
                    </a:p>
                  </a:txBody>
                  <a:tcPr/>
                </a:tc>
                <a:tc>
                  <a:txBody>
                    <a:bodyPr/>
                    <a:lstStyle/>
                    <a:p>
                      <a:r>
                        <a:rPr lang="en-US" dirty="0"/>
                        <a:t>0.5168</a:t>
                      </a:r>
                    </a:p>
                  </a:txBody>
                  <a:tcPr/>
                </a:tc>
                <a:extLst>
                  <a:ext uri="{0D108BD9-81ED-4DB2-BD59-A6C34878D82A}">
                    <a16:rowId xmlns:a16="http://schemas.microsoft.com/office/drawing/2014/main" xmlns="" val="10007"/>
                  </a:ext>
                </a:extLst>
              </a:tr>
              <a:tr h="429465">
                <a:tc>
                  <a:txBody>
                    <a:bodyPr/>
                    <a:lstStyle/>
                    <a:p>
                      <a:r>
                        <a:rPr lang="en-US" dirty="0"/>
                        <a:t>Removed 98s</a:t>
                      </a:r>
                    </a:p>
                  </a:txBody>
                  <a:tcPr/>
                </a:tc>
                <a:tc>
                  <a:txBody>
                    <a:bodyPr/>
                    <a:lstStyle/>
                    <a:p>
                      <a:r>
                        <a:rPr lang="en-US" dirty="0"/>
                        <a:t>5</a:t>
                      </a:r>
                    </a:p>
                  </a:txBody>
                  <a:tcPr/>
                </a:tc>
                <a:tc>
                  <a:txBody>
                    <a:bodyPr/>
                    <a:lstStyle/>
                    <a:p>
                      <a:r>
                        <a:rPr lang="en-US" dirty="0"/>
                        <a:t>0.5160</a:t>
                      </a:r>
                    </a:p>
                  </a:txBody>
                  <a:tcPr/>
                </a:tc>
                <a:extLst>
                  <a:ext uri="{0D108BD9-81ED-4DB2-BD59-A6C34878D82A}">
                    <a16:rowId xmlns:a16="http://schemas.microsoft.com/office/drawing/2014/main" xmlns="" val="10008"/>
                  </a:ext>
                </a:extLst>
              </a:tr>
              <a:tr h="4294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Removed</a:t>
                      </a:r>
                      <a:r>
                        <a:rPr lang="en-US" baseline="0" dirty="0"/>
                        <a:t> Debt Outliers, Median-Fill</a:t>
                      </a:r>
                      <a:endParaRPr lang="en-US" dirty="0"/>
                    </a:p>
                  </a:txBody>
                  <a:tcPr/>
                </a:tc>
                <a:tc>
                  <a:txBody>
                    <a:bodyPr/>
                    <a:lstStyle/>
                    <a:p>
                      <a:r>
                        <a:rPr lang="en-US" dirty="0"/>
                        <a:t>5</a:t>
                      </a:r>
                    </a:p>
                  </a:txBody>
                  <a:tcPr/>
                </a:tc>
                <a:tc>
                  <a:txBody>
                    <a:bodyPr/>
                    <a:lstStyle/>
                    <a:p>
                      <a:r>
                        <a:rPr lang="en-US" dirty="0"/>
                        <a:t>0.5156</a:t>
                      </a:r>
                    </a:p>
                  </a:txBody>
                  <a:tcPr/>
                </a:tc>
                <a:extLst>
                  <a:ext uri="{0D108BD9-81ED-4DB2-BD59-A6C34878D82A}">
                    <a16:rowId xmlns:a16="http://schemas.microsoft.com/office/drawing/2014/main" xmlns="" val="10009"/>
                  </a:ext>
                </a:extLst>
              </a:tr>
              <a:tr h="4294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Median-Fill</a:t>
                      </a:r>
                    </a:p>
                  </a:txBody>
                  <a:tcPr/>
                </a:tc>
                <a:tc>
                  <a:txBody>
                    <a:bodyPr/>
                    <a:lstStyle/>
                    <a:p>
                      <a:r>
                        <a:rPr lang="en-US" dirty="0"/>
                        <a:t>9</a:t>
                      </a:r>
                    </a:p>
                  </a:txBody>
                  <a:tcPr/>
                </a:tc>
                <a:tc>
                  <a:txBody>
                    <a:bodyPr/>
                    <a:lstStyle/>
                    <a:p>
                      <a:r>
                        <a:rPr lang="en-US" dirty="0"/>
                        <a:t>0.5149</a:t>
                      </a:r>
                    </a:p>
                  </a:txBody>
                  <a:tcPr/>
                </a:tc>
                <a:extLst>
                  <a:ext uri="{0D108BD9-81ED-4DB2-BD59-A6C34878D82A}">
                    <a16:rowId xmlns:a16="http://schemas.microsoft.com/office/drawing/2014/main" xmlns="" val="10010"/>
                  </a:ext>
                </a:extLst>
              </a:tr>
            </a:tbl>
          </a:graphicData>
        </a:graphic>
      </p:graphicFrame>
    </p:spTree>
    <p:extLst>
      <p:ext uri="{BB962C8B-B14F-4D97-AF65-F5344CB8AC3E}">
        <p14:creationId xmlns:p14="http://schemas.microsoft.com/office/powerpoint/2010/main" val="2453668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FB8D30E9-DD3B-4111-9AE8-7AB8714CE023}" type="slidenum">
              <a:rPr lang="en-US" smtClean="0"/>
              <a:t>14</a:t>
            </a:fld>
            <a:endParaRPr lang="en-US"/>
          </a:p>
        </p:txBody>
      </p:sp>
      <p:sp>
        <p:nvSpPr>
          <p:cNvPr id="2" name="TextBox 1"/>
          <p:cNvSpPr txBox="1"/>
          <p:nvPr/>
        </p:nvSpPr>
        <p:spPr>
          <a:xfrm>
            <a:off x="419100" y="2494107"/>
            <a:ext cx="5212316" cy="2308324"/>
          </a:xfrm>
          <a:prstGeom prst="rect">
            <a:avLst/>
          </a:prstGeom>
          <a:noFill/>
        </p:spPr>
        <p:txBody>
          <a:bodyPr wrap="square" rtlCol="0">
            <a:spAutoFit/>
          </a:bodyPr>
          <a:lstStyle/>
          <a:p>
            <a:pPr marL="285750" indent="-285750">
              <a:buFont typeface="Arial" panose="020B0604020202020204" pitchFamily="34" charset="0"/>
              <a:buChar char="•"/>
            </a:pPr>
            <a:r>
              <a:rPr lang="en-US" dirty="0"/>
              <a:t>We have also tried to cluster the data with K-Means Clustering and analyzed whether different clusters created differ with one another with respect to default proportion.</a:t>
            </a:r>
          </a:p>
          <a:p>
            <a:pPr marL="285750" indent="-285750">
              <a:buFont typeface="Arial" panose="020B0604020202020204" pitchFamily="34" charset="0"/>
              <a:buChar char="•"/>
            </a:pPr>
            <a:r>
              <a:rPr lang="en-US" dirty="0"/>
              <a:t>We have varied the number of clusters from 2 to 7 but the ratio of default in each cluster was found to be around 6.7%, which is also the population default proportion.   </a:t>
            </a:r>
          </a:p>
        </p:txBody>
      </p:sp>
      <p:sp>
        <p:nvSpPr>
          <p:cNvPr id="7" name="TextBox 6"/>
          <p:cNvSpPr txBox="1"/>
          <p:nvPr/>
        </p:nvSpPr>
        <p:spPr>
          <a:xfrm>
            <a:off x="419100" y="2003713"/>
            <a:ext cx="3810000" cy="338554"/>
          </a:xfrm>
          <a:prstGeom prst="rect">
            <a:avLst/>
          </a:prstGeom>
          <a:noFill/>
        </p:spPr>
        <p:txBody>
          <a:bodyPr wrap="square" rtlCol="0">
            <a:spAutoFit/>
          </a:bodyPr>
          <a:lstStyle/>
          <a:p>
            <a:r>
              <a:rPr lang="en-US" sz="1600" b="1" dirty="0">
                <a:solidFill>
                  <a:schemeClr val="tx2">
                    <a:lumMod val="75000"/>
                  </a:schemeClr>
                </a:solidFill>
              </a:rPr>
              <a:t>K MEANS CLUSTERING:</a:t>
            </a:r>
          </a:p>
        </p:txBody>
      </p:sp>
      <p:pic>
        <p:nvPicPr>
          <p:cNvPr id="10242" name="Picture 2" descr="Image result for k-means clustering"/>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715000" y="2680855"/>
            <a:ext cx="3195638" cy="211137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538400" y="171123"/>
            <a:ext cx="1978426" cy="400110"/>
          </a:xfrm>
          <a:prstGeom prst="rect">
            <a:avLst/>
          </a:prstGeom>
          <a:solidFill>
            <a:schemeClr val="accent1">
              <a:lumMod val="60000"/>
              <a:lumOff val="40000"/>
              <a:alpha val="27000"/>
            </a:schemeClr>
          </a:solidFill>
        </p:spPr>
        <p:txBody>
          <a:bodyPr wrap="none" rtlCol="0">
            <a:spAutoFit/>
          </a:bodyPr>
          <a:lstStyle/>
          <a:p>
            <a:pPr algn="ctr"/>
            <a:r>
              <a:rPr lang="en-US" sz="2000" dirty="0">
                <a:solidFill>
                  <a:schemeClr val="accent1">
                    <a:lumMod val="75000"/>
                  </a:schemeClr>
                </a:solidFill>
                <a:latin typeface="Arial Rounded MT Bold" panose="020F0704030504030204" pitchFamily="34" charset="0"/>
              </a:rPr>
              <a:t>CHALLENGES</a:t>
            </a:r>
          </a:p>
        </p:txBody>
      </p:sp>
      <p:sp>
        <p:nvSpPr>
          <p:cNvPr id="3" name="TextBox 2"/>
          <p:cNvSpPr txBox="1"/>
          <p:nvPr/>
        </p:nvSpPr>
        <p:spPr>
          <a:xfrm>
            <a:off x="401782" y="1061572"/>
            <a:ext cx="7218218" cy="646331"/>
          </a:xfrm>
          <a:prstGeom prst="rect">
            <a:avLst/>
          </a:prstGeom>
          <a:noFill/>
        </p:spPr>
        <p:txBody>
          <a:bodyPr wrap="square" rtlCol="0">
            <a:spAutoFit/>
          </a:bodyPr>
          <a:lstStyle/>
          <a:p>
            <a:r>
              <a:rPr lang="en-US" sz="1600" b="1" dirty="0">
                <a:solidFill>
                  <a:schemeClr val="tx2">
                    <a:lumMod val="75000"/>
                  </a:schemeClr>
                </a:solidFill>
              </a:rPr>
              <a:t>IMBALANCED DATA: </a:t>
            </a:r>
            <a:r>
              <a:rPr lang="en-US" dirty="0"/>
              <a:t>Number of SeriousDlqIn2yrs (output variable = 1) accounts for only 7% of the data.  </a:t>
            </a:r>
          </a:p>
        </p:txBody>
      </p:sp>
      <p:graphicFrame>
        <p:nvGraphicFramePr>
          <p:cNvPr id="12" name="Chart 11"/>
          <p:cNvGraphicFramePr>
            <a:graphicFrameLocks/>
          </p:cNvGraphicFramePr>
          <p:nvPr>
            <p:extLst>
              <p:ext uri="{D42A27DB-BD31-4B8C-83A1-F6EECF244321}">
                <p14:modId xmlns:p14="http://schemas.microsoft.com/office/powerpoint/2010/main" val="3243766587"/>
              </p:ext>
            </p:extLst>
          </p:nvPr>
        </p:nvGraphicFramePr>
        <p:xfrm>
          <a:off x="6612081" y="465911"/>
          <a:ext cx="2556164" cy="183765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848214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74329" y="171123"/>
            <a:ext cx="2906566" cy="400110"/>
          </a:xfrm>
          <a:prstGeom prst="rect">
            <a:avLst/>
          </a:prstGeom>
          <a:solidFill>
            <a:schemeClr val="accent1">
              <a:lumMod val="60000"/>
              <a:lumOff val="40000"/>
              <a:alpha val="27000"/>
            </a:schemeClr>
          </a:solidFill>
        </p:spPr>
        <p:txBody>
          <a:bodyPr wrap="none" rtlCol="0">
            <a:spAutoFit/>
          </a:bodyPr>
          <a:lstStyle/>
          <a:p>
            <a:pPr algn="ctr"/>
            <a:r>
              <a:rPr lang="en-US" sz="2000" dirty="0">
                <a:solidFill>
                  <a:schemeClr val="accent1">
                    <a:lumMod val="75000"/>
                  </a:schemeClr>
                </a:solidFill>
                <a:latin typeface="Arial Rounded MT Bold" panose="020F0704030504030204" pitchFamily="34" charset="0"/>
              </a:rPr>
              <a:t>FUTURE PROSPECTS</a:t>
            </a:r>
          </a:p>
        </p:txBody>
      </p:sp>
      <p:sp>
        <p:nvSpPr>
          <p:cNvPr id="5" name="Slide Number Placeholder 4"/>
          <p:cNvSpPr>
            <a:spLocks noGrp="1"/>
          </p:cNvSpPr>
          <p:nvPr>
            <p:ph type="sldNum" sz="quarter" idx="12"/>
          </p:nvPr>
        </p:nvSpPr>
        <p:spPr/>
        <p:txBody>
          <a:bodyPr/>
          <a:lstStyle/>
          <a:p>
            <a:fld id="{FB8D30E9-DD3B-4111-9AE8-7AB8714CE023}" type="slidenum">
              <a:rPr lang="en-US" smtClean="0"/>
              <a:t>15</a:t>
            </a:fld>
            <a:endParaRPr lang="en-US"/>
          </a:p>
        </p:txBody>
      </p:sp>
      <p:sp>
        <p:nvSpPr>
          <p:cNvPr id="6" name="TextBox 5"/>
          <p:cNvSpPr txBox="1"/>
          <p:nvPr/>
        </p:nvSpPr>
        <p:spPr>
          <a:xfrm>
            <a:off x="391391" y="600674"/>
            <a:ext cx="8305800" cy="2554545"/>
          </a:xfrm>
          <a:prstGeom prst="rect">
            <a:avLst/>
          </a:prstGeom>
          <a:noFill/>
        </p:spPr>
        <p:txBody>
          <a:bodyPr wrap="square" rtlCol="0">
            <a:spAutoFit/>
          </a:bodyPr>
          <a:lstStyle/>
          <a:p>
            <a:r>
              <a:rPr lang="en-US" sz="1600" b="1" dirty="0">
                <a:solidFill>
                  <a:schemeClr val="tx2">
                    <a:lumMod val="75000"/>
                  </a:schemeClr>
                </a:solidFill>
              </a:rPr>
              <a:t>TUNING OF MORE THAN TWO PARAMETERS:</a:t>
            </a:r>
          </a:p>
          <a:p>
            <a:pPr marL="285750" indent="-285750">
              <a:buFont typeface="Arial" panose="020B0604020202020204" pitchFamily="34" charset="0"/>
              <a:buChar char="•"/>
            </a:pPr>
            <a:r>
              <a:rPr lang="en-US" dirty="0"/>
              <a:t>As of now, we have used number of estimators and depth as parameters to fine-tune AUC scores for different models. </a:t>
            </a:r>
          </a:p>
          <a:p>
            <a:pPr marL="285750" indent="-285750">
              <a:buFont typeface="Arial" panose="020B0604020202020204" pitchFamily="34" charset="0"/>
              <a:buChar char="•"/>
            </a:pPr>
            <a:r>
              <a:rPr lang="en-US" dirty="0"/>
              <a:t>But we can also use the criteria to measure the quality of split (Gini or Entropy), or </a:t>
            </a:r>
            <a:r>
              <a:rPr lang="en-US" dirty="0" err="1"/>
              <a:t>max_features</a:t>
            </a:r>
            <a:r>
              <a:rPr lang="en-US" dirty="0"/>
              <a:t> to tune it further.  </a:t>
            </a:r>
          </a:p>
          <a:p>
            <a:pPr marL="285750" indent="-285750">
              <a:buFont typeface="Arial" panose="020B0604020202020204" pitchFamily="34" charset="0"/>
              <a:buChar char="•"/>
            </a:pPr>
            <a:endParaRPr lang="en-US" dirty="0"/>
          </a:p>
          <a:p>
            <a:r>
              <a:rPr lang="en-US" b="1" dirty="0">
                <a:solidFill>
                  <a:schemeClr val="tx2">
                    <a:lumMod val="75000"/>
                  </a:schemeClr>
                </a:solidFill>
              </a:rPr>
              <a:t>MAXIMIZING RECALL IN VIEW OF BUSINESS ASPECTS:</a:t>
            </a:r>
            <a:endParaRPr lang="en-US" dirty="0"/>
          </a:p>
          <a:p>
            <a:pPr marL="285750" indent="-285750">
              <a:buFont typeface="Arial" panose="020B0604020202020204" pitchFamily="34" charset="0"/>
              <a:buChar char="•"/>
            </a:pPr>
            <a:r>
              <a:rPr lang="en-US" dirty="0"/>
              <a:t>Finding optimum threshold to classify delinquency according to their business model.</a:t>
            </a:r>
          </a:p>
        </p:txBody>
      </p:sp>
      <p:pic>
        <p:nvPicPr>
          <p:cNvPr id="2050" name="Picture 2" descr="Image result for BUSINESS ANALYTIC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2700" y="3008231"/>
            <a:ext cx="2781418" cy="2022637"/>
          </a:xfrm>
          <a:prstGeom prst="rect">
            <a:avLst/>
          </a:prstGeom>
          <a:noFill/>
          <a:extLst>
            <a:ext uri="{909E8E84-426E-40DD-AFC4-6F175D3DCCD1}">
              <a14:hiddenFill xmlns:a14="http://schemas.microsoft.com/office/drawing/2010/main">
                <a:solidFill>
                  <a:srgbClr val="FFFFFF"/>
                </a:solidFill>
              </a14:hiddenFill>
            </a:ext>
          </a:extLst>
        </p:spPr>
      </p:pic>
      <p:sp>
        <p:nvSpPr>
          <p:cNvPr id="7" name="AutoShape 4" descr="Image result for DATA ANALYTICS WHITE BACKGROUND"/>
          <p:cNvSpPr>
            <a:spLocks noChangeAspect="1" noChangeArrowheads="1"/>
          </p:cNvSpPr>
          <p:nvPr/>
        </p:nvSpPr>
        <p:spPr bwMode="auto">
          <a:xfrm>
            <a:off x="155575" y="-136525"/>
            <a:ext cx="298450" cy="2984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6" descr="Image result for DATA ANALYTICS WHITE BACKGROUND"/>
          <p:cNvSpPr>
            <a:spLocks noChangeAspect="1" noChangeArrowheads="1"/>
          </p:cNvSpPr>
          <p:nvPr/>
        </p:nvSpPr>
        <p:spPr bwMode="auto">
          <a:xfrm>
            <a:off x="307975" y="15875"/>
            <a:ext cx="298450" cy="2984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6" name="Picture 8" descr="Image result for DATA ANALYTICS WHITE BACKGROUND"/>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86791" y="3003035"/>
            <a:ext cx="2427860" cy="2022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4522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412454406"/>
              </p:ext>
            </p:extLst>
          </p:nvPr>
        </p:nvGraphicFramePr>
        <p:xfrm>
          <a:off x="152400" y="685800"/>
          <a:ext cx="8839200" cy="40576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2590800" y="363673"/>
            <a:ext cx="2346027" cy="338554"/>
          </a:xfrm>
          <a:prstGeom prst="rect">
            <a:avLst/>
          </a:prstGeom>
          <a:solidFill>
            <a:schemeClr val="accent1">
              <a:lumMod val="60000"/>
              <a:lumOff val="40000"/>
              <a:alpha val="27000"/>
            </a:schemeClr>
          </a:solidFill>
        </p:spPr>
        <p:txBody>
          <a:bodyPr wrap="none" rtlCol="0">
            <a:spAutoFit/>
          </a:bodyPr>
          <a:lstStyle/>
          <a:p>
            <a:r>
              <a:rPr lang="en-US" sz="1600" dirty="0">
                <a:solidFill>
                  <a:schemeClr val="accent1">
                    <a:lumMod val="75000"/>
                  </a:schemeClr>
                </a:solidFill>
                <a:latin typeface="Arial Rounded MT Bold" panose="020F0704030504030204" pitchFamily="34" charset="0"/>
              </a:rPr>
              <a:t>PLAN OF EXECUTION</a:t>
            </a:r>
          </a:p>
        </p:txBody>
      </p:sp>
      <p:pic>
        <p:nvPicPr>
          <p:cNvPr id="8" name="Picture 7"/>
          <p:cNvPicPr>
            <a:picLocks noChangeAspect="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629400" y="-171450"/>
            <a:ext cx="2628900" cy="2228850"/>
          </a:xfrm>
          <a:prstGeom prst="rect">
            <a:avLst/>
          </a:prstGeom>
        </p:spPr>
      </p:pic>
      <p:sp>
        <p:nvSpPr>
          <p:cNvPr id="9" name="Rounded Rectangle 8"/>
          <p:cNvSpPr/>
          <p:nvPr/>
        </p:nvSpPr>
        <p:spPr>
          <a:xfrm>
            <a:off x="457200" y="4057650"/>
            <a:ext cx="4572000" cy="914400"/>
          </a:xfrm>
          <a:prstGeom prst="roundRect">
            <a:avLst/>
          </a:prstGeom>
          <a:solidFill>
            <a:srgbClr val="FFC000">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474070" y="3976241"/>
            <a:ext cx="4572000"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t>The performance of models with and without generated features were also compared. </a:t>
            </a:r>
          </a:p>
          <a:p>
            <a:pPr marL="285750" indent="-285750">
              <a:buFont typeface="Arial" panose="020B0604020202020204" pitchFamily="34" charset="0"/>
              <a:buChar char="•"/>
            </a:pPr>
            <a:r>
              <a:rPr lang="en-US" sz="1600" dirty="0"/>
              <a:t>Challenges and Future Prospects have also been stated.</a:t>
            </a:r>
          </a:p>
        </p:txBody>
      </p:sp>
      <p:sp>
        <p:nvSpPr>
          <p:cNvPr id="12" name="Slide Number Placeholder 11"/>
          <p:cNvSpPr>
            <a:spLocks noGrp="1"/>
          </p:cNvSpPr>
          <p:nvPr>
            <p:ph type="sldNum" sz="quarter" idx="12"/>
          </p:nvPr>
        </p:nvSpPr>
        <p:spPr/>
        <p:txBody>
          <a:bodyPr/>
          <a:lstStyle/>
          <a:p>
            <a:fld id="{FB8D30E9-DD3B-4111-9AE8-7AB8714CE023}" type="slidenum">
              <a:rPr lang="en-US" smtClean="0"/>
              <a:t>2</a:t>
            </a:fld>
            <a:endParaRPr lang="en-US"/>
          </a:p>
        </p:txBody>
      </p:sp>
    </p:spTree>
    <p:extLst>
      <p:ext uri="{BB962C8B-B14F-4D97-AF65-F5344CB8AC3E}">
        <p14:creationId xmlns:p14="http://schemas.microsoft.com/office/powerpoint/2010/main" val="973668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38451" y="192429"/>
            <a:ext cx="2946961" cy="338554"/>
          </a:xfrm>
          <a:prstGeom prst="rect">
            <a:avLst/>
          </a:prstGeom>
          <a:solidFill>
            <a:schemeClr val="accent1">
              <a:lumMod val="60000"/>
              <a:lumOff val="40000"/>
              <a:alpha val="27000"/>
            </a:schemeClr>
          </a:solidFill>
        </p:spPr>
        <p:txBody>
          <a:bodyPr wrap="none" rtlCol="0">
            <a:spAutoFit/>
          </a:bodyPr>
          <a:lstStyle/>
          <a:p>
            <a:r>
              <a:rPr lang="en-US" sz="1600" dirty="0">
                <a:solidFill>
                  <a:schemeClr val="accent1">
                    <a:lumMod val="75000"/>
                  </a:schemeClr>
                </a:solidFill>
                <a:latin typeface="Arial Rounded MT Bold" panose="020F0704030504030204" pitchFamily="34" charset="0"/>
              </a:rPr>
              <a:t>A LOOK AT THE DATASET…</a:t>
            </a:r>
          </a:p>
        </p:txBody>
      </p:sp>
      <p:graphicFrame>
        <p:nvGraphicFramePr>
          <p:cNvPr id="5" name="Table 4"/>
          <p:cNvGraphicFramePr>
            <a:graphicFrameLocks noGrp="1"/>
          </p:cNvGraphicFramePr>
          <p:nvPr>
            <p:extLst>
              <p:ext uri="{D42A27DB-BD31-4B8C-83A1-F6EECF244321}">
                <p14:modId xmlns:p14="http://schemas.microsoft.com/office/powerpoint/2010/main" val="3892786135"/>
              </p:ext>
            </p:extLst>
          </p:nvPr>
        </p:nvGraphicFramePr>
        <p:xfrm>
          <a:off x="762000" y="742951"/>
          <a:ext cx="7624266" cy="3945895"/>
        </p:xfrm>
        <a:graphic>
          <a:graphicData uri="http://schemas.openxmlformats.org/drawingml/2006/table">
            <a:tbl>
              <a:tblPr/>
              <a:tblGrid>
                <a:gridCol w="2541422">
                  <a:extLst>
                    <a:ext uri="{9D8B030D-6E8A-4147-A177-3AD203B41FA5}">
                      <a16:colId xmlns:a16="http://schemas.microsoft.com/office/drawing/2014/main" xmlns="" val="20000"/>
                    </a:ext>
                  </a:extLst>
                </a:gridCol>
                <a:gridCol w="3711245">
                  <a:extLst>
                    <a:ext uri="{9D8B030D-6E8A-4147-A177-3AD203B41FA5}">
                      <a16:colId xmlns:a16="http://schemas.microsoft.com/office/drawing/2014/main" xmlns="" val="20001"/>
                    </a:ext>
                  </a:extLst>
                </a:gridCol>
                <a:gridCol w="1371599">
                  <a:extLst>
                    <a:ext uri="{9D8B030D-6E8A-4147-A177-3AD203B41FA5}">
                      <a16:colId xmlns:a16="http://schemas.microsoft.com/office/drawing/2014/main" xmlns="" val="20002"/>
                    </a:ext>
                  </a:extLst>
                </a:gridCol>
              </a:tblGrid>
              <a:tr h="164679">
                <a:tc>
                  <a:txBody>
                    <a:bodyPr/>
                    <a:lstStyle/>
                    <a:p>
                      <a:r>
                        <a:rPr lang="en-US" sz="800" b="1" i="0" dirty="0">
                          <a:solidFill>
                            <a:srgbClr val="000000"/>
                          </a:solidFill>
                          <a:effectLst/>
                          <a:latin typeface="Arial"/>
                        </a:rPr>
                        <a:t>Variable Name </a:t>
                      </a:r>
                      <a:endParaRPr lang="en-US" sz="800" dirty="0">
                        <a:effectLst/>
                      </a:endParaRPr>
                    </a:p>
                  </a:txBody>
                  <a:tcPr marL="59552" marR="59552" marT="22332" marB="2233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75000"/>
                        <a:alpha val="33000"/>
                      </a:schemeClr>
                    </a:solidFill>
                  </a:tcPr>
                </a:tc>
                <a:tc>
                  <a:txBody>
                    <a:bodyPr/>
                    <a:lstStyle/>
                    <a:p>
                      <a:r>
                        <a:rPr lang="en-US" sz="800" b="1" i="0" dirty="0">
                          <a:solidFill>
                            <a:srgbClr val="000000"/>
                          </a:solidFill>
                          <a:effectLst/>
                          <a:latin typeface="Arial"/>
                        </a:rPr>
                        <a:t>Description </a:t>
                      </a:r>
                      <a:endParaRPr lang="en-US" sz="800" dirty="0">
                        <a:effectLst/>
                      </a:endParaRPr>
                    </a:p>
                  </a:txBody>
                  <a:tcPr marL="59552" marR="59552" marT="22332" marB="2233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75000"/>
                        <a:alpha val="33000"/>
                      </a:schemeClr>
                    </a:solidFill>
                  </a:tcPr>
                </a:tc>
                <a:tc>
                  <a:txBody>
                    <a:bodyPr/>
                    <a:lstStyle/>
                    <a:p>
                      <a:r>
                        <a:rPr lang="en-US" sz="800" b="1" i="0" dirty="0">
                          <a:solidFill>
                            <a:srgbClr val="000000"/>
                          </a:solidFill>
                          <a:effectLst/>
                          <a:latin typeface="Arial"/>
                        </a:rPr>
                        <a:t>Type</a:t>
                      </a:r>
                      <a:endParaRPr lang="en-US" sz="800" dirty="0">
                        <a:effectLst/>
                      </a:endParaRPr>
                    </a:p>
                  </a:txBody>
                  <a:tcPr marL="59552" marR="59552" marT="22332" marB="2233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75000"/>
                        <a:alpha val="33000"/>
                      </a:schemeClr>
                    </a:solidFill>
                  </a:tcPr>
                </a:tc>
                <a:extLst>
                  <a:ext uri="{0D108BD9-81ED-4DB2-BD59-A6C34878D82A}">
                    <a16:rowId xmlns:a16="http://schemas.microsoft.com/office/drawing/2014/main" xmlns="" val="10000"/>
                  </a:ext>
                </a:extLst>
              </a:tr>
              <a:tr h="499508">
                <a:tc>
                  <a:txBody>
                    <a:bodyPr/>
                    <a:lstStyle/>
                    <a:p>
                      <a:r>
                        <a:rPr lang="en-US" sz="1100" b="1" i="0" dirty="0">
                          <a:solidFill>
                            <a:srgbClr val="000000"/>
                          </a:solidFill>
                          <a:effectLst/>
                          <a:latin typeface="Calibri"/>
                        </a:rPr>
                        <a:t>SeriousDlqin2yrs</a:t>
                      </a:r>
                      <a:endParaRPr lang="en-US" sz="1100" b="1" dirty="0">
                        <a:effectLst/>
                      </a:endParaRPr>
                    </a:p>
                  </a:txBody>
                  <a:tcPr marL="59552" marR="59552" marT="22332" marB="2233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alpha val="64000"/>
                      </a:schemeClr>
                    </a:solidFill>
                  </a:tcPr>
                </a:tc>
                <a:tc>
                  <a:txBody>
                    <a:bodyPr/>
                    <a:lstStyle/>
                    <a:p>
                      <a:r>
                        <a:rPr lang="en-US" sz="900" b="0" i="0" dirty="0">
                          <a:solidFill>
                            <a:srgbClr val="000000"/>
                          </a:solidFill>
                          <a:effectLst/>
                          <a:latin typeface="Calibri"/>
                        </a:rPr>
                        <a:t>Binary variable whether a person would</a:t>
                      </a:r>
                      <a:r>
                        <a:rPr lang="en-US" sz="900" b="0" i="0" baseline="0" dirty="0">
                          <a:solidFill>
                            <a:srgbClr val="000000"/>
                          </a:solidFill>
                          <a:effectLst/>
                          <a:latin typeface="Calibri"/>
                        </a:rPr>
                        <a:t> </a:t>
                      </a:r>
                      <a:r>
                        <a:rPr lang="en-US" sz="900" b="0" i="0" dirty="0">
                          <a:solidFill>
                            <a:srgbClr val="000000"/>
                          </a:solidFill>
                          <a:effectLst/>
                          <a:latin typeface="Calibri"/>
                        </a:rPr>
                        <a:t>experience financial distress in two years or</a:t>
                      </a:r>
                      <a:r>
                        <a:rPr lang="en-US" sz="900" b="0" i="0" baseline="0" dirty="0">
                          <a:solidFill>
                            <a:srgbClr val="000000"/>
                          </a:solidFill>
                          <a:effectLst/>
                          <a:latin typeface="Calibri"/>
                        </a:rPr>
                        <a:t> </a:t>
                      </a:r>
                      <a:r>
                        <a:rPr lang="en-US" sz="900" b="0" i="0" dirty="0">
                          <a:solidFill>
                            <a:srgbClr val="000000"/>
                          </a:solidFill>
                          <a:effectLst/>
                          <a:latin typeface="Calibri"/>
                        </a:rPr>
                        <a:t>not</a:t>
                      </a:r>
                      <a:endParaRPr lang="en-US" sz="900" dirty="0">
                        <a:effectLst/>
                      </a:endParaRPr>
                    </a:p>
                  </a:txBody>
                  <a:tcPr marL="59552" marR="59552" marT="22332" marB="2233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alpha val="64000"/>
                      </a:schemeClr>
                    </a:solidFill>
                  </a:tcPr>
                </a:tc>
                <a:tc>
                  <a:txBody>
                    <a:bodyPr/>
                    <a:lstStyle/>
                    <a:p>
                      <a:r>
                        <a:rPr lang="en-US" sz="1100" b="0" i="0" dirty="0">
                          <a:solidFill>
                            <a:srgbClr val="000000"/>
                          </a:solidFill>
                          <a:effectLst/>
                          <a:latin typeface="Calibri"/>
                        </a:rPr>
                        <a:t>Y/N</a:t>
                      </a:r>
                      <a:endParaRPr lang="en-US" sz="1100" dirty="0">
                        <a:effectLst/>
                      </a:endParaRPr>
                    </a:p>
                  </a:txBody>
                  <a:tcPr marL="59552" marR="59552" marT="22332" marB="2233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alpha val="64000"/>
                      </a:schemeClr>
                    </a:solidFill>
                  </a:tcPr>
                </a:tc>
                <a:extLst>
                  <a:ext uri="{0D108BD9-81ED-4DB2-BD59-A6C34878D82A}">
                    <a16:rowId xmlns:a16="http://schemas.microsoft.com/office/drawing/2014/main" xmlns="" val="10001"/>
                  </a:ext>
                </a:extLst>
              </a:tr>
              <a:tr h="319358">
                <a:tc>
                  <a:txBody>
                    <a:bodyPr/>
                    <a:lstStyle/>
                    <a:p>
                      <a:r>
                        <a:rPr lang="en-US" sz="1000" b="0" i="0" dirty="0" err="1">
                          <a:solidFill>
                            <a:srgbClr val="000000"/>
                          </a:solidFill>
                          <a:effectLst/>
                          <a:latin typeface="Calibri"/>
                        </a:rPr>
                        <a:t>RevolvingUtilizationOfUnsecuredLines</a:t>
                      </a:r>
                      <a:endParaRPr lang="en-US" sz="1000" dirty="0">
                        <a:effectLst/>
                      </a:endParaRPr>
                    </a:p>
                  </a:txBody>
                  <a:tcPr marL="59552" marR="59552" marT="22332" marB="2233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40000"/>
                        <a:lumOff val="60000"/>
                        <a:alpha val="53000"/>
                      </a:schemeClr>
                    </a:solidFill>
                  </a:tcPr>
                </a:tc>
                <a:tc>
                  <a:txBody>
                    <a:bodyPr/>
                    <a:lstStyle/>
                    <a:p>
                      <a:r>
                        <a:rPr lang="en-US" sz="900" b="0" i="0" dirty="0">
                          <a:solidFill>
                            <a:schemeClr val="tx1"/>
                          </a:solidFill>
                          <a:effectLst/>
                          <a:latin typeface="Calibri"/>
                        </a:rPr>
                        <a:t>Ratio of money owed to credit limit</a:t>
                      </a:r>
                      <a:endParaRPr lang="en-US" sz="900" dirty="0">
                        <a:solidFill>
                          <a:schemeClr val="tx1"/>
                        </a:solidFill>
                        <a:effectLst/>
                      </a:endParaRPr>
                    </a:p>
                  </a:txBody>
                  <a:tcPr marL="59552" marR="59552" marT="22332" marB="2233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40000"/>
                        <a:lumOff val="60000"/>
                        <a:alpha val="32000"/>
                      </a:schemeClr>
                    </a:solidFill>
                  </a:tcPr>
                </a:tc>
                <a:tc>
                  <a:txBody>
                    <a:bodyPr/>
                    <a:lstStyle/>
                    <a:p>
                      <a:r>
                        <a:rPr lang="en-US" sz="1100" b="0" i="0" dirty="0">
                          <a:solidFill>
                            <a:srgbClr val="000000"/>
                          </a:solidFill>
                          <a:effectLst/>
                          <a:latin typeface="Calibri"/>
                        </a:rPr>
                        <a:t>Percentage</a:t>
                      </a:r>
                      <a:endParaRPr lang="en-US" sz="1100" dirty="0">
                        <a:effectLst/>
                      </a:endParaRPr>
                    </a:p>
                  </a:txBody>
                  <a:tcPr marL="59552" marR="59552" marT="22332" marB="2233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40000"/>
                        <a:lumOff val="60000"/>
                        <a:alpha val="53000"/>
                      </a:schemeClr>
                    </a:solidFill>
                  </a:tcPr>
                </a:tc>
                <a:extLst>
                  <a:ext uri="{0D108BD9-81ED-4DB2-BD59-A6C34878D82A}">
                    <a16:rowId xmlns:a16="http://schemas.microsoft.com/office/drawing/2014/main" xmlns="" val="10002"/>
                  </a:ext>
                </a:extLst>
              </a:tr>
              <a:tr h="204684">
                <a:tc>
                  <a:txBody>
                    <a:bodyPr/>
                    <a:lstStyle/>
                    <a:p>
                      <a:r>
                        <a:rPr lang="en-US" sz="1000" b="0" i="0" dirty="0">
                          <a:solidFill>
                            <a:srgbClr val="000000"/>
                          </a:solidFill>
                          <a:effectLst/>
                          <a:latin typeface="Calibri"/>
                        </a:rPr>
                        <a:t>Age </a:t>
                      </a:r>
                      <a:endParaRPr lang="en-US" sz="1000" dirty="0">
                        <a:effectLst/>
                      </a:endParaRPr>
                    </a:p>
                  </a:txBody>
                  <a:tcPr marL="59552" marR="59552" marT="22332" marB="2233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40000"/>
                        <a:lumOff val="60000"/>
                        <a:alpha val="53000"/>
                      </a:schemeClr>
                    </a:solidFill>
                  </a:tcPr>
                </a:tc>
                <a:tc>
                  <a:txBody>
                    <a:bodyPr/>
                    <a:lstStyle/>
                    <a:p>
                      <a:r>
                        <a:rPr lang="en-US" sz="900" b="0" i="0" dirty="0">
                          <a:solidFill>
                            <a:srgbClr val="000000"/>
                          </a:solidFill>
                          <a:effectLst/>
                          <a:latin typeface="Calibri"/>
                        </a:rPr>
                        <a:t>Age of borrower in years </a:t>
                      </a:r>
                      <a:endParaRPr lang="en-US" sz="900" dirty="0">
                        <a:effectLst/>
                      </a:endParaRPr>
                    </a:p>
                  </a:txBody>
                  <a:tcPr marL="59552" marR="59552" marT="22332" marB="2233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40000"/>
                        <a:lumOff val="60000"/>
                        <a:alpha val="32000"/>
                      </a:schemeClr>
                    </a:solidFill>
                  </a:tcPr>
                </a:tc>
                <a:tc>
                  <a:txBody>
                    <a:bodyPr/>
                    <a:lstStyle/>
                    <a:p>
                      <a:r>
                        <a:rPr lang="en-US" sz="1100" b="0" i="0" dirty="0">
                          <a:solidFill>
                            <a:srgbClr val="000000"/>
                          </a:solidFill>
                          <a:effectLst/>
                          <a:latin typeface="Calibri"/>
                        </a:rPr>
                        <a:t>Integer</a:t>
                      </a:r>
                      <a:endParaRPr lang="en-US" sz="1100" dirty="0">
                        <a:effectLst/>
                      </a:endParaRPr>
                    </a:p>
                  </a:txBody>
                  <a:tcPr marL="59552" marR="59552" marT="22332" marB="2233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40000"/>
                        <a:lumOff val="60000"/>
                        <a:alpha val="53000"/>
                      </a:schemeClr>
                    </a:solidFill>
                  </a:tcPr>
                </a:tc>
                <a:extLst>
                  <a:ext uri="{0D108BD9-81ED-4DB2-BD59-A6C34878D82A}">
                    <a16:rowId xmlns:a16="http://schemas.microsoft.com/office/drawing/2014/main" xmlns="" val="10003"/>
                  </a:ext>
                </a:extLst>
              </a:tr>
              <a:tr h="319358">
                <a:tc>
                  <a:txBody>
                    <a:bodyPr/>
                    <a:lstStyle/>
                    <a:p>
                      <a:r>
                        <a:rPr lang="en-US" sz="1000" b="0" i="0" dirty="0">
                          <a:solidFill>
                            <a:srgbClr val="000000"/>
                          </a:solidFill>
                          <a:effectLst/>
                          <a:latin typeface="Calibri"/>
                        </a:rPr>
                        <a:t>NumberOfTime30-59DaysPastDueNotWorse</a:t>
                      </a:r>
                      <a:endParaRPr lang="en-US" sz="1000" dirty="0">
                        <a:effectLst/>
                      </a:endParaRPr>
                    </a:p>
                  </a:txBody>
                  <a:tcPr marL="59552" marR="59552" marT="22332" marB="2233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40000"/>
                        <a:lumOff val="60000"/>
                        <a:alpha val="53000"/>
                      </a:schemeClr>
                    </a:solidFill>
                  </a:tcPr>
                </a:tc>
                <a:tc>
                  <a:txBody>
                    <a:bodyPr/>
                    <a:lstStyle/>
                    <a:p>
                      <a:r>
                        <a:rPr lang="en-US" sz="900" b="0" i="0" dirty="0">
                          <a:solidFill>
                            <a:srgbClr val="000000"/>
                          </a:solidFill>
                          <a:effectLst/>
                          <a:latin typeface="Calibri"/>
                        </a:rPr>
                        <a:t>Number of times borrower has been 30-59</a:t>
                      </a:r>
                      <a:br>
                        <a:rPr lang="en-US" sz="900" b="0" i="0" dirty="0">
                          <a:solidFill>
                            <a:srgbClr val="000000"/>
                          </a:solidFill>
                          <a:effectLst/>
                          <a:latin typeface="Calibri"/>
                        </a:rPr>
                      </a:br>
                      <a:r>
                        <a:rPr lang="en-US" sz="900" b="0" i="0" dirty="0">
                          <a:solidFill>
                            <a:srgbClr val="000000"/>
                          </a:solidFill>
                          <a:effectLst/>
                          <a:latin typeface="Calibri"/>
                        </a:rPr>
                        <a:t>days past due </a:t>
                      </a:r>
                      <a:endParaRPr lang="en-US" sz="900" dirty="0">
                        <a:effectLst/>
                      </a:endParaRPr>
                    </a:p>
                  </a:txBody>
                  <a:tcPr marL="59552" marR="59552" marT="22332" marB="2233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40000"/>
                        <a:lumOff val="60000"/>
                        <a:alpha val="32000"/>
                      </a:schemeClr>
                    </a:solidFill>
                  </a:tcPr>
                </a:tc>
                <a:tc>
                  <a:txBody>
                    <a:bodyPr/>
                    <a:lstStyle/>
                    <a:p>
                      <a:r>
                        <a:rPr lang="en-US" sz="1100" b="0" i="0" dirty="0">
                          <a:solidFill>
                            <a:srgbClr val="000000"/>
                          </a:solidFill>
                          <a:effectLst/>
                          <a:latin typeface="Calibri"/>
                        </a:rPr>
                        <a:t>Integer</a:t>
                      </a:r>
                      <a:endParaRPr lang="en-US" sz="1100" dirty="0">
                        <a:effectLst/>
                      </a:endParaRPr>
                    </a:p>
                  </a:txBody>
                  <a:tcPr marL="59552" marR="59552" marT="22332" marB="2233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40000"/>
                        <a:lumOff val="60000"/>
                        <a:alpha val="53000"/>
                      </a:schemeClr>
                    </a:solidFill>
                  </a:tcPr>
                </a:tc>
                <a:extLst>
                  <a:ext uri="{0D108BD9-81ED-4DB2-BD59-A6C34878D82A}">
                    <a16:rowId xmlns:a16="http://schemas.microsoft.com/office/drawing/2014/main" xmlns="" val="10004"/>
                  </a:ext>
                </a:extLst>
              </a:tr>
              <a:tr h="409433">
                <a:tc>
                  <a:txBody>
                    <a:bodyPr/>
                    <a:lstStyle/>
                    <a:p>
                      <a:r>
                        <a:rPr lang="en-US" sz="1000" b="0" i="0" dirty="0" err="1">
                          <a:solidFill>
                            <a:srgbClr val="000000"/>
                          </a:solidFill>
                          <a:effectLst/>
                          <a:latin typeface="Calibri"/>
                        </a:rPr>
                        <a:t>DebtRatio</a:t>
                      </a:r>
                      <a:endParaRPr lang="en-US" sz="1000" dirty="0">
                        <a:effectLst/>
                      </a:endParaRPr>
                    </a:p>
                  </a:txBody>
                  <a:tcPr marL="59552" marR="59552" marT="22332" marB="2233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40000"/>
                        <a:lumOff val="60000"/>
                        <a:alpha val="53000"/>
                      </a:schemeClr>
                    </a:solidFill>
                  </a:tcPr>
                </a:tc>
                <a:tc>
                  <a:txBody>
                    <a:bodyPr/>
                    <a:lstStyle/>
                    <a:p>
                      <a:r>
                        <a:rPr lang="en-US" sz="900" b="0" i="0" dirty="0">
                          <a:solidFill>
                            <a:srgbClr val="000000"/>
                          </a:solidFill>
                          <a:effectLst/>
                          <a:latin typeface="Calibri"/>
                        </a:rPr>
                        <a:t>Monthly debt payments, alimony, living</a:t>
                      </a:r>
                      <a:r>
                        <a:rPr lang="en-US" sz="900" b="0" i="0" baseline="0" dirty="0">
                          <a:solidFill>
                            <a:srgbClr val="000000"/>
                          </a:solidFill>
                          <a:effectLst/>
                          <a:latin typeface="Calibri"/>
                        </a:rPr>
                        <a:t> </a:t>
                      </a:r>
                      <a:r>
                        <a:rPr lang="en-US" sz="900" b="0" i="0" dirty="0">
                          <a:solidFill>
                            <a:srgbClr val="000000"/>
                          </a:solidFill>
                          <a:effectLst/>
                          <a:latin typeface="Calibri"/>
                        </a:rPr>
                        <a:t>costs divided by monthly gross income </a:t>
                      </a:r>
                      <a:endParaRPr lang="en-US" sz="900" dirty="0">
                        <a:effectLst/>
                      </a:endParaRPr>
                    </a:p>
                  </a:txBody>
                  <a:tcPr marL="59552" marR="59552" marT="22332" marB="2233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40000"/>
                        <a:lumOff val="60000"/>
                        <a:alpha val="32000"/>
                      </a:schemeClr>
                    </a:solidFill>
                  </a:tcPr>
                </a:tc>
                <a:tc>
                  <a:txBody>
                    <a:bodyPr/>
                    <a:lstStyle/>
                    <a:p>
                      <a:r>
                        <a:rPr lang="en-US" sz="1100" b="0" i="0" dirty="0">
                          <a:solidFill>
                            <a:srgbClr val="000000"/>
                          </a:solidFill>
                          <a:effectLst/>
                          <a:latin typeface="Calibri"/>
                        </a:rPr>
                        <a:t>Percentage</a:t>
                      </a:r>
                      <a:endParaRPr lang="en-US" sz="1100" dirty="0">
                        <a:effectLst/>
                      </a:endParaRPr>
                    </a:p>
                  </a:txBody>
                  <a:tcPr marL="59552" marR="59552" marT="22332" marB="2233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40000"/>
                        <a:lumOff val="60000"/>
                        <a:alpha val="53000"/>
                      </a:schemeClr>
                    </a:solidFill>
                  </a:tcPr>
                </a:tc>
                <a:extLst>
                  <a:ext uri="{0D108BD9-81ED-4DB2-BD59-A6C34878D82A}">
                    <a16:rowId xmlns:a16="http://schemas.microsoft.com/office/drawing/2014/main" xmlns="" val="10005"/>
                  </a:ext>
                </a:extLst>
              </a:tr>
              <a:tr h="204684">
                <a:tc>
                  <a:txBody>
                    <a:bodyPr/>
                    <a:lstStyle/>
                    <a:p>
                      <a:r>
                        <a:rPr lang="en-US" sz="1000" b="0" i="0" dirty="0" err="1">
                          <a:solidFill>
                            <a:srgbClr val="000000"/>
                          </a:solidFill>
                          <a:effectLst/>
                          <a:latin typeface="Calibri"/>
                        </a:rPr>
                        <a:t>MonthlyIncome</a:t>
                      </a:r>
                      <a:r>
                        <a:rPr lang="en-US" sz="1000" b="0" i="0" dirty="0">
                          <a:solidFill>
                            <a:srgbClr val="000000"/>
                          </a:solidFill>
                          <a:effectLst/>
                          <a:latin typeface="Calibri"/>
                        </a:rPr>
                        <a:t> </a:t>
                      </a:r>
                      <a:endParaRPr lang="en-US" sz="1000" dirty="0">
                        <a:effectLst/>
                      </a:endParaRPr>
                    </a:p>
                  </a:txBody>
                  <a:tcPr marL="59552" marR="59552" marT="22332" marB="2233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40000"/>
                        <a:lumOff val="60000"/>
                        <a:alpha val="53000"/>
                      </a:schemeClr>
                    </a:solidFill>
                  </a:tcPr>
                </a:tc>
                <a:tc>
                  <a:txBody>
                    <a:bodyPr/>
                    <a:lstStyle/>
                    <a:p>
                      <a:r>
                        <a:rPr lang="en-US" sz="900" b="0" i="0" dirty="0">
                          <a:solidFill>
                            <a:srgbClr val="000000"/>
                          </a:solidFill>
                          <a:effectLst/>
                          <a:latin typeface="Calibri"/>
                        </a:rPr>
                        <a:t>Monthly income </a:t>
                      </a:r>
                      <a:endParaRPr lang="en-US" sz="900" dirty="0">
                        <a:effectLst/>
                      </a:endParaRPr>
                    </a:p>
                  </a:txBody>
                  <a:tcPr marL="59552" marR="59552" marT="22332" marB="2233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40000"/>
                        <a:lumOff val="60000"/>
                        <a:alpha val="32000"/>
                      </a:schemeClr>
                    </a:solidFill>
                  </a:tcPr>
                </a:tc>
                <a:tc>
                  <a:txBody>
                    <a:bodyPr/>
                    <a:lstStyle/>
                    <a:p>
                      <a:r>
                        <a:rPr lang="en-US" sz="1100" b="0" i="0" dirty="0">
                          <a:solidFill>
                            <a:srgbClr val="000000"/>
                          </a:solidFill>
                          <a:effectLst/>
                          <a:latin typeface="Calibri"/>
                        </a:rPr>
                        <a:t>Real</a:t>
                      </a:r>
                      <a:endParaRPr lang="en-US" sz="1100" dirty="0">
                        <a:effectLst/>
                      </a:endParaRPr>
                    </a:p>
                  </a:txBody>
                  <a:tcPr marL="59552" marR="59552" marT="22332" marB="2233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40000"/>
                        <a:lumOff val="60000"/>
                        <a:alpha val="53000"/>
                      </a:schemeClr>
                    </a:solidFill>
                  </a:tcPr>
                </a:tc>
                <a:extLst>
                  <a:ext uri="{0D108BD9-81ED-4DB2-BD59-A6C34878D82A}">
                    <a16:rowId xmlns:a16="http://schemas.microsoft.com/office/drawing/2014/main" xmlns="" val="10006"/>
                  </a:ext>
                </a:extLst>
              </a:tr>
              <a:tr h="319358">
                <a:tc>
                  <a:txBody>
                    <a:bodyPr/>
                    <a:lstStyle/>
                    <a:p>
                      <a:r>
                        <a:rPr lang="en-US" sz="1000" b="0" i="0" dirty="0" err="1">
                          <a:solidFill>
                            <a:srgbClr val="000000"/>
                          </a:solidFill>
                          <a:effectLst/>
                          <a:latin typeface="Calibri"/>
                        </a:rPr>
                        <a:t>NumberOfOpenCreditLinesAndLoans</a:t>
                      </a:r>
                      <a:endParaRPr lang="en-US" sz="1000" dirty="0">
                        <a:effectLst/>
                      </a:endParaRPr>
                    </a:p>
                  </a:txBody>
                  <a:tcPr marL="59552" marR="59552" marT="22332" marB="2233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40000"/>
                        <a:lumOff val="60000"/>
                        <a:alpha val="53000"/>
                      </a:schemeClr>
                    </a:solidFill>
                  </a:tcPr>
                </a:tc>
                <a:tc>
                  <a:txBody>
                    <a:bodyPr/>
                    <a:lstStyle/>
                    <a:p>
                      <a:r>
                        <a:rPr lang="en-US" sz="900" b="0" i="0" dirty="0">
                          <a:solidFill>
                            <a:srgbClr val="000000"/>
                          </a:solidFill>
                          <a:effectLst/>
                          <a:latin typeface="Calibri"/>
                        </a:rPr>
                        <a:t>Number of open loans (installment like car</a:t>
                      </a:r>
                      <a:r>
                        <a:rPr lang="en-US" sz="900" b="0" i="0" baseline="0" dirty="0">
                          <a:solidFill>
                            <a:srgbClr val="000000"/>
                          </a:solidFill>
                          <a:effectLst/>
                          <a:latin typeface="Calibri"/>
                        </a:rPr>
                        <a:t> </a:t>
                      </a:r>
                      <a:r>
                        <a:rPr lang="en-US" sz="900" b="0" i="0" dirty="0">
                          <a:solidFill>
                            <a:srgbClr val="000000"/>
                          </a:solidFill>
                          <a:effectLst/>
                          <a:latin typeface="Calibri"/>
                        </a:rPr>
                        <a:t>loan or mortgage) </a:t>
                      </a:r>
                      <a:endParaRPr lang="en-US" sz="900" dirty="0">
                        <a:effectLst/>
                      </a:endParaRPr>
                    </a:p>
                  </a:txBody>
                  <a:tcPr marL="59552" marR="59552" marT="22332" marB="2233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40000"/>
                        <a:lumOff val="60000"/>
                        <a:alpha val="32000"/>
                      </a:schemeClr>
                    </a:solidFill>
                  </a:tcPr>
                </a:tc>
                <a:tc>
                  <a:txBody>
                    <a:bodyPr/>
                    <a:lstStyle/>
                    <a:p>
                      <a:r>
                        <a:rPr lang="en-US" sz="1100" b="0" i="0" dirty="0">
                          <a:solidFill>
                            <a:srgbClr val="000000"/>
                          </a:solidFill>
                          <a:effectLst/>
                          <a:latin typeface="Calibri"/>
                        </a:rPr>
                        <a:t>Integer</a:t>
                      </a:r>
                      <a:endParaRPr lang="en-US" sz="1100" dirty="0">
                        <a:effectLst/>
                      </a:endParaRPr>
                    </a:p>
                  </a:txBody>
                  <a:tcPr marL="59552" marR="59552" marT="22332" marB="2233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40000"/>
                        <a:lumOff val="60000"/>
                        <a:alpha val="53000"/>
                      </a:schemeClr>
                    </a:solidFill>
                  </a:tcPr>
                </a:tc>
                <a:extLst>
                  <a:ext uri="{0D108BD9-81ED-4DB2-BD59-A6C34878D82A}">
                    <a16:rowId xmlns:a16="http://schemas.microsoft.com/office/drawing/2014/main" xmlns="" val="10007"/>
                  </a:ext>
                </a:extLst>
              </a:tr>
              <a:tr h="319358">
                <a:tc>
                  <a:txBody>
                    <a:bodyPr/>
                    <a:lstStyle/>
                    <a:p>
                      <a:r>
                        <a:rPr lang="en-US" sz="1000" b="0" i="0" dirty="0">
                          <a:solidFill>
                            <a:srgbClr val="000000"/>
                          </a:solidFill>
                          <a:effectLst/>
                          <a:latin typeface="Calibri"/>
                        </a:rPr>
                        <a:t>NumberOfTimes90DaysLate</a:t>
                      </a:r>
                      <a:endParaRPr lang="en-US" sz="1000" dirty="0">
                        <a:effectLst/>
                      </a:endParaRPr>
                    </a:p>
                  </a:txBody>
                  <a:tcPr marL="59552" marR="59552" marT="22332" marB="2233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40000"/>
                        <a:lumOff val="60000"/>
                        <a:alpha val="53000"/>
                      </a:schemeClr>
                    </a:solidFill>
                  </a:tcPr>
                </a:tc>
                <a:tc>
                  <a:txBody>
                    <a:bodyPr/>
                    <a:lstStyle/>
                    <a:p>
                      <a:r>
                        <a:rPr lang="en-US" sz="900" b="0" i="0" dirty="0">
                          <a:solidFill>
                            <a:srgbClr val="000000"/>
                          </a:solidFill>
                          <a:effectLst/>
                          <a:latin typeface="Calibri"/>
                        </a:rPr>
                        <a:t>Number of times borrower has been 90</a:t>
                      </a:r>
                      <a:r>
                        <a:rPr lang="en-US" sz="900" b="0" i="0" baseline="0" dirty="0">
                          <a:solidFill>
                            <a:srgbClr val="000000"/>
                          </a:solidFill>
                          <a:effectLst/>
                          <a:latin typeface="Calibri"/>
                        </a:rPr>
                        <a:t> </a:t>
                      </a:r>
                      <a:r>
                        <a:rPr lang="en-US" sz="900" b="0" i="0" dirty="0">
                          <a:solidFill>
                            <a:srgbClr val="000000"/>
                          </a:solidFill>
                          <a:effectLst/>
                          <a:latin typeface="Calibri"/>
                        </a:rPr>
                        <a:t>days or more past due </a:t>
                      </a:r>
                      <a:endParaRPr lang="en-US" sz="900" dirty="0">
                        <a:effectLst/>
                      </a:endParaRPr>
                    </a:p>
                  </a:txBody>
                  <a:tcPr marL="59552" marR="59552" marT="22332" marB="2233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40000"/>
                        <a:lumOff val="60000"/>
                        <a:alpha val="32000"/>
                      </a:schemeClr>
                    </a:solidFill>
                  </a:tcPr>
                </a:tc>
                <a:tc>
                  <a:txBody>
                    <a:bodyPr/>
                    <a:lstStyle/>
                    <a:p>
                      <a:r>
                        <a:rPr lang="en-US" sz="1100" b="0" i="0" dirty="0">
                          <a:solidFill>
                            <a:srgbClr val="000000"/>
                          </a:solidFill>
                          <a:effectLst/>
                          <a:latin typeface="Calibri"/>
                        </a:rPr>
                        <a:t>Integer</a:t>
                      </a:r>
                      <a:endParaRPr lang="en-US" sz="1100" dirty="0">
                        <a:effectLst/>
                      </a:endParaRPr>
                    </a:p>
                  </a:txBody>
                  <a:tcPr marL="59552" marR="59552" marT="22332" marB="2233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40000"/>
                        <a:lumOff val="60000"/>
                        <a:alpha val="53000"/>
                      </a:schemeClr>
                    </a:solidFill>
                  </a:tcPr>
                </a:tc>
                <a:extLst>
                  <a:ext uri="{0D108BD9-81ED-4DB2-BD59-A6C34878D82A}">
                    <a16:rowId xmlns:a16="http://schemas.microsoft.com/office/drawing/2014/main" xmlns="" val="10008"/>
                  </a:ext>
                </a:extLst>
              </a:tr>
              <a:tr h="409433">
                <a:tc>
                  <a:txBody>
                    <a:bodyPr/>
                    <a:lstStyle/>
                    <a:p>
                      <a:r>
                        <a:rPr lang="en-US" sz="1000" b="0" i="0" dirty="0" err="1">
                          <a:solidFill>
                            <a:srgbClr val="000000"/>
                          </a:solidFill>
                          <a:effectLst/>
                          <a:latin typeface="Calibri"/>
                        </a:rPr>
                        <a:t>NumberRealEstateLoansOrLines</a:t>
                      </a:r>
                      <a:endParaRPr lang="en-US" sz="1000" dirty="0">
                        <a:effectLst/>
                      </a:endParaRPr>
                    </a:p>
                  </a:txBody>
                  <a:tcPr marL="59552" marR="59552" marT="22332" marB="2233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40000"/>
                        <a:lumOff val="60000"/>
                        <a:alpha val="53000"/>
                      </a:schemeClr>
                    </a:solidFill>
                  </a:tcPr>
                </a:tc>
                <a:tc>
                  <a:txBody>
                    <a:bodyPr/>
                    <a:lstStyle/>
                    <a:p>
                      <a:r>
                        <a:rPr lang="en-US" sz="900" b="0" i="0" dirty="0">
                          <a:solidFill>
                            <a:srgbClr val="000000"/>
                          </a:solidFill>
                          <a:effectLst/>
                          <a:latin typeface="Calibri"/>
                        </a:rPr>
                        <a:t>Number of mortgage and real estate loans</a:t>
                      </a:r>
                      <a:r>
                        <a:rPr lang="en-US" sz="900" b="0" i="0" baseline="0" dirty="0">
                          <a:solidFill>
                            <a:srgbClr val="000000"/>
                          </a:solidFill>
                          <a:effectLst/>
                          <a:latin typeface="Calibri"/>
                        </a:rPr>
                        <a:t> </a:t>
                      </a:r>
                      <a:r>
                        <a:rPr lang="en-US" sz="900" b="0" i="0" dirty="0">
                          <a:solidFill>
                            <a:srgbClr val="000000"/>
                          </a:solidFill>
                          <a:effectLst/>
                          <a:latin typeface="Calibri"/>
                        </a:rPr>
                        <a:t>including home equity lines of credit </a:t>
                      </a:r>
                      <a:endParaRPr lang="en-US" sz="900" dirty="0">
                        <a:effectLst/>
                      </a:endParaRPr>
                    </a:p>
                  </a:txBody>
                  <a:tcPr marL="59552" marR="59552" marT="22332" marB="2233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40000"/>
                        <a:lumOff val="60000"/>
                        <a:alpha val="32000"/>
                      </a:schemeClr>
                    </a:solidFill>
                  </a:tcPr>
                </a:tc>
                <a:tc>
                  <a:txBody>
                    <a:bodyPr/>
                    <a:lstStyle/>
                    <a:p>
                      <a:r>
                        <a:rPr lang="en-US" sz="1100" b="0" i="0">
                          <a:solidFill>
                            <a:srgbClr val="000000"/>
                          </a:solidFill>
                          <a:effectLst/>
                          <a:latin typeface="Calibri"/>
                        </a:rPr>
                        <a:t>Integer</a:t>
                      </a:r>
                      <a:endParaRPr lang="en-US" sz="1100">
                        <a:effectLst/>
                      </a:endParaRPr>
                    </a:p>
                  </a:txBody>
                  <a:tcPr marL="59552" marR="59552" marT="22332" marB="2233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40000"/>
                        <a:lumOff val="60000"/>
                        <a:alpha val="53000"/>
                      </a:schemeClr>
                    </a:solidFill>
                  </a:tcPr>
                </a:tc>
                <a:extLst>
                  <a:ext uri="{0D108BD9-81ED-4DB2-BD59-A6C34878D82A}">
                    <a16:rowId xmlns:a16="http://schemas.microsoft.com/office/drawing/2014/main" xmlns="" val="10009"/>
                  </a:ext>
                </a:extLst>
              </a:tr>
              <a:tr h="319358">
                <a:tc>
                  <a:txBody>
                    <a:bodyPr/>
                    <a:lstStyle/>
                    <a:p>
                      <a:r>
                        <a:rPr lang="en-US" sz="1000" b="0" i="0" dirty="0">
                          <a:solidFill>
                            <a:srgbClr val="000000"/>
                          </a:solidFill>
                          <a:effectLst/>
                          <a:latin typeface="Calibri"/>
                        </a:rPr>
                        <a:t>NumberOfTime60-</a:t>
                      </a:r>
                      <a:br>
                        <a:rPr lang="en-US" sz="1000" b="0" i="0" dirty="0">
                          <a:solidFill>
                            <a:srgbClr val="000000"/>
                          </a:solidFill>
                          <a:effectLst/>
                          <a:latin typeface="Calibri"/>
                        </a:rPr>
                      </a:br>
                      <a:r>
                        <a:rPr lang="en-US" sz="1000" b="0" i="0" dirty="0">
                          <a:solidFill>
                            <a:srgbClr val="000000"/>
                          </a:solidFill>
                          <a:effectLst/>
                          <a:latin typeface="Calibri"/>
                        </a:rPr>
                        <a:t>89DaysPastDueNotWorse</a:t>
                      </a:r>
                      <a:endParaRPr lang="en-US" sz="1000" dirty="0">
                        <a:effectLst/>
                      </a:endParaRPr>
                    </a:p>
                  </a:txBody>
                  <a:tcPr marL="59552" marR="59552" marT="22332" marB="2233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40000"/>
                        <a:lumOff val="60000"/>
                        <a:alpha val="53000"/>
                      </a:schemeClr>
                    </a:solidFill>
                  </a:tcPr>
                </a:tc>
                <a:tc>
                  <a:txBody>
                    <a:bodyPr/>
                    <a:lstStyle/>
                    <a:p>
                      <a:r>
                        <a:rPr lang="en-US" sz="900" b="0" i="0" dirty="0">
                          <a:solidFill>
                            <a:srgbClr val="000000"/>
                          </a:solidFill>
                          <a:effectLst/>
                          <a:latin typeface="Calibri"/>
                        </a:rPr>
                        <a:t>Number of times borrower has been 60-89</a:t>
                      </a:r>
                      <a:r>
                        <a:rPr lang="en-US" sz="900" b="0" i="0" baseline="0" dirty="0">
                          <a:solidFill>
                            <a:srgbClr val="000000"/>
                          </a:solidFill>
                          <a:effectLst/>
                          <a:latin typeface="Calibri"/>
                        </a:rPr>
                        <a:t> </a:t>
                      </a:r>
                      <a:r>
                        <a:rPr lang="en-US" sz="900" b="0" i="0" dirty="0">
                          <a:solidFill>
                            <a:srgbClr val="000000"/>
                          </a:solidFill>
                          <a:effectLst/>
                          <a:latin typeface="Calibri"/>
                        </a:rPr>
                        <a:t>days past due </a:t>
                      </a:r>
                      <a:endParaRPr lang="en-US" sz="900" dirty="0">
                        <a:effectLst/>
                      </a:endParaRPr>
                    </a:p>
                  </a:txBody>
                  <a:tcPr marL="59552" marR="59552" marT="22332" marB="2233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40000"/>
                        <a:lumOff val="60000"/>
                        <a:alpha val="32000"/>
                      </a:schemeClr>
                    </a:solidFill>
                  </a:tcPr>
                </a:tc>
                <a:tc>
                  <a:txBody>
                    <a:bodyPr/>
                    <a:lstStyle/>
                    <a:p>
                      <a:r>
                        <a:rPr lang="en-US" sz="1100" b="0" i="0">
                          <a:solidFill>
                            <a:srgbClr val="000000"/>
                          </a:solidFill>
                          <a:effectLst/>
                          <a:latin typeface="Calibri"/>
                        </a:rPr>
                        <a:t>Integer</a:t>
                      </a:r>
                      <a:endParaRPr lang="en-US" sz="1100">
                        <a:effectLst/>
                      </a:endParaRPr>
                    </a:p>
                  </a:txBody>
                  <a:tcPr marL="59552" marR="59552" marT="22332" marB="2233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40000"/>
                        <a:lumOff val="60000"/>
                        <a:alpha val="53000"/>
                      </a:schemeClr>
                    </a:solidFill>
                  </a:tcPr>
                </a:tc>
                <a:extLst>
                  <a:ext uri="{0D108BD9-81ED-4DB2-BD59-A6C34878D82A}">
                    <a16:rowId xmlns:a16="http://schemas.microsoft.com/office/drawing/2014/main" xmlns="" val="10010"/>
                  </a:ext>
                </a:extLst>
              </a:tr>
              <a:tr h="409433">
                <a:tc>
                  <a:txBody>
                    <a:bodyPr/>
                    <a:lstStyle/>
                    <a:p>
                      <a:r>
                        <a:rPr lang="en-US" sz="1000" b="0" i="0" dirty="0" err="1">
                          <a:solidFill>
                            <a:srgbClr val="000000"/>
                          </a:solidFill>
                          <a:effectLst/>
                          <a:latin typeface="Calibri"/>
                        </a:rPr>
                        <a:t>NumberOfDependents</a:t>
                      </a:r>
                      <a:endParaRPr lang="en-US" sz="1000" dirty="0">
                        <a:effectLst/>
                      </a:endParaRPr>
                    </a:p>
                  </a:txBody>
                  <a:tcPr marL="59552" marR="59552" marT="22332" marB="2233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40000"/>
                        <a:lumOff val="60000"/>
                        <a:alpha val="53000"/>
                      </a:schemeClr>
                    </a:solidFill>
                  </a:tcPr>
                </a:tc>
                <a:tc>
                  <a:txBody>
                    <a:bodyPr/>
                    <a:lstStyle/>
                    <a:p>
                      <a:r>
                        <a:rPr lang="en-US" sz="900" b="0" i="0" dirty="0">
                          <a:solidFill>
                            <a:srgbClr val="000000"/>
                          </a:solidFill>
                          <a:effectLst/>
                          <a:latin typeface="Calibri"/>
                        </a:rPr>
                        <a:t>Number of dependents in family excluding</a:t>
                      </a:r>
                      <a:r>
                        <a:rPr lang="en-US" sz="900" b="0" i="0" baseline="0" dirty="0">
                          <a:solidFill>
                            <a:srgbClr val="000000"/>
                          </a:solidFill>
                          <a:effectLst/>
                          <a:latin typeface="Calibri"/>
                        </a:rPr>
                        <a:t> </a:t>
                      </a:r>
                      <a:r>
                        <a:rPr lang="en-US" sz="900" b="0" i="0" dirty="0">
                          <a:solidFill>
                            <a:srgbClr val="000000"/>
                          </a:solidFill>
                          <a:effectLst/>
                          <a:latin typeface="Calibri"/>
                        </a:rPr>
                        <a:t>themselves (spouse, children etc.) </a:t>
                      </a:r>
                      <a:endParaRPr lang="en-US" sz="900" dirty="0">
                        <a:effectLst/>
                      </a:endParaRPr>
                    </a:p>
                  </a:txBody>
                  <a:tcPr marL="59552" marR="59552" marT="22332" marB="2233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40000"/>
                        <a:lumOff val="60000"/>
                        <a:alpha val="32000"/>
                      </a:schemeClr>
                    </a:solidFill>
                  </a:tcPr>
                </a:tc>
                <a:tc>
                  <a:txBody>
                    <a:bodyPr/>
                    <a:lstStyle/>
                    <a:p>
                      <a:r>
                        <a:rPr lang="en-US" sz="1100" b="0" i="0" dirty="0">
                          <a:solidFill>
                            <a:srgbClr val="000000"/>
                          </a:solidFill>
                          <a:effectLst/>
                          <a:latin typeface="Calibri"/>
                        </a:rPr>
                        <a:t>Integer</a:t>
                      </a:r>
                      <a:endParaRPr lang="en-US" sz="1100" dirty="0">
                        <a:effectLst/>
                      </a:endParaRPr>
                    </a:p>
                  </a:txBody>
                  <a:tcPr marL="59552" marR="59552" marT="22332" marB="2233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40000"/>
                        <a:lumOff val="60000"/>
                        <a:alpha val="53000"/>
                      </a:schemeClr>
                    </a:solidFill>
                  </a:tcPr>
                </a:tc>
                <a:extLst>
                  <a:ext uri="{0D108BD9-81ED-4DB2-BD59-A6C34878D82A}">
                    <a16:rowId xmlns:a16="http://schemas.microsoft.com/office/drawing/2014/main" xmlns="" val="10011"/>
                  </a:ext>
                </a:extLst>
              </a:tr>
            </a:tbl>
          </a:graphicData>
        </a:graphic>
      </p:graphicFrame>
      <p:sp>
        <p:nvSpPr>
          <p:cNvPr id="6" name="Rectangle 1"/>
          <p:cNvSpPr>
            <a:spLocks noChangeArrowheads="1"/>
          </p:cNvSpPr>
          <p:nvPr/>
        </p:nvSpPr>
        <p:spPr bwMode="auto">
          <a:xfrm>
            <a:off x="2711450" y="874604"/>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itchFamily="34" charset="0"/>
                <a:cs typeface="Arial" pitchFamily="34" charset="0"/>
              </a:rPr>
              <a:t/>
            </a: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7" name="Rectangle 6"/>
          <p:cNvSpPr/>
          <p:nvPr/>
        </p:nvSpPr>
        <p:spPr>
          <a:xfrm>
            <a:off x="685800" y="4809858"/>
            <a:ext cx="7848600" cy="307777"/>
          </a:xfrm>
          <a:prstGeom prst="rect">
            <a:avLst/>
          </a:prstGeom>
        </p:spPr>
        <p:txBody>
          <a:bodyPr wrap="square">
            <a:spAutoFit/>
          </a:bodyPr>
          <a:lstStyle/>
          <a:p>
            <a:pPr algn="ctr"/>
            <a:r>
              <a:rPr lang="en-US" sz="1400" b="1" dirty="0"/>
              <a:t>Training data containing 150k records</a:t>
            </a:r>
          </a:p>
        </p:txBody>
      </p:sp>
      <p:sp>
        <p:nvSpPr>
          <p:cNvPr id="8" name="Slide Number Placeholder 7"/>
          <p:cNvSpPr>
            <a:spLocks noGrp="1"/>
          </p:cNvSpPr>
          <p:nvPr>
            <p:ph type="sldNum" sz="quarter" idx="12"/>
          </p:nvPr>
        </p:nvSpPr>
        <p:spPr/>
        <p:txBody>
          <a:bodyPr/>
          <a:lstStyle/>
          <a:p>
            <a:fld id="{FB8D30E9-DD3B-4111-9AE8-7AB8714CE023}" type="slidenum">
              <a:rPr lang="en-US" smtClean="0"/>
              <a:t>3</a:t>
            </a:fld>
            <a:endParaRPr lang="en-US" dirty="0"/>
          </a:p>
        </p:txBody>
      </p:sp>
    </p:spTree>
    <p:extLst>
      <p:ext uri="{BB962C8B-B14F-4D97-AF65-F5344CB8AC3E}">
        <p14:creationId xmlns:p14="http://schemas.microsoft.com/office/powerpoint/2010/main" val="3867407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59379" y="121917"/>
            <a:ext cx="3332387" cy="338554"/>
          </a:xfrm>
          <a:prstGeom prst="rect">
            <a:avLst/>
          </a:prstGeom>
          <a:solidFill>
            <a:schemeClr val="accent1">
              <a:lumMod val="60000"/>
              <a:lumOff val="40000"/>
              <a:alpha val="27000"/>
            </a:schemeClr>
          </a:solidFill>
        </p:spPr>
        <p:txBody>
          <a:bodyPr wrap="none" rtlCol="0">
            <a:spAutoFit/>
          </a:bodyPr>
          <a:lstStyle/>
          <a:p>
            <a:r>
              <a:rPr lang="en-US" sz="1600" dirty="0">
                <a:solidFill>
                  <a:schemeClr val="accent1">
                    <a:lumMod val="75000"/>
                  </a:schemeClr>
                </a:solidFill>
                <a:latin typeface="Arial Rounded MT Bold" panose="020F0704030504030204" pitchFamily="34" charset="0"/>
              </a:rPr>
              <a:t>EXPLORATORY DATA ANALYSIS</a:t>
            </a:r>
          </a:p>
        </p:txBody>
      </p:sp>
      <p:sp>
        <p:nvSpPr>
          <p:cNvPr id="5" name="Slide Number Placeholder 4"/>
          <p:cNvSpPr>
            <a:spLocks noGrp="1"/>
          </p:cNvSpPr>
          <p:nvPr>
            <p:ph type="sldNum" sz="quarter" idx="12"/>
          </p:nvPr>
        </p:nvSpPr>
        <p:spPr/>
        <p:txBody>
          <a:bodyPr/>
          <a:lstStyle/>
          <a:p>
            <a:fld id="{FB8D30E9-DD3B-4111-9AE8-7AB8714CE023}" type="slidenum">
              <a:rPr lang="en-US" smtClean="0"/>
              <a:t>4</a:t>
            </a:fld>
            <a:endParaRPr lang="en-US"/>
          </a:p>
        </p:txBody>
      </p:sp>
      <p:sp>
        <p:nvSpPr>
          <p:cNvPr id="6" name="Rounded Rectangle 5"/>
          <p:cNvSpPr/>
          <p:nvPr/>
        </p:nvSpPr>
        <p:spPr>
          <a:xfrm>
            <a:off x="557136" y="590550"/>
            <a:ext cx="8229600" cy="1210324"/>
          </a:xfrm>
          <a:prstGeom prst="roundRect">
            <a:avLst/>
          </a:prstGeom>
          <a:solidFill>
            <a:schemeClr val="tx2">
              <a:lumMod val="60000"/>
              <a:lumOff val="40000"/>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47700" y="590550"/>
            <a:ext cx="8153400" cy="1231106"/>
          </a:xfrm>
          <a:prstGeom prst="rect">
            <a:avLst/>
          </a:prstGeom>
          <a:noFill/>
        </p:spPr>
        <p:txBody>
          <a:bodyPr wrap="square" rtlCol="0">
            <a:spAutoFit/>
          </a:bodyPr>
          <a:lstStyle/>
          <a:p>
            <a:r>
              <a:rPr lang="en-US" sz="1400" b="1" dirty="0"/>
              <a:t>DISTRIBUTION OF AGE W.R.T. SeriousDlqin2yrs </a:t>
            </a:r>
            <a:r>
              <a:rPr lang="en-US" sz="1400" dirty="0"/>
              <a:t>- </a:t>
            </a:r>
            <a:r>
              <a:rPr lang="en-US" sz="1200" dirty="0"/>
              <a:t>If you're over 55 and need a mortgage, the important thing to know is that lenders can't deny you a loan based on your age. But age can factor into your mortgage equation. In order to solve this, we need to confirm that in our data set age has a negative influence on probability of defaulting. Then we can assume that the models we build reflect that trend and won't deny someone a loan simply because they are old. Looking at the distribution of people that defaulted vs those who did not shows us that, generally, younger people were more responsible for defaulting. So, we're good to go, legally.</a:t>
            </a:r>
          </a:p>
        </p:txBody>
      </p:sp>
      <p:pic>
        <p:nvPicPr>
          <p:cNvPr id="8" name="Picture 7"/>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57200" y="1897856"/>
            <a:ext cx="3790950" cy="2260757"/>
          </a:xfrm>
          <a:prstGeom prst="rect">
            <a:avLst/>
          </a:prstGeom>
        </p:spPr>
      </p:pic>
      <p:pic>
        <p:nvPicPr>
          <p:cNvPr id="9" name="Picture 8"/>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724401" y="1897856"/>
            <a:ext cx="4412673" cy="2197894"/>
          </a:xfrm>
          <a:prstGeom prst="rect">
            <a:avLst/>
          </a:prstGeom>
        </p:spPr>
      </p:pic>
      <p:sp>
        <p:nvSpPr>
          <p:cNvPr id="11" name="Rounded Rectangle 10"/>
          <p:cNvSpPr/>
          <p:nvPr/>
        </p:nvSpPr>
        <p:spPr>
          <a:xfrm>
            <a:off x="609600" y="4158615"/>
            <a:ext cx="8153400" cy="775336"/>
          </a:xfrm>
          <a:prstGeom prst="roundRect">
            <a:avLst/>
          </a:prstGeom>
          <a:solidFill>
            <a:schemeClr val="tx2">
              <a:lumMod val="75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p:cNvSpPr txBox="1"/>
          <p:nvPr/>
        </p:nvSpPr>
        <p:spPr>
          <a:xfrm>
            <a:off x="685800" y="4158615"/>
            <a:ext cx="8153400" cy="707886"/>
          </a:xfrm>
          <a:prstGeom prst="rect">
            <a:avLst/>
          </a:prstGeom>
          <a:noFill/>
        </p:spPr>
        <p:txBody>
          <a:bodyPr wrap="square" rtlCol="0">
            <a:spAutoFit/>
          </a:bodyPr>
          <a:lstStyle/>
          <a:p>
            <a:r>
              <a:rPr lang="en-US" sz="1400" b="1" dirty="0"/>
              <a:t>DISTRIBUTION OF log(MONTHLY INCOME) W.R.T. SeriousDlqin2yrs </a:t>
            </a:r>
            <a:r>
              <a:rPr lang="en-US" sz="1600" dirty="0"/>
              <a:t>– </a:t>
            </a:r>
            <a:r>
              <a:rPr lang="en-US" sz="1200" dirty="0"/>
              <a:t>The box plot above shows the variation of log(</a:t>
            </a:r>
            <a:r>
              <a:rPr lang="en-US" sz="1200" dirty="0" err="1"/>
              <a:t>monthly_income</a:t>
            </a:r>
            <a:r>
              <a:rPr lang="en-US" sz="1200" dirty="0"/>
              <a:t>). Log is taken only for visualization purpose to check the overall distribution of the variable as it exhibits high dispersion. 0s and 1s have been removed from this analysis which accounted for 2300 entries in total. </a:t>
            </a:r>
          </a:p>
        </p:txBody>
      </p:sp>
    </p:spTree>
    <p:extLst>
      <p:ext uri="{BB962C8B-B14F-4D97-AF65-F5344CB8AC3E}">
        <p14:creationId xmlns:p14="http://schemas.microsoft.com/office/powerpoint/2010/main" val="3882803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1" y="168689"/>
            <a:ext cx="3332387" cy="338554"/>
          </a:xfrm>
          <a:prstGeom prst="rect">
            <a:avLst/>
          </a:prstGeom>
          <a:solidFill>
            <a:schemeClr val="accent1">
              <a:lumMod val="60000"/>
              <a:lumOff val="40000"/>
              <a:alpha val="27000"/>
            </a:schemeClr>
          </a:solidFill>
        </p:spPr>
        <p:txBody>
          <a:bodyPr wrap="none" rtlCol="0">
            <a:spAutoFit/>
          </a:bodyPr>
          <a:lstStyle/>
          <a:p>
            <a:r>
              <a:rPr lang="en-US" sz="1600" dirty="0">
                <a:solidFill>
                  <a:schemeClr val="accent1">
                    <a:lumMod val="75000"/>
                  </a:schemeClr>
                </a:solidFill>
                <a:latin typeface="Arial Rounded MT Bold" panose="020F0704030504030204" pitchFamily="34" charset="0"/>
              </a:rPr>
              <a:t>EXPLORATORY DATA ANALYSIS</a:t>
            </a:r>
          </a:p>
        </p:txBody>
      </p:sp>
      <p:sp>
        <p:nvSpPr>
          <p:cNvPr id="5" name="Slide Number Placeholder 4"/>
          <p:cNvSpPr>
            <a:spLocks noGrp="1"/>
          </p:cNvSpPr>
          <p:nvPr>
            <p:ph type="sldNum" sz="quarter" idx="12"/>
          </p:nvPr>
        </p:nvSpPr>
        <p:spPr/>
        <p:txBody>
          <a:bodyPr/>
          <a:lstStyle/>
          <a:p>
            <a:fld id="{FB8D30E9-DD3B-4111-9AE8-7AB8714CE023}" type="slidenum">
              <a:rPr lang="en-US" smtClean="0"/>
              <a:t>5</a:t>
            </a:fld>
            <a:endParaRPr lang="en-US"/>
          </a:p>
        </p:txBody>
      </p:sp>
      <p:sp>
        <p:nvSpPr>
          <p:cNvPr id="6" name="Rounded Rectangle 5"/>
          <p:cNvSpPr/>
          <p:nvPr/>
        </p:nvSpPr>
        <p:spPr>
          <a:xfrm>
            <a:off x="166255" y="590550"/>
            <a:ext cx="4719320" cy="646331"/>
          </a:xfrm>
          <a:prstGeom prst="roundRect">
            <a:avLst/>
          </a:prstGeom>
          <a:solidFill>
            <a:schemeClr val="tx2">
              <a:lumMod val="60000"/>
              <a:lumOff val="40000"/>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33400" y="1352550"/>
            <a:ext cx="3179618" cy="1924050"/>
          </a:xfrm>
          <a:prstGeom prst="rect">
            <a:avLst/>
          </a:prstGeom>
        </p:spPr>
      </p:pic>
      <p:sp>
        <p:nvSpPr>
          <p:cNvPr id="10" name="TextBox 9"/>
          <p:cNvSpPr txBox="1"/>
          <p:nvPr/>
        </p:nvSpPr>
        <p:spPr>
          <a:xfrm>
            <a:off x="214745" y="601299"/>
            <a:ext cx="4643120" cy="646331"/>
          </a:xfrm>
          <a:prstGeom prst="rect">
            <a:avLst/>
          </a:prstGeom>
          <a:noFill/>
        </p:spPr>
        <p:txBody>
          <a:bodyPr wrap="square" rtlCol="0">
            <a:spAutoFit/>
          </a:bodyPr>
          <a:lstStyle/>
          <a:p>
            <a:r>
              <a:rPr lang="en-US" sz="1200" b="1" dirty="0"/>
              <a:t>DISTRIBUTION OF DEBT RATIO W.R.T. SeriousDlqin2yrs – </a:t>
            </a:r>
            <a:r>
              <a:rPr lang="en-US" sz="1200" dirty="0"/>
              <a:t>box plot below is for records debt ratio &lt; 1 which accounts for around 1.18 lakhs in total. The distribution for </a:t>
            </a:r>
            <a:r>
              <a:rPr lang="en-US" sz="1200" dirty="0" err="1"/>
              <a:t>debtratio</a:t>
            </a:r>
            <a:r>
              <a:rPr lang="en-US" sz="1200" dirty="0"/>
              <a:t> &gt;1 is </a:t>
            </a:r>
            <a:r>
              <a:rPr lang="en-US" sz="1200" dirty="0" err="1"/>
              <a:t>analysed</a:t>
            </a:r>
            <a:r>
              <a:rPr lang="en-US" sz="1200" dirty="0"/>
              <a:t> by mean. </a:t>
            </a:r>
            <a:endParaRPr lang="en-US" sz="1200" b="1" dirty="0"/>
          </a:p>
        </p:txBody>
      </p:sp>
      <p:pic>
        <p:nvPicPr>
          <p:cNvPr id="13" name="Picture 12"/>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66255" y="3276600"/>
            <a:ext cx="5100320" cy="1598471"/>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15000" y="135431"/>
            <a:ext cx="3124200" cy="3198319"/>
          </a:xfrm>
          <a:prstGeom prst="rect">
            <a:avLst/>
          </a:prstGeom>
        </p:spPr>
      </p:pic>
      <p:sp>
        <p:nvSpPr>
          <p:cNvPr id="16" name="Rounded Rectangle 15"/>
          <p:cNvSpPr/>
          <p:nvPr/>
        </p:nvSpPr>
        <p:spPr>
          <a:xfrm>
            <a:off x="5334000" y="3409950"/>
            <a:ext cx="3581400" cy="1676400"/>
          </a:xfrm>
          <a:prstGeom prst="roundRect">
            <a:avLst/>
          </a:prstGeom>
          <a:solidFill>
            <a:schemeClr val="accent3">
              <a:lumMod val="75000"/>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5347855" y="3463320"/>
            <a:ext cx="3581400" cy="1569660"/>
          </a:xfrm>
          <a:prstGeom prst="rect">
            <a:avLst/>
          </a:prstGeom>
          <a:noFill/>
        </p:spPr>
        <p:txBody>
          <a:bodyPr wrap="square" rtlCol="0">
            <a:spAutoFit/>
          </a:bodyPr>
          <a:lstStyle/>
          <a:p>
            <a:r>
              <a:rPr lang="en-US" sz="1200" b="1" dirty="0"/>
              <a:t>DISTRIBUTION OF NumberOfTimes90DaysLate W.R.T. SeriousDlqin2yrs</a:t>
            </a:r>
            <a:endParaRPr lang="en-US" sz="1200" dirty="0"/>
          </a:p>
          <a:p>
            <a:r>
              <a:rPr lang="en-US" sz="1200" dirty="0"/>
              <a:t>The above contingency table shows that as NumberOfTimes90DaysLate increases (up to 9), the proportion of defaulters increases. After 10, the data corresponding to 1 is very less which won’t give appropriate distribution. Similar pattern follows in other </a:t>
            </a:r>
            <a:r>
              <a:rPr lang="en-US" sz="1200" b="1" dirty="0" err="1"/>
              <a:t>NumberOfTimes</a:t>
            </a:r>
            <a:r>
              <a:rPr lang="en-US" sz="1200" b="1" dirty="0"/>
              <a:t>()</a:t>
            </a:r>
            <a:r>
              <a:rPr lang="en-US" sz="1200" b="1" dirty="0" err="1"/>
              <a:t>DaysLate</a:t>
            </a:r>
            <a:endParaRPr lang="en-US" sz="1200" dirty="0"/>
          </a:p>
        </p:txBody>
      </p:sp>
    </p:spTree>
    <p:extLst>
      <p:ext uri="{BB962C8B-B14F-4D97-AF65-F5344CB8AC3E}">
        <p14:creationId xmlns:p14="http://schemas.microsoft.com/office/powerpoint/2010/main" val="2087500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81200" y="168689"/>
            <a:ext cx="4440318" cy="338554"/>
          </a:xfrm>
          <a:prstGeom prst="rect">
            <a:avLst/>
          </a:prstGeom>
          <a:solidFill>
            <a:schemeClr val="accent1">
              <a:lumMod val="60000"/>
              <a:lumOff val="40000"/>
              <a:alpha val="27000"/>
            </a:schemeClr>
          </a:solidFill>
        </p:spPr>
        <p:txBody>
          <a:bodyPr wrap="none" rtlCol="0">
            <a:spAutoFit/>
          </a:bodyPr>
          <a:lstStyle/>
          <a:p>
            <a:r>
              <a:rPr lang="en-US" sz="1600" dirty="0">
                <a:solidFill>
                  <a:schemeClr val="accent1">
                    <a:lumMod val="75000"/>
                  </a:schemeClr>
                </a:solidFill>
                <a:latin typeface="Arial Rounded MT Bold" panose="020F0704030504030204" pitchFamily="34" charset="0"/>
              </a:rPr>
              <a:t>DATA CLEANSING AND PRE-PROCESSING</a:t>
            </a:r>
          </a:p>
        </p:txBody>
      </p:sp>
      <p:sp>
        <p:nvSpPr>
          <p:cNvPr id="5" name="Slide Number Placeholder 4"/>
          <p:cNvSpPr>
            <a:spLocks noGrp="1"/>
          </p:cNvSpPr>
          <p:nvPr>
            <p:ph type="sldNum" sz="quarter" idx="12"/>
          </p:nvPr>
        </p:nvSpPr>
        <p:spPr/>
        <p:txBody>
          <a:bodyPr/>
          <a:lstStyle/>
          <a:p>
            <a:fld id="{FB8D30E9-DD3B-4111-9AE8-7AB8714CE023}" type="slidenum">
              <a:rPr lang="en-US" smtClean="0"/>
              <a:t>6</a:t>
            </a:fld>
            <a:endParaRPr lang="en-US"/>
          </a:p>
        </p:txBody>
      </p:sp>
      <p:pic>
        <p:nvPicPr>
          <p:cNvPr id="6" name="Picture 5"/>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715000" y="758536"/>
            <a:ext cx="3045959" cy="1850231"/>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209" y="2530619"/>
            <a:ext cx="5400675" cy="600075"/>
          </a:xfrm>
          <a:prstGeom prst="rect">
            <a:avLst/>
          </a:prstGeom>
        </p:spPr>
      </p:pic>
      <p:sp>
        <p:nvSpPr>
          <p:cNvPr id="8" name="Rounded Rectangle 7"/>
          <p:cNvSpPr/>
          <p:nvPr/>
        </p:nvSpPr>
        <p:spPr>
          <a:xfrm>
            <a:off x="228600" y="1076569"/>
            <a:ext cx="5257800" cy="1384994"/>
          </a:xfrm>
          <a:prstGeom prst="roundRect">
            <a:avLst/>
          </a:prstGeom>
          <a:solidFill>
            <a:schemeClr val="tx2">
              <a:lumMod val="60000"/>
              <a:lumOff val="4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76237" y="1107739"/>
            <a:ext cx="5105400" cy="1384995"/>
          </a:xfrm>
          <a:prstGeom prst="rect">
            <a:avLst/>
          </a:prstGeom>
          <a:noFill/>
        </p:spPr>
        <p:txBody>
          <a:bodyPr wrap="square" rtlCol="0">
            <a:spAutoFit/>
          </a:bodyPr>
          <a:lstStyle/>
          <a:p>
            <a:r>
              <a:rPr lang="en-US" sz="1200" b="1" dirty="0"/>
              <a:t>In Debt Ratio</a:t>
            </a:r>
          </a:p>
          <a:p>
            <a:pPr marL="285750" indent="-285750">
              <a:buFont typeface="Arial" panose="020B0604020202020204" pitchFamily="34" charset="0"/>
              <a:buChar char="•"/>
            </a:pPr>
            <a:r>
              <a:rPr lang="en-US" sz="1200" dirty="0"/>
              <a:t>Apparently 2.5% of the dataset owes more than 3,500 times what they own. We need to investigate further to see if these are outliers or not.</a:t>
            </a:r>
          </a:p>
          <a:p>
            <a:pPr marL="285750" indent="-285750">
              <a:buFont typeface="Arial" panose="020B0604020202020204" pitchFamily="34" charset="0"/>
              <a:buChar char="•"/>
            </a:pPr>
            <a:r>
              <a:rPr lang="en-US" sz="1200" dirty="0"/>
              <a:t>We see two particularly concerning things here. The first is that of 4,000 records with </a:t>
            </a:r>
            <a:r>
              <a:rPr lang="en-US" sz="1200" dirty="0" err="1"/>
              <a:t>DebtRatio</a:t>
            </a:r>
            <a:r>
              <a:rPr lang="en-US" sz="1200" dirty="0"/>
              <a:t> &gt; 3,500, only 185 of them have a value for monthly income. Further, the people who do have monthly income seem to either have a monthly income of either 1 or 0.</a:t>
            </a:r>
          </a:p>
        </p:txBody>
      </p:sp>
      <p:sp>
        <p:nvSpPr>
          <p:cNvPr id="10" name="TextBox 9"/>
          <p:cNvSpPr txBox="1"/>
          <p:nvPr/>
        </p:nvSpPr>
        <p:spPr>
          <a:xfrm>
            <a:off x="381000" y="758536"/>
            <a:ext cx="3810000" cy="307777"/>
          </a:xfrm>
          <a:prstGeom prst="rect">
            <a:avLst/>
          </a:prstGeom>
          <a:noFill/>
        </p:spPr>
        <p:txBody>
          <a:bodyPr wrap="square" rtlCol="0">
            <a:spAutoFit/>
          </a:bodyPr>
          <a:lstStyle/>
          <a:p>
            <a:r>
              <a:rPr lang="en-US" sz="1400" b="1" dirty="0">
                <a:solidFill>
                  <a:schemeClr val="tx2">
                    <a:lumMod val="75000"/>
                  </a:schemeClr>
                </a:solidFill>
              </a:rPr>
              <a:t>CHECK FOR OUTLIERS:</a:t>
            </a:r>
          </a:p>
        </p:txBody>
      </p:sp>
      <p:sp>
        <p:nvSpPr>
          <p:cNvPr id="11" name="Rounded Rectangle 10"/>
          <p:cNvSpPr/>
          <p:nvPr/>
        </p:nvSpPr>
        <p:spPr>
          <a:xfrm>
            <a:off x="5715000" y="3277782"/>
            <a:ext cx="3200400" cy="1569660"/>
          </a:xfrm>
          <a:prstGeom prst="roundRect">
            <a:avLst/>
          </a:prstGeom>
          <a:solidFill>
            <a:schemeClr val="accent3">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829300" y="3277782"/>
            <a:ext cx="2971800" cy="1569660"/>
          </a:xfrm>
          <a:prstGeom prst="rect">
            <a:avLst/>
          </a:prstGeom>
          <a:noFill/>
        </p:spPr>
        <p:txBody>
          <a:bodyPr wrap="square" rtlCol="0">
            <a:spAutoFit/>
          </a:bodyPr>
          <a:lstStyle/>
          <a:p>
            <a:r>
              <a:rPr lang="en-US" sz="1200" b="1" dirty="0"/>
              <a:t>In </a:t>
            </a:r>
            <a:r>
              <a:rPr lang="en-US" sz="1200" b="1" dirty="0" err="1"/>
              <a:t>NumberOfTimes</a:t>
            </a:r>
            <a:r>
              <a:rPr lang="en-US" sz="1200" b="1" dirty="0"/>
              <a:t>()</a:t>
            </a:r>
            <a:r>
              <a:rPr lang="en-US" sz="1200" b="1" dirty="0" err="1"/>
              <a:t>DaysPastDueNotWorse</a:t>
            </a:r>
            <a:endParaRPr lang="en-US" sz="1200" b="1" dirty="0"/>
          </a:p>
          <a:p>
            <a:r>
              <a:rPr lang="en-US" sz="1200" dirty="0"/>
              <a:t>Somehow, all these (269) people were 30-59 days late 96/98 times, 60-89 days late 96/98 times, and 90+ days late 96/98 times. However, the data might not be garbage, because (as expected) these people are defaulting at a massive rate (55%) compared to the population (6%).</a:t>
            </a:r>
          </a:p>
        </p:txBody>
      </p:sp>
      <p:pic>
        <p:nvPicPr>
          <p:cNvPr id="17" name="Picture 16"/>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18209" y="3252488"/>
            <a:ext cx="5334000" cy="1824682"/>
          </a:xfrm>
          <a:prstGeom prst="rect">
            <a:avLst/>
          </a:prstGeom>
        </p:spPr>
      </p:pic>
    </p:spTree>
    <p:extLst>
      <p:ext uri="{BB962C8B-B14F-4D97-AF65-F5344CB8AC3E}">
        <p14:creationId xmlns:p14="http://schemas.microsoft.com/office/powerpoint/2010/main" val="4281779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FB8D30E9-DD3B-4111-9AE8-7AB8714CE023}" type="slidenum">
              <a:rPr lang="en-US" smtClean="0"/>
              <a:t>7</a:t>
            </a:fld>
            <a:endParaRPr lang="en-US"/>
          </a:p>
        </p:txBody>
      </p:sp>
      <p:sp>
        <p:nvSpPr>
          <p:cNvPr id="6" name="TextBox 5"/>
          <p:cNvSpPr txBox="1"/>
          <p:nvPr/>
        </p:nvSpPr>
        <p:spPr>
          <a:xfrm>
            <a:off x="2396836" y="133350"/>
            <a:ext cx="4440318" cy="338554"/>
          </a:xfrm>
          <a:prstGeom prst="rect">
            <a:avLst/>
          </a:prstGeom>
          <a:solidFill>
            <a:schemeClr val="accent1">
              <a:lumMod val="60000"/>
              <a:lumOff val="40000"/>
              <a:alpha val="27000"/>
            </a:schemeClr>
          </a:solidFill>
        </p:spPr>
        <p:txBody>
          <a:bodyPr wrap="none" rtlCol="0">
            <a:spAutoFit/>
          </a:bodyPr>
          <a:lstStyle/>
          <a:p>
            <a:r>
              <a:rPr lang="en-US" sz="1600" dirty="0">
                <a:solidFill>
                  <a:schemeClr val="accent1">
                    <a:lumMod val="75000"/>
                  </a:schemeClr>
                </a:solidFill>
                <a:latin typeface="Arial Rounded MT Bold" panose="020F0704030504030204" pitchFamily="34" charset="0"/>
              </a:rPr>
              <a:t>DATA CLEANSING AND PRE-PROCESSING</a:t>
            </a:r>
          </a:p>
        </p:txBody>
      </p:sp>
      <p:sp>
        <p:nvSpPr>
          <p:cNvPr id="7" name="Rounded Rectangle 6"/>
          <p:cNvSpPr/>
          <p:nvPr/>
        </p:nvSpPr>
        <p:spPr>
          <a:xfrm>
            <a:off x="114300" y="656994"/>
            <a:ext cx="2895600" cy="2027469"/>
          </a:xfrm>
          <a:prstGeom prst="roundRect">
            <a:avLst/>
          </a:prstGeom>
          <a:solidFill>
            <a:schemeClr val="tx2">
              <a:lumMod val="60000"/>
              <a:lumOff val="4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62791" y="744867"/>
            <a:ext cx="2819400" cy="1938992"/>
          </a:xfrm>
          <a:prstGeom prst="rect">
            <a:avLst/>
          </a:prstGeom>
          <a:noFill/>
        </p:spPr>
        <p:txBody>
          <a:bodyPr wrap="square" rtlCol="0">
            <a:spAutoFit/>
          </a:bodyPr>
          <a:lstStyle/>
          <a:p>
            <a:r>
              <a:rPr lang="en-US" sz="1200" b="1" dirty="0"/>
              <a:t>In </a:t>
            </a:r>
            <a:r>
              <a:rPr lang="en-US" sz="1200" b="1" dirty="0" err="1">
                <a:solidFill>
                  <a:srgbClr val="000000"/>
                </a:solidFill>
              </a:rPr>
              <a:t>RevolvingUtilizationOfUnsecuredLines</a:t>
            </a:r>
            <a:endParaRPr lang="en-US" sz="1200" b="1" dirty="0">
              <a:solidFill>
                <a:srgbClr val="000000"/>
              </a:solidFill>
            </a:endParaRPr>
          </a:p>
          <a:p>
            <a:pPr marL="171450" indent="-171450">
              <a:buFont typeface="Arial" panose="020B0604020202020204" pitchFamily="34" charset="0"/>
              <a:buChar char="•"/>
            </a:pPr>
            <a:r>
              <a:rPr lang="en-US" sz="1200" dirty="0">
                <a:solidFill>
                  <a:srgbClr val="000000"/>
                </a:solidFill>
              </a:rPr>
              <a:t>The adjacent table shows that as RUUL increases, the mean SeriousDlqIn2yrs increases i.e. from 0.&lt;RUUL&lt;4 to 4&lt;RUUL&lt;10, which is expected</a:t>
            </a:r>
          </a:p>
          <a:p>
            <a:pPr marL="171450" indent="-171450">
              <a:buFont typeface="Arial" panose="020B0604020202020204" pitchFamily="34" charset="0"/>
              <a:buChar char="•"/>
            </a:pPr>
            <a:r>
              <a:rPr lang="en-US" sz="1200" dirty="0">
                <a:solidFill>
                  <a:srgbClr val="000000"/>
                </a:solidFill>
              </a:rPr>
              <a:t>However, for the second range shift to RUUL&gt;10, the mean is very less, 0.07, which cannot happen and makes the data suspicious.</a:t>
            </a:r>
          </a:p>
          <a:p>
            <a:r>
              <a:rPr lang="en-US" sz="1200" dirty="0">
                <a:solidFill>
                  <a:srgbClr val="000000"/>
                </a:solidFill>
              </a:rPr>
              <a:t>Hence RUUL&gt;10 data are outliers.</a:t>
            </a:r>
            <a:endParaRPr lang="en-US" sz="1200" dirty="0"/>
          </a:p>
        </p:txBody>
      </p:sp>
      <p:sp>
        <p:nvSpPr>
          <p:cNvPr id="10" name="Rectangle 1"/>
          <p:cNvSpPr>
            <a:spLocks noChangeArrowheads="1"/>
          </p:cNvSpPr>
          <p:nvPr/>
        </p:nvSpPr>
        <p:spPr bwMode="auto">
          <a:xfrm>
            <a:off x="3619500" y="2684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itchFamily="34" charset="0"/>
                <a:cs typeface="Arial" pitchFamily="34" charset="0"/>
              </a:rPr>
              <a:t/>
            </a: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pic>
        <p:nvPicPr>
          <p:cNvPr id="12" name="Picture 11"/>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038600" y="904507"/>
            <a:ext cx="3810000" cy="1619712"/>
          </a:xfrm>
          <a:prstGeom prst="rect">
            <a:avLst/>
          </a:prstGeom>
        </p:spPr>
      </p:pic>
      <p:sp>
        <p:nvSpPr>
          <p:cNvPr id="18" name="TextBox 17"/>
          <p:cNvSpPr txBox="1"/>
          <p:nvPr/>
        </p:nvSpPr>
        <p:spPr>
          <a:xfrm>
            <a:off x="114300" y="2868525"/>
            <a:ext cx="3810000" cy="307777"/>
          </a:xfrm>
          <a:prstGeom prst="rect">
            <a:avLst/>
          </a:prstGeom>
          <a:noFill/>
        </p:spPr>
        <p:txBody>
          <a:bodyPr wrap="square" rtlCol="0">
            <a:spAutoFit/>
          </a:bodyPr>
          <a:lstStyle/>
          <a:p>
            <a:r>
              <a:rPr lang="en-US" sz="1400" b="1" dirty="0">
                <a:solidFill>
                  <a:schemeClr val="tx2">
                    <a:lumMod val="75000"/>
                  </a:schemeClr>
                </a:solidFill>
              </a:rPr>
              <a:t>IMPUTATION:</a:t>
            </a:r>
          </a:p>
        </p:txBody>
      </p:sp>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3176302"/>
            <a:ext cx="3848100" cy="1566779"/>
          </a:xfrm>
          <a:prstGeom prst="rect">
            <a:avLst/>
          </a:prstGeom>
        </p:spPr>
      </p:pic>
      <p:pic>
        <p:nvPicPr>
          <p:cNvPr id="20" name="Picture 19"/>
          <p:cNvPicPr>
            <a:picLocks noChangeAspect="1"/>
          </p:cNvPicPr>
          <p:nvPr/>
        </p:nvPicPr>
        <p:blipFill>
          <a:blip r:embed="rId4">
            <a:clrChange>
              <a:clrFrom>
                <a:srgbClr val="F5F5F5"/>
              </a:clrFrom>
              <a:clrTo>
                <a:srgbClr val="F5F5F5">
                  <a:alpha val="0"/>
                </a:srgbClr>
              </a:clrTo>
            </a:clrChange>
            <a:extLst>
              <a:ext uri="{28A0092B-C50C-407E-A947-70E740481C1C}">
                <a14:useLocalDpi xmlns:a14="http://schemas.microsoft.com/office/drawing/2010/main" val="0"/>
              </a:ext>
            </a:extLst>
          </a:blip>
          <a:stretch>
            <a:fillRect/>
          </a:stretch>
        </p:blipFill>
        <p:spPr>
          <a:xfrm>
            <a:off x="3924300" y="2797398"/>
            <a:ext cx="2514600" cy="2237049"/>
          </a:xfrm>
          <a:prstGeom prst="rect">
            <a:avLst/>
          </a:prstGeom>
        </p:spPr>
      </p:pic>
      <p:sp>
        <p:nvSpPr>
          <p:cNvPr id="21" name="Rounded Rectangle 20"/>
          <p:cNvSpPr/>
          <p:nvPr/>
        </p:nvSpPr>
        <p:spPr>
          <a:xfrm>
            <a:off x="6705600" y="3022413"/>
            <a:ext cx="2286000" cy="2012034"/>
          </a:xfrm>
          <a:prstGeom prst="roundRect">
            <a:avLst/>
          </a:prstGeom>
          <a:solidFill>
            <a:schemeClr val="accent3">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6864863" y="3135878"/>
            <a:ext cx="2002046" cy="1785104"/>
          </a:xfrm>
          <a:prstGeom prst="rect">
            <a:avLst/>
          </a:prstGeom>
          <a:noFill/>
        </p:spPr>
        <p:txBody>
          <a:bodyPr wrap="square" rtlCol="0">
            <a:spAutoFit/>
          </a:bodyPr>
          <a:lstStyle/>
          <a:p>
            <a:r>
              <a:rPr lang="en-US" sz="1100" dirty="0"/>
              <a:t>Regressing </a:t>
            </a:r>
            <a:r>
              <a:rPr lang="en-US" sz="1100" dirty="0" err="1"/>
              <a:t>Monthly_Income</a:t>
            </a:r>
            <a:r>
              <a:rPr lang="en-US" sz="1100" dirty="0"/>
              <a:t> on other variables gives very low value of R2 and correlation, which shows a poor fit and hence, regression cannot be used for imputation.</a:t>
            </a:r>
          </a:p>
          <a:p>
            <a:r>
              <a:rPr lang="en-US" sz="1100" dirty="0"/>
              <a:t>Median is chosen for all imputations as data is skewed and mean wouldn’t be proper for filling missing values.</a:t>
            </a:r>
          </a:p>
        </p:txBody>
      </p:sp>
    </p:spTree>
    <p:extLst>
      <p:ext uri="{BB962C8B-B14F-4D97-AF65-F5344CB8AC3E}">
        <p14:creationId xmlns:p14="http://schemas.microsoft.com/office/powerpoint/2010/main" val="2317752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95400" y="214746"/>
            <a:ext cx="6525708" cy="400110"/>
          </a:xfrm>
          <a:prstGeom prst="rect">
            <a:avLst/>
          </a:prstGeom>
          <a:solidFill>
            <a:schemeClr val="accent1">
              <a:lumMod val="60000"/>
              <a:lumOff val="40000"/>
              <a:alpha val="27000"/>
            </a:schemeClr>
          </a:solidFill>
        </p:spPr>
        <p:txBody>
          <a:bodyPr wrap="square" rtlCol="0">
            <a:spAutoFit/>
          </a:bodyPr>
          <a:lstStyle/>
          <a:p>
            <a:pPr algn="ctr"/>
            <a:r>
              <a:rPr lang="en-US" sz="2000" dirty="0">
                <a:solidFill>
                  <a:schemeClr val="accent1">
                    <a:lumMod val="75000"/>
                  </a:schemeClr>
                </a:solidFill>
                <a:latin typeface="Arial Rounded MT Bold" panose="020F0704030504030204" pitchFamily="34" charset="0"/>
              </a:rPr>
              <a:t>FEATURE ENGINEERING WRT DATA MODELS</a:t>
            </a:r>
          </a:p>
        </p:txBody>
      </p:sp>
      <p:sp>
        <p:nvSpPr>
          <p:cNvPr id="5" name="Slide Number Placeholder 4"/>
          <p:cNvSpPr>
            <a:spLocks noGrp="1"/>
          </p:cNvSpPr>
          <p:nvPr>
            <p:ph type="sldNum" sz="quarter" idx="12"/>
          </p:nvPr>
        </p:nvSpPr>
        <p:spPr/>
        <p:txBody>
          <a:bodyPr/>
          <a:lstStyle/>
          <a:p>
            <a:fld id="{FB8D30E9-DD3B-4111-9AE8-7AB8714CE023}" type="slidenum">
              <a:rPr lang="en-US" smtClean="0"/>
              <a:t>8</a:t>
            </a:fld>
            <a:endParaRPr lang="en-US"/>
          </a:p>
        </p:txBody>
      </p:sp>
      <p:graphicFrame>
        <p:nvGraphicFramePr>
          <p:cNvPr id="8" name="Diagram 7"/>
          <p:cNvGraphicFramePr/>
          <p:nvPr>
            <p:extLst>
              <p:ext uri="{D42A27DB-BD31-4B8C-83A1-F6EECF244321}">
                <p14:modId xmlns:p14="http://schemas.microsoft.com/office/powerpoint/2010/main" val="3228511948"/>
              </p:ext>
            </p:extLst>
          </p:nvPr>
        </p:nvGraphicFramePr>
        <p:xfrm>
          <a:off x="1524000" y="66675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AutoShape 2" descr="blob:https://web.whatsapp.com/6d429d47-7bec-4fe8-bf42-26ae785eaf67"/>
          <p:cNvSpPr>
            <a:spLocks noChangeAspect="1" noChangeArrowheads="1"/>
          </p:cNvSpPr>
          <p:nvPr/>
        </p:nvSpPr>
        <p:spPr bwMode="auto">
          <a:xfrm>
            <a:off x="155575" y="-136525"/>
            <a:ext cx="298450" cy="2984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blob:https://web.whatsapp.com/6d429d47-7bec-4fe8-bf42-26ae785eaf67"/>
          <p:cNvSpPr>
            <a:spLocks noChangeAspect="1" noChangeArrowheads="1"/>
          </p:cNvSpPr>
          <p:nvPr/>
        </p:nvSpPr>
        <p:spPr bwMode="auto">
          <a:xfrm>
            <a:off x="307975" y="15875"/>
            <a:ext cx="298450" cy="2984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125" name="Picture 5"/>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41061" y="1047748"/>
            <a:ext cx="1820863" cy="33067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3" name="Group 12"/>
          <p:cNvGrpSpPr/>
          <p:nvPr/>
        </p:nvGrpSpPr>
        <p:grpSpPr>
          <a:xfrm>
            <a:off x="6400800" y="1908649"/>
            <a:ext cx="1584960" cy="1584960"/>
            <a:chOff x="3108960" y="2092960"/>
            <a:chExt cx="1584960" cy="1584960"/>
          </a:xfrm>
        </p:grpSpPr>
        <p:sp>
          <p:nvSpPr>
            <p:cNvPr id="14" name="Rounded Rectangle 13"/>
            <p:cNvSpPr/>
            <p:nvPr/>
          </p:nvSpPr>
          <p:spPr>
            <a:xfrm>
              <a:off x="3108960" y="2092960"/>
              <a:ext cx="1584960" cy="158496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5" name="Rounded Rectangle 4"/>
            <p:cNvSpPr/>
            <p:nvPr/>
          </p:nvSpPr>
          <p:spPr>
            <a:xfrm>
              <a:off x="3186331" y="2170331"/>
              <a:ext cx="1430218" cy="143021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b="1" kern="1200" dirty="0"/>
                <a:t>Drop Missing</a:t>
              </a:r>
              <a:r>
                <a:rPr lang="en-US" sz="1300" kern="1200" dirty="0"/>
                <a:t>: Missing data has been removed prior to analysis.</a:t>
              </a:r>
            </a:p>
          </p:txBody>
        </p:sp>
      </p:grpSp>
    </p:spTree>
    <p:extLst>
      <p:ext uri="{BB962C8B-B14F-4D97-AF65-F5344CB8AC3E}">
        <p14:creationId xmlns:p14="http://schemas.microsoft.com/office/powerpoint/2010/main" val="2580914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06845" y="168689"/>
            <a:ext cx="7185750" cy="400110"/>
          </a:xfrm>
          <a:prstGeom prst="rect">
            <a:avLst/>
          </a:prstGeom>
          <a:solidFill>
            <a:schemeClr val="accent1">
              <a:lumMod val="60000"/>
              <a:lumOff val="40000"/>
              <a:alpha val="27000"/>
            </a:schemeClr>
          </a:solidFill>
        </p:spPr>
        <p:txBody>
          <a:bodyPr wrap="none" rtlCol="0">
            <a:spAutoFit/>
          </a:bodyPr>
          <a:lstStyle/>
          <a:p>
            <a:r>
              <a:rPr lang="en-US" sz="2000" dirty="0">
                <a:solidFill>
                  <a:schemeClr val="accent1">
                    <a:lumMod val="75000"/>
                  </a:schemeClr>
                </a:solidFill>
                <a:latin typeface="Arial Rounded MT Bold" panose="020F0704030504030204" pitchFamily="34" charset="0"/>
              </a:rPr>
              <a:t>PREDICTIVE DATA ANALYSIS – SUPERVISED LEARNING</a:t>
            </a:r>
          </a:p>
        </p:txBody>
      </p:sp>
      <p:sp>
        <p:nvSpPr>
          <p:cNvPr id="5" name="Slide Number Placeholder 4"/>
          <p:cNvSpPr>
            <a:spLocks noGrp="1"/>
          </p:cNvSpPr>
          <p:nvPr>
            <p:ph type="sldNum" sz="quarter" idx="12"/>
          </p:nvPr>
        </p:nvSpPr>
        <p:spPr/>
        <p:txBody>
          <a:bodyPr/>
          <a:lstStyle/>
          <a:p>
            <a:fld id="{FB8D30E9-DD3B-4111-9AE8-7AB8714CE023}" type="slidenum">
              <a:rPr lang="en-US" smtClean="0"/>
              <a:t>9</a:t>
            </a:fld>
            <a:endParaRPr lang="en-US"/>
          </a:p>
        </p:txBody>
      </p:sp>
      <p:sp>
        <p:nvSpPr>
          <p:cNvPr id="2" name="TextBox 1"/>
          <p:cNvSpPr txBox="1"/>
          <p:nvPr/>
        </p:nvSpPr>
        <p:spPr>
          <a:xfrm>
            <a:off x="537320" y="713422"/>
            <a:ext cx="7924800"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t>Different Data Models are compared for two classifiers – Random Forest and Support Vector Machine, with respect to their AUC Scores.</a:t>
            </a:r>
          </a:p>
          <a:p>
            <a:pPr marL="285750" indent="-285750">
              <a:buFont typeface="Arial" panose="020B0604020202020204" pitchFamily="34" charset="0"/>
              <a:buChar char="•"/>
            </a:pPr>
            <a:r>
              <a:rPr lang="en-US" sz="1600" dirty="0"/>
              <a:t>For better estimation of the metrics, we have used a K-Fold Cross Validation with k=4.</a:t>
            </a:r>
          </a:p>
          <a:p>
            <a:pPr marL="285750" indent="-285750">
              <a:buFont typeface="Arial" panose="020B0604020202020204" pitchFamily="34" charset="0"/>
              <a:buChar char="•"/>
            </a:pPr>
            <a:r>
              <a:rPr lang="en-US" sz="1600" dirty="0"/>
              <a:t>For classification problems, AUC scores are used for comparing different models.</a:t>
            </a:r>
          </a:p>
        </p:txBody>
      </p:sp>
      <p:graphicFrame>
        <p:nvGraphicFramePr>
          <p:cNvPr id="6" name="Table 5"/>
          <p:cNvGraphicFramePr>
            <a:graphicFrameLocks noGrp="1"/>
          </p:cNvGraphicFramePr>
          <p:nvPr>
            <p:extLst>
              <p:ext uri="{D42A27DB-BD31-4B8C-83A1-F6EECF244321}">
                <p14:modId xmlns:p14="http://schemas.microsoft.com/office/powerpoint/2010/main" val="595671064"/>
              </p:ext>
            </p:extLst>
          </p:nvPr>
        </p:nvGraphicFramePr>
        <p:xfrm>
          <a:off x="1371600" y="1962150"/>
          <a:ext cx="6324600" cy="2728912"/>
        </p:xfrm>
        <a:graphic>
          <a:graphicData uri="http://schemas.openxmlformats.org/drawingml/2006/table">
            <a:tbl>
              <a:tblPr firstRow="1" bandRow="1">
                <a:tableStyleId>{5C22544A-7EE6-4342-B048-85BDC9FD1C3A}</a:tableStyleId>
              </a:tblPr>
              <a:tblGrid>
                <a:gridCol w="3162300">
                  <a:extLst>
                    <a:ext uri="{9D8B030D-6E8A-4147-A177-3AD203B41FA5}">
                      <a16:colId xmlns:a16="http://schemas.microsoft.com/office/drawing/2014/main" xmlns="" val="20000"/>
                    </a:ext>
                  </a:extLst>
                </a:gridCol>
                <a:gridCol w="1897380">
                  <a:extLst>
                    <a:ext uri="{9D8B030D-6E8A-4147-A177-3AD203B41FA5}">
                      <a16:colId xmlns:a16="http://schemas.microsoft.com/office/drawing/2014/main" xmlns="" val="20001"/>
                    </a:ext>
                  </a:extLst>
                </a:gridCol>
                <a:gridCol w="1264920">
                  <a:extLst>
                    <a:ext uri="{9D8B030D-6E8A-4147-A177-3AD203B41FA5}">
                      <a16:colId xmlns:a16="http://schemas.microsoft.com/office/drawing/2014/main" xmlns="" val="20002"/>
                    </a:ext>
                  </a:extLst>
                </a:gridCol>
              </a:tblGrid>
              <a:tr h="405724">
                <a:tc>
                  <a:txBody>
                    <a:bodyPr/>
                    <a:lstStyle/>
                    <a:p>
                      <a:r>
                        <a:rPr lang="en-US" dirty="0"/>
                        <a:t>Data Model</a:t>
                      </a:r>
                    </a:p>
                  </a:txBody>
                  <a:tcPr/>
                </a:tc>
                <a:tc>
                  <a:txBody>
                    <a:bodyPr/>
                    <a:lstStyle/>
                    <a:p>
                      <a:r>
                        <a:rPr lang="en-US" dirty="0"/>
                        <a:t>Random Forest</a:t>
                      </a:r>
                    </a:p>
                  </a:txBody>
                  <a:tcPr/>
                </a:tc>
                <a:tc>
                  <a:txBody>
                    <a:bodyPr/>
                    <a:lstStyle/>
                    <a:p>
                      <a:r>
                        <a:rPr lang="en-US" dirty="0"/>
                        <a:t>SVM</a:t>
                      </a:r>
                    </a:p>
                  </a:txBody>
                  <a:tcPr/>
                </a:tc>
                <a:extLst>
                  <a:ext uri="{0D108BD9-81ED-4DB2-BD59-A6C34878D82A}">
                    <a16:rowId xmlns:a16="http://schemas.microsoft.com/office/drawing/2014/main" xmlns="" val="10000"/>
                  </a:ext>
                </a:extLst>
              </a:tr>
              <a:tr h="405724">
                <a:tc>
                  <a:txBody>
                    <a:bodyPr/>
                    <a:lstStyle/>
                    <a:p>
                      <a:r>
                        <a:rPr lang="en-US" dirty="0"/>
                        <a:t>Removed Utilization Outliers</a:t>
                      </a:r>
                    </a:p>
                  </a:txBody>
                  <a:tcPr/>
                </a:tc>
                <a:tc>
                  <a:txBody>
                    <a:bodyPr/>
                    <a:lstStyle/>
                    <a:p>
                      <a:r>
                        <a:rPr lang="en-US" dirty="0"/>
                        <a:t>0.8624</a:t>
                      </a:r>
                    </a:p>
                  </a:txBody>
                  <a:tcPr/>
                </a:tc>
                <a:tc>
                  <a:txBody>
                    <a:bodyPr/>
                    <a:lstStyle/>
                    <a:p>
                      <a:r>
                        <a:rPr lang="en-US" dirty="0"/>
                        <a:t>0.6019</a:t>
                      </a:r>
                    </a:p>
                  </a:txBody>
                  <a:tcPr/>
                </a:tc>
                <a:extLst>
                  <a:ext uri="{0D108BD9-81ED-4DB2-BD59-A6C34878D82A}">
                    <a16:rowId xmlns:a16="http://schemas.microsoft.com/office/drawing/2014/main" xmlns="" val="10001"/>
                  </a:ext>
                </a:extLst>
              </a:tr>
              <a:tr h="405724">
                <a:tc>
                  <a:txBody>
                    <a:bodyPr/>
                    <a:lstStyle/>
                    <a:p>
                      <a:r>
                        <a:rPr lang="en-US" dirty="0"/>
                        <a:t>Removed 98s</a:t>
                      </a:r>
                    </a:p>
                  </a:txBody>
                  <a:tcPr/>
                </a:tc>
                <a:tc>
                  <a:txBody>
                    <a:bodyPr/>
                    <a:lstStyle/>
                    <a:p>
                      <a:r>
                        <a:rPr lang="en-US" dirty="0"/>
                        <a:t>0.8592</a:t>
                      </a:r>
                    </a:p>
                  </a:txBody>
                  <a:tcPr/>
                </a:tc>
                <a:tc>
                  <a:txBody>
                    <a:bodyPr/>
                    <a:lstStyle/>
                    <a:p>
                      <a:r>
                        <a:rPr lang="en-US" dirty="0"/>
                        <a:t>0.6179</a:t>
                      </a:r>
                    </a:p>
                  </a:txBody>
                  <a:tcPr/>
                </a:tc>
                <a:extLst>
                  <a:ext uri="{0D108BD9-81ED-4DB2-BD59-A6C34878D82A}">
                    <a16:rowId xmlns:a16="http://schemas.microsoft.com/office/drawing/2014/main" xmlns="" val="10002"/>
                  </a:ext>
                </a:extLst>
              </a:tr>
              <a:tr h="700292">
                <a:tc>
                  <a:txBody>
                    <a:bodyPr/>
                    <a:lstStyle/>
                    <a:p>
                      <a:r>
                        <a:rPr lang="en-US" dirty="0"/>
                        <a:t>Removed</a:t>
                      </a:r>
                      <a:r>
                        <a:rPr lang="en-US" baseline="0" dirty="0"/>
                        <a:t> Debt Outliers, Median-Fill</a:t>
                      </a:r>
                      <a:endParaRPr lang="en-US" dirty="0"/>
                    </a:p>
                  </a:txBody>
                  <a:tcPr/>
                </a:tc>
                <a:tc>
                  <a:txBody>
                    <a:bodyPr/>
                    <a:lstStyle/>
                    <a:p>
                      <a:r>
                        <a:rPr lang="en-US" dirty="0"/>
                        <a:t>0.8586</a:t>
                      </a:r>
                    </a:p>
                  </a:txBody>
                  <a:tcPr/>
                </a:tc>
                <a:tc>
                  <a:txBody>
                    <a:bodyPr/>
                    <a:lstStyle/>
                    <a:p>
                      <a:r>
                        <a:rPr lang="en-US" dirty="0"/>
                        <a:t>0.6098</a:t>
                      </a:r>
                    </a:p>
                  </a:txBody>
                  <a:tcPr/>
                </a:tc>
                <a:extLst>
                  <a:ext uri="{0D108BD9-81ED-4DB2-BD59-A6C34878D82A}">
                    <a16:rowId xmlns:a16="http://schemas.microsoft.com/office/drawing/2014/main" xmlns="" val="10003"/>
                  </a:ext>
                </a:extLst>
              </a:tr>
              <a:tr h="405724">
                <a:tc>
                  <a:txBody>
                    <a:bodyPr/>
                    <a:lstStyle/>
                    <a:p>
                      <a:r>
                        <a:rPr lang="en-US" dirty="0"/>
                        <a:t>Median-Fill</a:t>
                      </a:r>
                    </a:p>
                  </a:txBody>
                  <a:tcPr/>
                </a:tc>
                <a:tc>
                  <a:txBody>
                    <a:bodyPr/>
                    <a:lstStyle/>
                    <a:p>
                      <a:r>
                        <a:rPr lang="en-US" dirty="0"/>
                        <a:t>0.8572</a:t>
                      </a:r>
                    </a:p>
                  </a:txBody>
                  <a:tcPr/>
                </a:tc>
                <a:tc>
                  <a:txBody>
                    <a:bodyPr/>
                    <a:lstStyle/>
                    <a:p>
                      <a:r>
                        <a:rPr lang="en-US" dirty="0"/>
                        <a:t>0.6208</a:t>
                      </a:r>
                    </a:p>
                  </a:txBody>
                  <a:tcPr/>
                </a:tc>
                <a:extLst>
                  <a:ext uri="{0D108BD9-81ED-4DB2-BD59-A6C34878D82A}">
                    <a16:rowId xmlns:a16="http://schemas.microsoft.com/office/drawing/2014/main" xmlns="" val="10004"/>
                  </a:ext>
                </a:extLst>
              </a:tr>
              <a:tr h="405724">
                <a:tc>
                  <a:txBody>
                    <a:bodyPr/>
                    <a:lstStyle/>
                    <a:p>
                      <a:r>
                        <a:rPr lang="en-US" dirty="0"/>
                        <a:t>Drop Missing</a:t>
                      </a:r>
                    </a:p>
                  </a:txBody>
                  <a:tcPr/>
                </a:tc>
                <a:tc>
                  <a:txBody>
                    <a:bodyPr/>
                    <a:lstStyle/>
                    <a:p>
                      <a:r>
                        <a:rPr lang="en-US" dirty="0"/>
                        <a:t>0.8496</a:t>
                      </a:r>
                    </a:p>
                  </a:txBody>
                  <a:tcPr/>
                </a:tc>
                <a:tc>
                  <a:txBody>
                    <a:bodyPr/>
                    <a:lstStyle/>
                    <a:p>
                      <a:r>
                        <a:rPr lang="en-US" dirty="0"/>
                        <a:t>0.5954</a:t>
                      </a:r>
                    </a:p>
                  </a:txBody>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2882097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661</TotalTime>
  <Words>1554</Words>
  <Application>Microsoft Office PowerPoint</Application>
  <PresentationFormat>On-screen Show (16:9)</PresentationFormat>
  <Paragraphs>237</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Arial Rounded MT Bold</vt:lpstr>
      <vt:lpstr>Bahnschrift</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Hai</dc:creator>
  <cp:lastModifiedBy>Suman Pal</cp:lastModifiedBy>
  <cp:revision>55</cp:revision>
  <dcterms:created xsi:type="dcterms:W3CDTF">2019-12-11T12:03:13Z</dcterms:created>
  <dcterms:modified xsi:type="dcterms:W3CDTF">2019-12-15T19:33:01Z</dcterms:modified>
</cp:coreProperties>
</file>