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6" r:id="rId31"/>
    <p:sldId id="287" r:id="rId32"/>
    <p:sldId id="289" r:id="rId33"/>
  </p:sldIdLst>
  <p:sldSz cx="9144000" cy="5143500" type="screen16x9"/>
  <p:notesSz cx="6858000" cy="9144000"/>
  <p:embeddedFontLst>
    <p:embeddedFont>
      <p:font typeface="Lato" panose="020F0502020204030203" pitchFamily="34" charset="0"/>
      <p:regular r:id="rId35"/>
      <p:bold r:id="rId36"/>
      <p:italic r:id="rId37"/>
      <p:boldItalic r:id="rId38"/>
    </p:embeddedFont>
    <p:embeddedFont>
      <p:font typeface="Oswald" panose="00000500000000000000" pitchFamily="2" charset="0"/>
      <p:regular r:id="rId39"/>
      <p:bold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1eb382e4fa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1eb382e4fa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3b14f62daf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3b14f62daf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3b14f62da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3b14f62da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3b41e25739_1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3b41e25739_1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3b14f62da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3b14f62da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3b14f62da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3b14f62da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3b41e25739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3b41e25739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3b41e25739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3b41e25739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3b41e25739_1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3b41e25739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3b41e25739_1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3b41e25739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1eb382e4fa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1eb382e4fa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3b41e25739_1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3b41e25739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3b41e25739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3b41e25739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3b41e25739_1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3b41e25739_1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3b41e25739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3b41e25739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3b41e25739_1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3b41e25739_1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3b14f62a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3b14f62a0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3b14f62a0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23b14f62a0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3b14f62a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23b14f62a07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3b14f62a07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23b14f62a07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23b14f62a07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23b14f62a07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1eb382e4fa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1eb382e4f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23b14f62a07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23b14f62a07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23b14f62a07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23b14f62a0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23b14f62da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23b14f62da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1eb382e4fa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1eb382e4f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1eb382e4fa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1eb382e4f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1eb382e4fa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1eb382e4fa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1eb382e4fa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1eb382e4fa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1eb382e4fa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1eb382e4fa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1eb382e4fa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1eb382e4fa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s://marinballu.github.io/papers/OCO_Ballu19.pdf"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 Id="rId6" Type="http://schemas.openxmlformats.org/officeDocument/2006/relationships/hyperlink" Target="https://arxiv.org/pdf/1803.11521.pdf" TargetMode="External"/><Relationship Id="rId5" Type="http://schemas.openxmlformats.org/officeDocument/2006/relationships/hyperlink" Target="https://www.alphavantage.co/" TargetMode="External"/><Relationship Id="rId4" Type="http://schemas.openxmlformats.org/officeDocument/2006/relationships/hyperlink" Target="https://courses.cs.washington.edu/courses/cse599s/14sp/scribes/"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Clr>
                <a:schemeClr val="dk1"/>
              </a:buClr>
              <a:buSzPts val="1100"/>
              <a:buFont typeface="Arial"/>
              <a:buNone/>
            </a:pPr>
            <a:r>
              <a:rPr lang="en" sz="3300">
                <a:latin typeface="Oswald"/>
                <a:ea typeface="Oswald"/>
                <a:cs typeface="Oswald"/>
                <a:sym typeface="Oswald"/>
              </a:rPr>
              <a:t>The Convex Optimization Approach to Regret</a:t>
            </a:r>
            <a:endParaRPr sz="3300">
              <a:latin typeface="Oswald"/>
              <a:ea typeface="Oswald"/>
              <a:cs typeface="Oswald"/>
              <a:sym typeface="Oswald"/>
            </a:endParaRPr>
          </a:p>
          <a:p>
            <a:pPr marL="0" lvl="0" indent="0" algn="ctr" rtl="0">
              <a:spcBef>
                <a:spcPts val="0"/>
              </a:spcBef>
              <a:spcAft>
                <a:spcPts val="0"/>
              </a:spcAft>
              <a:buNone/>
            </a:pPr>
            <a:r>
              <a:rPr lang="en" sz="3300">
                <a:latin typeface="Oswald"/>
                <a:ea typeface="Oswald"/>
                <a:cs typeface="Oswald"/>
                <a:sym typeface="Oswald"/>
              </a:rPr>
              <a:t>Minimization</a:t>
            </a:r>
            <a:endParaRPr sz="3300">
              <a:latin typeface="Oswald"/>
              <a:ea typeface="Oswald"/>
              <a:cs typeface="Oswald"/>
              <a:sym typeface="Oswald"/>
            </a:endParaRPr>
          </a:p>
          <a:p>
            <a:pPr marL="0" lvl="0" indent="0" algn="ctr" rtl="0">
              <a:spcBef>
                <a:spcPts val="0"/>
              </a:spcBef>
              <a:spcAft>
                <a:spcPts val="0"/>
              </a:spcAft>
              <a:buNone/>
            </a:pPr>
            <a:endParaRPr sz="3300">
              <a:latin typeface="Oswald"/>
              <a:ea typeface="Oswald"/>
              <a:cs typeface="Oswald"/>
              <a:sym typeface="Oswald"/>
            </a:endParaRPr>
          </a:p>
        </p:txBody>
      </p:sp>
      <p:sp>
        <p:nvSpPr>
          <p:cNvPr id="55" name="Google Shape;55;p13"/>
          <p:cNvSpPr txBox="1">
            <a:spLocks noGrp="1"/>
          </p:cNvSpPr>
          <p:nvPr>
            <p:ph type="subTitle" idx="1"/>
          </p:nvPr>
        </p:nvSpPr>
        <p:spPr>
          <a:xfrm>
            <a:off x="311700" y="2735025"/>
            <a:ext cx="8520600" cy="1800000"/>
          </a:xfrm>
          <a:prstGeom prst="rect">
            <a:avLst/>
          </a:prstGeom>
        </p:spPr>
        <p:txBody>
          <a:bodyPr spcFirstLastPara="1" wrap="square" lIns="91425" tIns="91425" rIns="91425" bIns="91425" anchor="t" anchorCtr="0">
            <a:normAutofit fontScale="77500" lnSpcReduction="20000"/>
          </a:bodyPr>
          <a:lstStyle/>
          <a:p>
            <a:pPr marL="0" lvl="0" indent="0" algn="ctr" rtl="0">
              <a:spcBef>
                <a:spcPts val="0"/>
              </a:spcBef>
              <a:spcAft>
                <a:spcPts val="0"/>
              </a:spcAft>
              <a:buClr>
                <a:schemeClr val="dk1"/>
              </a:buClr>
              <a:buSzPct val="42098"/>
              <a:buFont typeface="Arial"/>
              <a:buNone/>
            </a:pPr>
            <a:r>
              <a:rPr lang="en" sz="2612">
                <a:latin typeface="Oswald"/>
                <a:ea typeface="Oswald"/>
                <a:cs typeface="Oswald"/>
                <a:sym typeface="Oswald"/>
              </a:rPr>
              <a:t>Optimization in Machine Learning</a:t>
            </a:r>
            <a:endParaRPr sz="2612">
              <a:latin typeface="Oswald"/>
              <a:ea typeface="Oswald"/>
              <a:cs typeface="Oswald"/>
              <a:sym typeface="Oswald"/>
            </a:endParaRPr>
          </a:p>
          <a:p>
            <a:pPr marL="0" lvl="0" indent="0" algn="ctr" rtl="0">
              <a:spcBef>
                <a:spcPts val="0"/>
              </a:spcBef>
              <a:spcAft>
                <a:spcPts val="0"/>
              </a:spcAft>
              <a:buClr>
                <a:schemeClr val="dk1"/>
              </a:buClr>
              <a:buSzPct val="42098"/>
              <a:buFont typeface="Arial"/>
              <a:buNone/>
            </a:pPr>
            <a:r>
              <a:rPr lang="en" sz="2612">
                <a:latin typeface="Oswald"/>
                <a:ea typeface="Oswald"/>
                <a:cs typeface="Oswald"/>
                <a:sym typeface="Oswald"/>
              </a:rPr>
              <a:t>CS 769</a:t>
            </a:r>
            <a:endParaRPr sz="2612">
              <a:latin typeface="Oswald"/>
              <a:ea typeface="Oswald"/>
              <a:cs typeface="Oswald"/>
              <a:sym typeface="Oswald"/>
            </a:endParaRPr>
          </a:p>
          <a:p>
            <a:pPr marL="0" lvl="0" indent="0" algn="ctr" rtl="0">
              <a:spcBef>
                <a:spcPts val="0"/>
              </a:spcBef>
              <a:spcAft>
                <a:spcPts val="0"/>
              </a:spcAft>
              <a:buClr>
                <a:schemeClr val="dk1"/>
              </a:buClr>
              <a:buSzPct val="39285"/>
              <a:buFont typeface="Arial"/>
              <a:buNone/>
            </a:pPr>
            <a:endParaRPr>
              <a:latin typeface="Oswald"/>
              <a:ea typeface="Oswald"/>
              <a:cs typeface="Oswald"/>
              <a:sym typeface="Oswald"/>
            </a:endParaRPr>
          </a:p>
          <a:p>
            <a:pPr marL="0" lvl="0" indent="0" algn="r" rtl="0">
              <a:spcBef>
                <a:spcPts val="0"/>
              </a:spcBef>
              <a:spcAft>
                <a:spcPts val="0"/>
              </a:spcAft>
              <a:buNone/>
            </a:pPr>
            <a:r>
              <a:rPr lang="en" sz="2550">
                <a:latin typeface="Oswald"/>
                <a:ea typeface="Oswald"/>
                <a:cs typeface="Oswald"/>
                <a:sym typeface="Oswald"/>
              </a:rPr>
              <a:t>Harikrishna Shenoy- 22M0759 </a:t>
            </a:r>
            <a:endParaRPr sz="2550">
              <a:latin typeface="Oswald"/>
              <a:ea typeface="Oswald"/>
              <a:cs typeface="Oswald"/>
              <a:sym typeface="Oswald"/>
            </a:endParaRPr>
          </a:p>
          <a:p>
            <a:pPr marL="0" lvl="0" indent="0" algn="r" rtl="0">
              <a:spcBef>
                <a:spcPts val="0"/>
              </a:spcBef>
              <a:spcAft>
                <a:spcPts val="0"/>
              </a:spcAft>
              <a:buNone/>
            </a:pPr>
            <a:r>
              <a:rPr lang="en" sz="2550">
                <a:latin typeface="Oswald"/>
                <a:ea typeface="Oswald"/>
                <a:cs typeface="Oswald"/>
                <a:sym typeface="Oswald"/>
              </a:rPr>
              <a:t>Suman Saurav Panda- 22M0783 </a:t>
            </a:r>
            <a:endParaRPr sz="2550">
              <a:latin typeface="Oswald"/>
              <a:ea typeface="Oswald"/>
              <a:cs typeface="Oswald"/>
              <a:sym typeface="Oswald"/>
            </a:endParaRPr>
          </a:p>
          <a:p>
            <a:pPr marL="0" lvl="0" indent="0" algn="r" rtl="0">
              <a:spcBef>
                <a:spcPts val="0"/>
              </a:spcBef>
              <a:spcAft>
                <a:spcPts val="0"/>
              </a:spcAft>
              <a:buNone/>
            </a:pPr>
            <a:r>
              <a:rPr lang="en" sz="2550">
                <a:latin typeface="Oswald"/>
                <a:ea typeface="Oswald"/>
                <a:cs typeface="Oswald"/>
                <a:sym typeface="Oswald"/>
              </a:rPr>
              <a:t>Shashank Kate- 22M0756 </a:t>
            </a:r>
            <a:endParaRPr sz="2550">
              <a:latin typeface="Oswald"/>
              <a:ea typeface="Oswald"/>
              <a:cs typeface="Oswald"/>
              <a:sym typeface="Oswa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a:t>
            </a:r>
            <a:endParaRPr/>
          </a:p>
        </p:txBody>
      </p:sp>
      <p:sp>
        <p:nvSpPr>
          <p:cNvPr id="112" name="Google Shape;112;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500" dirty="0">
                <a:solidFill>
                  <a:schemeClr val="dk1"/>
                </a:solidFill>
                <a:latin typeface="Oswald"/>
                <a:ea typeface="Oswald"/>
                <a:cs typeface="Oswald"/>
                <a:sym typeface="Oswald"/>
              </a:rPr>
              <a:t>The OGD algorithm can be described by the following steps:</a:t>
            </a:r>
            <a:endParaRPr sz="1500" dirty="0">
              <a:solidFill>
                <a:schemeClr val="dk1"/>
              </a:solidFill>
              <a:latin typeface="Oswald"/>
              <a:ea typeface="Oswald"/>
              <a:cs typeface="Oswald"/>
              <a:sym typeface="Oswald"/>
            </a:endParaRPr>
          </a:p>
          <a:p>
            <a:pPr marL="457200" lvl="0" indent="-323850" algn="l" rtl="0">
              <a:spcBef>
                <a:spcPts val="1200"/>
              </a:spcBef>
              <a:spcAft>
                <a:spcPts val="0"/>
              </a:spcAft>
              <a:buClr>
                <a:schemeClr val="dk1"/>
              </a:buClr>
              <a:buSzPts val="1500"/>
              <a:buFont typeface="Oswald"/>
              <a:buAutoNum type="arabicPeriod"/>
            </a:pPr>
            <a:r>
              <a:rPr lang="en" sz="1500" dirty="0">
                <a:solidFill>
                  <a:schemeClr val="dk1"/>
                </a:solidFill>
                <a:latin typeface="Oswald"/>
                <a:ea typeface="Oswald"/>
                <a:cs typeface="Oswald"/>
                <a:sym typeface="Oswald"/>
              </a:rPr>
              <a:t>Initialize the current solution, x</a:t>
            </a:r>
            <a:r>
              <a:rPr lang="en" sz="1500" baseline="-25000" dirty="0">
                <a:solidFill>
                  <a:schemeClr val="dk1"/>
                </a:solidFill>
                <a:latin typeface="Oswald"/>
                <a:ea typeface="Oswald"/>
                <a:cs typeface="Oswald"/>
                <a:sym typeface="Oswald"/>
              </a:rPr>
              <a:t>i</a:t>
            </a:r>
            <a:r>
              <a:rPr lang="en" sz="1500" dirty="0">
                <a:solidFill>
                  <a:schemeClr val="dk1"/>
                </a:solidFill>
                <a:latin typeface="Oswald"/>
                <a:ea typeface="Oswald"/>
                <a:cs typeface="Oswald"/>
                <a:sym typeface="Oswald"/>
              </a:rPr>
              <a:t>.</a:t>
            </a:r>
            <a:endParaRPr sz="1500" dirty="0">
              <a:solidFill>
                <a:schemeClr val="dk1"/>
              </a:solidFill>
              <a:latin typeface="Oswald"/>
              <a:ea typeface="Oswald"/>
              <a:cs typeface="Oswald"/>
              <a:sym typeface="Oswald"/>
            </a:endParaRPr>
          </a:p>
          <a:p>
            <a:pPr marL="457200" lvl="0" indent="-323850" algn="l" rtl="0">
              <a:spcBef>
                <a:spcPts val="0"/>
              </a:spcBef>
              <a:spcAft>
                <a:spcPts val="0"/>
              </a:spcAft>
              <a:buClr>
                <a:schemeClr val="dk1"/>
              </a:buClr>
              <a:buSzPts val="1500"/>
              <a:buFont typeface="Oswald"/>
              <a:buAutoNum type="arabicPeriod"/>
            </a:pPr>
            <a:r>
              <a:rPr lang="en" sz="1500" dirty="0">
                <a:solidFill>
                  <a:schemeClr val="dk1"/>
                </a:solidFill>
                <a:latin typeface="Oswald"/>
                <a:ea typeface="Oswald"/>
                <a:cs typeface="Oswald"/>
                <a:sym typeface="Oswald"/>
              </a:rPr>
              <a:t>For each time step t:</a:t>
            </a:r>
            <a:endParaRPr sz="1500" dirty="0">
              <a:solidFill>
                <a:schemeClr val="dk1"/>
              </a:solidFill>
              <a:latin typeface="Oswald"/>
              <a:ea typeface="Oswald"/>
              <a:cs typeface="Oswald"/>
              <a:sym typeface="Oswald"/>
            </a:endParaRPr>
          </a:p>
          <a:p>
            <a:pPr marL="914400" lvl="1" indent="-323850" algn="l" rtl="0">
              <a:spcBef>
                <a:spcPts val="0"/>
              </a:spcBef>
              <a:spcAft>
                <a:spcPts val="0"/>
              </a:spcAft>
              <a:buClr>
                <a:schemeClr val="dk1"/>
              </a:buClr>
              <a:buSzPts val="1500"/>
              <a:buFont typeface="Oswald"/>
              <a:buAutoNum type="alphaLcPeriod"/>
            </a:pPr>
            <a:r>
              <a:rPr lang="en" sz="1500" dirty="0">
                <a:solidFill>
                  <a:schemeClr val="dk1"/>
                </a:solidFill>
                <a:latin typeface="Oswald"/>
                <a:ea typeface="Oswald"/>
                <a:cs typeface="Oswald"/>
                <a:sym typeface="Oswald"/>
              </a:rPr>
              <a:t>Observe the loss function f</a:t>
            </a:r>
            <a:r>
              <a:rPr lang="en" sz="1500" baseline="-25000" dirty="0">
                <a:solidFill>
                  <a:schemeClr val="dk1"/>
                </a:solidFill>
                <a:latin typeface="Oswald"/>
                <a:ea typeface="Oswald"/>
                <a:cs typeface="Oswald"/>
                <a:sym typeface="Oswald"/>
              </a:rPr>
              <a:t>t</a:t>
            </a:r>
            <a:r>
              <a:rPr lang="en" sz="1500" dirty="0">
                <a:solidFill>
                  <a:schemeClr val="dk1"/>
                </a:solidFill>
                <a:latin typeface="Oswald"/>
                <a:ea typeface="Oswald"/>
                <a:cs typeface="Oswald"/>
                <a:sym typeface="Oswald"/>
              </a:rPr>
              <a:t>(x</a:t>
            </a:r>
            <a:r>
              <a:rPr lang="en" sz="1500" baseline="-25000" dirty="0">
                <a:solidFill>
                  <a:schemeClr val="dk1"/>
                </a:solidFill>
                <a:latin typeface="Oswald"/>
                <a:ea typeface="Oswald"/>
                <a:cs typeface="Oswald"/>
                <a:sym typeface="Oswald"/>
              </a:rPr>
              <a:t>t</a:t>
            </a:r>
            <a:r>
              <a:rPr lang="en" sz="1500" dirty="0">
                <a:solidFill>
                  <a:schemeClr val="dk1"/>
                </a:solidFill>
                <a:latin typeface="Oswald"/>
                <a:ea typeface="Oswald"/>
                <a:cs typeface="Oswald"/>
                <a:sym typeface="Oswald"/>
              </a:rPr>
              <a:t>), and the corresponding gradient g</a:t>
            </a:r>
            <a:r>
              <a:rPr lang="en" sz="1500" baseline="-25000" dirty="0">
                <a:solidFill>
                  <a:schemeClr val="dk1"/>
                </a:solidFill>
                <a:latin typeface="Oswald"/>
                <a:ea typeface="Oswald"/>
                <a:cs typeface="Oswald"/>
                <a:sym typeface="Oswald"/>
              </a:rPr>
              <a:t>t</a:t>
            </a:r>
            <a:r>
              <a:rPr lang="en" sz="1500" dirty="0">
                <a:solidFill>
                  <a:schemeClr val="dk1"/>
                </a:solidFill>
                <a:latin typeface="Oswald"/>
                <a:ea typeface="Oswald"/>
                <a:cs typeface="Oswald"/>
                <a:sym typeface="Oswald"/>
              </a:rPr>
              <a:t>(x</a:t>
            </a:r>
            <a:r>
              <a:rPr lang="en" sz="1500" baseline="-25000" dirty="0">
                <a:solidFill>
                  <a:schemeClr val="dk1"/>
                </a:solidFill>
                <a:latin typeface="Oswald"/>
                <a:ea typeface="Oswald"/>
                <a:cs typeface="Oswald"/>
                <a:sym typeface="Oswald"/>
              </a:rPr>
              <a:t>t</a:t>
            </a:r>
            <a:r>
              <a:rPr lang="en" sz="1500" dirty="0">
                <a:solidFill>
                  <a:schemeClr val="dk1"/>
                </a:solidFill>
                <a:latin typeface="Oswald"/>
                <a:ea typeface="Oswald"/>
                <a:cs typeface="Oswald"/>
                <a:sym typeface="Oswald"/>
              </a:rPr>
              <a:t>).</a:t>
            </a:r>
            <a:endParaRPr sz="1500" dirty="0">
              <a:solidFill>
                <a:schemeClr val="dk1"/>
              </a:solidFill>
              <a:latin typeface="Oswald"/>
              <a:ea typeface="Oswald"/>
              <a:cs typeface="Oswald"/>
              <a:sym typeface="Oswald"/>
            </a:endParaRPr>
          </a:p>
          <a:p>
            <a:pPr marL="914400" lvl="1" indent="-323850" algn="l" rtl="0">
              <a:spcBef>
                <a:spcPts val="0"/>
              </a:spcBef>
              <a:spcAft>
                <a:spcPts val="0"/>
              </a:spcAft>
              <a:buClr>
                <a:schemeClr val="dk1"/>
              </a:buClr>
              <a:buSzPts val="1500"/>
              <a:buFont typeface="Oswald"/>
              <a:buAutoNum type="alphaLcPeriod"/>
            </a:pPr>
            <a:r>
              <a:rPr lang="en" sz="1500" dirty="0">
                <a:solidFill>
                  <a:schemeClr val="dk1"/>
                </a:solidFill>
                <a:latin typeface="Oswald"/>
                <a:ea typeface="Oswald"/>
                <a:cs typeface="Oswald"/>
                <a:sym typeface="Oswald"/>
              </a:rPr>
              <a:t>Take a step in the opposite direction of the gradient: x</a:t>
            </a:r>
            <a:r>
              <a:rPr lang="en" sz="1500" baseline="-25000" dirty="0">
                <a:solidFill>
                  <a:schemeClr val="dk1"/>
                </a:solidFill>
                <a:latin typeface="Oswald"/>
                <a:ea typeface="Oswald"/>
                <a:cs typeface="Oswald"/>
                <a:sym typeface="Oswald"/>
              </a:rPr>
              <a:t>t+1</a:t>
            </a:r>
            <a:r>
              <a:rPr lang="en" sz="1500" dirty="0">
                <a:solidFill>
                  <a:schemeClr val="dk1"/>
                </a:solidFill>
                <a:latin typeface="Oswald"/>
                <a:ea typeface="Oswald"/>
                <a:cs typeface="Oswald"/>
                <a:sym typeface="Oswald"/>
              </a:rPr>
              <a:t> = x</a:t>
            </a:r>
            <a:r>
              <a:rPr lang="en" sz="1500" baseline="-25000" dirty="0">
                <a:solidFill>
                  <a:schemeClr val="dk1"/>
                </a:solidFill>
                <a:latin typeface="Oswald"/>
                <a:ea typeface="Oswald"/>
                <a:cs typeface="Oswald"/>
                <a:sym typeface="Oswald"/>
              </a:rPr>
              <a:t>t</a:t>
            </a:r>
            <a:r>
              <a:rPr lang="en" sz="1500" dirty="0">
                <a:solidFill>
                  <a:schemeClr val="dk1"/>
                </a:solidFill>
                <a:latin typeface="Oswald"/>
                <a:ea typeface="Oswald"/>
                <a:cs typeface="Oswald"/>
                <a:sym typeface="Oswald"/>
              </a:rPr>
              <a:t>- η</a:t>
            </a:r>
            <a:r>
              <a:rPr lang="en" sz="1500" baseline="-25000" dirty="0">
                <a:solidFill>
                  <a:schemeClr val="dk1"/>
                </a:solidFill>
                <a:latin typeface="Oswald"/>
                <a:ea typeface="Oswald"/>
                <a:cs typeface="Oswald"/>
                <a:sym typeface="Oswald"/>
              </a:rPr>
              <a:t>t</a:t>
            </a:r>
            <a:r>
              <a:rPr lang="en" sz="1500" dirty="0">
                <a:solidFill>
                  <a:schemeClr val="dk1"/>
                </a:solidFill>
                <a:latin typeface="Oswald"/>
                <a:ea typeface="Oswald"/>
                <a:cs typeface="Oswald"/>
                <a:sym typeface="Oswald"/>
              </a:rPr>
              <a:t> * g</a:t>
            </a:r>
            <a:r>
              <a:rPr lang="en" sz="1500" baseline="-25000" dirty="0">
                <a:solidFill>
                  <a:schemeClr val="dk1"/>
                </a:solidFill>
                <a:latin typeface="Oswald"/>
                <a:ea typeface="Oswald"/>
                <a:cs typeface="Oswald"/>
                <a:sym typeface="Oswald"/>
              </a:rPr>
              <a:t>t</a:t>
            </a:r>
            <a:r>
              <a:rPr lang="en" sz="1500" dirty="0">
                <a:solidFill>
                  <a:schemeClr val="dk1"/>
                </a:solidFill>
                <a:latin typeface="Oswald"/>
                <a:ea typeface="Oswald"/>
                <a:cs typeface="Oswald"/>
                <a:sym typeface="Oswald"/>
              </a:rPr>
              <a:t>(x</a:t>
            </a:r>
            <a:r>
              <a:rPr lang="en" sz="1500" baseline="-25000" dirty="0">
                <a:solidFill>
                  <a:schemeClr val="dk1"/>
                </a:solidFill>
                <a:latin typeface="Oswald"/>
                <a:ea typeface="Oswald"/>
                <a:cs typeface="Oswald"/>
                <a:sym typeface="Oswald"/>
              </a:rPr>
              <a:t>t</a:t>
            </a:r>
            <a:r>
              <a:rPr lang="en" sz="1500" dirty="0">
                <a:solidFill>
                  <a:schemeClr val="dk1"/>
                </a:solidFill>
                <a:latin typeface="Oswald"/>
                <a:ea typeface="Oswald"/>
                <a:cs typeface="Oswald"/>
                <a:sym typeface="Oswald"/>
              </a:rPr>
              <a:t>) , where η</a:t>
            </a:r>
            <a:r>
              <a:rPr lang="en" sz="1500" baseline="-25000" dirty="0">
                <a:solidFill>
                  <a:schemeClr val="dk1"/>
                </a:solidFill>
                <a:latin typeface="Oswald"/>
                <a:ea typeface="Oswald"/>
                <a:cs typeface="Oswald"/>
                <a:sym typeface="Oswald"/>
              </a:rPr>
              <a:t>t</a:t>
            </a:r>
            <a:r>
              <a:rPr lang="en" sz="1500" dirty="0">
                <a:solidFill>
                  <a:schemeClr val="dk1"/>
                </a:solidFill>
                <a:latin typeface="Oswald"/>
                <a:ea typeface="Oswald"/>
                <a:cs typeface="Oswald"/>
                <a:sym typeface="Oswald"/>
              </a:rPr>
              <a:t>is the learning rate.</a:t>
            </a:r>
            <a:endParaRPr sz="1500" dirty="0">
              <a:solidFill>
                <a:schemeClr val="dk1"/>
              </a:solidFill>
              <a:latin typeface="Oswald"/>
              <a:ea typeface="Oswald"/>
              <a:cs typeface="Oswald"/>
              <a:sym typeface="Oswald"/>
            </a:endParaRPr>
          </a:p>
          <a:p>
            <a:pPr marL="457200" lvl="0" indent="-323850" algn="l" rtl="0">
              <a:spcBef>
                <a:spcPts val="0"/>
              </a:spcBef>
              <a:spcAft>
                <a:spcPts val="0"/>
              </a:spcAft>
              <a:buClr>
                <a:schemeClr val="dk1"/>
              </a:buClr>
              <a:buSzPts val="1500"/>
              <a:buFont typeface="Oswald"/>
              <a:buAutoNum type="arabicPeriod"/>
            </a:pPr>
            <a:r>
              <a:rPr lang="en" sz="1500" dirty="0">
                <a:solidFill>
                  <a:schemeClr val="dk1"/>
                </a:solidFill>
                <a:latin typeface="Oswald"/>
                <a:ea typeface="Oswald"/>
                <a:cs typeface="Oswald"/>
                <a:sym typeface="Oswald"/>
              </a:rPr>
              <a:t>Repeat step 2 until convergence.</a:t>
            </a:r>
            <a:endParaRPr sz="1500" dirty="0">
              <a:solidFill>
                <a:schemeClr val="dk1"/>
              </a:solidFill>
              <a:latin typeface="Oswald"/>
              <a:ea typeface="Oswald"/>
              <a:cs typeface="Oswald"/>
              <a:sym typeface="Oswald"/>
            </a:endParaRPr>
          </a:p>
          <a:p>
            <a:pPr marL="457200" lvl="0" indent="0" algn="l" rtl="0">
              <a:spcBef>
                <a:spcPts val="1200"/>
              </a:spcBef>
              <a:spcAft>
                <a:spcPts val="0"/>
              </a:spcAft>
              <a:buNone/>
            </a:pPr>
            <a:r>
              <a:rPr lang="en" sz="1500" dirty="0">
                <a:solidFill>
                  <a:schemeClr val="dk1"/>
                </a:solidFill>
                <a:latin typeface="Oswald"/>
                <a:ea typeface="Oswald"/>
                <a:cs typeface="Oswald"/>
                <a:sym typeface="Oswald"/>
              </a:rPr>
              <a:t>The OGD algorithm has a regret bound, which is a measure of how much worse the algorithm performs compared to the best solution in hindsight. The regret bound for the OGD algorithm is O(sqrt(T)), where T is the number of time steps. This means that the OGD algorithm can achieve a sublinear regret over time.</a:t>
            </a:r>
            <a:endParaRPr sz="1500" dirty="0">
              <a:solidFill>
                <a:schemeClr val="dk1"/>
              </a:solidFill>
              <a:latin typeface="Oswald"/>
              <a:ea typeface="Oswald"/>
              <a:cs typeface="Oswald"/>
              <a:sym typeface="Oswald"/>
            </a:endParaRPr>
          </a:p>
          <a:p>
            <a:pPr marL="457200" lvl="0" indent="0" algn="l" rtl="0">
              <a:spcBef>
                <a:spcPts val="1200"/>
              </a:spcBef>
              <a:spcAft>
                <a:spcPts val="1200"/>
              </a:spcAft>
              <a:buNone/>
            </a:pPr>
            <a:endParaRPr sz="1300" dirty="0">
              <a:solidFill>
                <a:schemeClr val="dk1"/>
              </a:solidFill>
              <a:latin typeface="Oswald"/>
              <a:ea typeface="Oswald"/>
              <a:cs typeface="Oswald"/>
              <a:sym typeface="Oswa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Oswald"/>
                <a:ea typeface="Oswald"/>
                <a:cs typeface="Oswald"/>
                <a:sym typeface="Oswald"/>
              </a:rPr>
              <a:t>We performed experiments using following methods :</a:t>
            </a:r>
            <a:endParaRPr>
              <a:latin typeface="Oswald"/>
              <a:ea typeface="Oswald"/>
              <a:cs typeface="Oswald"/>
              <a:sym typeface="Oswald"/>
            </a:endParaRPr>
          </a:p>
        </p:txBody>
      </p:sp>
      <p:sp>
        <p:nvSpPr>
          <p:cNvPr id="118" name="Google Shape;118;p23"/>
          <p:cNvSpPr txBox="1">
            <a:spLocks noGrp="1"/>
          </p:cNvSpPr>
          <p:nvPr>
            <p:ph type="body" idx="1"/>
          </p:nvPr>
        </p:nvSpPr>
        <p:spPr>
          <a:xfrm>
            <a:off x="311700" y="1152475"/>
            <a:ext cx="43857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Font typeface="Oswald"/>
              <a:buChar char="●"/>
            </a:pPr>
            <a:r>
              <a:rPr lang="en">
                <a:solidFill>
                  <a:schemeClr val="dk1"/>
                </a:solidFill>
                <a:latin typeface="Oswald"/>
                <a:ea typeface="Oswald"/>
                <a:cs typeface="Oswald"/>
                <a:sym typeface="Oswald"/>
              </a:rPr>
              <a:t>FTRL RDA</a:t>
            </a:r>
            <a:endParaRPr>
              <a:solidFill>
                <a:schemeClr val="dk1"/>
              </a:solidFill>
              <a:latin typeface="Oswald"/>
              <a:ea typeface="Oswald"/>
              <a:cs typeface="Oswald"/>
              <a:sym typeface="Oswald"/>
            </a:endParaRPr>
          </a:p>
          <a:p>
            <a:pPr marL="457200" lvl="0" indent="-342900" algn="l" rtl="0">
              <a:spcBef>
                <a:spcPts val="0"/>
              </a:spcBef>
              <a:spcAft>
                <a:spcPts val="0"/>
              </a:spcAft>
              <a:buClr>
                <a:schemeClr val="dk1"/>
              </a:buClr>
              <a:buSzPts val="1800"/>
              <a:buFont typeface="Oswald"/>
              <a:buChar char="●"/>
            </a:pPr>
            <a:r>
              <a:rPr lang="en">
                <a:solidFill>
                  <a:schemeClr val="dk1"/>
                </a:solidFill>
                <a:latin typeface="Oswald"/>
                <a:ea typeface="Oswald"/>
                <a:cs typeface="Oswald"/>
                <a:sym typeface="Oswald"/>
              </a:rPr>
              <a:t>FTRL OGD</a:t>
            </a:r>
            <a:endParaRPr>
              <a:solidFill>
                <a:schemeClr val="dk1"/>
              </a:solidFill>
              <a:latin typeface="Oswald"/>
              <a:ea typeface="Oswald"/>
              <a:cs typeface="Oswald"/>
              <a:sym typeface="Oswald"/>
            </a:endParaRPr>
          </a:p>
          <a:p>
            <a:pPr marL="457200" lvl="0" indent="-342900" algn="l" rtl="0">
              <a:spcBef>
                <a:spcPts val="0"/>
              </a:spcBef>
              <a:spcAft>
                <a:spcPts val="0"/>
              </a:spcAft>
              <a:buClr>
                <a:schemeClr val="dk1"/>
              </a:buClr>
              <a:buSzPts val="1800"/>
              <a:buFont typeface="Oswald"/>
              <a:buChar char="●"/>
            </a:pPr>
            <a:r>
              <a:rPr lang="en">
                <a:solidFill>
                  <a:schemeClr val="dk1"/>
                </a:solidFill>
                <a:latin typeface="Oswald"/>
                <a:ea typeface="Oswald"/>
                <a:cs typeface="Oswald"/>
                <a:sym typeface="Oswald"/>
              </a:rPr>
              <a:t>FTL OGD</a:t>
            </a:r>
            <a:endParaRPr>
              <a:solidFill>
                <a:schemeClr val="dk1"/>
              </a:solidFill>
              <a:latin typeface="Oswald"/>
              <a:ea typeface="Oswald"/>
              <a:cs typeface="Oswald"/>
              <a:sym typeface="Oswald"/>
            </a:endParaRPr>
          </a:p>
          <a:p>
            <a:pPr marL="457200" lvl="0" indent="-342900" algn="l" rtl="0">
              <a:spcBef>
                <a:spcPts val="0"/>
              </a:spcBef>
              <a:spcAft>
                <a:spcPts val="0"/>
              </a:spcAft>
              <a:buClr>
                <a:schemeClr val="dk1"/>
              </a:buClr>
              <a:buSzPts val="1800"/>
              <a:buFont typeface="Oswald"/>
              <a:buChar char="●"/>
            </a:pPr>
            <a:r>
              <a:rPr lang="en">
                <a:solidFill>
                  <a:schemeClr val="dk1"/>
                </a:solidFill>
                <a:latin typeface="Oswald"/>
                <a:ea typeface="Oswald"/>
                <a:cs typeface="Oswald"/>
                <a:sym typeface="Oswald"/>
              </a:rPr>
              <a:t>FTRL RDA moving averages.</a:t>
            </a:r>
            <a:endParaRPr>
              <a:solidFill>
                <a:schemeClr val="dk1"/>
              </a:solidFill>
              <a:latin typeface="Oswald"/>
              <a:ea typeface="Oswald"/>
              <a:cs typeface="Oswald"/>
              <a:sym typeface="Oswald"/>
            </a:endParaRPr>
          </a:p>
          <a:p>
            <a:pPr marL="457200" lvl="0" indent="-342900" algn="l" rtl="0">
              <a:spcBef>
                <a:spcPts val="0"/>
              </a:spcBef>
              <a:spcAft>
                <a:spcPts val="0"/>
              </a:spcAft>
              <a:buClr>
                <a:schemeClr val="dk1"/>
              </a:buClr>
              <a:buSzPts val="1800"/>
              <a:buFont typeface="Oswald"/>
              <a:buChar char="●"/>
            </a:pPr>
            <a:r>
              <a:rPr lang="en">
                <a:solidFill>
                  <a:schemeClr val="dk1"/>
                </a:solidFill>
                <a:latin typeface="Oswald"/>
                <a:ea typeface="Oswald"/>
                <a:cs typeface="Oswald"/>
                <a:sym typeface="Oswald"/>
              </a:rPr>
              <a:t>FTRL RDA exponential smoothing.</a:t>
            </a:r>
            <a:endParaRPr>
              <a:solidFill>
                <a:schemeClr val="dk1"/>
              </a:solidFill>
              <a:latin typeface="Oswald"/>
              <a:ea typeface="Oswald"/>
              <a:cs typeface="Oswald"/>
              <a:sym typeface="Oswa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Oswald"/>
                <a:ea typeface="Oswald"/>
                <a:cs typeface="Oswald"/>
                <a:sym typeface="Oswald"/>
              </a:rPr>
              <a:t>Sample data and processing</a:t>
            </a:r>
            <a:endParaRPr>
              <a:latin typeface="Oswald"/>
              <a:ea typeface="Oswald"/>
              <a:cs typeface="Oswald"/>
              <a:sym typeface="Oswald"/>
            </a:endParaRPr>
          </a:p>
        </p:txBody>
      </p:sp>
      <p:pic>
        <p:nvPicPr>
          <p:cNvPr id="124" name="Google Shape;124;p24"/>
          <p:cNvPicPr preferRelativeResize="0"/>
          <p:nvPr/>
        </p:nvPicPr>
        <p:blipFill>
          <a:blip r:embed="rId3">
            <a:alphaModFix/>
          </a:blip>
          <a:stretch>
            <a:fillRect/>
          </a:stretch>
        </p:blipFill>
        <p:spPr>
          <a:xfrm>
            <a:off x="429025" y="1017725"/>
            <a:ext cx="4142967" cy="3820975"/>
          </a:xfrm>
          <a:prstGeom prst="rect">
            <a:avLst/>
          </a:prstGeom>
          <a:noFill/>
          <a:ln>
            <a:noFill/>
          </a:ln>
        </p:spPr>
      </p:pic>
      <p:sp>
        <p:nvSpPr>
          <p:cNvPr id="2" name="Google Shape;106;p21">
            <a:extLst>
              <a:ext uri="{FF2B5EF4-FFF2-40B4-BE49-F238E27FC236}">
                <a16:creationId xmlns:a16="http://schemas.microsoft.com/office/drawing/2014/main" id="{C0C0A80A-2E97-91F8-EC56-9AE31B378B79}"/>
              </a:ext>
            </a:extLst>
          </p:cNvPr>
          <p:cNvSpPr txBox="1">
            <a:spLocks noGrp="1"/>
          </p:cNvSpPr>
          <p:nvPr>
            <p:ph type="body" idx="1"/>
          </p:nvPr>
        </p:nvSpPr>
        <p:spPr>
          <a:xfrm>
            <a:off x="4795024" y="1152475"/>
            <a:ext cx="4037276"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Font typeface="Oswald"/>
              <a:buChar char="●"/>
            </a:pPr>
            <a:r>
              <a:rPr lang="en-IN" dirty="0">
                <a:solidFill>
                  <a:schemeClr val="dk1"/>
                </a:solidFill>
                <a:latin typeface="Oswald"/>
                <a:ea typeface="Oswald"/>
                <a:cs typeface="Oswald"/>
                <a:sym typeface="Oswald"/>
              </a:rPr>
              <a:t>Daily Real Stock </a:t>
            </a:r>
            <a:r>
              <a:rPr lang="en-IN" dirty="0" err="1">
                <a:solidFill>
                  <a:schemeClr val="dk1"/>
                </a:solidFill>
                <a:latin typeface="Oswald"/>
                <a:ea typeface="Oswald"/>
                <a:cs typeface="Oswald"/>
                <a:sym typeface="Oswald"/>
              </a:rPr>
              <a:t>Json</a:t>
            </a:r>
            <a:r>
              <a:rPr lang="en-IN" dirty="0">
                <a:solidFill>
                  <a:schemeClr val="dk1"/>
                </a:solidFill>
                <a:latin typeface="Oswald"/>
                <a:ea typeface="Oswald"/>
                <a:cs typeface="Oswald"/>
                <a:sym typeface="Oswald"/>
              </a:rPr>
              <a:t> available from public API’s.</a:t>
            </a:r>
          </a:p>
          <a:p>
            <a:pPr marL="457200" lvl="0" indent="-342900" algn="l" rtl="0">
              <a:spcBef>
                <a:spcPts val="0"/>
              </a:spcBef>
              <a:spcAft>
                <a:spcPts val="0"/>
              </a:spcAft>
              <a:buClr>
                <a:schemeClr val="dk1"/>
              </a:buClr>
              <a:buSzPts val="1800"/>
              <a:buFont typeface="Oswald"/>
              <a:buChar char="●"/>
            </a:pPr>
            <a:r>
              <a:rPr lang="en-IN" dirty="0">
                <a:solidFill>
                  <a:schemeClr val="dk1"/>
                </a:solidFill>
                <a:latin typeface="Oswald"/>
                <a:ea typeface="Oswald"/>
                <a:cs typeface="Oswald"/>
                <a:sym typeface="Oswald"/>
              </a:rPr>
              <a:t>Opening and Closing price of each day was considered for calculating gain for Particular day. </a:t>
            </a:r>
            <a:endParaRPr dirty="0">
              <a:solidFill>
                <a:schemeClr val="dk1"/>
              </a:solidFill>
              <a:latin typeface="Oswald"/>
              <a:ea typeface="Oswald"/>
              <a:cs typeface="Oswald"/>
              <a:sym typeface="Oswa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Oswald"/>
                <a:ea typeface="Oswald"/>
                <a:cs typeface="Oswald"/>
                <a:sym typeface="Oswald"/>
              </a:rPr>
              <a:t>Sample data and processing</a:t>
            </a:r>
            <a:endParaRPr dirty="0">
              <a:latin typeface="Oswald"/>
              <a:ea typeface="Oswald"/>
              <a:cs typeface="Oswald"/>
              <a:sym typeface="Oswald"/>
            </a:endParaRPr>
          </a:p>
        </p:txBody>
      </p:sp>
      <p:pic>
        <p:nvPicPr>
          <p:cNvPr id="130" name="Google Shape;130;p25"/>
          <p:cNvPicPr preferRelativeResize="0"/>
          <p:nvPr/>
        </p:nvPicPr>
        <p:blipFill>
          <a:blip r:embed="rId3">
            <a:alphaModFix/>
          </a:blip>
          <a:stretch>
            <a:fillRect/>
          </a:stretch>
        </p:blipFill>
        <p:spPr>
          <a:xfrm>
            <a:off x="196938" y="1225713"/>
            <a:ext cx="6638925" cy="2257425"/>
          </a:xfrm>
          <a:prstGeom prst="rect">
            <a:avLst/>
          </a:prstGeom>
          <a:noFill/>
          <a:ln>
            <a:noFill/>
          </a:ln>
        </p:spPr>
      </p:pic>
      <p:sp>
        <p:nvSpPr>
          <p:cNvPr id="2" name="Google Shape;106;p21">
            <a:extLst>
              <a:ext uri="{FF2B5EF4-FFF2-40B4-BE49-F238E27FC236}">
                <a16:creationId xmlns:a16="http://schemas.microsoft.com/office/drawing/2014/main" id="{C21BCDC7-5869-C91C-186C-F744015E0EF1}"/>
              </a:ext>
            </a:extLst>
          </p:cNvPr>
          <p:cNvSpPr txBox="1">
            <a:spLocks noGrp="1"/>
          </p:cNvSpPr>
          <p:nvPr>
            <p:ph type="body" idx="1"/>
          </p:nvPr>
        </p:nvSpPr>
        <p:spPr>
          <a:xfrm>
            <a:off x="446047" y="3575825"/>
            <a:ext cx="8520599" cy="1268114"/>
          </a:xfrm>
          <a:prstGeom prst="rect">
            <a:avLst/>
          </a:prstGeom>
        </p:spPr>
        <p:txBody>
          <a:bodyPr spcFirstLastPara="1" wrap="square" lIns="91425" tIns="91425" rIns="91425" bIns="91425" anchor="t" anchorCtr="0">
            <a:normAutofit fontScale="92500" lnSpcReduction="20000"/>
          </a:bodyPr>
          <a:lstStyle/>
          <a:p>
            <a:pPr marL="114300" lvl="0" indent="0" algn="l" rtl="0">
              <a:spcBef>
                <a:spcPts val="0"/>
              </a:spcBef>
              <a:spcAft>
                <a:spcPts val="0"/>
              </a:spcAft>
              <a:buClr>
                <a:schemeClr val="dk1"/>
              </a:buClr>
              <a:buSzPts val="1800"/>
              <a:buNone/>
            </a:pPr>
            <a:r>
              <a:rPr lang="en-IN" dirty="0">
                <a:solidFill>
                  <a:schemeClr val="dk1"/>
                </a:solidFill>
                <a:latin typeface="Times New Roman" panose="02020603050405020304" pitchFamily="18" charset="0"/>
                <a:ea typeface="Oswald"/>
                <a:cs typeface="Times New Roman" panose="02020603050405020304" pitchFamily="18" charset="0"/>
                <a:sym typeface="Oswald"/>
              </a:rPr>
              <a:t>Sample calculation for cumulative gain at the end of each day. </a:t>
            </a:r>
          </a:p>
          <a:p>
            <a:pPr marL="114300" lvl="0" indent="0" algn="l" rtl="0">
              <a:spcBef>
                <a:spcPts val="0"/>
              </a:spcBef>
              <a:spcAft>
                <a:spcPts val="0"/>
              </a:spcAft>
              <a:buClr>
                <a:schemeClr val="dk1"/>
              </a:buClr>
              <a:buSzPts val="1800"/>
              <a:buNone/>
            </a:pPr>
            <a:r>
              <a:rPr lang="en-IN" b="1" u="sng" dirty="0">
                <a:solidFill>
                  <a:schemeClr val="dk1"/>
                </a:solidFill>
                <a:latin typeface="Times New Roman" panose="02020603050405020304" pitchFamily="18" charset="0"/>
                <a:ea typeface="Oswald"/>
                <a:cs typeface="Times New Roman" panose="02020603050405020304" pitchFamily="18" charset="0"/>
                <a:sym typeface="Oswald"/>
              </a:rPr>
              <a:t>Aim of experiments</a:t>
            </a:r>
            <a:r>
              <a:rPr lang="en-IN" b="1" dirty="0">
                <a:solidFill>
                  <a:schemeClr val="dk1"/>
                </a:solidFill>
                <a:latin typeface="Times New Roman" panose="02020603050405020304" pitchFamily="18" charset="0"/>
                <a:ea typeface="Oswald"/>
                <a:cs typeface="Times New Roman" panose="02020603050405020304" pitchFamily="18" charset="0"/>
                <a:sym typeface="Oswald"/>
              </a:rPr>
              <a:t>: To increase the cumulative gain at the end of 1000 days of investment, given we can strategize at the start of each day what stock to select based on output from FTRL.</a:t>
            </a:r>
            <a:endParaRPr b="1" dirty="0">
              <a:solidFill>
                <a:schemeClr val="dk1"/>
              </a:solidFill>
              <a:latin typeface="Times New Roman" panose="02020603050405020304" pitchFamily="18" charset="0"/>
              <a:ea typeface="Oswald"/>
              <a:cs typeface="Times New Roman" panose="02020603050405020304" pitchFamily="18" charset="0"/>
              <a:sym typeface="Oswa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latin typeface="Times New Roman" panose="02020603050405020304" pitchFamily="18" charset="0"/>
                <a:ea typeface="Oswald"/>
                <a:cs typeface="Times New Roman" panose="02020603050405020304" pitchFamily="18" charset="0"/>
                <a:sym typeface="Oswald"/>
              </a:rPr>
              <a:t>Stocks Used </a:t>
            </a:r>
            <a:r>
              <a:rPr lang="en" dirty="0">
                <a:latin typeface="Times New Roman" panose="02020603050405020304" pitchFamily="18" charset="0"/>
                <a:ea typeface="Oswald"/>
                <a:cs typeface="Times New Roman" panose="02020603050405020304" pitchFamily="18" charset="0"/>
                <a:sym typeface="Oswald"/>
              </a:rPr>
              <a:t>:</a:t>
            </a:r>
            <a:endParaRPr dirty="0">
              <a:latin typeface="Times New Roman" panose="02020603050405020304" pitchFamily="18" charset="0"/>
              <a:ea typeface="Oswald"/>
              <a:cs typeface="Times New Roman" panose="02020603050405020304" pitchFamily="18" charset="0"/>
              <a:sym typeface="Oswald"/>
            </a:endParaRPr>
          </a:p>
        </p:txBody>
      </p:sp>
      <p:sp>
        <p:nvSpPr>
          <p:cNvPr id="136" name="Google Shape;136;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IN" sz="1700" b="1" dirty="0" err="1">
                <a:solidFill>
                  <a:schemeClr val="dk1"/>
                </a:solidFill>
                <a:latin typeface="Times New Roman" panose="02020603050405020304" pitchFamily="18" charset="0"/>
                <a:cs typeface="Times New Roman" panose="02020603050405020304" pitchFamily="18" charset="0"/>
                <a:sym typeface="Oswald"/>
              </a:rPr>
              <a:t>stock_set_increasing</a:t>
            </a:r>
            <a:r>
              <a:rPr lang="en-IN" sz="1700" b="1" dirty="0">
                <a:solidFill>
                  <a:schemeClr val="dk1"/>
                </a:solidFill>
                <a:latin typeface="Times New Roman" panose="02020603050405020304" pitchFamily="18" charset="0"/>
                <a:cs typeface="Times New Roman" panose="02020603050405020304" pitchFamily="18" charset="0"/>
                <a:sym typeface="Oswald"/>
              </a:rPr>
              <a:t> = </a:t>
            </a:r>
            <a:r>
              <a:rPr lang="en-IN" sz="1700" dirty="0">
                <a:solidFill>
                  <a:schemeClr val="dk1"/>
                </a:solidFill>
                <a:latin typeface="Times New Roman" panose="02020603050405020304" pitchFamily="18" charset="0"/>
                <a:cs typeface="Times New Roman" panose="02020603050405020304" pitchFamily="18" charset="0"/>
                <a:sym typeface="Oswald"/>
              </a:rPr>
              <a:t>Apple, Google, Amazon, Intel, Microsoft</a:t>
            </a:r>
            <a:r>
              <a:rPr lang="en-IN" sz="1700" b="1" dirty="0">
                <a:solidFill>
                  <a:schemeClr val="dk1"/>
                </a:solidFill>
                <a:latin typeface="Times New Roman" panose="02020603050405020304" pitchFamily="18" charset="0"/>
                <a:cs typeface="Times New Roman" panose="02020603050405020304" pitchFamily="18" charset="0"/>
                <a:sym typeface="Oswald"/>
              </a:rPr>
              <a:t>.</a:t>
            </a:r>
          </a:p>
          <a:p>
            <a:pPr marL="0" lvl="0" indent="0" algn="l" rtl="0">
              <a:spcBef>
                <a:spcPts val="1200"/>
              </a:spcBef>
              <a:spcAft>
                <a:spcPts val="0"/>
              </a:spcAft>
              <a:buClr>
                <a:schemeClr val="dk1"/>
              </a:buClr>
              <a:buSzPts val="1100"/>
              <a:buFont typeface="Arial"/>
              <a:buNone/>
            </a:pPr>
            <a:r>
              <a:rPr lang="en-IN" sz="1700" b="1" dirty="0" err="1">
                <a:solidFill>
                  <a:schemeClr val="dk1"/>
                </a:solidFill>
                <a:latin typeface="Times New Roman" panose="02020603050405020304" pitchFamily="18" charset="0"/>
                <a:cs typeface="Times New Roman" panose="02020603050405020304" pitchFamily="18" charset="0"/>
                <a:sym typeface="Oswald"/>
              </a:rPr>
              <a:t>stock_set_big</a:t>
            </a:r>
            <a:r>
              <a:rPr lang="en-IN" sz="1700" b="1" dirty="0">
                <a:solidFill>
                  <a:schemeClr val="dk1"/>
                </a:solidFill>
                <a:latin typeface="Times New Roman" panose="02020603050405020304" pitchFamily="18" charset="0"/>
                <a:cs typeface="Times New Roman" panose="02020603050405020304" pitchFamily="18" charset="0"/>
                <a:sym typeface="Oswald"/>
              </a:rPr>
              <a:t> = </a:t>
            </a:r>
            <a:r>
              <a:rPr lang="en-IN" sz="1700" dirty="0">
                <a:solidFill>
                  <a:schemeClr val="dk1"/>
                </a:solidFill>
                <a:latin typeface="Times New Roman" panose="02020603050405020304" pitchFamily="18" charset="0"/>
                <a:cs typeface="Times New Roman" panose="02020603050405020304" pitchFamily="18" charset="0"/>
                <a:sym typeface="Oswald"/>
              </a:rPr>
              <a:t>Apple, Google, Amazon, Intel, Microsoft, Twitter, </a:t>
            </a:r>
            <a:r>
              <a:rPr lang="en-IN" sz="1700" dirty="0" err="1">
                <a:solidFill>
                  <a:schemeClr val="dk1"/>
                </a:solidFill>
                <a:latin typeface="Times New Roman" panose="02020603050405020304" pitchFamily="18" charset="0"/>
                <a:cs typeface="Times New Roman" panose="02020603050405020304" pitchFamily="18" charset="0"/>
                <a:sym typeface="Oswald"/>
              </a:rPr>
              <a:t>Altaba</a:t>
            </a:r>
            <a:r>
              <a:rPr lang="en-IN" sz="1700" dirty="0">
                <a:solidFill>
                  <a:schemeClr val="dk1"/>
                </a:solidFill>
                <a:latin typeface="Times New Roman" panose="02020603050405020304" pitchFamily="18" charset="0"/>
                <a:cs typeface="Times New Roman" panose="02020603050405020304" pitchFamily="18" charset="0"/>
                <a:sym typeface="Oswald"/>
              </a:rPr>
              <a:t>,   </a:t>
            </a:r>
            <a:r>
              <a:rPr lang="en-IN" sz="1700" dirty="0" err="1">
                <a:solidFill>
                  <a:schemeClr val="dk1"/>
                </a:solidFill>
                <a:latin typeface="Times New Roman" panose="02020603050405020304" pitchFamily="18" charset="0"/>
                <a:cs typeface="Times New Roman" panose="02020603050405020304" pitchFamily="18" charset="0"/>
                <a:sym typeface="Oswald"/>
              </a:rPr>
              <a:t>General_electric</a:t>
            </a:r>
            <a:r>
              <a:rPr lang="en-IN" sz="1700" dirty="0">
                <a:solidFill>
                  <a:schemeClr val="dk1"/>
                </a:solidFill>
                <a:latin typeface="Times New Roman" panose="02020603050405020304" pitchFamily="18" charset="0"/>
                <a:cs typeface="Times New Roman" panose="02020603050405020304" pitchFamily="18" charset="0"/>
                <a:sym typeface="Oswald"/>
              </a:rPr>
              <a:t>, Fitbit, Tesla, Qualcomm, Sony, cisco, Activision, Xilinx</a:t>
            </a:r>
            <a:r>
              <a:rPr lang="en-IN" dirty="0">
                <a:latin typeface="Times New Roman" panose="02020603050405020304" pitchFamily="18" charset="0"/>
                <a:ea typeface="Oswald"/>
                <a:cs typeface="Times New Roman" panose="02020603050405020304" pitchFamily="18" charset="0"/>
                <a:sym typeface="Oswald"/>
              </a:rPr>
              <a:t>.</a:t>
            </a:r>
          </a:p>
          <a:p>
            <a:pPr marL="0" lvl="0" indent="0" algn="l" rtl="0">
              <a:spcBef>
                <a:spcPts val="1200"/>
              </a:spcBef>
              <a:spcAft>
                <a:spcPts val="0"/>
              </a:spcAft>
              <a:buClr>
                <a:schemeClr val="dk1"/>
              </a:buClr>
              <a:buSzPts val="1100"/>
              <a:buFont typeface="Arial"/>
              <a:buNone/>
            </a:pPr>
            <a:endParaRPr dirty="0">
              <a:latin typeface="Times New Roman" panose="02020603050405020304" pitchFamily="18" charset="0"/>
              <a:cs typeface="Times New Roman" panose="02020603050405020304" pitchFamily="18" charset="0"/>
            </a:endParaRPr>
          </a:p>
          <a:p>
            <a:pPr marL="0" lvl="0" indent="0" algn="l" rtl="0">
              <a:spcBef>
                <a:spcPts val="1200"/>
              </a:spcBef>
              <a:spcAft>
                <a:spcPts val="1200"/>
              </a:spcAft>
              <a:buNone/>
            </a:pPr>
            <a:endParaRPr dirty="0">
              <a:latin typeface="Times New Roman" panose="02020603050405020304" pitchFamily="18" charset="0"/>
              <a:cs typeface="Times New Roman" panose="02020603050405020304" pitchFamily="18" charset="0"/>
            </a:endParaRPr>
          </a:p>
        </p:txBody>
      </p:sp>
      <p:pic>
        <p:nvPicPr>
          <p:cNvPr id="137" name="Google Shape;137;p26"/>
          <p:cNvPicPr preferRelativeResize="0"/>
          <p:nvPr/>
        </p:nvPicPr>
        <p:blipFill>
          <a:blip r:embed="rId3">
            <a:alphaModFix/>
          </a:blip>
          <a:stretch>
            <a:fillRect/>
          </a:stretch>
        </p:blipFill>
        <p:spPr>
          <a:xfrm>
            <a:off x="1345034" y="2336179"/>
            <a:ext cx="6905625" cy="2628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a:t>
            </a:r>
            <a:endParaRPr/>
          </a:p>
        </p:txBody>
      </p:sp>
      <p:sp>
        <p:nvSpPr>
          <p:cNvPr id="143" name="Google Shape;143;p27"/>
          <p:cNvSpPr txBox="1">
            <a:spLocks noGrp="1"/>
          </p:cNvSpPr>
          <p:nvPr>
            <p:ph type="body" idx="1"/>
          </p:nvPr>
        </p:nvSpPr>
        <p:spPr>
          <a:xfrm>
            <a:off x="352450" y="1179450"/>
            <a:ext cx="8520600" cy="3660600"/>
          </a:xfrm>
          <a:prstGeom prst="rect">
            <a:avLst/>
          </a:prstGeom>
        </p:spPr>
        <p:txBody>
          <a:bodyPr spcFirstLastPara="1" wrap="square" lIns="91425" tIns="91425" rIns="91425" bIns="91425" anchor="t" anchorCtr="0">
            <a:noAutofit/>
          </a:bodyPr>
          <a:lstStyle/>
          <a:p>
            <a:pPr marL="0" lvl="0" indent="0" algn="l" rtl="0">
              <a:lnSpc>
                <a:spcPct val="50000"/>
              </a:lnSpc>
              <a:spcBef>
                <a:spcPts val="0"/>
              </a:spcBef>
              <a:spcAft>
                <a:spcPts val="0"/>
              </a:spcAft>
              <a:buClr>
                <a:schemeClr val="dk1"/>
              </a:buClr>
              <a:buSzPts val="1100"/>
              <a:buFont typeface="Arial"/>
              <a:buNone/>
            </a:pPr>
            <a:endParaRPr sz="1500">
              <a:solidFill>
                <a:schemeClr val="dk1"/>
              </a:solidFill>
              <a:latin typeface="Lato"/>
              <a:ea typeface="Lato"/>
              <a:cs typeface="Lato"/>
              <a:sym typeface="Lato"/>
            </a:endParaRPr>
          </a:p>
          <a:p>
            <a:pPr marL="0" lvl="0" indent="0" algn="l" rtl="0">
              <a:lnSpc>
                <a:spcPct val="50000"/>
              </a:lnSpc>
              <a:spcBef>
                <a:spcPts val="800"/>
              </a:spcBef>
              <a:spcAft>
                <a:spcPts val="0"/>
              </a:spcAft>
              <a:buClr>
                <a:schemeClr val="dk1"/>
              </a:buClr>
              <a:buSzPts val="1100"/>
              <a:buFont typeface="Arial"/>
              <a:buNone/>
            </a:pPr>
            <a:endParaRPr sz="1500">
              <a:solidFill>
                <a:schemeClr val="dk1"/>
              </a:solidFill>
              <a:latin typeface="Lato"/>
              <a:ea typeface="Lato"/>
              <a:cs typeface="Lato"/>
              <a:sym typeface="Lato"/>
            </a:endParaRPr>
          </a:p>
          <a:p>
            <a:pPr marL="0" lvl="0" indent="0" algn="l" rtl="0">
              <a:lnSpc>
                <a:spcPct val="50000"/>
              </a:lnSpc>
              <a:spcBef>
                <a:spcPts val="800"/>
              </a:spcBef>
              <a:spcAft>
                <a:spcPts val="800"/>
              </a:spcAft>
              <a:buNone/>
            </a:pPr>
            <a:endParaRPr sz="1500">
              <a:solidFill>
                <a:schemeClr val="dk1"/>
              </a:solidFill>
              <a:latin typeface="Lato"/>
              <a:ea typeface="Lato"/>
              <a:cs typeface="Lato"/>
              <a:sym typeface="Lato"/>
            </a:endParaRPr>
          </a:p>
        </p:txBody>
      </p:sp>
      <p:pic>
        <p:nvPicPr>
          <p:cNvPr id="144" name="Google Shape;144;p27"/>
          <p:cNvPicPr preferRelativeResize="0"/>
          <p:nvPr/>
        </p:nvPicPr>
        <p:blipFill>
          <a:blip r:embed="rId3">
            <a:alphaModFix/>
          </a:blip>
          <a:stretch>
            <a:fillRect/>
          </a:stretch>
        </p:blipFill>
        <p:spPr>
          <a:xfrm>
            <a:off x="352448" y="1128048"/>
            <a:ext cx="7902301" cy="3763400"/>
          </a:xfrm>
          <a:prstGeom prst="rect">
            <a:avLst/>
          </a:prstGeom>
          <a:noFill/>
          <a:ln>
            <a:noFill/>
          </a:ln>
        </p:spPr>
      </p:pic>
      <p:sp>
        <p:nvSpPr>
          <p:cNvPr id="145" name="Google Shape;145;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Times New Roman" panose="02020603050405020304" pitchFamily="18" charset="0"/>
                <a:ea typeface="Oswald"/>
                <a:cs typeface="Times New Roman" panose="02020603050405020304" pitchFamily="18" charset="0"/>
                <a:sym typeface="Oswald"/>
              </a:rPr>
              <a:t>FTRL Class parameters</a:t>
            </a:r>
            <a:endParaRPr dirty="0">
              <a:latin typeface="Times New Roman" panose="02020603050405020304" pitchFamily="18" charset="0"/>
              <a:ea typeface="Oswald"/>
              <a:cs typeface="Times New Roman" panose="02020603050405020304" pitchFamily="18" charset="0"/>
              <a:sym typeface="Oswa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Update rule with momentum+Adaptive/ Vanilla </a:t>
            </a:r>
            <a:endParaRPr dirty="0"/>
          </a:p>
        </p:txBody>
      </p:sp>
      <p:pic>
        <p:nvPicPr>
          <p:cNvPr id="152" name="Google Shape;152;p28"/>
          <p:cNvPicPr preferRelativeResize="0"/>
          <p:nvPr/>
        </p:nvPicPr>
        <p:blipFill>
          <a:blip r:embed="rId3">
            <a:alphaModFix/>
          </a:blip>
          <a:stretch>
            <a:fillRect/>
          </a:stretch>
        </p:blipFill>
        <p:spPr>
          <a:xfrm>
            <a:off x="364800" y="1217800"/>
            <a:ext cx="7844101" cy="33510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Prediction function</a:t>
            </a:r>
            <a:endParaRPr dirty="0"/>
          </a:p>
          <a:p>
            <a:pPr marL="0" lvl="0" indent="0" algn="l" rtl="0">
              <a:spcBef>
                <a:spcPts val="0"/>
              </a:spcBef>
              <a:spcAft>
                <a:spcPts val="0"/>
              </a:spcAft>
              <a:buNone/>
            </a:pPr>
            <a:endParaRPr dirty="0"/>
          </a:p>
        </p:txBody>
      </p:sp>
      <p:pic>
        <p:nvPicPr>
          <p:cNvPr id="159" name="Google Shape;159;p29"/>
          <p:cNvPicPr preferRelativeResize="0"/>
          <p:nvPr/>
        </p:nvPicPr>
        <p:blipFill>
          <a:blip r:embed="rId3">
            <a:alphaModFix/>
          </a:blip>
          <a:stretch>
            <a:fillRect/>
          </a:stretch>
        </p:blipFill>
        <p:spPr>
          <a:xfrm>
            <a:off x="392295" y="1230875"/>
            <a:ext cx="8359419" cy="368309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Loss function</a:t>
            </a:r>
            <a:endParaRPr/>
          </a:p>
        </p:txBody>
      </p:sp>
      <p:pic>
        <p:nvPicPr>
          <p:cNvPr id="166" name="Google Shape;166;p30"/>
          <p:cNvPicPr preferRelativeResize="0"/>
          <p:nvPr/>
        </p:nvPicPr>
        <p:blipFill>
          <a:blip r:embed="rId3">
            <a:alphaModFix/>
          </a:blip>
          <a:stretch>
            <a:fillRect/>
          </a:stretch>
        </p:blipFill>
        <p:spPr>
          <a:xfrm>
            <a:off x="407875" y="1209663"/>
            <a:ext cx="4457700" cy="1362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 automation</a:t>
            </a:r>
            <a:endParaRPr/>
          </a:p>
        </p:txBody>
      </p:sp>
      <p:pic>
        <p:nvPicPr>
          <p:cNvPr id="173" name="Google Shape;173;p31"/>
          <p:cNvPicPr preferRelativeResize="0"/>
          <p:nvPr/>
        </p:nvPicPr>
        <p:blipFill>
          <a:blip r:embed="rId3">
            <a:alphaModFix/>
          </a:blip>
          <a:stretch>
            <a:fillRect/>
          </a:stretch>
        </p:blipFill>
        <p:spPr>
          <a:xfrm>
            <a:off x="394010" y="1340008"/>
            <a:ext cx="7515921" cy="246348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Oswald"/>
                <a:ea typeface="Oswald"/>
                <a:cs typeface="Oswald"/>
                <a:sym typeface="Oswald"/>
              </a:rPr>
              <a:t>Regret Minimization :</a:t>
            </a:r>
            <a:endParaRPr>
              <a:latin typeface="Oswald"/>
              <a:ea typeface="Oswald"/>
              <a:cs typeface="Oswald"/>
              <a:sym typeface="Oswald"/>
            </a:endParaRPr>
          </a:p>
        </p:txBody>
      </p:sp>
      <p:sp>
        <p:nvSpPr>
          <p:cNvPr id="61" name="Google Shape;61;p14"/>
          <p:cNvSpPr txBox="1">
            <a:spLocks noGrp="1"/>
          </p:cNvSpPr>
          <p:nvPr>
            <p:ph type="body" idx="1"/>
          </p:nvPr>
        </p:nvSpPr>
        <p:spPr>
          <a:xfrm>
            <a:off x="311700" y="1152475"/>
            <a:ext cx="8520600" cy="36387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endParaRPr>
              <a:solidFill>
                <a:schemeClr val="dk1"/>
              </a:solidFill>
              <a:latin typeface="Oswald"/>
              <a:ea typeface="Oswald"/>
              <a:cs typeface="Oswald"/>
              <a:sym typeface="Oswald"/>
            </a:endParaRPr>
          </a:p>
          <a:p>
            <a:pPr marL="457200" lvl="0" indent="0" algn="l" rtl="0">
              <a:spcBef>
                <a:spcPts val="1200"/>
              </a:spcBef>
              <a:spcAft>
                <a:spcPts val="0"/>
              </a:spcAft>
              <a:buNone/>
            </a:pPr>
            <a:endParaRPr>
              <a:solidFill>
                <a:schemeClr val="dk1"/>
              </a:solidFill>
              <a:latin typeface="Oswald"/>
              <a:ea typeface="Oswald"/>
              <a:cs typeface="Oswald"/>
              <a:sym typeface="Oswald"/>
            </a:endParaRPr>
          </a:p>
          <a:p>
            <a:pPr marL="457200" lvl="0" indent="-342900" algn="l" rtl="0">
              <a:spcBef>
                <a:spcPts val="1200"/>
              </a:spcBef>
              <a:spcAft>
                <a:spcPts val="0"/>
              </a:spcAft>
              <a:buClr>
                <a:schemeClr val="dk1"/>
              </a:buClr>
              <a:buSzPts val="1800"/>
              <a:buFont typeface="Oswald"/>
              <a:buChar char="●"/>
            </a:pPr>
            <a:r>
              <a:rPr lang="en">
                <a:solidFill>
                  <a:schemeClr val="dk1"/>
                </a:solidFill>
                <a:latin typeface="Oswald"/>
                <a:ea typeface="Oswald"/>
                <a:cs typeface="Oswald"/>
                <a:sym typeface="Oswald"/>
              </a:rPr>
              <a:t>Regret minimization is a concept in decision theory and game theory that involves minimizing the difference between the actual outcome of a decision and the best possible outcome that could have been achieved in hindsight.</a:t>
            </a:r>
            <a:endParaRPr>
              <a:solidFill>
                <a:schemeClr val="dk1"/>
              </a:solidFill>
              <a:latin typeface="Oswald"/>
              <a:ea typeface="Oswald"/>
              <a:cs typeface="Oswald"/>
              <a:sym typeface="Oswald"/>
            </a:endParaRPr>
          </a:p>
          <a:p>
            <a:pPr marL="457200" lvl="0" indent="-342900" algn="l" rtl="0">
              <a:spcBef>
                <a:spcPts val="0"/>
              </a:spcBef>
              <a:spcAft>
                <a:spcPts val="0"/>
              </a:spcAft>
              <a:buClr>
                <a:schemeClr val="dk1"/>
              </a:buClr>
              <a:buSzPts val="1800"/>
              <a:buFont typeface="Oswald"/>
              <a:buChar char="●"/>
            </a:pPr>
            <a:r>
              <a:rPr lang="en">
                <a:solidFill>
                  <a:schemeClr val="dk1"/>
                </a:solidFill>
                <a:latin typeface="Oswald"/>
                <a:ea typeface="Oswald"/>
                <a:cs typeface="Oswald"/>
                <a:sym typeface="Oswald"/>
              </a:rPr>
              <a:t>In the context of portfolio management, regret minimization involves making investment decisions based on the potential future performance of assets rather than past performance.</a:t>
            </a:r>
            <a:endParaRPr>
              <a:solidFill>
                <a:schemeClr val="dk1"/>
              </a:solidFill>
              <a:latin typeface="Oswald"/>
              <a:ea typeface="Oswald"/>
              <a:cs typeface="Oswald"/>
              <a:sym typeface="Oswald"/>
            </a:endParaRPr>
          </a:p>
          <a:p>
            <a:pPr marL="457200" lvl="0" indent="-342900" algn="l" rtl="0">
              <a:spcBef>
                <a:spcPts val="0"/>
              </a:spcBef>
              <a:spcAft>
                <a:spcPts val="0"/>
              </a:spcAft>
              <a:buClr>
                <a:schemeClr val="dk1"/>
              </a:buClr>
              <a:buSzPts val="1800"/>
              <a:buFont typeface="Oswald"/>
              <a:buChar char="●"/>
            </a:pPr>
            <a:r>
              <a:rPr lang="en">
                <a:solidFill>
                  <a:schemeClr val="dk1"/>
                </a:solidFill>
                <a:latin typeface="Oswald"/>
                <a:ea typeface="Oswald"/>
                <a:cs typeface="Oswald"/>
                <a:sym typeface="Oswald"/>
              </a:rPr>
              <a:t>The goal of regret minimization is to achieve the best possible outcome over time, even if individual decisions may not always result in the best possible outcome in the short term.</a:t>
            </a:r>
            <a:endParaRPr>
              <a:solidFill>
                <a:schemeClr val="dk1"/>
              </a:solidFill>
              <a:latin typeface="Oswald"/>
              <a:ea typeface="Oswald"/>
              <a:cs typeface="Oswald"/>
              <a:sym typeface="Oswald"/>
            </a:endParaRPr>
          </a:p>
        </p:txBody>
      </p:sp>
      <p:pic>
        <p:nvPicPr>
          <p:cNvPr id="62" name="Google Shape;62;p14"/>
          <p:cNvPicPr preferRelativeResize="0"/>
          <p:nvPr/>
        </p:nvPicPr>
        <p:blipFill>
          <a:blip r:embed="rId3">
            <a:alphaModFix/>
          </a:blip>
          <a:stretch>
            <a:fillRect/>
          </a:stretch>
        </p:blipFill>
        <p:spPr>
          <a:xfrm>
            <a:off x="2494250" y="1017725"/>
            <a:ext cx="3886200" cy="91916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Putting it all together for prediction(FTRL standard)</a:t>
            </a:r>
            <a:endParaRPr/>
          </a:p>
        </p:txBody>
      </p:sp>
      <p:pic>
        <p:nvPicPr>
          <p:cNvPr id="180" name="Google Shape;180;p32"/>
          <p:cNvPicPr preferRelativeResize="0"/>
          <p:nvPr/>
        </p:nvPicPr>
        <p:blipFill>
          <a:blip r:embed="rId3">
            <a:alphaModFix/>
          </a:blip>
          <a:stretch>
            <a:fillRect/>
          </a:stretch>
        </p:blipFill>
        <p:spPr>
          <a:xfrm>
            <a:off x="311699" y="972800"/>
            <a:ext cx="6299725" cy="40858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Extension FTRL Exponential smoothening</a:t>
            </a:r>
            <a:endParaRPr/>
          </a:p>
        </p:txBody>
      </p:sp>
      <p:pic>
        <p:nvPicPr>
          <p:cNvPr id="187" name="Google Shape;187;p33"/>
          <p:cNvPicPr preferRelativeResize="0"/>
          <p:nvPr/>
        </p:nvPicPr>
        <p:blipFill>
          <a:blip r:embed="rId3">
            <a:alphaModFix/>
          </a:blip>
          <a:stretch>
            <a:fillRect/>
          </a:stretch>
        </p:blipFill>
        <p:spPr>
          <a:xfrm>
            <a:off x="311711" y="1017725"/>
            <a:ext cx="6320863" cy="41257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Extension FTRL Exponential smoothening</a:t>
            </a:r>
            <a:endParaRPr/>
          </a:p>
        </p:txBody>
      </p:sp>
      <p:pic>
        <p:nvPicPr>
          <p:cNvPr id="194" name="Google Shape;194;p34"/>
          <p:cNvPicPr preferRelativeResize="0"/>
          <p:nvPr/>
        </p:nvPicPr>
        <p:blipFill>
          <a:blip r:embed="rId3">
            <a:alphaModFix/>
          </a:blip>
          <a:stretch>
            <a:fillRect/>
          </a:stretch>
        </p:blipFill>
        <p:spPr>
          <a:xfrm>
            <a:off x="311700" y="1152475"/>
            <a:ext cx="5984776" cy="39064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5"/>
          <p:cNvSpPr txBox="1">
            <a:spLocks noGrp="1"/>
          </p:cNvSpPr>
          <p:nvPr>
            <p:ph type="title"/>
          </p:nvPr>
        </p:nvSpPr>
        <p:spPr>
          <a:xfrm>
            <a:off x="177175" y="3622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Extension FTRL moving average</a:t>
            </a:r>
            <a:endParaRPr/>
          </a:p>
        </p:txBody>
      </p:sp>
      <p:pic>
        <p:nvPicPr>
          <p:cNvPr id="201" name="Google Shape;201;p35"/>
          <p:cNvPicPr preferRelativeResize="0"/>
          <p:nvPr/>
        </p:nvPicPr>
        <p:blipFill>
          <a:blip r:embed="rId3">
            <a:alphaModFix/>
          </a:blip>
          <a:stretch>
            <a:fillRect/>
          </a:stretch>
        </p:blipFill>
        <p:spPr>
          <a:xfrm>
            <a:off x="311700" y="1152475"/>
            <a:ext cx="7579225" cy="395275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Tuning the parameters</a:t>
            </a:r>
            <a:endParaRPr/>
          </a:p>
        </p:txBody>
      </p:sp>
      <p:pic>
        <p:nvPicPr>
          <p:cNvPr id="208" name="Google Shape;208;p36"/>
          <p:cNvPicPr preferRelativeResize="0"/>
          <p:nvPr/>
        </p:nvPicPr>
        <p:blipFill>
          <a:blip r:embed="rId3">
            <a:alphaModFix/>
          </a:blip>
          <a:stretch>
            <a:fillRect/>
          </a:stretch>
        </p:blipFill>
        <p:spPr>
          <a:xfrm>
            <a:off x="311700" y="1152475"/>
            <a:ext cx="8113301" cy="28881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7"/>
          <p:cNvSpPr txBox="1">
            <a:spLocks noGrp="1"/>
          </p:cNvSpPr>
          <p:nvPr>
            <p:ph type="title"/>
          </p:nvPr>
        </p:nvSpPr>
        <p:spPr>
          <a:xfrm>
            <a:off x="152400" y="4243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Oswald"/>
                <a:ea typeface="Oswald"/>
                <a:cs typeface="Oswald"/>
                <a:sym typeface="Oswald"/>
              </a:rPr>
              <a:t>  Results :Trends for cumulative gain</a:t>
            </a:r>
            <a:endParaRPr dirty="0">
              <a:latin typeface="Oswald"/>
              <a:ea typeface="Oswald"/>
              <a:cs typeface="Oswald"/>
              <a:sym typeface="Oswald"/>
            </a:endParaRPr>
          </a:p>
        </p:txBody>
      </p:sp>
      <p:pic>
        <p:nvPicPr>
          <p:cNvPr id="214" name="Google Shape;214;p37"/>
          <p:cNvPicPr preferRelativeResize="0"/>
          <p:nvPr/>
        </p:nvPicPr>
        <p:blipFill>
          <a:blip r:embed="rId3">
            <a:alphaModFix/>
          </a:blip>
          <a:stretch>
            <a:fillRect/>
          </a:stretch>
        </p:blipFill>
        <p:spPr>
          <a:xfrm>
            <a:off x="152400" y="1170125"/>
            <a:ext cx="8839198" cy="2561101"/>
          </a:xfrm>
          <a:prstGeom prst="rect">
            <a:avLst/>
          </a:prstGeom>
          <a:noFill/>
          <a:ln>
            <a:noFill/>
          </a:ln>
        </p:spPr>
      </p:pic>
      <p:sp>
        <p:nvSpPr>
          <p:cNvPr id="2" name="Google Shape;106;p21">
            <a:extLst>
              <a:ext uri="{FF2B5EF4-FFF2-40B4-BE49-F238E27FC236}">
                <a16:creationId xmlns:a16="http://schemas.microsoft.com/office/drawing/2014/main" id="{F6EB1F2A-B5AE-4D96-E8ED-C97287F42B85}"/>
              </a:ext>
            </a:extLst>
          </p:cNvPr>
          <p:cNvSpPr txBox="1">
            <a:spLocks noGrp="1"/>
          </p:cNvSpPr>
          <p:nvPr>
            <p:ph type="body" idx="1"/>
          </p:nvPr>
        </p:nvSpPr>
        <p:spPr>
          <a:xfrm>
            <a:off x="152400" y="3783979"/>
            <a:ext cx="8412271" cy="988743"/>
          </a:xfrm>
          <a:prstGeom prst="rect">
            <a:avLst/>
          </a:prstGeom>
        </p:spPr>
        <p:txBody>
          <a:bodyPr spcFirstLastPara="1" wrap="square" lIns="91425" tIns="91425" rIns="91425" bIns="91425" anchor="t" anchorCtr="0">
            <a:normAutofit/>
          </a:bodyPr>
          <a:lstStyle/>
          <a:p>
            <a:pPr marL="114300" lvl="0" indent="0" algn="l" rtl="0">
              <a:spcBef>
                <a:spcPts val="0"/>
              </a:spcBef>
              <a:spcAft>
                <a:spcPts val="0"/>
              </a:spcAft>
              <a:buClr>
                <a:schemeClr val="dk1"/>
              </a:buClr>
              <a:buSzPts val="1800"/>
              <a:buNone/>
            </a:pPr>
            <a:r>
              <a:rPr lang="en-IN" dirty="0">
                <a:solidFill>
                  <a:schemeClr val="dk1"/>
                </a:solidFill>
                <a:latin typeface="Oswald"/>
                <a:ea typeface="Oswald"/>
                <a:cs typeface="Oswald"/>
                <a:sym typeface="Oswald"/>
              </a:rPr>
              <a:t>FTRL RDA is giving best results with cumulative gain of around 65% at the end of 1000 days. </a:t>
            </a:r>
            <a:endParaRPr dirty="0">
              <a:solidFill>
                <a:schemeClr val="dk1"/>
              </a:solidFill>
              <a:latin typeface="Oswald"/>
              <a:ea typeface="Oswald"/>
              <a:cs typeface="Oswald"/>
              <a:sym typeface="Oswa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a:t>
            </a:r>
            <a:endParaRPr/>
          </a:p>
        </p:txBody>
      </p:sp>
      <p:sp>
        <p:nvSpPr>
          <p:cNvPr id="220" name="Google Shape;220;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  </a:t>
            </a:r>
            <a:endParaRPr/>
          </a:p>
        </p:txBody>
      </p:sp>
      <p:pic>
        <p:nvPicPr>
          <p:cNvPr id="221" name="Google Shape;221;p38"/>
          <p:cNvPicPr preferRelativeResize="0"/>
          <p:nvPr/>
        </p:nvPicPr>
        <p:blipFill>
          <a:blip r:embed="rId3">
            <a:alphaModFix/>
          </a:blip>
          <a:stretch>
            <a:fillRect/>
          </a:stretch>
        </p:blipFill>
        <p:spPr>
          <a:xfrm>
            <a:off x="226100" y="1255475"/>
            <a:ext cx="8687948" cy="2632550"/>
          </a:xfrm>
          <a:prstGeom prst="rect">
            <a:avLst/>
          </a:prstGeom>
          <a:noFill/>
          <a:ln>
            <a:noFill/>
          </a:ln>
        </p:spPr>
      </p:pic>
      <p:sp>
        <p:nvSpPr>
          <p:cNvPr id="2" name="Google Shape;213;p37">
            <a:extLst>
              <a:ext uri="{FF2B5EF4-FFF2-40B4-BE49-F238E27FC236}">
                <a16:creationId xmlns:a16="http://schemas.microsoft.com/office/drawing/2014/main" id="{2E665AC0-9624-D1CF-D238-5AEF25438F23}"/>
              </a:ext>
            </a:extLst>
          </p:cNvPr>
          <p:cNvSpPr txBox="1">
            <a:spLocks/>
          </p:cNvSpPr>
          <p:nvPr/>
        </p:nvSpPr>
        <p:spPr>
          <a:xfrm>
            <a:off x="152400" y="424325"/>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dirty="0">
                <a:latin typeface="Oswald"/>
                <a:ea typeface="Oswald"/>
                <a:cs typeface="Oswald"/>
                <a:sym typeface="Oswald"/>
              </a:rPr>
              <a:t>  Results :Trends for cumulative gain</a:t>
            </a:r>
          </a:p>
        </p:txBody>
      </p:sp>
      <p:sp>
        <p:nvSpPr>
          <p:cNvPr id="3" name="Google Shape;106;p21">
            <a:extLst>
              <a:ext uri="{FF2B5EF4-FFF2-40B4-BE49-F238E27FC236}">
                <a16:creationId xmlns:a16="http://schemas.microsoft.com/office/drawing/2014/main" id="{661D2F0C-440A-1427-FB42-446532343429}"/>
              </a:ext>
            </a:extLst>
          </p:cNvPr>
          <p:cNvSpPr txBox="1">
            <a:spLocks/>
          </p:cNvSpPr>
          <p:nvPr/>
        </p:nvSpPr>
        <p:spPr>
          <a:xfrm>
            <a:off x="0" y="3920557"/>
            <a:ext cx="8412271" cy="988743"/>
          </a:xfrm>
          <a:prstGeom prst="rect">
            <a:avLst/>
          </a:prstGeom>
          <a:noFill/>
          <a:ln>
            <a:noFill/>
          </a:ln>
        </p:spPr>
        <p:txBody>
          <a:bodyPr spcFirstLastPara="1" wrap="square" lIns="91425" tIns="91425" rIns="91425" bIns="91425" anchor="t" anchorCtr="0">
            <a:normAutofit fontScale="925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Clr>
                <a:schemeClr val="dk1"/>
              </a:buClr>
              <a:buFont typeface="Arial"/>
              <a:buNone/>
            </a:pPr>
            <a:r>
              <a:rPr lang="en-US" dirty="0">
                <a:solidFill>
                  <a:schemeClr val="dk1"/>
                </a:solidFill>
                <a:latin typeface="Oswald"/>
                <a:ea typeface="Oswald"/>
                <a:cs typeface="Oswald"/>
                <a:sym typeface="Oswald"/>
              </a:rPr>
              <a:t>FTRL SGD is giving best results with cumulative gain of around 150% at the end of 1000 days.</a:t>
            </a:r>
          </a:p>
          <a:p>
            <a:pPr marL="114300" indent="0">
              <a:buClr>
                <a:schemeClr val="dk1"/>
              </a:buClr>
              <a:buFont typeface="Arial"/>
              <a:buNone/>
            </a:pPr>
            <a:r>
              <a:rPr lang="en-US" dirty="0">
                <a:solidFill>
                  <a:schemeClr val="dk1"/>
                </a:solidFill>
                <a:latin typeface="Oswald"/>
                <a:ea typeface="Oswald"/>
                <a:cs typeface="Oswald"/>
                <a:sym typeface="Oswald"/>
              </a:rPr>
              <a:t>FTRL RDA and moving average variant are giving the same trends </a:t>
            </a:r>
            <a:r>
              <a:rPr lang="en-US" dirty="0" err="1">
                <a:solidFill>
                  <a:schemeClr val="dk1"/>
                </a:solidFill>
                <a:latin typeface="Oswald"/>
                <a:ea typeface="Oswald"/>
                <a:cs typeface="Oswald"/>
                <a:sym typeface="Oswald"/>
              </a:rPr>
              <a:t>i.e</a:t>
            </a:r>
            <a:r>
              <a:rPr lang="en-US" dirty="0">
                <a:solidFill>
                  <a:schemeClr val="dk1"/>
                </a:solidFill>
                <a:latin typeface="Oswald"/>
                <a:ea typeface="Oswald"/>
                <a:cs typeface="Oswald"/>
                <a:sym typeface="Oswald"/>
              </a:rPr>
              <a:t> they are selecting the same stocks.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a:t>
            </a:r>
            <a:endParaRPr/>
          </a:p>
        </p:txBody>
      </p:sp>
      <p:sp>
        <p:nvSpPr>
          <p:cNvPr id="227" name="Google Shape;227;p39"/>
          <p:cNvSpPr txBox="1">
            <a:spLocks noGrp="1"/>
          </p:cNvSpPr>
          <p:nvPr>
            <p:ph type="body" idx="1"/>
          </p:nvPr>
        </p:nvSpPr>
        <p:spPr>
          <a:xfrm>
            <a:off x="311700" y="1152475"/>
            <a:ext cx="8520600" cy="2579466"/>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  </a:t>
            </a:r>
            <a:endParaRPr/>
          </a:p>
        </p:txBody>
      </p:sp>
      <p:pic>
        <p:nvPicPr>
          <p:cNvPr id="228" name="Google Shape;228;p39"/>
          <p:cNvPicPr preferRelativeResize="0"/>
          <p:nvPr/>
        </p:nvPicPr>
        <p:blipFill>
          <a:blip r:embed="rId3">
            <a:alphaModFix/>
          </a:blip>
          <a:stretch>
            <a:fillRect/>
          </a:stretch>
        </p:blipFill>
        <p:spPr>
          <a:xfrm>
            <a:off x="152400" y="1173850"/>
            <a:ext cx="8753707" cy="2579466"/>
          </a:xfrm>
          <a:prstGeom prst="rect">
            <a:avLst/>
          </a:prstGeom>
          <a:noFill/>
          <a:ln>
            <a:noFill/>
          </a:ln>
        </p:spPr>
      </p:pic>
      <p:sp>
        <p:nvSpPr>
          <p:cNvPr id="2" name="Google Shape;213;p37">
            <a:extLst>
              <a:ext uri="{FF2B5EF4-FFF2-40B4-BE49-F238E27FC236}">
                <a16:creationId xmlns:a16="http://schemas.microsoft.com/office/drawing/2014/main" id="{EEC6EE89-8801-349D-DA5D-0A7EA7AEEC83}"/>
              </a:ext>
            </a:extLst>
          </p:cNvPr>
          <p:cNvSpPr txBox="1">
            <a:spLocks/>
          </p:cNvSpPr>
          <p:nvPr/>
        </p:nvSpPr>
        <p:spPr>
          <a:xfrm>
            <a:off x="152400" y="424325"/>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dirty="0">
                <a:latin typeface="Oswald"/>
                <a:ea typeface="Oswald"/>
                <a:cs typeface="Oswald"/>
                <a:sym typeface="Oswald"/>
              </a:rPr>
              <a:t>  Results :Trends for cumulative gain</a:t>
            </a:r>
          </a:p>
        </p:txBody>
      </p:sp>
      <p:sp>
        <p:nvSpPr>
          <p:cNvPr id="3" name="Google Shape;106;p21">
            <a:extLst>
              <a:ext uri="{FF2B5EF4-FFF2-40B4-BE49-F238E27FC236}">
                <a16:creationId xmlns:a16="http://schemas.microsoft.com/office/drawing/2014/main" id="{238FEBA3-8956-D02A-E607-BE782CCA45A5}"/>
              </a:ext>
            </a:extLst>
          </p:cNvPr>
          <p:cNvSpPr txBox="1">
            <a:spLocks/>
          </p:cNvSpPr>
          <p:nvPr/>
        </p:nvSpPr>
        <p:spPr>
          <a:xfrm>
            <a:off x="152400" y="3930141"/>
            <a:ext cx="8412271" cy="988743"/>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lvl="0" indent="0" algn="l" rtl="0">
              <a:spcBef>
                <a:spcPts val="0"/>
              </a:spcBef>
              <a:spcAft>
                <a:spcPts val="0"/>
              </a:spcAft>
              <a:buClr>
                <a:schemeClr val="dk1"/>
              </a:buClr>
              <a:buSzPts val="1800"/>
              <a:buNone/>
            </a:pPr>
            <a:r>
              <a:rPr lang="en-US" dirty="0">
                <a:solidFill>
                  <a:schemeClr val="dk1"/>
                </a:solidFill>
                <a:latin typeface="Oswald"/>
                <a:ea typeface="Oswald"/>
                <a:cs typeface="Oswald"/>
                <a:sym typeface="Oswald"/>
              </a:rPr>
              <a:t>FTRL RDA is giving best results with cumulative gain of around 130% at the end of 1000 days for Big Stock set.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a:t>
            </a:r>
            <a:endParaRPr/>
          </a:p>
        </p:txBody>
      </p:sp>
      <p:pic>
        <p:nvPicPr>
          <p:cNvPr id="235" name="Google Shape;235;p40"/>
          <p:cNvPicPr preferRelativeResize="0"/>
          <p:nvPr/>
        </p:nvPicPr>
        <p:blipFill>
          <a:blip r:embed="rId3">
            <a:alphaModFix/>
          </a:blip>
          <a:stretch>
            <a:fillRect/>
          </a:stretch>
        </p:blipFill>
        <p:spPr>
          <a:xfrm>
            <a:off x="256676" y="1245350"/>
            <a:ext cx="8520600" cy="2271001"/>
          </a:xfrm>
          <a:prstGeom prst="rect">
            <a:avLst/>
          </a:prstGeom>
          <a:noFill/>
          <a:ln>
            <a:noFill/>
          </a:ln>
        </p:spPr>
      </p:pic>
      <p:sp>
        <p:nvSpPr>
          <p:cNvPr id="2" name="Google Shape;213;p37">
            <a:extLst>
              <a:ext uri="{FF2B5EF4-FFF2-40B4-BE49-F238E27FC236}">
                <a16:creationId xmlns:a16="http://schemas.microsoft.com/office/drawing/2014/main" id="{0F4EF6A7-71F3-710E-CDEB-0E0CACDEF7C8}"/>
              </a:ext>
            </a:extLst>
          </p:cNvPr>
          <p:cNvSpPr txBox="1">
            <a:spLocks/>
          </p:cNvSpPr>
          <p:nvPr/>
        </p:nvSpPr>
        <p:spPr>
          <a:xfrm>
            <a:off x="152400" y="424325"/>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dirty="0">
                <a:latin typeface="Oswald"/>
                <a:ea typeface="Oswald"/>
                <a:cs typeface="Oswald"/>
                <a:sym typeface="Oswald"/>
              </a:rPr>
              <a:t>  Results :Trends for cumulative gain</a:t>
            </a:r>
          </a:p>
        </p:txBody>
      </p:sp>
      <p:sp>
        <p:nvSpPr>
          <p:cNvPr id="5" name="Google Shape;106;p21">
            <a:extLst>
              <a:ext uri="{FF2B5EF4-FFF2-40B4-BE49-F238E27FC236}">
                <a16:creationId xmlns:a16="http://schemas.microsoft.com/office/drawing/2014/main" id="{15F769D8-35D1-3FF1-BADA-4F1AE6AEF285}"/>
              </a:ext>
            </a:extLst>
          </p:cNvPr>
          <p:cNvSpPr txBox="1">
            <a:spLocks/>
          </p:cNvSpPr>
          <p:nvPr/>
        </p:nvSpPr>
        <p:spPr>
          <a:xfrm>
            <a:off x="152400" y="3930141"/>
            <a:ext cx="8412271" cy="988743"/>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lvl="0" indent="0" algn="l" rtl="0">
              <a:spcBef>
                <a:spcPts val="0"/>
              </a:spcBef>
              <a:spcAft>
                <a:spcPts val="0"/>
              </a:spcAft>
              <a:buClr>
                <a:schemeClr val="dk1"/>
              </a:buClr>
              <a:buSzPts val="1800"/>
              <a:buNone/>
            </a:pPr>
            <a:r>
              <a:rPr lang="en-US" dirty="0">
                <a:solidFill>
                  <a:schemeClr val="dk1"/>
                </a:solidFill>
                <a:latin typeface="Oswald"/>
                <a:ea typeface="Oswald"/>
                <a:cs typeface="Oswald"/>
                <a:sym typeface="Oswald"/>
              </a:rPr>
              <a:t>SGD and FTRL RDA are giving very close results in Big Sets.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a:t>
            </a:r>
            <a:endParaRPr/>
          </a:p>
        </p:txBody>
      </p:sp>
      <p:sp>
        <p:nvSpPr>
          <p:cNvPr id="241" name="Google Shape;241;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   </a:t>
            </a:r>
            <a:endParaRPr/>
          </a:p>
        </p:txBody>
      </p:sp>
      <p:pic>
        <p:nvPicPr>
          <p:cNvPr id="242" name="Google Shape;242;p41"/>
          <p:cNvPicPr preferRelativeResize="0"/>
          <p:nvPr/>
        </p:nvPicPr>
        <p:blipFill>
          <a:blip r:embed="rId3">
            <a:alphaModFix/>
          </a:blip>
          <a:stretch>
            <a:fillRect/>
          </a:stretch>
        </p:blipFill>
        <p:spPr>
          <a:xfrm>
            <a:off x="373566" y="1152476"/>
            <a:ext cx="3898674" cy="1940130"/>
          </a:xfrm>
          <a:prstGeom prst="rect">
            <a:avLst/>
          </a:prstGeom>
          <a:noFill/>
          <a:ln>
            <a:noFill/>
          </a:ln>
        </p:spPr>
      </p:pic>
      <p:sp>
        <p:nvSpPr>
          <p:cNvPr id="2" name="Google Shape;213;p37">
            <a:extLst>
              <a:ext uri="{FF2B5EF4-FFF2-40B4-BE49-F238E27FC236}">
                <a16:creationId xmlns:a16="http://schemas.microsoft.com/office/drawing/2014/main" id="{513D208B-9DF9-A56F-4CF3-6A08AD778F99}"/>
              </a:ext>
            </a:extLst>
          </p:cNvPr>
          <p:cNvSpPr txBox="1">
            <a:spLocks/>
          </p:cNvSpPr>
          <p:nvPr/>
        </p:nvSpPr>
        <p:spPr>
          <a:xfrm>
            <a:off x="113369" y="411618"/>
            <a:ext cx="8299435"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dirty="0">
                <a:latin typeface="Oswald"/>
                <a:ea typeface="Oswald"/>
                <a:cs typeface="Oswald"/>
                <a:sym typeface="Oswald"/>
              </a:rPr>
              <a:t>  Results :Hyperparameter effects on SGD</a:t>
            </a:r>
          </a:p>
        </p:txBody>
      </p:sp>
      <p:pic>
        <p:nvPicPr>
          <p:cNvPr id="3" name="Google Shape;249;p42">
            <a:extLst>
              <a:ext uri="{FF2B5EF4-FFF2-40B4-BE49-F238E27FC236}">
                <a16:creationId xmlns:a16="http://schemas.microsoft.com/office/drawing/2014/main" id="{BCC52689-BA6D-1DFC-AB43-1A85E41A5BBB}"/>
              </a:ext>
            </a:extLst>
          </p:cNvPr>
          <p:cNvPicPr preferRelativeResize="0"/>
          <p:nvPr/>
        </p:nvPicPr>
        <p:blipFill>
          <a:blip r:embed="rId4">
            <a:alphaModFix/>
          </a:blip>
          <a:stretch>
            <a:fillRect/>
          </a:stretch>
        </p:blipFill>
        <p:spPr>
          <a:xfrm>
            <a:off x="4572000" y="2571750"/>
            <a:ext cx="4230028" cy="233803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Oswald"/>
                <a:ea typeface="Oswald"/>
                <a:cs typeface="Oswald"/>
                <a:sym typeface="Oswald"/>
              </a:rPr>
              <a:t>Portfolio management :</a:t>
            </a:r>
            <a:endParaRPr>
              <a:latin typeface="Oswald"/>
              <a:ea typeface="Oswald"/>
              <a:cs typeface="Oswald"/>
              <a:sym typeface="Oswald"/>
            </a:endParaRPr>
          </a:p>
        </p:txBody>
      </p:sp>
      <p:sp>
        <p:nvSpPr>
          <p:cNvPr id="68" name="Google Shape;68;p15"/>
          <p:cNvSpPr txBox="1">
            <a:spLocks noGrp="1"/>
          </p:cNvSpPr>
          <p:nvPr>
            <p:ph type="body" idx="1"/>
          </p:nvPr>
        </p:nvSpPr>
        <p:spPr>
          <a:xfrm>
            <a:off x="311700" y="1152475"/>
            <a:ext cx="8520600" cy="3740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Font typeface="Oswald"/>
              <a:buChar char="●"/>
            </a:pPr>
            <a:r>
              <a:rPr lang="en">
                <a:solidFill>
                  <a:schemeClr val="dk1"/>
                </a:solidFill>
                <a:latin typeface="Oswald"/>
                <a:ea typeface="Oswald"/>
                <a:cs typeface="Oswald"/>
                <a:sym typeface="Oswald"/>
              </a:rPr>
              <a:t>Portfolio management using regret minimization is an approach to portfolio optimization that focuses on minimizing the regret associated with investment decisions.</a:t>
            </a:r>
            <a:endParaRPr>
              <a:solidFill>
                <a:schemeClr val="dk1"/>
              </a:solidFill>
              <a:latin typeface="Oswald"/>
              <a:ea typeface="Oswald"/>
              <a:cs typeface="Oswald"/>
              <a:sym typeface="Oswald"/>
            </a:endParaRPr>
          </a:p>
          <a:p>
            <a:pPr marL="457200" lvl="0" indent="0" algn="l" rtl="0">
              <a:spcBef>
                <a:spcPts val="1200"/>
              </a:spcBef>
              <a:spcAft>
                <a:spcPts val="0"/>
              </a:spcAft>
              <a:buNone/>
            </a:pPr>
            <a:endParaRPr>
              <a:solidFill>
                <a:schemeClr val="dk1"/>
              </a:solidFill>
              <a:latin typeface="Oswald"/>
              <a:ea typeface="Oswald"/>
              <a:cs typeface="Oswald"/>
              <a:sym typeface="Oswald"/>
            </a:endParaRPr>
          </a:p>
          <a:p>
            <a:pPr marL="457200" lvl="0" indent="-342900" algn="l" rtl="0">
              <a:spcBef>
                <a:spcPts val="1200"/>
              </a:spcBef>
              <a:spcAft>
                <a:spcPts val="0"/>
              </a:spcAft>
              <a:buClr>
                <a:schemeClr val="dk1"/>
              </a:buClr>
              <a:buSzPts val="1800"/>
              <a:buFont typeface="Oswald"/>
              <a:buChar char="●"/>
            </a:pPr>
            <a:r>
              <a:rPr lang="en">
                <a:solidFill>
                  <a:schemeClr val="dk1"/>
                </a:solidFill>
                <a:latin typeface="Oswald"/>
                <a:ea typeface="Oswald"/>
                <a:cs typeface="Oswald"/>
                <a:sym typeface="Oswald"/>
              </a:rPr>
              <a:t>The basic idea is to make investment decisions based on the expected regret associated with each decision, rather than simply maximizing expected returns or minimizing expected risk. </a:t>
            </a:r>
            <a:endParaRPr>
              <a:solidFill>
                <a:schemeClr val="dk1"/>
              </a:solidFill>
              <a:latin typeface="Oswald"/>
              <a:ea typeface="Oswald"/>
              <a:cs typeface="Oswald"/>
              <a:sym typeface="Oswald"/>
            </a:endParaRPr>
          </a:p>
          <a:p>
            <a:pPr marL="457200" lvl="0" indent="0" algn="l" rtl="0">
              <a:spcBef>
                <a:spcPts val="1200"/>
              </a:spcBef>
              <a:spcAft>
                <a:spcPts val="0"/>
              </a:spcAft>
              <a:buNone/>
            </a:pPr>
            <a:endParaRPr>
              <a:solidFill>
                <a:schemeClr val="dk1"/>
              </a:solidFill>
              <a:latin typeface="Oswald"/>
              <a:ea typeface="Oswald"/>
              <a:cs typeface="Oswald"/>
              <a:sym typeface="Oswald"/>
            </a:endParaRPr>
          </a:p>
          <a:p>
            <a:pPr marL="457200" lvl="0" indent="-342900" algn="l" rtl="0">
              <a:spcBef>
                <a:spcPts val="1200"/>
              </a:spcBef>
              <a:spcAft>
                <a:spcPts val="0"/>
              </a:spcAft>
              <a:buClr>
                <a:schemeClr val="dk1"/>
              </a:buClr>
              <a:buSzPts val="1800"/>
              <a:buFont typeface="Oswald"/>
              <a:buChar char="●"/>
            </a:pPr>
            <a:r>
              <a:rPr lang="en">
                <a:solidFill>
                  <a:schemeClr val="dk1"/>
                </a:solidFill>
                <a:latin typeface="Oswald"/>
                <a:ea typeface="Oswald"/>
                <a:cs typeface="Oswald"/>
                <a:sym typeface="Oswald"/>
              </a:rPr>
              <a:t>By focusing on minimizing regret rather than maximizing returns, this approach can lead to more robust and resilient investment strategies, which may be better suited to the unpredictable and often volatile nature of financial markets.</a:t>
            </a:r>
            <a:endParaRPr>
              <a:solidFill>
                <a:schemeClr val="dk1"/>
              </a:solidFill>
              <a:latin typeface="Oswald"/>
              <a:ea typeface="Oswald"/>
              <a:cs typeface="Oswald"/>
              <a:sym typeface="Oswa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latin typeface="Oswald"/>
                <a:ea typeface="Oswald"/>
                <a:cs typeface="Oswald"/>
                <a:sym typeface="Oswald"/>
              </a:rPr>
              <a:t> Results :Hyperparameter effects on SGD</a:t>
            </a:r>
            <a:endParaRPr dirty="0"/>
          </a:p>
        </p:txBody>
      </p:sp>
      <p:sp>
        <p:nvSpPr>
          <p:cNvPr id="255" name="Google Shape;255;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 </a:t>
            </a:r>
            <a:endParaRPr/>
          </a:p>
        </p:txBody>
      </p:sp>
      <p:pic>
        <p:nvPicPr>
          <p:cNvPr id="256" name="Google Shape;256;p43"/>
          <p:cNvPicPr preferRelativeResize="0"/>
          <p:nvPr/>
        </p:nvPicPr>
        <p:blipFill>
          <a:blip r:embed="rId3">
            <a:alphaModFix/>
          </a:blip>
          <a:stretch>
            <a:fillRect/>
          </a:stretch>
        </p:blipFill>
        <p:spPr>
          <a:xfrm>
            <a:off x="475188" y="1253725"/>
            <a:ext cx="4219575" cy="1828800"/>
          </a:xfrm>
          <a:prstGeom prst="rect">
            <a:avLst/>
          </a:prstGeom>
          <a:noFill/>
          <a:ln>
            <a:noFill/>
          </a:ln>
        </p:spPr>
      </p:pic>
      <p:pic>
        <p:nvPicPr>
          <p:cNvPr id="257" name="Google Shape;257;p43"/>
          <p:cNvPicPr preferRelativeResize="0"/>
          <p:nvPr/>
        </p:nvPicPr>
        <p:blipFill>
          <a:blip r:embed="rId4">
            <a:alphaModFix/>
          </a:blip>
          <a:stretch>
            <a:fillRect/>
          </a:stretch>
        </p:blipFill>
        <p:spPr>
          <a:xfrm>
            <a:off x="4338500" y="3147625"/>
            <a:ext cx="4171950" cy="18288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latin typeface="Oswald"/>
                <a:ea typeface="Oswald"/>
                <a:cs typeface="Oswald"/>
                <a:sym typeface="Oswald"/>
              </a:rPr>
              <a:t> Results :Hyperparameter effects on SGD</a:t>
            </a:r>
            <a:endParaRPr dirty="0"/>
          </a:p>
        </p:txBody>
      </p:sp>
      <p:pic>
        <p:nvPicPr>
          <p:cNvPr id="264" name="Google Shape;264;p44"/>
          <p:cNvPicPr preferRelativeResize="0"/>
          <p:nvPr/>
        </p:nvPicPr>
        <p:blipFill>
          <a:blip r:embed="rId3">
            <a:alphaModFix/>
          </a:blip>
          <a:stretch>
            <a:fillRect/>
          </a:stretch>
        </p:blipFill>
        <p:spPr>
          <a:xfrm>
            <a:off x="527824" y="1177321"/>
            <a:ext cx="7954537" cy="2443108"/>
          </a:xfrm>
          <a:prstGeom prst="rect">
            <a:avLst/>
          </a:prstGeom>
          <a:noFill/>
          <a:ln>
            <a:noFill/>
          </a:ln>
        </p:spPr>
      </p:pic>
      <p:sp>
        <p:nvSpPr>
          <p:cNvPr id="4" name="Google Shape;106;p21">
            <a:extLst>
              <a:ext uri="{FF2B5EF4-FFF2-40B4-BE49-F238E27FC236}">
                <a16:creationId xmlns:a16="http://schemas.microsoft.com/office/drawing/2014/main" id="{9E53E670-C2C1-10D3-D4BA-D29F0A4E6115}"/>
              </a:ext>
            </a:extLst>
          </p:cNvPr>
          <p:cNvSpPr txBox="1">
            <a:spLocks noGrp="1"/>
          </p:cNvSpPr>
          <p:nvPr>
            <p:ph type="body" idx="1"/>
          </p:nvPr>
        </p:nvSpPr>
        <p:spPr>
          <a:xfrm>
            <a:off x="420029" y="3780025"/>
            <a:ext cx="8412271" cy="988743"/>
          </a:xfrm>
          <a:prstGeom prst="rect">
            <a:avLst/>
          </a:prstGeom>
        </p:spPr>
        <p:txBody>
          <a:bodyPr spcFirstLastPara="1" wrap="square" lIns="91425" tIns="91425" rIns="91425" bIns="91425" anchor="t" anchorCtr="0">
            <a:normAutofit/>
          </a:bodyPr>
          <a:lstStyle/>
          <a:p>
            <a:pPr marL="114300" lvl="0" indent="0" algn="l" rtl="0">
              <a:spcBef>
                <a:spcPts val="0"/>
              </a:spcBef>
              <a:spcAft>
                <a:spcPts val="0"/>
              </a:spcAft>
              <a:buClr>
                <a:schemeClr val="dk1"/>
              </a:buClr>
              <a:buSzPts val="1800"/>
              <a:buNone/>
            </a:pPr>
            <a:r>
              <a:rPr lang="en-IN" dirty="0">
                <a:solidFill>
                  <a:schemeClr val="dk1"/>
                </a:solidFill>
                <a:latin typeface="Oswald"/>
                <a:ea typeface="Oswald"/>
                <a:cs typeface="Oswald"/>
                <a:sym typeface="Oswald"/>
              </a:rPr>
              <a:t>OPG and RDA improved upon SGD after Hyper parameter Tuning</a:t>
            </a:r>
            <a:endParaRPr dirty="0">
              <a:solidFill>
                <a:schemeClr val="dk1"/>
              </a:solidFill>
              <a:latin typeface="Oswald"/>
              <a:ea typeface="Oswald"/>
              <a:cs typeface="Oswald"/>
              <a:sym typeface="Oswa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Oswald"/>
                <a:ea typeface="Oswald"/>
                <a:cs typeface="Oswald"/>
                <a:sym typeface="Oswald"/>
              </a:rPr>
              <a:t>References :</a:t>
            </a:r>
            <a:endParaRPr>
              <a:latin typeface="Oswald"/>
              <a:ea typeface="Oswald"/>
              <a:cs typeface="Oswald"/>
              <a:sym typeface="Oswald"/>
            </a:endParaRPr>
          </a:p>
        </p:txBody>
      </p:sp>
      <p:sp>
        <p:nvSpPr>
          <p:cNvPr id="276" name="Google Shape;276;p4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Oswald"/>
              <a:buChar char="●"/>
            </a:pPr>
            <a:r>
              <a:rPr lang="en" u="sng">
                <a:solidFill>
                  <a:schemeClr val="hlink"/>
                </a:solidFill>
                <a:latin typeface="Oswald"/>
                <a:ea typeface="Oswald"/>
                <a:cs typeface="Oswald"/>
                <a:sym typeface="Oswald"/>
                <a:hlinkClick r:id="rId3"/>
              </a:rPr>
              <a:t>https://marinballu.github.io/papers/OCO_Ballu19.pdf</a:t>
            </a:r>
            <a:endParaRPr>
              <a:latin typeface="Oswald"/>
              <a:ea typeface="Oswald"/>
              <a:cs typeface="Oswald"/>
              <a:sym typeface="Oswald"/>
            </a:endParaRPr>
          </a:p>
          <a:p>
            <a:pPr marL="457200" lvl="0" indent="-342900" algn="l" rtl="0">
              <a:spcBef>
                <a:spcPts val="0"/>
              </a:spcBef>
              <a:spcAft>
                <a:spcPts val="0"/>
              </a:spcAft>
              <a:buSzPts val="1800"/>
              <a:buFont typeface="Oswald"/>
              <a:buChar char="●"/>
            </a:pPr>
            <a:r>
              <a:rPr lang="en" u="sng">
                <a:solidFill>
                  <a:schemeClr val="hlink"/>
                </a:solidFill>
                <a:latin typeface="Oswald"/>
                <a:ea typeface="Oswald"/>
                <a:cs typeface="Oswald"/>
                <a:sym typeface="Oswald"/>
                <a:hlinkClick r:id="rId4"/>
              </a:rPr>
              <a:t>https://courses.cs.washington.edu/courses/cse599s/14sp/scribes/</a:t>
            </a:r>
            <a:r>
              <a:rPr lang="en">
                <a:latin typeface="Oswald"/>
                <a:ea typeface="Oswald"/>
                <a:cs typeface="Oswald"/>
                <a:sym typeface="Oswald"/>
              </a:rPr>
              <a:t> </a:t>
            </a:r>
            <a:endParaRPr>
              <a:latin typeface="Oswald"/>
              <a:ea typeface="Oswald"/>
              <a:cs typeface="Oswald"/>
              <a:sym typeface="Oswald"/>
            </a:endParaRPr>
          </a:p>
          <a:p>
            <a:pPr marL="457200" lvl="0" indent="-342900" algn="l" rtl="0">
              <a:spcBef>
                <a:spcPts val="0"/>
              </a:spcBef>
              <a:spcAft>
                <a:spcPts val="0"/>
              </a:spcAft>
              <a:buSzPts val="1800"/>
              <a:buChar char="●"/>
            </a:pPr>
            <a:r>
              <a:rPr lang="en">
                <a:latin typeface="Oswald"/>
                <a:ea typeface="Oswald"/>
                <a:cs typeface="Oswald"/>
                <a:sym typeface="Oswald"/>
              </a:rPr>
              <a:t>DATA source : </a:t>
            </a:r>
            <a:r>
              <a:rPr lang="en" u="sng">
                <a:solidFill>
                  <a:schemeClr val="hlink"/>
                </a:solidFill>
                <a:latin typeface="Oswald"/>
                <a:ea typeface="Oswald"/>
                <a:cs typeface="Oswald"/>
                <a:sym typeface="Oswald"/>
                <a:hlinkClick r:id="rId5"/>
              </a:rPr>
              <a:t>https://www.alphavantage.co/</a:t>
            </a:r>
            <a:endParaRPr>
              <a:latin typeface="Oswald"/>
              <a:ea typeface="Oswald"/>
              <a:cs typeface="Oswald"/>
              <a:sym typeface="Oswald"/>
            </a:endParaRPr>
          </a:p>
          <a:p>
            <a:pPr marL="457200" lvl="0" indent="-342900" algn="l" rtl="0">
              <a:spcBef>
                <a:spcPts val="0"/>
              </a:spcBef>
              <a:spcAft>
                <a:spcPts val="0"/>
              </a:spcAft>
              <a:buSzPts val="1800"/>
              <a:buFont typeface="Oswald"/>
              <a:buChar char="●"/>
            </a:pPr>
            <a:r>
              <a:rPr lang="en">
                <a:latin typeface="Oswald"/>
                <a:ea typeface="Oswald"/>
                <a:cs typeface="Oswald"/>
                <a:sym typeface="Oswald"/>
              </a:rPr>
              <a:t>OPG and RDA : </a:t>
            </a:r>
            <a:r>
              <a:rPr lang="en" u="sng">
                <a:solidFill>
                  <a:schemeClr val="hlink"/>
                </a:solidFill>
                <a:latin typeface="Oswald"/>
                <a:ea typeface="Oswald"/>
                <a:cs typeface="Oswald"/>
                <a:sym typeface="Oswald"/>
                <a:hlinkClick r:id="rId6"/>
              </a:rPr>
              <a:t>https://arxiv.org/pdf/1803.11521.pdf</a:t>
            </a:r>
            <a:r>
              <a:rPr lang="en">
                <a:latin typeface="Oswald"/>
                <a:ea typeface="Oswald"/>
                <a:cs typeface="Oswald"/>
                <a:sym typeface="Oswald"/>
              </a:rPr>
              <a:t> </a:t>
            </a:r>
            <a:endParaRPr>
              <a:latin typeface="Oswald"/>
              <a:ea typeface="Oswald"/>
              <a:cs typeface="Oswald"/>
              <a:sym typeface="Oswa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Oswald"/>
                <a:ea typeface="Oswald"/>
                <a:cs typeface="Oswald"/>
                <a:sym typeface="Oswald"/>
              </a:rPr>
              <a:t>Follow the Leader :</a:t>
            </a:r>
            <a:endParaRPr>
              <a:latin typeface="Oswald"/>
              <a:ea typeface="Oswald"/>
              <a:cs typeface="Oswald"/>
              <a:sym typeface="Oswald"/>
            </a:endParaRPr>
          </a:p>
        </p:txBody>
      </p:sp>
      <p:sp>
        <p:nvSpPr>
          <p:cNvPr id="74" name="Google Shape;74;p16"/>
          <p:cNvSpPr txBox="1">
            <a:spLocks noGrp="1"/>
          </p:cNvSpPr>
          <p:nvPr>
            <p:ph type="body" idx="1"/>
          </p:nvPr>
        </p:nvSpPr>
        <p:spPr>
          <a:xfrm>
            <a:off x="311700" y="1152475"/>
            <a:ext cx="8520600" cy="37098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Font typeface="Oswald"/>
              <a:buChar char="●"/>
            </a:pPr>
            <a:r>
              <a:rPr lang="en">
                <a:solidFill>
                  <a:schemeClr val="dk1"/>
                </a:solidFill>
                <a:latin typeface="Oswald"/>
                <a:ea typeface="Oswald"/>
                <a:cs typeface="Oswald"/>
                <a:sym typeface="Oswald"/>
              </a:rPr>
              <a:t>Follow the Leader (FTL) is a popular online learning algorithm which is a simple and intuitive algorithm that works by selecting the action that has performed the best in the past.</a:t>
            </a:r>
            <a:endParaRPr>
              <a:solidFill>
                <a:schemeClr val="dk1"/>
              </a:solidFill>
              <a:latin typeface="Oswald"/>
              <a:ea typeface="Oswald"/>
              <a:cs typeface="Oswald"/>
              <a:sym typeface="Oswald"/>
            </a:endParaRPr>
          </a:p>
          <a:p>
            <a:pPr marL="457200" lvl="0" indent="0" algn="l" rtl="0">
              <a:spcBef>
                <a:spcPts val="1200"/>
              </a:spcBef>
              <a:spcAft>
                <a:spcPts val="0"/>
              </a:spcAft>
              <a:buNone/>
            </a:pPr>
            <a:endParaRPr>
              <a:solidFill>
                <a:schemeClr val="dk1"/>
              </a:solidFill>
              <a:latin typeface="Oswald"/>
              <a:ea typeface="Oswald"/>
              <a:cs typeface="Oswald"/>
              <a:sym typeface="Oswald"/>
            </a:endParaRPr>
          </a:p>
          <a:p>
            <a:pPr marL="457200" lvl="0" indent="-342900" algn="l" rtl="0">
              <a:spcBef>
                <a:spcPts val="1200"/>
              </a:spcBef>
              <a:spcAft>
                <a:spcPts val="0"/>
              </a:spcAft>
              <a:buClr>
                <a:schemeClr val="dk1"/>
              </a:buClr>
              <a:buSzPts val="1800"/>
              <a:buFont typeface="Oswald"/>
              <a:buChar char="●"/>
            </a:pPr>
            <a:r>
              <a:rPr lang="en">
                <a:solidFill>
                  <a:schemeClr val="dk1"/>
                </a:solidFill>
                <a:latin typeface="Oswald"/>
                <a:ea typeface="Oswald"/>
                <a:cs typeface="Oswald"/>
                <a:sym typeface="Oswald"/>
              </a:rPr>
              <a:t>In the context of portfolio management, FTL can be used to make investment decisions by selecting the asset or portfolio that has performed the best in the past.</a:t>
            </a:r>
            <a:endParaRPr>
              <a:solidFill>
                <a:schemeClr val="dk1"/>
              </a:solidFill>
              <a:latin typeface="Oswald"/>
              <a:ea typeface="Oswald"/>
              <a:cs typeface="Oswald"/>
              <a:sym typeface="Oswald"/>
            </a:endParaRPr>
          </a:p>
          <a:p>
            <a:pPr marL="457200" lvl="0" indent="0" algn="l" rtl="0">
              <a:spcBef>
                <a:spcPts val="1200"/>
              </a:spcBef>
              <a:spcAft>
                <a:spcPts val="0"/>
              </a:spcAft>
              <a:buNone/>
            </a:pPr>
            <a:endParaRPr>
              <a:solidFill>
                <a:schemeClr val="dk1"/>
              </a:solidFill>
              <a:latin typeface="Oswald"/>
              <a:ea typeface="Oswald"/>
              <a:cs typeface="Oswald"/>
              <a:sym typeface="Oswald"/>
            </a:endParaRPr>
          </a:p>
          <a:p>
            <a:pPr marL="457200" lvl="0" indent="-342900" algn="l" rtl="0">
              <a:spcBef>
                <a:spcPts val="1200"/>
              </a:spcBef>
              <a:spcAft>
                <a:spcPts val="0"/>
              </a:spcAft>
              <a:buClr>
                <a:schemeClr val="dk1"/>
              </a:buClr>
              <a:buSzPts val="1800"/>
              <a:buFont typeface="Oswald"/>
              <a:buChar char="●"/>
            </a:pPr>
            <a:r>
              <a:rPr lang="en">
                <a:solidFill>
                  <a:schemeClr val="dk1"/>
                </a:solidFill>
                <a:latin typeface="Oswald"/>
                <a:ea typeface="Oswald"/>
                <a:cs typeface="Oswald"/>
                <a:sym typeface="Oswald"/>
              </a:rPr>
              <a:t> However, FTL has some drawbacks, such as being highly sensitive to outliers and not taking into account the overall risk of the portfolio. As a result, more sophisticated algorithms such as FTRL have been developed to overcome these limitations.</a:t>
            </a:r>
            <a:endParaRPr>
              <a:solidFill>
                <a:schemeClr val="dk1"/>
              </a:solidFill>
              <a:latin typeface="Oswald"/>
              <a:ea typeface="Oswald"/>
              <a:cs typeface="Oswald"/>
              <a:sym typeface="Oswa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latin typeface="Oswald"/>
                <a:ea typeface="Oswald"/>
                <a:cs typeface="Oswald"/>
                <a:sym typeface="Oswald"/>
              </a:rPr>
              <a:t>Follow the (Regularized) Leader :</a:t>
            </a:r>
            <a:endParaRPr>
              <a:latin typeface="Oswald"/>
              <a:ea typeface="Oswald"/>
              <a:cs typeface="Oswald"/>
              <a:sym typeface="Oswald"/>
            </a:endParaRPr>
          </a:p>
          <a:p>
            <a:pPr marL="0" lvl="0" indent="0" algn="l" rtl="0">
              <a:spcBef>
                <a:spcPts val="0"/>
              </a:spcBef>
              <a:spcAft>
                <a:spcPts val="0"/>
              </a:spcAft>
              <a:buClr>
                <a:schemeClr val="dk1"/>
              </a:buClr>
              <a:buSzPct val="39285"/>
              <a:buFont typeface="Arial"/>
              <a:buNone/>
            </a:pPr>
            <a:endParaRPr>
              <a:latin typeface="Oswald"/>
              <a:ea typeface="Oswald"/>
              <a:cs typeface="Oswald"/>
              <a:sym typeface="Oswald"/>
            </a:endParaRPr>
          </a:p>
          <a:p>
            <a:pPr marL="0" lvl="0" indent="0" algn="l" rtl="0">
              <a:spcBef>
                <a:spcPts val="0"/>
              </a:spcBef>
              <a:spcAft>
                <a:spcPts val="0"/>
              </a:spcAft>
              <a:buNone/>
            </a:pPr>
            <a:endParaRPr>
              <a:latin typeface="Oswald"/>
              <a:ea typeface="Oswald"/>
              <a:cs typeface="Oswald"/>
              <a:sym typeface="Oswald"/>
            </a:endParaRPr>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Font typeface="Oswald"/>
              <a:buChar char="●"/>
            </a:pPr>
            <a:r>
              <a:rPr lang="en">
                <a:solidFill>
                  <a:schemeClr val="dk1"/>
                </a:solidFill>
                <a:latin typeface="Oswald"/>
                <a:ea typeface="Oswald"/>
                <a:cs typeface="Oswald"/>
                <a:sym typeface="Oswald"/>
              </a:rPr>
              <a:t>FTRL (Follow-The-Regularized-Leader) is an online learning algorithm used for large-scale and sparse machine learning problems, particularly in the field of online advertising.</a:t>
            </a:r>
            <a:endParaRPr>
              <a:solidFill>
                <a:schemeClr val="dk1"/>
              </a:solidFill>
              <a:latin typeface="Oswald"/>
              <a:ea typeface="Oswald"/>
              <a:cs typeface="Oswald"/>
              <a:sym typeface="Oswald"/>
            </a:endParaRPr>
          </a:p>
          <a:p>
            <a:pPr marL="457200" lvl="0" indent="0" algn="l" rtl="0">
              <a:spcBef>
                <a:spcPts val="1200"/>
              </a:spcBef>
              <a:spcAft>
                <a:spcPts val="0"/>
              </a:spcAft>
              <a:buNone/>
            </a:pPr>
            <a:endParaRPr>
              <a:solidFill>
                <a:schemeClr val="dk1"/>
              </a:solidFill>
              <a:latin typeface="Oswald"/>
              <a:ea typeface="Oswald"/>
              <a:cs typeface="Oswald"/>
              <a:sym typeface="Oswald"/>
            </a:endParaRPr>
          </a:p>
          <a:p>
            <a:pPr marL="457200" lvl="0" indent="-342900" algn="l" rtl="0">
              <a:spcBef>
                <a:spcPts val="1200"/>
              </a:spcBef>
              <a:spcAft>
                <a:spcPts val="0"/>
              </a:spcAft>
              <a:buClr>
                <a:schemeClr val="dk1"/>
              </a:buClr>
              <a:buSzPts val="1800"/>
              <a:buFont typeface="Oswald"/>
              <a:buChar char="●"/>
            </a:pPr>
            <a:r>
              <a:rPr lang="en">
                <a:solidFill>
                  <a:schemeClr val="dk1"/>
                </a:solidFill>
                <a:latin typeface="Oswald"/>
                <a:ea typeface="Oswald"/>
                <a:cs typeface="Oswald"/>
                <a:sym typeface="Oswald"/>
              </a:rPr>
              <a:t>FTRL is an extension of the classic online learning algorithm, Follow-The-Leader (FTL), and includes additional regularization terms to prevent overfitting and improve generalization performance. </a:t>
            </a:r>
            <a:endParaRPr>
              <a:solidFill>
                <a:schemeClr val="dk1"/>
              </a:solidFill>
              <a:latin typeface="Oswald"/>
              <a:ea typeface="Oswald"/>
              <a:cs typeface="Oswald"/>
              <a:sym typeface="Oswald"/>
            </a:endParaRPr>
          </a:p>
          <a:p>
            <a:pPr marL="457200" lvl="0" indent="0" algn="l" rtl="0">
              <a:spcBef>
                <a:spcPts val="1200"/>
              </a:spcBef>
              <a:spcAft>
                <a:spcPts val="1200"/>
              </a:spcAft>
              <a:buNone/>
            </a:pPr>
            <a:endParaRPr>
              <a:solidFill>
                <a:schemeClr val="dk1"/>
              </a:solidFill>
              <a:latin typeface="Oswald"/>
              <a:ea typeface="Oswald"/>
              <a:cs typeface="Oswald"/>
              <a:sym typeface="Oswa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a:t>
            </a:r>
            <a:endParaRPr/>
          </a:p>
        </p:txBody>
      </p:sp>
      <p:sp>
        <p:nvSpPr>
          <p:cNvPr id="86" name="Google Shape;86;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 </a:t>
            </a:r>
            <a:endParaRPr/>
          </a:p>
        </p:txBody>
      </p:sp>
      <p:pic>
        <p:nvPicPr>
          <p:cNvPr id="87" name="Google Shape;87;p18"/>
          <p:cNvPicPr preferRelativeResize="0"/>
          <p:nvPr/>
        </p:nvPicPr>
        <p:blipFill>
          <a:blip r:embed="rId3">
            <a:alphaModFix/>
          </a:blip>
          <a:stretch>
            <a:fillRect/>
          </a:stretch>
        </p:blipFill>
        <p:spPr>
          <a:xfrm>
            <a:off x="545925" y="825924"/>
            <a:ext cx="8052152" cy="3361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Clr>
                <a:schemeClr val="dk1"/>
              </a:buClr>
              <a:buSzPts val="1100"/>
              <a:buFont typeface="Arial"/>
              <a:buNone/>
            </a:pPr>
            <a:r>
              <a:rPr lang="en" sz="2500">
                <a:latin typeface="Oswald"/>
                <a:ea typeface="Oswald"/>
                <a:cs typeface="Oswald"/>
                <a:sym typeface="Oswald"/>
              </a:rPr>
              <a:t>RDA : Regularized dual averaging </a:t>
            </a:r>
            <a:endParaRPr sz="2500">
              <a:latin typeface="Oswald"/>
              <a:ea typeface="Oswald"/>
              <a:cs typeface="Oswald"/>
              <a:sym typeface="Oswald"/>
            </a:endParaRPr>
          </a:p>
        </p:txBody>
      </p:sp>
      <p:sp>
        <p:nvSpPr>
          <p:cNvPr id="93" name="Google Shape;93;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Font typeface="Oswald"/>
              <a:buChar char="●"/>
            </a:pPr>
            <a:r>
              <a:rPr lang="en">
                <a:solidFill>
                  <a:schemeClr val="dk1"/>
                </a:solidFill>
                <a:latin typeface="Oswald"/>
                <a:ea typeface="Oswald"/>
                <a:cs typeface="Oswald"/>
                <a:sym typeface="Oswald"/>
              </a:rPr>
              <a:t>In RDA, the objective function is regularized with a convex penalty term that penalizes large parameter values.</a:t>
            </a:r>
            <a:endParaRPr>
              <a:solidFill>
                <a:schemeClr val="dk1"/>
              </a:solidFill>
              <a:latin typeface="Oswald"/>
              <a:ea typeface="Oswald"/>
              <a:cs typeface="Oswald"/>
              <a:sym typeface="Oswald"/>
            </a:endParaRPr>
          </a:p>
          <a:p>
            <a:pPr marL="457200" lvl="0" indent="-342900" algn="l" rtl="0">
              <a:spcBef>
                <a:spcPts val="0"/>
              </a:spcBef>
              <a:spcAft>
                <a:spcPts val="0"/>
              </a:spcAft>
              <a:buClr>
                <a:schemeClr val="dk1"/>
              </a:buClr>
              <a:buSzPts val="1800"/>
              <a:buFont typeface="Oswald"/>
              <a:buChar char="●"/>
            </a:pPr>
            <a:r>
              <a:rPr lang="en">
                <a:solidFill>
                  <a:schemeClr val="dk1"/>
                </a:solidFill>
                <a:latin typeface="Oswald"/>
                <a:ea typeface="Oswald"/>
                <a:cs typeface="Oswald"/>
                <a:sym typeface="Oswald"/>
              </a:rPr>
              <a:t>RDA iteratively updates the parameters by taking a step in the direction of the negative gradient of the objective function, while also adding a regularization term that pulls the parameters towards zero.</a:t>
            </a:r>
            <a:endParaRPr>
              <a:solidFill>
                <a:schemeClr val="dk1"/>
              </a:solidFill>
              <a:latin typeface="Oswald"/>
              <a:ea typeface="Oswald"/>
              <a:cs typeface="Oswald"/>
              <a:sym typeface="Oswald"/>
            </a:endParaRPr>
          </a:p>
          <a:p>
            <a:pPr marL="457200" lvl="0" indent="0" algn="l" rtl="0">
              <a:spcBef>
                <a:spcPts val="1200"/>
              </a:spcBef>
              <a:spcAft>
                <a:spcPts val="1200"/>
              </a:spcAft>
              <a:buNone/>
            </a:pPr>
            <a:endParaRPr>
              <a:solidFill>
                <a:schemeClr val="dk1"/>
              </a:solidFill>
              <a:latin typeface="Oswald"/>
              <a:ea typeface="Oswald"/>
              <a:cs typeface="Oswald"/>
              <a:sym typeface="Oswa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a:t>
            </a:r>
            <a:endParaRPr/>
          </a:p>
        </p:txBody>
      </p:sp>
      <p:sp>
        <p:nvSpPr>
          <p:cNvPr id="99" name="Google Shape;99;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  </a:t>
            </a:r>
            <a:endParaRPr/>
          </a:p>
        </p:txBody>
      </p:sp>
      <p:pic>
        <p:nvPicPr>
          <p:cNvPr id="100" name="Google Shape;100;p20"/>
          <p:cNvPicPr preferRelativeResize="0"/>
          <p:nvPr/>
        </p:nvPicPr>
        <p:blipFill>
          <a:blip r:embed="rId3">
            <a:alphaModFix/>
          </a:blip>
          <a:stretch>
            <a:fillRect/>
          </a:stretch>
        </p:blipFill>
        <p:spPr>
          <a:xfrm>
            <a:off x="1020550" y="445025"/>
            <a:ext cx="7899374" cy="4081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Oswald"/>
                <a:ea typeface="Oswald"/>
                <a:cs typeface="Oswald"/>
                <a:sym typeface="Oswald"/>
              </a:rPr>
              <a:t>OPG : Online Proximal Gradient</a:t>
            </a:r>
            <a:endParaRPr>
              <a:latin typeface="Oswald"/>
              <a:ea typeface="Oswald"/>
              <a:cs typeface="Oswald"/>
              <a:sym typeface="Oswald"/>
            </a:endParaRPr>
          </a:p>
        </p:txBody>
      </p:sp>
      <p:sp>
        <p:nvSpPr>
          <p:cNvPr id="106" name="Google Shape;106;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Font typeface="Oswald"/>
              <a:buChar char="●"/>
            </a:pPr>
            <a:r>
              <a:rPr lang="en" dirty="0">
                <a:solidFill>
                  <a:schemeClr val="dk1"/>
                </a:solidFill>
                <a:latin typeface="Oswald"/>
                <a:ea typeface="Oswald"/>
                <a:cs typeface="Oswald"/>
                <a:sym typeface="Oswald"/>
              </a:rPr>
              <a:t>The main idea behind OPG is to minimize a loss function with a proximal regularizer term that promotes sparsity in the solution. </a:t>
            </a:r>
            <a:endParaRPr dirty="0">
              <a:solidFill>
                <a:schemeClr val="dk1"/>
              </a:solidFill>
              <a:latin typeface="Oswald"/>
              <a:ea typeface="Oswald"/>
              <a:cs typeface="Oswald"/>
              <a:sym typeface="Oswald"/>
            </a:endParaRPr>
          </a:p>
          <a:p>
            <a:pPr marL="457200" lvl="0" indent="-342900" algn="l" rtl="0">
              <a:spcBef>
                <a:spcPts val="0"/>
              </a:spcBef>
              <a:spcAft>
                <a:spcPts val="0"/>
              </a:spcAft>
              <a:buClr>
                <a:schemeClr val="dk1"/>
              </a:buClr>
              <a:buSzPts val="1800"/>
              <a:buFont typeface="Oswald"/>
              <a:buChar char="●"/>
            </a:pPr>
            <a:r>
              <a:rPr lang="en" dirty="0">
                <a:solidFill>
                  <a:schemeClr val="dk1"/>
                </a:solidFill>
                <a:latin typeface="Oswald"/>
                <a:ea typeface="Oswald"/>
                <a:cs typeface="Oswald"/>
                <a:sym typeface="Oswald"/>
              </a:rPr>
              <a:t>It is particularly useful in online learning, where data arrives in a stream and the goal is to update the model with each new data point.</a:t>
            </a:r>
            <a:endParaRPr dirty="0">
              <a:solidFill>
                <a:schemeClr val="dk1"/>
              </a:solidFill>
              <a:latin typeface="Oswald"/>
              <a:ea typeface="Oswald"/>
              <a:cs typeface="Oswald"/>
              <a:sym typeface="Oswald"/>
            </a:endParaRPr>
          </a:p>
          <a:p>
            <a:pPr marL="457200" lvl="0" indent="-342900" algn="l" rtl="0">
              <a:spcBef>
                <a:spcPts val="0"/>
              </a:spcBef>
              <a:spcAft>
                <a:spcPts val="0"/>
              </a:spcAft>
              <a:buClr>
                <a:schemeClr val="dk1"/>
              </a:buClr>
              <a:buSzPts val="1800"/>
              <a:buFont typeface="Oswald"/>
              <a:buChar char="●"/>
            </a:pPr>
            <a:r>
              <a:rPr lang="en" dirty="0">
                <a:solidFill>
                  <a:schemeClr val="dk1"/>
                </a:solidFill>
                <a:latin typeface="Oswald"/>
                <a:ea typeface="Oswald"/>
                <a:cs typeface="Oswald"/>
                <a:sym typeface="Oswald"/>
              </a:rPr>
              <a:t>In OPG, the proximal operator is typically chosen to be the L1-norm of the solution, which promotes sparsity in the solution by shrinking the coefficients of less important features towards zero.</a:t>
            </a:r>
            <a:endParaRPr dirty="0">
              <a:solidFill>
                <a:schemeClr val="dk1"/>
              </a:solidFill>
              <a:latin typeface="Oswald"/>
              <a:ea typeface="Oswald"/>
              <a:cs typeface="Oswald"/>
              <a:sym typeface="Oswa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1111</Words>
  <Application>Microsoft Office PowerPoint</Application>
  <PresentationFormat>On-screen Show (16:9)</PresentationFormat>
  <Paragraphs>102</Paragraphs>
  <Slides>32</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Oswald</vt:lpstr>
      <vt:lpstr>Arial</vt:lpstr>
      <vt:lpstr>Lato</vt:lpstr>
      <vt:lpstr>Times New Roman</vt:lpstr>
      <vt:lpstr>Simple Light</vt:lpstr>
      <vt:lpstr>The Convex Optimization Approach to Regret Minimization </vt:lpstr>
      <vt:lpstr>Regret Minimization :</vt:lpstr>
      <vt:lpstr>Portfolio management :</vt:lpstr>
      <vt:lpstr>Follow the Leader :</vt:lpstr>
      <vt:lpstr>Follow the (Regularized) Leader :  </vt:lpstr>
      <vt:lpstr> </vt:lpstr>
      <vt:lpstr>RDA : Regularized dual averaging </vt:lpstr>
      <vt:lpstr>  </vt:lpstr>
      <vt:lpstr>OPG : Online Proximal Gradient</vt:lpstr>
      <vt:lpstr>  </vt:lpstr>
      <vt:lpstr>We performed experiments using following methods :</vt:lpstr>
      <vt:lpstr>Sample data and processing</vt:lpstr>
      <vt:lpstr>Sample data and processing</vt:lpstr>
      <vt:lpstr>Stocks Used :</vt:lpstr>
      <vt:lpstr> </vt:lpstr>
      <vt:lpstr>Update rule with momentum+Adaptive/ Vanilla </vt:lpstr>
      <vt:lpstr>Prediction function </vt:lpstr>
      <vt:lpstr>Loss function</vt:lpstr>
      <vt:lpstr>Result automation</vt:lpstr>
      <vt:lpstr>Putting it all together for prediction(FTRL standard)</vt:lpstr>
      <vt:lpstr>Extension FTRL Exponential smoothening</vt:lpstr>
      <vt:lpstr>Extension FTRL Exponential smoothening</vt:lpstr>
      <vt:lpstr>Extension FTRL moving average</vt:lpstr>
      <vt:lpstr>Tuning the parameters</vt:lpstr>
      <vt:lpstr>  Results :Trends for cumulative gain</vt:lpstr>
      <vt:lpstr>  </vt:lpstr>
      <vt:lpstr>  </vt:lpstr>
      <vt:lpstr>  </vt:lpstr>
      <vt:lpstr>  </vt:lpstr>
      <vt:lpstr> Results :Hyperparameter effects on SGD</vt:lpstr>
      <vt:lpstr> Results :Hyperparameter effects on SGD</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Convex Optimization Approach to Regret Minimization </dc:title>
  <cp:lastModifiedBy>harikrishna shenoy</cp:lastModifiedBy>
  <cp:revision>2</cp:revision>
  <dcterms:modified xsi:type="dcterms:W3CDTF">2023-04-28T05:14:04Z</dcterms:modified>
</cp:coreProperties>
</file>