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Roboto Medium"/>
      <p:regular r:id="rId13"/>
    </p:embeddedFont>
    <p:embeddedFont>
      <p:font typeface="Roboto Medium"/>
      <p:regular r:id="rId14"/>
    </p:embeddedFont>
    <p:embeddedFont>
      <p:font typeface="Roboto Medium"/>
      <p:regular r:id="rId15"/>
    </p:embeddedFont>
    <p:embeddedFont>
      <p:font typeface="Roboto Medium"/>
      <p:regular r:id="rId16"/>
    </p:embeddedFont>
    <p:embeddedFont>
      <p:font typeface="Roboto"/>
      <p:regular r:id="rId17"/>
    </p:embeddedFont>
    <p:embeddedFont>
      <p:font typeface="Roboto"/>
      <p:regular r:id="rId18"/>
    </p:embeddedFont>
    <p:embeddedFont>
      <p:font typeface="Roboto"/>
      <p:regular r:id="rId19"/>
    </p:embeddedFont>
    <p:embeddedFont>
      <p:font typeface="Robot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font" Target="fonts/font7.fntdata"/><Relationship Id="rId20"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25535"/>
            <a:ext cx="7556421" cy="2934653"/>
          </a:xfrm>
          <a:prstGeom prst="rect">
            <a:avLst/>
          </a:prstGeom>
          <a:noFill/>
          <a:ln/>
        </p:spPr>
        <p:txBody>
          <a:bodyPr wrap="square" lIns="0" tIns="0" rIns="0" bIns="0" rtlCol="0" anchor="t"/>
          <a:lstStyle/>
          <a:p>
            <a:pPr indent="0" marL="0">
              <a:lnSpc>
                <a:spcPts val="7700"/>
              </a:lnSpc>
              <a:buNone/>
            </a:pPr>
            <a:r>
              <a:rPr lang="en-US" sz="6150" dirty="0">
                <a:solidFill>
                  <a:srgbClr val="FFFFFF"/>
                </a:solidFill>
                <a:latin typeface="Roboto Medium" pitchFamily="34" charset="0"/>
                <a:ea typeface="Roboto Medium" pitchFamily="34" charset="-122"/>
                <a:cs typeface="Roboto Medium" pitchFamily="34" charset="-120"/>
              </a:rPr>
              <a:t>C++ Class Member Functions and Objects</a:t>
            </a:r>
            <a:endParaRPr lang="en-US" sz="6150" dirty="0"/>
          </a:p>
        </p:txBody>
      </p:sp>
      <p:sp>
        <p:nvSpPr>
          <p:cNvPr id="4" name="Text 1"/>
          <p:cNvSpPr/>
          <p:nvPr/>
        </p:nvSpPr>
        <p:spPr>
          <a:xfrm>
            <a:off x="6280190" y="4700349"/>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C++ classes are blueprints for objects, defining both data and behavior. This guide explores member function definitions, object creation, and accessing class members. We'll delve into the intricacies of class implementation in C++.</a:t>
            </a:r>
            <a:endParaRPr lang="en-US" sz="1750" dirty="0"/>
          </a:p>
        </p:txBody>
      </p:sp>
      <p:sp>
        <p:nvSpPr>
          <p:cNvPr id="5" name="Shape 2"/>
          <p:cNvSpPr/>
          <p:nvPr/>
        </p:nvSpPr>
        <p:spPr>
          <a:xfrm>
            <a:off x="6280190" y="6424017"/>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431637"/>
            <a:ext cx="347663" cy="347663"/>
          </a:xfrm>
          <a:prstGeom prst="rect">
            <a:avLst/>
          </a:prstGeom>
        </p:spPr>
      </p:pic>
      <p:sp>
        <p:nvSpPr>
          <p:cNvPr id="7" name="Text 3"/>
          <p:cNvSpPr/>
          <p:nvPr/>
        </p:nvSpPr>
        <p:spPr>
          <a:xfrm>
            <a:off x="6756440" y="6407110"/>
            <a:ext cx="1259562" cy="396835"/>
          </a:xfrm>
          <a:prstGeom prst="rect">
            <a:avLst/>
          </a:prstGeom>
          <a:noFill/>
          <a:ln/>
        </p:spPr>
        <p:txBody>
          <a:bodyPr wrap="none" lIns="0" tIns="0" rIns="0" bIns="0" rtlCol="0" anchor="t"/>
          <a:lstStyle/>
          <a:p>
            <a:pPr algn="l" indent="0" marL="0">
              <a:lnSpc>
                <a:spcPts val="3100"/>
              </a:lnSpc>
              <a:buNone/>
            </a:pPr>
            <a:r>
              <a:rPr lang="en-US" sz="2200" b="1" dirty="0">
                <a:solidFill>
                  <a:srgbClr val="CFD0D8"/>
                </a:solidFill>
                <a:latin typeface="Roboto Bold" pitchFamily="34" charset="0"/>
                <a:ea typeface="Roboto Bold" pitchFamily="34" charset="-122"/>
                <a:cs typeface="Roboto Bold" pitchFamily="34" charset="-120"/>
              </a:rPr>
              <a:t>by Suman</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8603218"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Roboto Medium" pitchFamily="34" charset="0"/>
                <a:ea typeface="Roboto Medium" pitchFamily="34" charset="-122"/>
                <a:cs typeface="Roboto Medium" pitchFamily="34" charset="-120"/>
              </a:rPr>
              <a:t>Class Member Function Definition</a:t>
            </a:r>
            <a:endParaRPr lang="en-US" sz="4450" dirty="0"/>
          </a:p>
        </p:txBody>
      </p:sp>
      <p:sp>
        <p:nvSpPr>
          <p:cNvPr id="3" name="Text 1"/>
          <p:cNvSpPr/>
          <p:nvPr/>
        </p:nvSpPr>
        <p:spPr>
          <a:xfrm>
            <a:off x="793790" y="3997166"/>
            <a:ext cx="2838093"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Roboto Medium" pitchFamily="34" charset="0"/>
                <a:ea typeface="Roboto Medium" pitchFamily="34" charset="-122"/>
                <a:cs typeface="Roboto Medium" pitchFamily="34" charset="-120"/>
              </a:rPr>
              <a:t>Inside Class Definition</a:t>
            </a:r>
            <a:endParaRPr lang="en-US" sz="220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Functions defined within the class are typically small and inline. They don't require membership labels.</a:t>
            </a:r>
            <a:endParaRPr lang="en-US" sz="1750" dirty="0"/>
          </a:p>
        </p:txBody>
      </p:sp>
      <p:sp>
        <p:nvSpPr>
          <p:cNvPr id="5" name="Text 3"/>
          <p:cNvSpPr/>
          <p:nvPr/>
        </p:nvSpPr>
        <p:spPr>
          <a:xfrm>
            <a:off x="7599521" y="3997166"/>
            <a:ext cx="3047762"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Roboto Medium" pitchFamily="34" charset="0"/>
                <a:ea typeface="Roboto Medium" pitchFamily="34" charset="-122"/>
                <a:cs typeface="Roboto Medium" pitchFamily="34" charset="-120"/>
              </a:rPr>
              <a:t>Outside Class Definition</a:t>
            </a:r>
            <a:endParaRPr lang="en-US" sz="2200" dirty="0"/>
          </a:p>
        </p:txBody>
      </p:sp>
      <p:sp>
        <p:nvSpPr>
          <p:cNvPr id="6" name="Text 4"/>
          <p:cNvSpPr/>
          <p:nvPr/>
        </p:nvSpPr>
        <p:spPr>
          <a:xfrm>
            <a:off x="7599521" y="4578310"/>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Uses scope resolution operator (::). Syntax: return_type class_name::function_name(arguments) { body }.</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59473" y="608290"/>
            <a:ext cx="7597854" cy="1380411"/>
          </a:xfrm>
          <a:prstGeom prst="rect">
            <a:avLst/>
          </a:prstGeom>
          <a:noFill/>
          <a:ln/>
        </p:spPr>
        <p:txBody>
          <a:bodyPr wrap="square" lIns="0" tIns="0" rIns="0" bIns="0" rtlCol="0" anchor="t"/>
          <a:lstStyle/>
          <a:p>
            <a:pPr indent="0" marL="0">
              <a:lnSpc>
                <a:spcPts val="5400"/>
              </a:lnSpc>
              <a:buNone/>
            </a:pPr>
            <a:r>
              <a:rPr lang="en-US" sz="4300" dirty="0">
                <a:solidFill>
                  <a:srgbClr val="FFFFFF"/>
                </a:solidFill>
                <a:latin typeface="Roboto Medium" pitchFamily="34" charset="0"/>
                <a:ea typeface="Roboto Medium" pitchFamily="34" charset="-122"/>
                <a:cs typeface="Roboto Medium" pitchFamily="34" charset="-120"/>
              </a:rPr>
              <a:t>Inline Functions vs. External Definitions</a:t>
            </a:r>
            <a:endParaRPr lang="en-US" sz="4300" dirty="0"/>
          </a:p>
        </p:txBody>
      </p:sp>
      <p:pic>
        <p:nvPicPr>
          <p:cNvPr id="4" name="Image 1" descr="preencoded.png">    </p:cNvPr>
          <p:cNvPicPr>
            <a:picLocks noChangeAspect="1"/>
          </p:cNvPicPr>
          <p:nvPr/>
        </p:nvPicPr>
        <p:blipFill>
          <a:blip r:embed="rId2"/>
          <a:stretch>
            <a:fillRect/>
          </a:stretch>
        </p:blipFill>
        <p:spPr>
          <a:xfrm>
            <a:off x="6259473" y="2319933"/>
            <a:ext cx="1104424" cy="1767126"/>
          </a:xfrm>
          <a:prstGeom prst="rect">
            <a:avLst/>
          </a:prstGeom>
        </p:spPr>
      </p:pic>
      <p:sp>
        <p:nvSpPr>
          <p:cNvPr id="5" name="Text 1"/>
          <p:cNvSpPr/>
          <p:nvPr/>
        </p:nvSpPr>
        <p:spPr>
          <a:xfrm>
            <a:off x="7695128" y="2540794"/>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CFD0D8"/>
                </a:solidFill>
                <a:latin typeface="Roboto Medium" pitchFamily="34" charset="0"/>
                <a:ea typeface="Roboto Medium" pitchFamily="34" charset="-122"/>
                <a:cs typeface="Roboto Medium" pitchFamily="34" charset="-120"/>
              </a:rPr>
              <a:t>Inline Functions</a:t>
            </a:r>
            <a:endParaRPr lang="en-US" sz="2150" dirty="0"/>
          </a:p>
        </p:txBody>
      </p:sp>
      <p:sp>
        <p:nvSpPr>
          <p:cNvPr id="6" name="Text 2"/>
          <p:cNvSpPr/>
          <p:nvPr/>
        </p:nvSpPr>
        <p:spPr>
          <a:xfrm>
            <a:off x="7695128" y="3018353"/>
            <a:ext cx="6162199" cy="706755"/>
          </a:xfrm>
          <a:prstGeom prst="rect">
            <a:avLst/>
          </a:prstGeom>
          <a:noFill/>
          <a:ln/>
        </p:spPr>
        <p:txBody>
          <a:bodyPr wrap="square" lIns="0" tIns="0" rIns="0" bIns="0" rtlCol="0" anchor="t"/>
          <a:lstStyle/>
          <a:p>
            <a:pPr algn="l" indent="0" marL="0">
              <a:lnSpc>
                <a:spcPts val="2750"/>
              </a:lnSpc>
              <a:buNone/>
            </a:pPr>
            <a:r>
              <a:rPr lang="en-US" sz="1700" dirty="0">
                <a:solidFill>
                  <a:srgbClr val="CFD0D8"/>
                </a:solidFill>
                <a:latin typeface="Roboto" pitchFamily="34" charset="0"/>
                <a:ea typeface="Roboto" pitchFamily="34" charset="-122"/>
                <a:cs typeface="Roboto" pitchFamily="34" charset="-120"/>
              </a:rPr>
              <a:t>Code inserted at call site. Faster execution but larger memory footprint.</a:t>
            </a:r>
            <a:endParaRPr lang="en-US" sz="1700" dirty="0"/>
          </a:p>
        </p:txBody>
      </p:sp>
      <p:pic>
        <p:nvPicPr>
          <p:cNvPr id="7" name="Image 2" descr="preencoded.png">    </p:cNvPr>
          <p:cNvPicPr>
            <a:picLocks noChangeAspect="1"/>
          </p:cNvPicPr>
          <p:nvPr/>
        </p:nvPicPr>
        <p:blipFill>
          <a:blip r:embed="rId3"/>
          <a:stretch>
            <a:fillRect/>
          </a:stretch>
        </p:blipFill>
        <p:spPr>
          <a:xfrm>
            <a:off x="6259473" y="4087058"/>
            <a:ext cx="1104424" cy="1767126"/>
          </a:xfrm>
          <a:prstGeom prst="rect">
            <a:avLst/>
          </a:prstGeom>
        </p:spPr>
      </p:pic>
      <p:sp>
        <p:nvSpPr>
          <p:cNvPr id="8" name="Text 3"/>
          <p:cNvSpPr/>
          <p:nvPr/>
        </p:nvSpPr>
        <p:spPr>
          <a:xfrm>
            <a:off x="7695128" y="4307919"/>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CFD0D8"/>
                </a:solidFill>
                <a:latin typeface="Roboto Medium" pitchFamily="34" charset="0"/>
                <a:ea typeface="Roboto Medium" pitchFamily="34" charset="-122"/>
                <a:cs typeface="Roboto Medium" pitchFamily="34" charset="-120"/>
              </a:rPr>
              <a:t>External Definitions</a:t>
            </a:r>
            <a:endParaRPr lang="en-US" sz="2150" dirty="0"/>
          </a:p>
        </p:txBody>
      </p:sp>
      <p:sp>
        <p:nvSpPr>
          <p:cNvPr id="9" name="Text 4"/>
          <p:cNvSpPr/>
          <p:nvPr/>
        </p:nvSpPr>
        <p:spPr>
          <a:xfrm>
            <a:off x="7695128" y="4785479"/>
            <a:ext cx="6162199" cy="706755"/>
          </a:xfrm>
          <a:prstGeom prst="rect">
            <a:avLst/>
          </a:prstGeom>
          <a:noFill/>
          <a:ln/>
        </p:spPr>
        <p:txBody>
          <a:bodyPr wrap="square" lIns="0" tIns="0" rIns="0" bIns="0" rtlCol="0" anchor="t"/>
          <a:lstStyle/>
          <a:p>
            <a:pPr algn="l" indent="0" marL="0">
              <a:lnSpc>
                <a:spcPts val="2750"/>
              </a:lnSpc>
              <a:buNone/>
            </a:pPr>
            <a:r>
              <a:rPr lang="en-US" sz="1700" dirty="0">
                <a:solidFill>
                  <a:srgbClr val="CFD0D8"/>
                </a:solidFill>
                <a:latin typeface="Roboto" pitchFamily="34" charset="0"/>
                <a:ea typeface="Roboto" pitchFamily="34" charset="-122"/>
                <a:cs typeface="Roboto" pitchFamily="34" charset="-120"/>
              </a:rPr>
              <a:t>Separate function call. Smaller code size but slightly slower execution.</a:t>
            </a:r>
            <a:endParaRPr lang="en-US" sz="1700" dirty="0"/>
          </a:p>
        </p:txBody>
      </p:sp>
      <p:pic>
        <p:nvPicPr>
          <p:cNvPr id="10" name="Image 3" descr="preencoded.png">    </p:cNvPr>
          <p:cNvPicPr>
            <a:picLocks noChangeAspect="1"/>
          </p:cNvPicPr>
          <p:nvPr/>
        </p:nvPicPr>
        <p:blipFill>
          <a:blip r:embed="rId4"/>
          <a:stretch>
            <a:fillRect/>
          </a:stretch>
        </p:blipFill>
        <p:spPr>
          <a:xfrm>
            <a:off x="6259473" y="5854184"/>
            <a:ext cx="1104424" cy="1767126"/>
          </a:xfrm>
          <a:prstGeom prst="rect">
            <a:avLst/>
          </a:prstGeom>
        </p:spPr>
      </p:pic>
      <p:sp>
        <p:nvSpPr>
          <p:cNvPr id="11" name="Text 5"/>
          <p:cNvSpPr/>
          <p:nvPr/>
        </p:nvSpPr>
        <p:spPr>
          <a:xfrm>
            <a:off x="7695128" y="6075045"/>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CFD0D8"/>
                </a:solidFill>
                <a:latin typeface="Roboto Medium" pitchFamily="34" charset="0"/>
                <a:ea typeface="Roboto Medium" pitchFamily="34" charset="-122"/>
                <a:cs typeface="Roboto Medium" pitchFamily="34" charset="-120"/>
              </a:rPr>
              <a:t>Choose Wisely</a:t>
            </a:r>
            <a:endParaRPr lang="en-US" sz="2150" dirty="0"/>
          </a:p>
        </p:txBody>
      </p:sp>
      <p:sp>
        <p:nvSpPr>
          <p:cNvPr id="12" name="Text 6"/>
          <p:cNvSpPr/>
          <p:nvPr/>
        </p:nvSpPr>
        <p:spPr>
          <a:xfrm>
            <a:off x="7695128" y="6552605"/>
            <a:ext cx="6162199" cy="706755"/>
          </a:xfrm>
          <a:prstGeom prst="rect">
            <a:avLst/>
          </a:prstGeom>
          <a:noFill/>
          <a:ln/>
        </p:spPr>
        <p:txBody>
          <a:bodyPr wrap="square" lIns="0" tIns="0" rIns="0" bIns="0" rtlCol="0" anchor="t"/>
          <a:lstStyle/>
          <a:p>
            <a:pPr algn="l" indent="0" marL="0">
              <a:lnSpc>
                <a:spcPts val="2750"/>
              </a:lnSpc>
              <a:buNone/>
            </a:pPr>
            <a:r>
              <a:rPr lang="en-US" sz="1700" dirty="0">
                <a:solidFill>
                  <a:srgbClr val="CFD0D8"/>
                </a:solidFill>
                <a:latin typeface="Roboto" pitchFamily="34" charset="0"/>
                <a:ea typeface="Roboto" pitchFamily="34" charset="-122"/>
                <a:cs typeface="Roboto" pitchFamily="34" charset="-120"/>
              </a:rPr>
              <a:t>Balance between performance and memory usage based on function complexity and usage.</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427488" y="1655088"/>
            <a:ext cx="4919424" cy="4919424"/>
          </a:xfrm>
          <a:prstGeom prst="rect">
            <a:avLst/>
          </a:prstGeom>
        </p:spPr>
      </p:pic>
      <p:sp>
        <p:nvSpPr>
          <p:cNvPr id="3" name="Text 0"/>
          <p:cNvSpPr/>
          <p:nvPr/>
        </p:nvSpPr>
        <p:spPr>
          <a:xfrm>
            <a:off x="793790" y="1651159"/>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FFFFF"/>
                </a:solidFill>
                <a:latin typeface="Roboto Medium" pitchFamily="34" charset="0"/>
                <a:ea typeface="Roboto Medium" pitchFamily="34" charset="-122"/>
                <a:cs typeface="Roboto Medium" pitchFamily="34" charset="-120"/>
              </a:rPr>
              <a:t>Object Declaration and Memory Allocation</a:t>
            </a:r>
            <a:endParaRPr lang="en-US" sz="4450" dirty="0"/>
          </a:p>
        </p:txBody>
      </p:sp>
      <p:sp>
        <p:nvSpPr>
          <p:cNvPr id="4" name="Shape 1"/>
          <p:cNvSpPr/>
          <p:nvPr/>
        </p:nvSpPr>
        <p:spPr>
          <a:xfrm>
            <a:off x="793790" y="3664029"/>
            <a:ext cx="510302" cy="510302"/>
          </a:xfrm>
          <a:prstGeom prst="roundRect">
            <a:avLst>
              <a:gd name="adj" fmla="val 18669"/>
            </a:avLst>
          </a:prstGeom>
          <a:solidFill>
            <a:srgbClr val="182567"/>
          </a:solidFill>
          <a:ln w="7620">
            <a:solidFill>
              <a:srgbClr val="313E80"/>
            </a:solidFill>
            <a:prstDash val="solid"/>
          </a:ln>
        </p:spPr>
      </p:sp>
      <p:sp>
        <p:nvSpPr>
          <p:cNvPr id="5" name="Text 2"/>
          <p:cNvSpPr/>
          <p:nvPr/>
        </p:nvSpPr>
        <p:spPr>
          <a:xfrm>
            <a:off x="952262" y="3749040"/>
            <a:ext cx="193358" cy="340281"/>
          </a:xfrm>
          <a:prstGeom prst="rect">
            <a:avLst/>
          </a:prstGeom>
          <a:noFill/>
          <a:ln/>
        </p:spPr>
        <p:txBody>
          <a:bodyPr wrap="none" lIns="0" tIns="0" rIns="0" bIns="0" rtlCol="0" anchor="t"/>
          <a:lstStyle/>
          <a:p>
            <a:pPr algn="ctr" indent="0" marL="0">
              <a:lnSpc>
                <a:spcPts val="2650"/>
              </a:lnSpc>
              <a:buNone/>
            </a:pPr>
            <a:r>
              <a:rPr lang="en-US" sz="2650" dirty="0">
                <a:solidFill>
                  <a:srgbClr val="CFD0D8"/>
                </a:solidFill>
                <a:latin typeface="Roboto Medium" pitchFamily="34" charset="0"/>
                <a:ea typeface="Roboto Medium" pitchFamily="34" charset="-122"/>
                <a:cs typeface="Roboto Medium" pitchFamily="34" charset="-120"/>
              </a:rPr>
              <a:t>1</a:t>
            </a:r>
            <a:endParaRPr lang="en-US" sz="2650" dirty="0"/>
          </a:p>
        </p:txBody>
      </p:sp>
      <p:sp>
        <p:nvSpPr>
          <p:cNvPr id="6" name="Text 3"/>
          <p:cNvSpPr/>
          <p:nvPr/>
        </p:nvSpPr>
        <p:spPr>
          <a:xfrm>
            <a:off x="1530906" y="366402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FD0D8"/>
                </a:solidFill>
                <a:latin typeface="Roboto Medium" pitchFamily="34" charset="0"/>
                <a:ea typeface="Roboto Medium" pitchFamily="34" charset="-122"/>
                <a:cs typeface="Roboto Medium" pitchFamily="34" charset="-120"/>
              </a:rPr>
              <a:t>Object Creation</a:t>
            </a:r>
            <a:endParaRPr lang="en-US" sz="2200" dirty="0"/>
          </a:p>
        </p:txBody>
      </p:sp>
      <p:sp>
        <p:nvSpPr>
          <p:cNvPr id="7" name="Text 4"/>
          <p:cNvSpPr/>
          <p:nvPr/>
        </p:nvSpPr>
        <p:spPr>
          <a:xfrm>
            <a:off x="1530906" y="4154448"/>
            <a:ext cx="2927747" cy="1088708"/>
          </a:xfrm>
          <a:prstGeom prst="rect">
            <a:avLst/>
          </a:prstGeom>
          <a:noFill/>
          <a:ln/>
        </p:spPr>
        <p:txBody>
          <a:bodyPr wrap="squar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Objects are instances of a class, declared like fundamental data types.</a:t>
            </a:r>
            <a:endParaRPr lang="en-US" sz="1750" dirty="0"/>
          </a:p>
        </p:txBody>
      </p:sp>
      <p:sp>
        <p:nvSpPr>
          <p:cNvPr id="8" name="Shape 5"/>
          <p:cNvSpPr/>
          <p:nvPr/>
        </p:nvSpPr>
        <p:spPr>
          <a:xfrm>
            <a:off x="4685467" y="3664029"/>
            <a:ext cx="510302" cy="510302"/>
          </a:xfrm>
          <a:prstGeom prst="roundRect">
            <a:avLst>
              <a:gd name="adj" fmla="val 18669"/>
            </a:avLst>
          </a:prstGeom>
          <a:solidFill>
            <a:srgbClr val="182567"/>
          </a:solidFill>
          <a:ln w="7620">
            <a:solidFill>
              <a:srgbClr val="313E80"/>
            </a:solidFill>
            <a:prstDash val="solid"/>
          </a:ln>
        </p:spPr>
      </p:sp>
      <p:sp>
        <p:nvSpPr>
          <p:cNvPr id="9" name="Text 6"/>
          <p:cNvSpPr/>
          <p:nvPr/>
        </p:nvSpPr>
        <p:spPr>
          <a:xfrm>
            <a:off x="4843939" y="3749040"/>
            <a:ext cx="193358" cy="340281"/>
          </a:xfrm>
          <a:prstGeom prst="rect">
            <a:avLst/>
          </a:prstGeom>
          <a:noFill/>
          <a:ln/>
        </p:spPr>
        <p:txBody>
          <a:bodyPr wrap="none" lIns="0" tIns="0" rIns="0" bIns="0" rtlCol="0" anchor="t"/>
          <a:lstStyle/>
          <a:p>
            <a:pPr algn="ctr" indent="0" marL="0">
              <a:lnSpc>
                <a:spcPts val="2650"/>
              </a:lnSpc>
              <a:buNone/>
            </a:pPr>
            <a:r>
              <a:rPr lang="en-US" sz="2650" dirty="0">
                <a:solidFill>
                  <a:srgbClr val="CFD0D8"/>
                </a:solidFill>
                <a:latin typeface="Roboto Medium" pitchFamily="34" charset="0"/>
                <a:ea typeface="Roboto Medium" pitchFamily="34" charset="-122"/>
                <a:cs typeface="Roboto Medium" pitchFamily="34" charset="-120"/>
              </a:rPr>
              <a:t>2</a:t>
            </a:r>
            <a:endParaRPr lang="en-US" sz="2650" dirty="0"/>
          </a:p>
        </p:txBody>
      </p:sp>
      <p:sp>
        <p:nvSpPr>
          <p:cNvPr id="10" name="Text 7"/>
          <p:cNvSpPr/>
          <p:nvPr/>
        </p:nvSpPr>
        <p:spPr>
          <a:xfrm>
            <a:off x="5422583" y="366402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FD0D8"/>
                </a:solidFill>
                <a:latin typeface="Roboto Medium" pitchFamily="34" charset="0"/>
                <a:ea typeface="Roboto Medium" pitchFamily="34" charset="-122"/>
                <a:cs typeface="Roboto Medium" pitchFamily="34" charset="-120"/>
              </a:rPr>
              <a:t>Memory Allocation</a:t>
            </a:r>
            <a:endParaRPr lang="en-US" sz="2200" dirty="0"/>
          </a:p>
        </p:txBody>
      </p:sp>
      <p:sp>
        <p:nvSpPr>
          <p:cNvPr id="11" name="Text 8"/>
          <p:cNvSpPr/>
          <p:nvPr/>
        </p:nvSpPr>
        <p:spPr>
          <a:xfrm>
            <a:off x="5422583" y="4154448"/>
            <a:ext cx="2927747" cy="1088708"/>
          </a:xfrm>
          <a:prstGeom prst="rect">
            <a:avLst/>
          </a:prstGeom>
          <a:noFill/>
          <a:ln/>
        </p:spPr>
        <p:txBody>
          <a:bodyPr wrap="squar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Each object gets separate memory for data members. Functions are shared.</a:t>
            </a:r>
            <a:endParaRPr lang="en-US" sz="1750" dirty="0"/>
          </a:p>
        </p:txBody>
      </p:sp>
      <p:sp>
        <p:nvSpPr>
          <p:cNvPr id="12" name="Shape 9"/>
          <p:cNvSpPr/>
          <p:nvPr/>
        </p:nvSpPr>
        <p:spPr>
          <a:xfrm>
            <a:off x="793790" y="5725120"/>
            <a:ext cx="510302" cy="510302"/>
          </a:xfrm>
          <a:prstGeom prst="roundRect">
            <a:avLst>
              <a:gd name="adj" fmla="val 18669"/>
            </a:avLst>
          </a:prstGeom>
          <a:solidFill>
            <a:srgbClr val="182567"/>
          </a:solidFill>
          <a:ln w="7620">
            <a:solidFill>
              <a:srgbClr val="313E80"/>
            </a:solidFill>
            <a:prstDash val="solid"/>
          </a:ln>
        </p:spPr>
      </p:sp>
      <p:sp>
        <p:nvSpPr>
          <p:cNvPr id="13" name="Text 10"/>
          <p:cNvSpPr/>
          <p:nvPr/>
        </p:nvSpPr>
        <p:spPr>
          <a:xfrm>
            <a:off x="952262" y="5810131"/>
            <a:ext cx="193358" cy="340281"/>
          </a:xfrm>
          <a:prstGeom prst="rect">
            <a:avLst/>
          </a:prstGeom>
          <a:noFill/>
          <a:ln/>
        </p:spPr>
        <p:txBody>
          <a:bodyPr wrap="none" lIns="0" tIns="0" rIns="0" bIns="0" rtlCol="0" anchor="t"/>
          <a:lstStyle/>
          <a:p>
            <a:pPr algn="ctr" indent="0" marL="0">
              <a:lnSpc>
                <a:spcPts val="2650"/>
              </a:lnSpc>
              <a:buNone/>
            </a:pPr>
            <a:r>
              <a:rPr lang="en-US" sz="2650" dirty="0">
                <a:solidFill>
                  <a:srgbClr val="CFD0D8"/>
                </a:solidFill>
                <a:latin typeface="Roboto Medium" pitchFamily="34" charset="0"/>
                <a:ea typeface="Roboto Medium" pitchFamily="34" charset="-122"/>
                <a:cs typeface="Roboto Medium" pitchFamily="34" charset="-120"/>
              </a:rPr>
              <a:t>3</a:t>
            </a:r>
            <a:endParaRPr lang="en-US" sz="2650" dirty="0"/>
          </a:p>
        </p:txBody>
      </p:sp>
      <p:sp>
        <p:nvSpPr>
          <p:cNvPr id="14" name="Text 11"/>
          <p:cNvSpPr/>
          <p:nvPr/>
        </p:nvSpPr>
        <p:spPr>
          <a:xfrm>
            <a:off x="1530906" y="572512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FD0D8"/>
                </a:solidFill>
                <a:latin typeface="Roboto Medium" pitchFamily="34" charset="0"/>
                <a:ea typeface="Roboto Medium" pitchFamily="34" charset="-122"/>
                <a:cs typeface="Roboto Medium" pitchFamily="34" charset="-120"/>
              </a:rPr>
              <a:t>Multiple Objects</a:t>
            </a:r>
            <a:endParaRPr lang="en-US" sz="2200" dirty="0"/>
          </a:p>
        </p:txBody>
      </p:sp>
      <p:sp>
        <p:nvSpPr>
          <p:cNvPr id="15" name="Text 12"/>
          <p:cNvSpPr/>
          <p:nvPr/>
        </p:nvSpPr>
        <p:spPr>
          <a:xfrm>
            <a:off x="1530906" y="6215539"/>
            <a:ext cx="6819305" cy="362903"/>
          </a:xfrm>
          <a:prstGeom prst="rect">
            <a:avLst/>
          </a:prstGeom>
          <a:noFill/>
          <a:ln/>
        </p:spPr>
        <p:txBody>
          <a:bodyPr wrap="none" lIns="0" tIns="0" rIns="0" bIns="0" rtlCol="0" anchor="t"/>
          <a:lstStyle/>
          <a:p>
            <a:pPr indent="0" marL="0">
              <a:lnSpc>
                <a:spcPts val="2850"/>
              </a:lnSpc>
              <a:buNone/>
            </a:pPr>
            <a:r>
              <a:rPr lang="en-US" sz="1750" dirty="0">
                <a:solidFill>
                  <a:srgbClr val="CFD0D8"/>
                </a:solidFill>
                <a:latin typeface="Roboto" pitchFamily="34" charset="0"/>
                <a:ea typeface="Roboto" pitchFamily="34" charset="-122"/>
                <a:cs typeface="Roboto" pitchFamily="34" charset="-120"/>
              </a:rPr>
              <a:t>Different objects can store different values in their data members.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53640"/>
          </a:xfrm>
          <a:prstGeom prst="rect">
            <a:avLst/>
          </a:prstGeom>
        </p:spPr>
      </p:pic>
      <p:sp>
        <p:nvSpPr>
          <p:cNvPr id="3" name="Text 0"/>
          <p:cNvSpPr/>
          <p:nvPr/>
        </p:nvSpPr>
        <p:spPr>
          <a:xfrm>
            <a:off x="686991" y="2995017"/>
            <a:ext cx="5833348" cy="613410"/>
          </a:xfrm>
          <a:prstGeom prst="rect">
            <a:avLst/>
          </a:prstGeom>
          <a:noFill/>
          <a:ln/>
        </p:spPr>
        <p:txBody>
          <a:bodyPr wrap="none" lIns="0" tIns="0" rIns="0" bIns="0" rtlCol="0" anchor="t"/>
          <a:lstStyle/>
          <a:p>
            <a:pPr indent="0" marL="0">
              <a:lnSpc>
                <a:spcPts val="4800"/>
              </a:lnSpc>
              <a:buNone/>
            </a:pPr>
            <a:r>
              <a:rPr lang="en-US" sz="3850" dirty="0">
                <a:solidFill>
                  <a:srgbClr val="FFFFFF"/>
                </a:solidFill>
                <a:latin typeface="Roboto Medium" pitchFamily="34" charset="0"/>
                <a:ea typeface="Roboto Medium" pitchFamily="34" charset="-122"/>
                <a:cs typeface="Roboto Medium" pitchFamily="34" charset="-120"/>
              </a:rPr>
              <a:t>Accessing Class Members</a:t>
            </a:r>
            <a:endParaRPr lang="en-US" sz="3850" dirty="0"/>
          </a:p>
        </p:txBody>
      </p:sp>
      <p:sp>
        <p:nvSpPr>
          <p:cNvPr id="4" name="Shape 1"/>
          <p:cNvSpPr/>
          <p:nvPr/>
        </p:nvSpPr>
        <p:spPr>
          <a:xfrm>
            <a:off x="969883" y="3902750"/>
            <a:ext cx="22860" cy="3785354"/>
          </a:xfrm>
          <a:prstGeom prst="roundRect">
            <a:avLst>
              <a:gd name="adj" fmla="val 360644"/>
            </a:avLst>
          </a:prstGeom>
          <a:solidFill>
            <a:srgbClr val="313E80"/>
          </a:solidFill>
          <a:ln/>
        </p:spPr>
      </p:sp>
      <p:sp>
        <p:nvSpPr>
          <p:cNvPr id="5" name="Shape 2"/>
          <p:cNvSpPr/>
          <p:nvPr/>
        </p:nvSpPr>
        <p:spPr>
          <a:xfrm>
            <a:off x="1179255" y="4332803"/>
            <a:ext cx="686991" cy="22860"/>
          </a:xfrm>
          <a:prstGeom prst="roundRect">
            <a:avLst>
              <a:gd name="adj" fmla="val 360644"/>
            </a:avLst>
          </a:prstGeom>
          <a:solidFill>
            <a:srgbClr val="313E80"/>
          </a:solidFill>
          <a:ln/>
        </p:spPr>
      </p:sp>
      <p:sp>
        <p:nvSpPr>
          <p:cNvPr id="6" name="Shape 3"/>
          <p:cNvSpPr/>
          <p:nvPr/>
        </p:nvSpPr>
        <p:spPr>
          <a:xfrm>
            <a:off x="760512" y="4123492"/>
            <a:ext cx="441603" cy="441603"/>
          </a:xfrm>
          <a:prstGeom prst="roundRect">
            <a:avLst>
              <a:gd name="adj" fmla="val 18669"/>
            </a:avLst>
          </a:prstGeom>
          <a:solidFill>
            <a:srgbClr val="182567"/>
          </a:solidFill>
          <a:ln w="7620">
            <a:solidFill>
              <a:srgbClr val="313E80"/>
            </a:solidFill>
            <a:prstDash val="solid"/>
          </a:ln>
        </p:spPr>
      </p:sp>
      <p:sp>
        <p:nvSpPr>
          <p:cNvPr id="7" name="Text 4"/>
          <p:cNvSpPr/>
          <p:nvPr/>
        </p:nvSpPr>
        <p:spPr>
          <a:xfrm>
            <a:off x="897672" y="4197072"/>
            <a:ext cx="167283" cy="294442"/>
          </a:xfrm>
          <a:prstGeom prst="rect">
            <a:avLst/>
          </a:prstGeom>
          <a:noFill/>
          <a:ln/>
        </p:spPr>
        <p:txBody>
          <a:bodyPr wrap="none" lIns="0" tIns="0" rIns="0" bIns="0" rtlCol="0" anchor="t"/>
          <a:lstStyle/>
          <a:p>
            <a:pPr algn="ctr" indent="0" marL="0">
              <a:lnSpc>
                <a:spcPts val="2300"/>
              </a:lnSpc>
              <a:buNone/>
            </a:pPr>
            <a:r>
              <a:rPr lang="en-US" sz="2300" dirty="0">
                <a:solidFill>
                  <a:srgbClr val="CFD0D8"/>
                </a:solidFill>
                <a:latin typeface="Roboto Medium" pitchFamily="34" charset="0"/>
                <a:ea typeface="Roboto Medium" pitchFamily="34" charset="-122"/>
                <a:cs typeface="Roboto Medium" pitchFamily="34" charset="-120"/>
              </a:rPr>
              <a:t>1</a:t>
            </a:r>
            <a:endParaRPr lang="en-US" sz="2300" dirty="0"/>
          </a:p>
        </p:txBody>
      </p:sp>
      <p:sp>
        <p:nvSpPr>
          <p:cNvPr id="8" name="Text 5"/>
          <p:cNvSpPr/>
          <p:nvPr/>
        </p:nvSpPr>
        <p:spPr>
          <a:xfrm>
            <a:off x="2060853" y="4098965"/>
            <a:ext cx="2453640" cy="306705"/>
          </a:xfrm>
          <a:prstGeom prst="rect">
            <a:avLst/>
          </a:prstGeom>
          <a:noFill/>
          <a:ln/>
        </p:spPr>
        <p:txBody>
          <a:bodyPr wrap="none" lIns="0" tIns="0" rIns="0" bIns="0" rtlCol="0" anchor="t"/>
          <a:lstStyle/>
          <a:p>
            <a:pPr algn="l" indent="0" marL="0">
              <a:lnSpc>
                <a:spcPts val="2400"/>
              </a:lnSpc>
              <a:buNone/>
            </a:pPr>
            <a:r>
              <a:rPr lang="en-US" sz="1900" dirty="0">
                <a:solidFill>
                  <a:srgbClr val="CFD0D8"/>
                </a:solidFill>
                <a:latin typeface="Roboto Medium" pitchFamily="34" charset="0"/>
                <a:ea typeface="Roboto Medium" pitchFamily="34" charset="-122"/>
                <a:cs typeface="Roboto Medium" pitchFamily="34" charset="-120"/>
              </a:rPr>
              <a:t>Object Creation</a:t>
            </a:r>
            <a:endParaRPr lang="en-US" sz="1900" dirty="0"/>
          </a:p>
        </p:txBody>
      </p:sp>
      <p:sp>
        <p:nvSpPr>
          <p:cNvPr id="9" name="Text 6"/>
          <p:cNvSpPr/>
          <p:nvPr/>
        </p:nvSpPr>
        <p:spPr>
          <a:xfrm>
            <a:off x="2060853" y="4523423"/>
            <a:ext cx="11882557" cy="314087"/>
          </a:xfrm>
          <a:prstGeom prst="rect">
            <a:avLst/>
          </a:prstGeom>
          <a:noFill/>
          <a:ln/>
        </p:spPr>
        <p:txBody>
          <a:bodyPr wrap="none" lIns="0" tIns="0" rIns="0" bIns="0" rtlCol="0" anchor="t"/>
          <a:lstStyle/>
          <a:p>
            <a:pPr algn="l" indent="0" marL="0">
              <a:lnSpc>
                <a:spcPts val="2450"/>
              </a:lnSpc>
              <a:buNone/>
            </a:pPr>
            <a:r>
              <a:rPr lang="en-US" sz="1500" dirty="0">
                <a:solidFill>
                  <a:srgbClr val="CFD0D8"/>
                </a:solidFill>
                <a:latin typeface="Roboto" pitchFamily="34" charset="0"/>
                <a:ea typeface="Roboto" pitchFamily="34" charset="-122"/>
                <a:cs typeface="Roboto" pitchFamily="34" charset="-120"/>
              </a:rPr>
              <a:t>Declare an object of the class type.</a:t>
            </a:r>
            <a:endParaRPr lang="en-US" sz="1500" dirty="0"/>
          </a:p>
        </p:txBody>
      </p:sp>
      <p:sp>
        <p:nvSpPr>
          <p:cNvPr id="10" name="Shape 7"/>
          <p:cNvSpPr/>
          <p:nvPr/>
        </p:nvSpPr>
        <p:spPr>
          <a:xfrm>
            <a:off x="1179255" y="5659993"/>
            <a:ext cx="686991" cy="22860"/>
          </a:xfrm>
          <a:prstGeom prst="roundRect">
            <a:avLst>
              <a:gd name="adj" fmla="val 360644"/>
            </a:avLst>
          </a:prstGeom>
          <a:solidFill>
            <a:srgbClr val="313E80"/>
          </a:solidFill>
          <a:ln/>
        </p:spPr>
      </p:sp>
      <p:sp>
        <p:nvSpPr>
          <p:cNvPr id="11" name="Shape 8"/>
          <p:cNvSpPr/>
          <p:nvPr/>
        </p:nvSpPr>
        <p:spPr>
          <a:xfrm>
            <a:off x="760512" y="5450681"/>
            <a:ext cx="441603" cy="441603"/>
          </a:xfrm>
          <a:prstGeom prst="roundRect">
            <a:avLst>
              <a:gd name="adj" fmla="val 18669"/>
            </a:avLst>
          </a:prstGeom>
          <a:solidFill>
            <a:srgbClr val="182567"/>
          </a:solidFill>
          <a:ln w="7620">
            <a:solidFill>
              <a:srgbClr val="313E80"/>
            </a:solidFill>
            <a:prstDash val="solid"/>
          </a:ln>
        </p:spPr>
      </p:sp>
      <p:sp>
        <p:nvSpPr>
          <p:cNvPr id="12" name="Text 9"/>
          <p:cNvSpPr/>
          <p:nvPr/>
        </p:nvSpPr>
        <p:spPr>
          <a:xfrm>
            <a:off x="897672" y="5524262"/>
            <a:ext cx="167283" cy="294442"/>
          </a:xfrm>
          <a:prstGeom prst="rect">
            <a:avLst/>
          </a:prstGeom>
          <a:noFill/>
          <a:ln/>
        </p:spPr>
        <p:txBody>
          <a:bodyPr wrap="none" lIns="0" tIns="0" rIns="0" bIns="0" rtlCol="0" anchor="t"/>
          <a:lstStyle/>
          <a:p>
            <a:pPr algn="ctr" indent="0" marL="0">
              <a:lnSpc>
                <a:spcPts val="2300"/>
              </a:lnSpc>
              <a:buNone/>
            </a:pPr>
            <a:r>
              <a:rPr lang="en-US" sz="2300" dirty="0">
                <a:solidFill>
                  <a:srgbClr val="CFD0D8"/>
                </a:solidFill>
                <a:latin typeface="Roboto Medium" pitchFamily="34" charset="0"/>
                <a:ea typeface="Roboto Medium" pitchFamily="34" charset="-122"/>
                <a:cs typeface="Roboto Medium" pitchFamily="34" charset="-120"/>
              </a:rPr>
              <a:t>2</a:t>
            </a:r>
            <a:endParaRPr lang="en-US" sz="2300" dirty="0"/>
          </a:p>
        </p:txBody>
      </p:sp>
      <p:sp>
        <p:nvSpPr>
          <p:cNvPr id="13" name="Text 10"/>
          <p:cNvSpPr/>
          <p:nvPr/>
        </p:nvSpPr>
        <p:spPr>
          <a:xfrm>
            <a:off x="2060853" y="5426154"/>
            <a:ext cx="2527459" cy="306705"/>
          </a:xfrm>
          <a:prstGeom prst="rect">
            <a:avLst/>
          </a:prstGeom>
          <a:noFill/>
          <a:ln/>
        </p:spPr>
        <p:txBody>
          <a:bodyPr wrap="none" lIns="0" tIns="0" rIns="0" bIns="0" rtlCol="0" anchor="t"/>
          <a:lstStyle/>
          <a:p>
            <a:pPr algn="l" indent="0" marL="0">
              <a:lnSpc>
                <a:spcPts val="2400"/>
              </a:lnSpc>
              <a:buNone/>
            </a:pPr>
            <a:r>
              <a:rPr lang="en-US" sz="1900" dirty="0">
                <a:solidFill>
                  <a:srgbClr val="CFD0D8"/>
                </a:solidFill>
                <a:latin typeface="Roboto Medium" pitchFamily="34" charset="0"/>
                <a:ea typeface="Roboto Medium" pitchFamily="34" charset="-122"/>
                <a:cs typeface="Roboto Medium" pitchFamily="34" charset="-120"/>
              </a:rPr>
              <a:t>Public Member Access</a:t>
            </a:r>
            <a:endParaRPr lang="en-US" sz="1900" dirty="0"/>
          </a:p>
        </p:txBody>
      </p:sp>
      <p:sp>
        <p:nvSpPr>
          <p:cNvPr id="14" name="Text 11"/>
          <p:cNvSpPr/>
          <p:nvPr/>
        </p:nvSpPr>
        <p:spPr>
          <a:xfrm>
            <a:off x="2060853" y="5850612"/>
            <a:ext cx="11882557" cy="314087"/>
          </a:xfrm>
          <a:prstGeom prst="rect">
            <a:avLst/>
          </a:prstGeom>
          <a:noFill/>
          <a:ln/>
        </p:spPr>
        <p:txBody>
          <a:bodyPr wrap="none" lIns="0" tIns="0" rIns="0" bIns="0" rtlCol="0" anchor="t"/>
          <a:lstStyle/>
          <a:p>
            <a:pPr algn="l" indent="0" marL="0">
              <a:lnSpc>
                <a:spcPts val="2450"/>
              </a:lnSpc>
              <a:buNone/>
            </a:pPr>
            <a:r>
              <a:rPr lang="en-US" sz="1500" dirty="0">
                <a:solidFill>
                  <a:srgbClr val="CFD0D8"/>
                </a:solidFill>
                <a:latin typeface="Roboto" pitchFamily="34" charset="0"/>
                <a:ea typeface="Roboto" pitchFamily="34" charset="-122"/>
                <a:cs typeface="Roboto" pitchFamily="34" charset="-120"/>
              </a:rPr>
              <a:t>Use dot notation: object.member to access public functions and data.</a:t>
            </a:r>
            <a:endParaRPr lang="en-US" sz="1500" dirty="0"/>
          </a:p>
        </p:txBody>
      </p:sp>
      <p:sp>
        <p:nvSpPr>
          <p:cNvPr id="15" name="Shape 12"/>
          <p:cNvSpPr/>
          <p:nvPr/>
        </p:nvSpPr>
        <p:spPr>
          <a:xfrm>
            <a:off x="1179255" y="6987183"/>
            <a:ext cx="686991" cy="22860"/>
          </a:xfrm>
          <a:prstGeom prst="roundRect">
            <a:avLst>
              <a:gd name="adj" fmla="val 360644"/>
            </a:avLst>
          </a:prstGeom>
          <a:solidFill>
            <a:srgbClr val="313E80"/>
          </a:solidFill>
          <a:ln/>
        </p:spPr>
      </p:sp>
      <p:sp>
        <p:nvSpPr>
          <p:cNvPr id="16" name="Shape 13"/>
          <p:cNvSpPr/>
          <p:nvPr/>
        </p:nvSpPr>
        <p:spPr>
          <a:xfrm>
            <a:off x="760512" y="6777871"/>
            <a:ext cx="441603" cy="441603"/>
          </a:xfrm>
          <a:prstGeom prst="roundRect">
            <a:avLst>
              <a:gd name="adj" fmla="val 18669"/>
            </a:avLst>
          </a:prstGeom>
          <a:solidFill>
            <a:srgbClr val="182567"/>
          </a:solidFill>
          <a:ln w="7620">
            <a:solidFill>
              <a:srgbClr val="313E80"/>
            </a:solidFill>
            <a:prstDash val="solid"/>
          </a:ln>
        </p:spPr>
      </p:sp>
      <p:sp>
        <p:nvSpPr>
          <p:cNvPr id="17" name="Text 14"/>
          <p:cNvSpPr/>
          <p:nvPr/>
        </p:nvSpPr>
        <p:spPr>
          <a:xfrm>
            <a:off x="897672" y="6851452"/>
            <a:ext cx="167283" cy="294442"/>
          </a:xfrm>
          <a:prstGeom prst="rect">
            <a:avLst/>
          </a:prstGeom>
          <a:noFill/>
          <a:ln/>
        </p:spPr>
        <p:txBody>
          <a:bodyPr wrap="none" lIns="0" tIns="0" rIns="0" bIns="0" rtlCol="0" anchor="t"/>
          <a:lstStyle/>
          <a:p>
            <a:pPr algn="ctr" indent="0" marL="0">
              <a:lnSpc>
                <a:spcPts val="2300"/>
              </a:lnSpc>
              <a:buNone/>
            </a:pPr>
            <a:r>
              <a:rPr lang="en-US" sz="2300" dirty="0">
                <a:solidFill>
                  <a:srgbClr val="CFD0D8"/>
                </a:solidFill>
                <a:latin typeface="Roboto Medium" pitchFamily="34" charset="0"/>
                <a:ea typeface="Roboto Medium" pitchFamily="34" charset="-122"/>
                <a:cs typeface="Roboto Medium" pitchFamily="34" charset="-120"/>
              </a:rPr>
              <a:t>3</a:t>
            </a:r>
            <a:endParaRPr lang="en-US" sz="2300" dirty="0"/>
          </a:p>
        </p:txBody>
      </p:sp>
      <p:sp>
        <p:nvSpPr>
          <p:cNvPr id="18" name="Text 15"/>
          <p:cNvSpPr/>
          <p:nvPr/>
        </p:nvSpPr>
        <p:spPr>
          <a:xfrm>
            <a:off x="2060853" y="6753344"/>
            <a:ext cx="2949059" cy="306705"/>
          </a:xfrm>
          <a:prstGeom prst="rect">
            <a:avLst/>
          </a:prstGeom>
          <a:noFill/>
          <a:ln/>
        </p:spPr>
        <p:txBody>
          <a:bodyPr wrap="none" lIns="0" tIns="0" rIns="0" bIns="0" rtlCol="0" anchor="t"/>
          <a:lstStyle/>
          <a:p>
            <a:pPr algn="l" indent="0" marL="0">
              <a:lnSpc>
                <a:spcPts val="2400"/>
              </a:lnSpc>
              <a:buNone/>
            </a:pPr>
            <a:r>
              <a:rPr lang="en-US" sz="1900" dirty="0">
                <a:solidFill>
                  <a:srgbClr val="CFD0D8"/>
                </a:solidFill>
                <a:latin typeface="Roboto Medium" pitchFamily="34" charset="0"/>
                <a:ea typeface="Roboto Medium" pitchFamily="34" charset="-122"/>
                <a:cs typeface="Roboto Medium" pitchFamily="34" charset="-120"/>
              </a:rPr>
              <a:t>Private Member Protection</a:t>
            </a:r>
            <a:endParaRPr lang="en-US" sz="1900" dirty="0"/>
          </a:p>
        </p:txBody>
      </p:sp>
      <p:sp>
        <p:nvSpPr>
          <p:cNvPr id="19" name="Text 16"/>
          <p:cNvSpPr/>
          <p:nvPr/>
        </p:nvSpPr>
        <p:spPr>
          <a:xfrm>
            <a:off x="2060853" y="7177802"/>
            <a:ext cx="11882557" cy="314087"/>
          </a:xfrm>
          <a:prstGeom prst="rect">
            <a:avLst/>
          </a:prstGeom>
          <a:noFill/>
          <a:ln/>
        </p:spPr>
        <p:txBody>
          <a:bodyPr wrap="none" lIns="0" tIns="0" rIns="0" bIns="0" rtlCol="0" anchor="t"/>
          <a:lstStyle/>
          <a:p>
            <a:pPr algn="l" indent="0" marL="0">
              <a:lnSpc>
                <a:spcPts val="2450"/>
              </a:lnSpc>
              <a:buNone/>
            </a:pPr>
            <a:r>
              <a:rPr lang="en-US" sz="1500" dirty="0">
                <a:solidFill>
                  <a:srgbClr val="CFD0D8"/>
                </a:solidFill>
                <a:latin typeface="Roboto" pitchFamily="34" charset="0"/>
                <a:ea typeface="Roboto" pitchFamily="34" charset="-122"/>
                <a:cs typeface="Roboto" pitchFamily="34" charset="-120"/>
              </a:rPr>
              <a:t>Private members are only accessible within class methods, maintaining encapsulation.</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32711" y="722352"/>
            <a:ext cx="7356396" cy="654248"/>
          </a:xfrm>
          <a:prstGeom prst="rect">
            <a:avLst/>
          </a:prstGeom>
          <a:noFill/>
          <a:ln/>
        </p:spPr>
        <p:txBody>
          <a:bodyPr wrap="none" lIns="0" tIns="0" rIns="0" bIns="0" rtlCol="0" anchor="t"/>
          <a:lstStyle/>
          <a:p>
            <a:pPr indent="0" marL="0">
              <a:lnSpc>
                <a:spcPts val="5150"/>
              </a:lnSpc>
              <a:buNone/>
            </a:pPr>
            <a:r>
              <a:rPr lang="en-US" sz="4100" dirty="0">
                <a:solidFill>
                  <a:srgbClr val="FFFFFF"/>
                </a:solidFill>
                <a:latin typeface="Roboto Medium" pitchFamily="34" charset="0"/>
                <a:ea typeface="Roboto Medium" pitchFamily="34" charset="-122"/>
                <a:cs typeface="Roboto Medium" pitchFamily="34" charset="-120"/>
              </a:rPr>
              <a:t>Best Practices for Class Design</a:t>
            </a:r>
            <a:endParaRPr lang="en-US" sz="4100" dirty="0"/>
          </a:p>
        </p:txBody>
      </p:sp>
      <p:pic>
        <p:nvPicPr>
          <p:cNvPr id="4" name="Image 1" descr="preencoded.png">    </p:cNvPr>
          <p:cNvPicPr>
            <a:picLocks noChangeAspect="1"/>
          </p:cNvPicPr>
          <p:nvPr/>
        </p:nvPicPr>
        <p:blipFill>
          <a:blip r:embed="rId2"/>
          <a:stretch>
            <a:fillRect/>
          </a:stretch>
        </p:blipFill>
        <p:spPr>
          <a:xfrm>
            <a:off x="732711" y="1690568"/>
            <a:ext cx="523399" cy="523399"/>
          </a:xfrm>
          <a:prstGeom prst="rect">
            <a:avLst/>
          </a:prstGeom>
        </p:spPr>
      </p:pic>
      <p:sp>
        <p:nvSpPr>
          <p:cNvPr id="5" name="Text 1"/>
          <p:cNvSpPr/>
          <p:nvPr/>
        </p:nvSpPr>
        <p:spPr>
          <a:xfrm>
            <a:off x="732711" y="2423279"/>
            <a:ext cx="2616994" cy="327065"/>
          </a:xfrm>
          <a:prstGeom prst="rect">
            <a:avLst/>
          </a:prstGeom>
          <a:noFill/>
          <a:ln/>
        </p:spPr>
        <p:txBody>
          <a:bodyPr wrap="none" lIns="0" tIns="0" rIns="0" bIns="0" rtlCol="0" anchor="t"/>
          <a:lstStyle/>
          <a:p>
            <a:pPr algn="l" indent="0" marL="0">
              <a:lnSpc>
                <a:spcPts val="2550"/>
              </a:lnSpc>
              <a:buNone/>
            </a:pPr>
            <a:r>
              <a:rPr lang="en-US" sz="2050" dirty="0">
                <a:solidFill>
                  <a:srgbClr val="CFD0D8"/>
                </a:solidFill>
                <a:latin typeface="Roboto Medium" pitchFamily="34" charset="0"/>
                <a:ea typeface="Roboto Medium" pitchFamily="34" charset="-122"/>
                <a:cs typeface="Roboto Medium" pitchFamily="34" charset="-120"/>
              </a:rPr>
              <a:t>Encapsulation</a:t>
            </a:r>
            <a:endParaRPr lang="en-US" sz="2050" dirty="0"/>
          </a:p>
        </p:txBody>
      </p:sp>
      <p:sp>
        <p:nvSpPr>
          <p:cNvPr id="6" name="Text 2"/>
          <p:cNvSpPr/>
          <p:nvPr/>
        </p:nvSpPr>
        <p:spPr>
          <a:xfrm>
            <a:off x="732711" y="2875955"/>
            <a:ext cx="7678579" cy="334804"/>
          </a:xfrm>
          <a:prstGeom prst="rect">
            <a:avLst/>
          </a:prstGeom>
          <a:noFill/>
          <a:ln/>
        </p:spPr>
        <p:txBody>
          <a:bodyPr wrap="none" lIns="0" tIns="0" rIns="0" bIns="0" rtlCol="0" anchor="t"/>
          <a:lstStyle/>
          <a:p>
            <a:pPr algn="l" indent="0" marL="0">
              <a:lnSpc>
                <a:spcPts val="2600"/>
              </a:lnSpc>
              <a:buNone/>
            </a:pPr>
            <a:r>
              <a:rPr lang="en-US" sz="1600" dirty="0">
                <a:solidFill>
                  <a:srgbClr val="CFD0D8"/>
                </a:solidFill>
                <a:latin typeface="Roboto" pitchFamily="34" charset="0"/>
                <a:ea typeface="Roboto" pitchFamily="34" charset="-122"/>
                <a:cs typeface="Roboto" pitchFamily="34" charset="-120"/>
              </a:rPr>
              <a:t>Keep data private and provide public methods for controlled access.</a:t>
            </a:r>
            <a:endParaRPr lang="en-US" sz="1600" dirty="0"/>
          </a:p>
        </p:txBody>
      </p:sp>
      <p:pic>
        <p:nvPicPr>
          <p:cNvPr id="7" name="Image 2" descr="preencoded.png">    </p:cNvPr>
          <p:cNvPicPr>
            <a:picLocks noChangeAspect="1"/>
          </p:cNvPicPr>
          <p:nvPr/>
        </p:nvPicPr>
        <p:blipFill>
          <a:blip r:embed="rId3"/>
          <a:stretch>
            <a:fillRect/>
          </a:stretch>
        </p:blipFill>
        <p:spPr>
          <a:xfrm>
            <a:off x="732711" y="3838813"/>
            <a:ext cx="523399" cy="523399"/>
          </a:xfrm>
          <a:prstGeom prst="rect">
            <a:avLst/>
          </a:prstGeom>
        </p:spPr>
      </p:pic>
      <p:sp>
        <p:nvSpPr>
          <p:cNvPr id="8" name="Text 3"/>
          <p:cNvSpPr/>
          <p:nvPr/>
        </p:nvSpPr>
        <p:spPr>
          <a:xfrm>
            <a:off x="732711" y="4571524"/>
            <a:ext cx="2616994" cy="327065"/>
          </a:xfrm>
          <a:prstGeom prst="rect">
            <a:avLst/>
          </a:prstGeom>
          <a:noFill/>
          <a:ln/>
        </p:spPr>
        <p:txBody>
          <a:bodyPr wrap="none" lIns="0" tIns="0" rIns="0" bIns="0" rtlCol="0" anchor="t"/>
          <a:lstStyle/>
          <a:p>
            <a:pPr algn="l" indent="0" marL="0">
              <a:lnSpc>
                <a:spcPts val="2550"/>
              </a:lnSpc>
              <a:buNone/>
            </a:pPr>
            <a:r>
              <a:rPr lang="en-US" sz="2050" dirty="0">
                <a:solidFill>
                  <a:srgbClr val="CFD0D8"/>
                </a:solidFill>
                <a:latin typeface="Roboto Medium" pitchFamily="34" charset="0"/>
                <a:ea typeface="Roboto Medium" pitchFamily="34" charset="-122"/>
                <a:cs typeface="Roboto Medium" pitchFamily="34" charset="-120"/>
              </a:rPr>
              <a:t>Modularity</a:t>
            </a:r>
            <a:endParaRPr lang="en-US" sz="2050" dirty="0"/>
          </a:p>
        </p:txBody>
      </p:sp>
      <p:sp>
        <p:nvSpPr>
          <p:cNvPr id="9" name="Text 4"/>
          <p:cNvSpPr/>
          <p:nvPr/>
        </p:nvSpPr>
        <p:spPr>
          <a:xfrm>
            <a:off x="732711" y="5024199"/>
            <a:ext cx="7678579" cy="334804"/>
          </a:xfrm>
          <a:prstGeom prst="rect">
            <a:avLst/>
          </a:prstGeom>
          <a:noFill/>
          <a:ln/>
        </p:spPr>
        <p:txBody>
          <a:bodyPr wrap="none" lIns="0" tIns="0" rIns="0" bIns="0" rtlCol="0" anchor="t"/>
          <a:lstStyle/>
          <a:p>
            <a:pPr algn="l" indent="0" marL="0">
              <a:lnSpc>
                <a:spcPts val="2600"/>
              </a:lnSpc>
              <a:buNone/>
            </a:pPr>
            <a:r>
              <a:rPr lang="en-US" sz="1600" dirty="0">
                <a:solidFill>
                  <a:srgbClr val="CFD0D8"/>
                </a:solidFill>
                <a:latin typeface="Roboto" pitchFamily="34" charset="0"/>
                <a:ea typeface="Roboto" pitchFamily="34" charset="-122"/>
                <a:cs typeface="Roboto" pitchFamily="34" charset="-120"/>
              </a:rPr>
              <a:t>Design classes to be self-contained and reusable across projects.</a:t>
            </a:r>
            <a:endParaRPr lang="en-US" sz="1600" dirty="0"/>
          </a:p>
        </p:txBody>
      </p:sp>
      <p:pic>
        <p:nvPicPr>
          <p:cNvPr id="10" name="Image 3" descr="preencoded.png">    </p:cNvPr>
          <p:cNvPicPr>
            <a:picLocks noChangeAspect="1"/>
          </p:cNvPicPr>
          <p:nvPr/>
        </p:nvPicPr>
        <p:blipFill>
          <a:blip r:embed="rId4"/>
          <a:stretch>
            <a:fillRect/>
          </a:stretch>
        </p:blipFill>
        <p:spPr>
          <a:xfrm>
            <a:off x="732711" y="5987058"/>
            <a:ext cx="523399" cy="523399"/>
          </a:xfrm>
          <a:prstGeom prst="rect">
            <a:avLst/>
          </a:prstGeom>
        </p:spPr>
      </p:pic>
      <p:sp>
        <p:nvSpPr>
          <p:cNvPr id="11" name="Text 5"/>
          <p:cNvSpPr/>
          <p:nvPr/>
        </p:nvSpPr>
        <p:spPr>
          <a:xfrm>
            <a:off x="732711" y="6719768"/>
            <a:ext cx="2616994" cy="327065"/>
          </a:xfrm>
          <a:prstGeom prst="rect">
            <a:avLst/>
          </a:prstGeom>
          <a:noFill/>
          <a:ln/>
        </p:spPr>
        <p:txBody>
          <a:bodyPr wrap="none" lIns="0" tIns="0" rIns="0" bIns="0" rtlCol="0" anchor="t"/>
          <a:lstStyle/>
          <a:p>
            <a:pPr algn="l" indent="0" marL="0">
              <a:lnSpc>
                <a:spcPts val="2550"/>
              </a:lnSpc>
              <a:buNone/>
            </a:pPr>
            <a:r>
              <a:rPr lang="en-US" sz="2050" dirty="0">
                <a:solidFill>
                  <a:srgbClr val="CFD0D8"/>
                </a:solidFill>
                <a:latin typeface="Roboto Medium" pitchFamily="34" charset="0"/>
                <a:ea typeface="Roboto Medium" pitchFamily="34" charset="-122"/>
                <a:cs typeface="Roboto Medium" pitchFamily="34" charset="-120"/>
              </a:rPr>
              <a:t>Documentation</a:t>
            </a:r>
            <a:endParaRPr lang="en-US" sz="2050" dirty="0"/>
          </a:p>
        </p:txBody>
      </p:sp>
      <p:sp>
        <p:nvSpPr>
          <p:cNvPr id="12" name="Text 6"/>
          <p:cNvSpPr/>
          <p:nvPr/>
        </p:nvSpPr>
        <p:spPr>
          <a:xfrm>
            <a:off x="732711" y="7172444"/>
            <a:ext cx="7678579" cy="334804"/>
          </a:xfrm>
          <a:prstGeom prst="rect">
            <a:avLst/>
          </a:prstGeom>
          <a:noFill/>
          <a:ln/>
        </p:spPr>
        <p:txBody>
          <a:bodyPr wrap="none" lIns="0" tIns="0" rIns="0" bIns="0" rtlCol="0" anchor="t"/>
          <a:lstStyle/>
          <a:p>
            <a:pPr algn="l" indent="0" marL="0">
              <a:lnSpc>
                <a:spcPts val="2600"/>
              </a:lnSpc>
              <a:buNone/>
            </a:pPr>
            <a:r>
              <a:rPr lang="en-US" sz="1600" dirty="0">
                <a:solidFill>
                  <a:srgbClr val="CFD0D8"/>
                </a:solidFill>
                <a:latin typeface="Roboto" pitchFamily="34" charset="0"/>
                <a:ea typeface="Roboto" pitchFamily="34" charset="-122"/>
                <a:cs typeface="Roboto" pitchFamily="34" charset="-120"/>
              </a:rPr>
              <a:t>Comment your code thoroughly, especially for complex class interactions.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2024-10-28T05:15:21Z</dcterms:created>
  <dcterms:modified xsi:type="dcterms:W3CDTF">2024-10-28T05:15:21Z</dcterms:modified>
</cp:coreProperties>
</file>