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10/20/2023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3764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07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25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73412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15695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42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86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66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70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818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10/20/2023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77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10/20/2023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8029291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ashboard of a car">
            <a:extLst>
              <a:ext uri="{FF2B5EF4-FFF2-40B4-BE49-F238E27FC236}">
                <a16:creationId xmlns:a16="http://schemas.microsoft.com/office/drawing/2014/main" id="{2D6B37F2-F84C-927F-4A0B-184305F16A67}"/>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C10A2-23D8-430E-9517-D01004525424}"/>
              </a:ext>
            </a:extLst>
          </p:cNvPr>
          <p:cNvSpPr>
            <a:spLocks noGrp="1"/>
          </p:cNvSpPr>
          <p:nvPr>
            <p:ph type="ctrTitle"/>
          </p:nvPr>
        </p:nvSpPr>
        <p:spPr>
          <a:xfrm>
            <a:off x="797105" y="1625608"/>
            <a:ext cx="6696951" cy="2722164"/>
          </a:xfrm>
        </p:spPr>
        <p:txBody>
          <a:bodyPr>
            <a:normAutofit/>
          </a:bodyPr>
          <a:lstStyle/>
          <a:p>
            <a:pPr>
              <a:lnSpc>
                <a:spcPct val="90000"/>
              </a:lnSpc>
            </a:pPr>
            <a:r>
              <a:rPr lang="en-US" sz="5000" b="1">
                <a:latin typeface="Microsoft JhengHei UI Light" panose="020B0304030504040204" pitchFamily="34" charset="-120"/>
                <a:ea typeface="Microsoft JhengHei UI Light" panose="020B0304030504040204" pitchFamily="34" charset="-120"/>
              </a:rPr>
              <a:t>ROAD CONDITION MONITORING SYTEM USING DEEP LEARNING</a:t>
            </a:r>
            <a:endParaRPr lang="en-US" sz="5000"/>
          </a:p>
        </p:txBody>
      </p:sp>
      <p:sp>
        <p:nvSpPr>
          <p:cNvPr id="3" name="Subtitle 2">
            <a:extLst>
              <a:ext uri="{FF2B5EF4-FFF2-40B4-BE49-F238E27FC236}">
                <a16:creationId xmlns:a16="http://schemas.microsoft.com/office/drawing/2014/main" id="{197F1924-3FE1-3477-7D95-A87B9DAA6EE7}"/>
              </a:ext>
            </a:extLst>
          </p:cNvPr>
          <p:cNvSpPr>
            <a:spLocks noGrp="1"/>
          </p:cNvSpPr>
          <p:nvPr>
            <p:ph type="subTitle" idx="1"/>
          </p:nvPr>
        </p:nvSpPr>
        <p:spPr>
          <a:xfrm>
            <a:off x="797105" y="4466844"/>
            <a:ext cx="6696951" cy="1506525"/>
          </a:xfrm>
        </p:spPr>
        <p:txBody>
          <a:bodyPr>
            <a:normAutofit fontScale="92500" lnSpcReduction="20000"/>
          </a:bodyPr>
          <a:lstStyle/>
          <a:p>
            <a:pPr>
              <a:lnSpc>
                <a:spcPct val="90000"/>
              </a:lnSpc>
            </a:pPr>
            <a:r>
              <a:rPr lang="en-US" sz="1600" b="1" dirty="0" err="1"/>
              <a:t>P.Pirabakaran</a:t>
            </a:r>
            <a:endParaRPr lang="en-US" sz="1600" b="1" dirty="0"/>
          </a:p>
          <a:p>
            <a:pPr>
              <a:lnSpc>
                <a:spcPct val="90000"/>
              </a:lnSpc>
            </a:pPr>
            <a:r>
              <a:rPr lang="en-US" sz="1600" b="1" dirty="0"/>
              <a:t>[st20250647]</a:t>
            </a:r>
          </a:p>
          <a:p>
            <a:pPr>
              <a:lnSpc>
                <a:spcPct val="90000"/>
              </a:lnSpc>
            </a:pPr>
            <a:r>
              <a:rPr lang="en-US" sz="1600" b="1" dirty="0"/>
              <a:t>[CL/BSCDS/CMU/03/09]</a:t>
            </a:r>
          </a:p>
          <a:p>
            <a:pPr>
              <a:lnSpc>
                <a:spcPct val="90000"/>
              </a:lnSpc>
            </a:pPr>
            <a:r>
              <a:rPr lang="en-US" sz="1600" b="1" dirty="0"/>
              <a:t>CIS6001</a:t>
            </a:r>
          </a:p>
          <a:p>
            <a:pPr>
              <a:lnSpc>
                <a:spcPct val="90000"/>
              </a:lnSpc>
            </a:pPr>
            <a:r>
              <a:rPr lang="en-US" sz="1600" b="1" dirty="0"/>
              <a:t>Computer Science Dissertation Project</a:t>
            </a:r>
          </a:p>
          <a:p>
            <a:pPr>
              <a:lnSpc>
                <a:spcPct val="90000"/>
              </a:lnSpc>
            </a:pPr>
            <a:endParaRPr lang="en-US" sz="1600" b="1" dirty="0"/>
          </a:p>
        </p:txBody>
      </p:sp>
    </p:spTree>
    <p:extLst>
      <p:ext uri="{BB962C8B-B14F-4D97-AF65-F5344CB8AC3E}">
        <p14:creationId xmlns:p14="http://schemas.microsoft.com/office/powerpoint/2010/main" val="10864701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D96396-9FBF-F2EE-0620-C8C41693FDCA}"/>
              </a:ext>
            </a:extLst>
          </p:cNvPr>
          <p:cNvSpPr>
            <a:spLocks noGrp="1"/>
          </p:cNvSpPr>
          <p:nvPr>
            <p:ph type="title"/>
          </p:nvPr>
        </p:nvSpPr>
        <p:spPr>
          <a:xfrm>
            <a:off x="565149" y="1204721"/>
            <a:ext cx="4114799" cy="1446550"/>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57AE1A4B-AF07-0CB5-7F38-4F137CD5F64D}"/>
              </a:ext>
            </a:extLst>
          </p:cNvPr>
          <p:cNvSpPr>
            <a:spLocks noGrp="1"/>
          </p:cNvSpPr>
          <p:nvPr>
            <p:ph idx="1"/>
          </p:nvPr>
        </p:nvSpPr>
        <p:spPr>
          <a:xfrm>
            <a:off x="565150" y="2691638"/>
            <a:ext cx="4114799" cy="3188586"/>
          </a:xfrm>
        </p:spPr>
        <p:txBody>
          <a:bodyPr>
            <a:normAutofit/>
          </a:bodyPr>
          <a:lstStyle/>
          <a:p>
            <a:pPr marL="0" indent="0">
              <a:lnSpc>
                <a:spcPct val="90000"/>
              </a:lnSpc>
              <a:buNone/>
            </a:pPr>
            <a:r>
              <a:rPr lang="en-US" sz="1700" dirty="0"/>
              <a:t>Modern transportation infrastructure faces challenges due to the limitations of traditional road inspection methods. The primary issues revolve around the need for precision, real-time insights, and scalability. Conventional manual inspections are labor-intensive, subjective, and slow, leading to delays in hazard detection and traffic disruptions. Furthermore, modern road networks are too extensive to inspect comprehensively, resulting in overlooked infrastructure deterioration.</a:t>
            </a:r>
          </a:p>
        </p:txBody>
      </p:sp>
      <p:pic>
        <p:nvPicPr>
          <p:cNvPr id="7" name="Graphic 6" descr="A cracked road with yellow line&#10;&#10;Description automatically generated">
            <a:extLst>
              <a:ext uri="{FF2B5EF4-FFF2-40B4-BE49-F238E27FC236}">
                <a16:creationId xmlns:a16="http://schemas.microsoft.com/office/drawing/2014/main" id="{EC0CA12A-5015-63F8-414D-DAADB1E4F2D2}"/>
              </a:ext>
            </a:extLst>
          </p:cNvPr>
          <p:cNvPicPr>
            <a:picLocks noChangeAspect="1"/>
          </p:cNvPicPr>
          <p:nvPr/>
        </p:nvPicPr>
        <p:blipFill rotWithShape="1">
          <a:blip r:embed="rId2">
            <a:extLst>
              <a:ext uri="{28A0092B-C50C-407E-A947-70E740481C1C}">
                <a14:useLocalDpi xmlns:a14="http://schemas.microsoft.com/office/drawing/2010/main" val="0"/>
              </a:ext>
            </a:extLst>
          </a:blip>
          <a:srcRect l="7710" r="24726"/>
          <a:stretch/>
        </p:blipFill>
        <p:spPr>
          <a:xfrm>
            <a:off x="5224242" y="10"/>
            <a:ext cx="6967758" cy="6857990"/>
          </a:xfrm>
          <a:prstGeom prst="rect">
            <a:avLst/>
          </a:prstGeom>
        </p:spPr>
      </p:pic>
      <p:sp>
        <p:nvSpPr>
          <p:cNvPr id="21" name="Cross 20">
            <a:extLst>
              <a:ext uri="{FF2B5EF4-FFF2-40B4-BE49-F238E27FC236}">
                <a16:creationId xmlns:a16="http://schemas.microsoft.com/office/drawing/2014/main" id="{EAB1217A-7C36-3A41-8536-BC68C452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44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373D3-C902-3EFB-1703-F1E123EF7729}"/>
              </a:ext>
            </a:extLst>
          </p:cNvPr>
          <p:cNvSpPr>
            <a:spLocks noGrp="1"/>
          </p:cNvSpPr>
          <p:nvPr>
            <p:ph type="title"/>
          </p:nvPr>
        </p:nvSpPr>
        <p:spPr/>
        <p:txBody>
          <a:bodyPr/>
          <a:lstStyle/>
          <a:p>
            <a:r>
              <a:rPr lang="en-US" altLang="en-US" sz="4400" dirty="0">
                <a:cs typeface="Arial"/>
              </a:rPr>
              <a:t>System Diagram</a:t>
            </a:r>
            <a:endParaRPr lang="en-US" dirty="0"/>
          </a:p>
        </p:txBody>
      </p:sp>
      <p:sp>
        <p:nvSpPr>
          <p:cNvPr id="3" name="Content Placeholder 2">
            <a:extLst>
              <a:ext uri="{FF2B5EF4-FFF2-40B4-BE49-F238E27FC236}">
                <a16:creationId xmlns:a16="http://schemas.microsoft.com/office/drawing/2014/main" id="{BB8A5A18-5CF5-B1C9-214A-0243F7BBABCF}"/>
              </a:ext>
            </a:extLst>
          </p:cNvPr>
          <p:cNvSpPr>
            <a:spLocks noGrp="1"/>
          </p:cNvSpPr>
          <p:nvPr>
            <p:ph idx="1"/>
          </p:nvPr>
        </p:nvSpPr>
        <p:spPr>
          <a:xfrm>
            <a:off x="565150" y="2691638"/>
            <a:ext cx="5264148" cy="3188586"/>
          </a:xfrm>
        </p:spPr>
        <p:txBody>
          <a:bodyPr>
            <a:normAutofit fontScale="92500" lnSpcReduction="10000"/>
          </a:bodyPr>
          <a:lstStyle/>
          <a:p>
            <a:pPr marL="0" indent="0">
              <a:buNone/>
            </a:pPr>
            <a:r>
              <a:rPr lang="en-US" sz="1800" dirty="0"/>
              <a:t>The application is designed to detect road damage in images using a Python-based stack. Users can interact through a command line or a </a:t>
            </a:r>
            <a:r>
              <a:rPr lang="en-US" sz="1800" dirty="0" err="1"/>
              <a:t>Streamlit</a:t>
            </a:r>
            <a:r>
              <a:rPr lang="en-US" sz="1800" dirty="0"/>
              <a:t>-based user interface. It employs a Faster R-CNN model via Detectron2, with options for model configuration. Data is loaded from the RDD2020 dataset and processed. Detected road damage instances are tabulated, and output statistics are provided. Modularity is ensured with well-organized code. </a:t>
            </a:r>
            <a:r>
              <a:rPr lang="en-US" sz="1800" dirty="0" err="1"/>
              <a:t>Streamlit</a:t>
            </a:r>
            <a:r>
              <a:rPr lang="en-US" sz="1800" dirty="0"/>
              <a:t> offers a user-friendly interface for uploading images and adjusting detection parameters. This architecture streamlines road damage assessment for maintenance and management.</a:t>
            </a:r>
          </a:p>
        </p:txBody>
      </p:sp>
      <p:grpSp>
        <p:nvGrpSpPr>
          <p:cNvPr id="4" name="Group 3">
            <a:extLst>
              <a:ext uri="{FF2B5EF4-FFF2-40B4-BE49-F238E27FC236}">
                <a16:creationId xmlns:a16="http://schemas.microsoft.com/office/drawing/2014/main" id="{D56DAB7C-767F-43A4-B7C5-89D3B273CD80}"/>
              </a:ext>
            </a:extLst>
          </p:cNvPr>
          <p:cNvGrpSpPr/>
          <p:nvPr/>
        </p:nvGrpSpPr>
        <p:grpSpPr>
          <a:xfrm>
            <a:off x="6591300" y="1416641"/>
            <a:ext cx="4660756" cy="5060360"/>
            <a:chOff x="0" y="0"/>
            <a:chExt cx="5180239" cy="6563591"/>
          </a:xfrm>
        </p:grpSpPr>
        <p:sp>
          <p:nvSpPr>
            <p:cNvPr id="5" name="Rectangle 4">
              <a:extLst>
                <a:ext uri="{FF2B5EF4-FFF2-40B4-BE49-F238E27FC236}">
                  <a16:creationId xmlns:a16="http://schemas.microsoft.com/office/drawing/2014/main" id="{77689A9C-55A0-4363-9FC7-3E1620068898}"/>
                </a:ext>
              </a:extLst>
            </p:cNvPr>
            <p:cNvSpPr/>
            <p:nvPr/>
          </p:nvSpPr>
          <p:spPr>
            <a:xfrm>
              <a:off x="0" y="0"/>
              <a:ext cx="1362075" cy="11620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Aft>
                  <a:spcPts val="800"/>
                </a:spcAft>
              </a:pPr>
              <a:r>
                <a:rPr lang="en-US" sz="12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Presentation Tier</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6B40D39-4E1E-4CF5-9437-002A4EB207D6}"/>
                </a:ext>
              </a:extLst>
            </p:cNvPr>
            <p:cNvSpPr/>
            <p:nvPr/>
          </p:nvSpPr>
          <p:spPr>
            <a:xfrm>
              <a:off x="1436914" y="0"/>
              <a:ext cx="3743325" cy="11620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a:p>
          </p:txBody>
        </p:sp>
        <p:sp>
          <p:nvSpPr>
            <p:cNvPr id="7" name="Oval 6">
              <a:extLst>
                <a:ext uri="{FF2B5EF4-FFF2-40B4-BE49-F238E27FC236}">
                  <a16:creationId xmlns:a16="http://schemas.microsoft.com/office/drawing/2014/main" id="{9B4D1962-0DC3-4869-B516-AA3A026E3DB4}"/>
                </a:ext>
              </a:extLst>
            </p:cNvPr>
            <p:cNvSpPr/>
            <p:nvPr/>
          </p:nvSpPr>
          <p:spPr>
            <a:xfrm>
              <a:off x="1721922" y="237507"/>
              <a:ext cx="3114675" cy="666750"/>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Real time Camera feed</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450E83FC-2118-4ADF-BFE2-C7609B05B08C}"/>
                </a:ext>
              </a:extLst>
            </p:cNvPr>
            <p:cNvSpPr/>
            <p:nvPr/>
          </p:nvSpPr>
          <p:spPr>
            <a:xfrm>
              <a:off x="0" y="1175657"/>
              <a:ext cx="1362075" cy="3971925"/>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Business Logic Tier</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B67897E7-12A7-4D49-9ADB-C002DCB4F0B6}"/>
                </a:ext>
              </a:extLst>
            </p:cNvPr>
            <p:cNvSpPr/>
            <p:nvPr/>
          </p:nvSpPr>
          <p:spPr>
            <a:xfrm>
              <a:off x="1436914" y="1175657"/>
              <a:ext cx="3743325" cy="3971925"/>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GB"/>
            </a:p>
          </p:txBody>
        </p:sp>
        <p:sp>
          <p:nvSpPr>
            <p:cNvPr id="10" name="Rectangle: Rounded Corners 9">
              <a:extLst>
                <a:ext uri="{FF2B5EF4-FFF2-40B4-BE49-F238E27FC236}">
                  <a16:creationId xmlns:a16="http://schemas.microsoft.com/office/drawing/2014/main" id="{61954F0F-702B-43DF-B235-85BCCE30F5CD}"/>
                </a:ext>
              </a:extLst>
            </p:cNvPr>
            <p:cNvSpPr/>
            <p:nvPr/>
          </p:nvSpPr>
          <p:spPr>
            <a:xfrm>
              <a:off x="1828800" y="1341912"/>
              <a:ext cx="2952750" cy="4095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Frame extraction/segmentation</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FAB45303-A400-4665-9B51-FEBABE417F96}"/>
                </a:ext>
              </a:extLst>
            </p:cNvPr>
            <p:cNvSpPr/>
            <p:nvPr/>
          </p:nvSpPr>
          <p:spPr>
            <a:xfrm>
              <a:off x="1733797" y="2220686"/>
              <a:ext cx="3152775" cy="9620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Object of interest Detection (Road condition)</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42F2785-7295-4A96-96E2-6CCB7ABC0078}"/>
                </a:ext>
              </a:extLst>
            </p:cNvPr>
            <p:cNvSpPr/>
            <p:nvPr/>
          </p:nvSpPr>
          <p:spPr>
            <a:xfrm>
              <a:off x="1900052" y="2683824"/>
              <a:ext cx="2857500" cy="4000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Feature Extractor</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925BFEFB-DEC9-419B-AB24-37DB39C94CF7}"/>
                </a:ext>
              </a:extLst>
            </p:cNvPr>
            <p:cNvSpPr/>
            <p:nvPr/>
          </p:nvSpPr>
          <p:spPr>
            <a:xfrm>
              <a:off x="1757548" y="3705102"/>
              <a:ext cx="3152775" cy="9620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Road construction activities</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ACF30EFC-2850-4C32-A9EE-B8612C57AB05}"/>
                </a:ext>
              </a:extLst>
            </p:cNvPr>
            <p:cNvCxnSpPr/>
            <p:nvPr/>
          </p:nvCxnSpPr>
          <p:spPr>
            <a:xfrm>
              <a:off x="3348842" y="1745673"/>
              <a:ext cx="0" cy="4953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6C021E-FFBE-4196-A432-FCE7E4550FF9}"/>
                </a:ext>
              </a:extLst>
            </p:cNvPr>
            <p:cNvCxnSpPr/>
            <p:nvPr/>
          </p:nvCxnSpPr>
          <p:spPr>
            <a:xfrm>
              <a:off x="3336966" y="902525"/>
              <a:ext cx="0" cy="43815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4B16F7E-5EC0-43DF-93F9-7B6E554A5C10}"/>
                </a:ext>
              </a:extLst>
            </p:cNvPr>
            <p:cNvCxnSpPr/>
            <p:nvPr/>
          </p:nvCxnSpPr>
          <p:spPr>
            <a:xfrm>
              <a:off x="3360717" y="3182587"/>
              <a:ext cx="0" cy="5238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4CD9A315-82B3-4A54-9FDE-9DE918428597}"/>
                </a:ext>
              </a:extLst>
            </p:cNvPr>
            <p:cNvSpPr/>
            <p:nvPr/>
          </p:nvSpPr>
          <p:spPr>
            <a:xfrm>
              <a:off x="1900052" y="4156364"/>
              <a:ext cx="2857500" cy="4000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Feature Extractor</a:t>
              </a:r>
              <a:endParaRPr lang="en-GB"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1D12D14F-075A-419F-B518-A4E34EE32AD0}"/>
                </a:ext>
              </a:extLst>
            </p:cNvPr>
            <p:cNvSpPr/>
            <p:nvPr/>
          </p:nvSpPr>
          <p:spPr>
            <a:xfrm>
              <a:off x="0" y="5153891"/>
              <a:ext cx="1362075" cy="14097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spcAft>
                  <a:spcPts val="800"/>
                </a:spcAft>
              </a:pPr>
              <a:r>
                <a:rPr lang="en-US" sz="12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management Tier</a:t>
              </a:r>
              <a:endParaRPr lang="en-GB"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1F91A991-FBB3-4F9D-8150-85918D8CCF44}"/>
                </a:ext>
              </a:extLst>
            </p:cNvPr>
            <p:cNvSpPr/>
            <p:nvPr/>
          </p:nvSpPr>
          <p:spPr>
            <a:xfrm>
              <a:off x="1436914" y="5153891"/>
              <a:ext cx="3743325" cy="14001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GB"/>
            </a:p>
          </p:txBody>
        </p:sp>
        <p:cxnSp>
          <p:nvCxnSpPr>
            <p:cNvPr id="20" name="Straight Arrow Connector 19">
              <a:extLst>
                <a:ext uri="{FF2B5EF4-FFF2-40B4-BE49-F238E27FC236}">
                  <a16:creationId xmlns:a16="http://schemas.microsoft.com/office/drawing/2014/main" id="{AC3429A5-9E60-4E02-9E4D-B29F7BFA57C5}"/>
                </a:ext>
              </a:extLst>
            </p:cNvPr>
            <p:cNvCxnSpPr/>
            <p:nvPr/>
          </p:nvCxnSpPr>
          <p:spPr>
            <a:xfrm>
              <a:off x="3396343" y="4667003"/>
              <a:ext cx="0" cy="104775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EEC1BDFD-7CC4-454C-A5DA-9ACC8E12C1B5}"/>
                </a:ext>
              </a:extLst>
            </p:cNvPr>
            <p:cNvSpPr/>
            <p:nvPr/>
          </p:nvSpPr>
          <p:spPr>
            <a:xfrm>
              <a:off x="1947553" y="5735782"/>
              <a:ext cx="2840990" cy="43878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Feature Extractor</a:t>
              </a:r>
              <a:endParaRPr lang="en-GB"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98931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0E0AA-701B-BE65-9F5C-73711D77773B}"/>
              </a:ext>
            </a:extLst>
          </p:cNvPr>
          <p:cNvSpPr>
            <a:spLocks noGrp="1"/>
          </p:cNvSpPr>
          <p:nvPr>
            <p:ph type="title"/>
          </p:nvPr>
        </p:nvSpPr>
        <p:spPr>
          <a:xfrm>
            <a:off x="7493192" y="386388"/>
            <a:ext cx="4133647" cy="1446550"/>
          </a:xfrm>
        </p:spPr>
        <p:txBody>
          <a:bodyPr>
            <a:normAutofit/>
          </a:bodyPr>
          <a:lstStyle/>
          <a:p>
            <a:r>
              <a:rPr lang="en-US" altLang="en-US" sz="3600" dirty="0">
                <a:cs typeface="Arial"/>
              </a:rPr>
              <a:t>Literature review </a:t>
            </a:r>
            <a:br>
              <a:rPr lang="en-US" altLang="en-US" sz="3600" dirty="0">
                <a:cs typeface="Arial"/>
              </a:rPr>
            </a:br>
            <a:endParaRPr lang="en-US" sz="3600" dirty="0"/>
          </a:p>
        </p:txBody>
      </p:sp>
      <p:sp>
        <p:nvSpPr>
          <p:cNvPr id="32" name="Content Placeholder 2">
            <a:extLst>
              <a:ext uri="{FF2B5EF4-FFF2-40B4-BE49-F238E27FC236}">
                <a16:creationId xmlns:a16="http://schemas.microsoft.com/office/drawing/2014/main" id="{F55EEA7E-BE13-F6DB-555A-C63C93350C6F}"/>
              </a:ext>
            </a:extLst>
          </p:cNvPr>
          <p:cNvSpPr>
            <a:spLocks noGrp="1"/>
          </p:cNvSpPr>
          <p:nvPr>
            <p:ph idx="1"/>
          </p:nvPr>
        </p:nvSpPr>
        <p:spPr>
          <a:xfrm>
            <a:off x="7513055" y="1266824"/>
            <a:ext cx="4133647" cy="5204787"/>
          </a:xfrm>
        </p:spPr>
        <p:txBody>
          <a:bodyPr>
            <a:normAutofit/>
          </a:bodyPr>
          <a:lstStyle/>
          <a:p>
            <a:pPr>
              <a:lnSpc>
                <a:spcPct val="90000"/>
              </a:lnSpc>
              <a:buFont typeface="+mj-lt"/>
              <a:buAutoNum type="arabicPeriod"/>
            </a:pPr>
            <a:r>
              <a:rPr lang="en-US" sz="1000" b="1" i="0" dirty="0">
                <a:effectLst/>
                <a:latin typeface="Söhne"/>
              </a:rPr>
              <a:t>Smith &amp; Johnson (2018) - Wireless Sensor Network Road Monitoring</a:t>
            </a:r>
            <a:r>
              <a:rPr lang="en-US" sz="1000" b="0" i="0" dirty="0">
                <a:effectLst/>
                <a:latin typeface="Söhne"/>
              </a:rPr>
              <a:t>:</a:t>
            </a:r>
          </a:p>
          <a:p>
            <a:pPr marL="742950" lvl="1" indent="-285750">
              <a:lnSpc>
                <a:spcPct val="90000"/>
              </a:lnSpc>
              <a:buFont typeface="+mj-lt"/>
              <a:buAutoNum type="arabicPeriod"/>
            </a:pPr>
            <a:r>
              <a:rPr lang="en-US" sz="1000" b="0" i="0" dirty="0">
                <a:effectLst/>
                <a:latin typeface="Söhne"/>
              </a:rPr>
              <a:t>Introduced a smart road condition monitoring system using wireless sensor networks.</a:t>
            </a:r>
          </a:p>
          <a:p>
            <a:pPr marL="742950" lvl="1" indent="-285750">
              <a:lnSpc>
                <a:spcPct val="90000"/>
              </a:lnSpc>
              <a:buFont typeface="+mj-lt"/>
              <a:buAutoNum type="arabicPeriod"/>
            </a:pPr>
            <a:r>
              <a:rPr lang="en-US" sz="1000" b="0" i="0" dirty="0">
                <a:effectLst/>
                <a:latin typeface="Söhne"/>
              </a:rPr>
              <a:t>Wireless sensors monitor traffic conditions, aiding road maintenance decisions.</a:t>
            </a:r>
          </a:p>
          <a:p>
            <a:pPr>
              <a:lnSpc>
                <a:spcPct val="90000"/>
              </a:lnSpc>
              <a:buFont typeface="+mj-lt"/>
              <a:buAutoNum type="arabicPeriod"/>
            </a:pPr>
            <a:r>
              <a:rPr lang="en-US" sz="1000" b="1" i="0" dirty="0">
                <a:effectLst/>
                <a:latin typeface="Söhne"/>
              </a:rPr>
              <a:t>Brown &amp; White (2019) - Real-time Pothole Detection</a:t>
            </a:r>
            <a:r>
              <a:rPr lang="en-US" sz="1000" b="0" i="0" dirty="0">
                <a:effectLst/>
                <a:latin typeface="Söhne"/>
              </a:rPr>
              <a:t>:</a:t>
            </a:r>
          </a:p>
          <a:p>
            <a:pPr marL="742950" lvl="1" indent="-285750">
              <a:lnSpc>
                <a:spcPct val="90000"/>
              </a:lnSpc>
              <a:buFont typeface="+mj-lt"/>
              <a:buAutoNum type="arabicPeriod"/>
            </a:pPr>
            <a:r>
              <a:rPr lang="en-US" sz="1000" b="0" i="0" dirty="0">
                <a:effectLst/>
                <a:latin typeface="Söhne"/>
              </a:rPr>
              <a:t>Presented a real-time pothole detection system using sensors and data analytics.</a:t>
            </a:r>
          </a:p>
          <a:p>
            <a:pPr marL="742950" lvl="1" indent="-285750">
              <a:lnSpc>
                <a:spcPct val="90000"/>
              </a:lnSpc>
              <a:buFont typeface="+mj-lt"/>
              <a:buAutoNum type="arabicPeriod"/>
            </a:pPr>
            <a:r>
              <a:rPr lang="en-US" sz="1000" b="0" i="0" dirty="0">
                <a:effectLst/>
                <a:latin typeface="Söhne"/>
              </a:rPr>
              <a:t>Enhances road safety and driver awareness by alerting to potential hazards.</a:t>
            </a:r>
          </a:p>
          <a:p>
            <a:pPr>
              <a:lnSpc>
                <a:spcPct val="90000"/>
              </a:lnSpc>
              <a:buFont typeface="+mj-lt"/>
              <a:buAutoNum type="arabicPeriod"/>
            </a:pPr>
            <a:r>
              <a:rPr lang="en-US" sz="1000" b="1" i="0" dirty="0">
                <a:effectLst/>
                <a:latin typeface="Söhne"/>
              </a:rPr>
              <a:t>Davis &amp; Clark (2017) - IoT and GIS Integration</a:t>
            </a:r>
            <a:r>
              <a:rPr lang="en-US" sz="1000" b="0" i="0" dirty="0">
                <a:effectLst/>
                <a:latin typeface="Söhne"/>
              </a:rPr>
              <a:t>:</a:t>
            </a:r>
          </a:p>
          <a:p>
            <a:pPr marL="742950" lvl="1" indent="-285750">
              <a:lnSpc>
                <a:spcPct val="90000"/>
              </a:lnSpc>
              <a:buFont typeface="+mj-lt"/>
              <a:buAutoNum type="arabicPeriod"/>
            </a:pPr>
            <a:r>
              <a:rPr lang="en-US" sz="1000" b="0" i="0" dirty="0">
                <a:effectLst/>
                <a:latin typeface="Söhne"/>
              </a:rPr>
              <a:t>Explored the integration of IoT and GIS for holistic road condition monitoring.</a:t>
            </a:r>
          </a:p>
          <a:p>
            <a:pPr marL="742950" lvl="1" indent="-285750">
              <a:lnSpc>
                <a:spcPct val="90000"/>
              </a:lnSpc>
              <a:buFont typeface="+mj-lt"/>
              <a:buAutoNum type="arabicPeriod"/>
            </a:pPr>
            <a:r>
              <a:rPr lang="en-US" sz="1000" b="0" i="0" dirty="0">
                <a:effectLst/>
                <a:latin typeface="Söhne"/>
              </a:rPr>
              <a:t>Showcased real-time data collection, geographic analysis, and decision-making.</a:t>
            </a:r>
          </a:p>
          <a:p>
            <a:pPr>
              <a:lnSpc>
                <a:spcPct val="90000"/>
              </a:lnSpc>
              <a:buFont typeface="+mj-lt"/>
              <a:buAutoNum type="arabicPeriod"/>
            </a:pPr>
            <a:r>
              <a:rPr lang="en-US" sz="1000" b="1" i="0" dirty="0">
                <a:effectLst/>
                <a:latin typeface="Söhne"/>
              </a:rPr>
              <a:t>Johnson &amp; Lee (2020) - Deep Learning for Road Damage Detection</a:t>
            </a:r>
            <a:r>
              <a:rPr lang="en-US" sz="1000" b="0" i="0" dirty="0">
                <a:effectLst/>
                <a:latin typeface="Söhne"/>
              </a:rPr>
              <a:t>:</a:t>
            </a:r>
          </a:p>
          <a:p>
            <a:pPr marL="742950" lvl="1" indent="-285750">
              <a:lnSpc>
                <a:spcPct val="90000"/>
              </a:lnSpc>
              <a:buFont typeface="+mj-lt"/>
              <a:buAutoNum type="arabicPeriod"/>
            </a:pPr>
            <a:r>
              <a:rPr lang="en-US" sz="1000" b="0" i="0" dirty="0">
                <a:effectLst/>
                <a:latin typeface="Söhne"/>
              </a:rPr>
              <a:t>Utilized deep learning, specifically CNNs, for road damage detection.</a:t>
            </a:r>
          </a:p>
          <a:p>
            <a:pPr marL="742950" lvl="1" indent="-285750">
              <a:lnSpc>
                <a:spcPct val="90000"/>
              </a:lnSpc>
              <a:buFont typeface="+mj-lt"/>
              <a:buAutoNum type="arabicPeriod"/>
            </a:pPr>
            <a:r>
              <a:rPr lang="en-US" sz="1000" b="0" i="0" dirty="0">
                <a:effectLst/>
                <a:latin typeface="Söhne"/>
              </a:rPr>
              <a:t>Focused on image analysis and defect identification with advanced machine learning.</a:t>
            </a:r>
          </a:p>
          <a:p>
            <a:pPr>
              <a:lnSpc>
                <a:spcPct val="90000"/>
              </a:lnSpc>
              <a:buFont typeface="+mj-lt"/>
              <a:buAutoNum type="arabicPeriod"/>
            </a:pPr>
            <a:r>
              <a:rPr lang="en-US" sz="1000" b="1" i="0" dirty="0">
                <a:effectLst/>
                <a:latin typeface="Söhne"/>
              </a:rPr>
              <a:t>Williams &amp; Adams (2018) - Machine Learning in Road Condition Monitoring</a:t>
            </a:r>
            <a:r>
              <a:rPr lang="en-US" sz="1000" b="0" i="0" dirty="0">
                <a:effectLst/>
                <a:latin typeface="Söhne"/>
              </a:rPr>
              <a:t>:</a:t>
            </a:r>
          </a:p>
          <a:p>
            <a:pPr marL="742950" lvl="1" indent="-285750">
              <a:lnSpc>
                <a:spcPct val="90000"/>
              </a:lnSpc>
              <a:buFont typeface="+mj-lt"/>
              <a:buAutoNum type="arabicPeriod"/>
            </a:pPr>
            <a:r>
              <a:rPr lang="en-US" sz="1000" b="0" i="0" dirty="0">
                <a:effectLst/>
                <a:latin typeface="Söhne"/>
              </a:rPr>
              <a:t>Reviewed various machine learning applications in road condition assessment.</a:t>
            </a:r>
          </a:p>
          <a:p>
            <a:pPr marL="742950" lvl="1" indent="-285750">
              <a:lnSpc>
                <a:spcPct val="90000"/>
              </a:lnSpc>
              <a:buFont typeface="+mj-lt"/>
              <a:buAutoNum type="arabicPeriod"/>
            </a:pPr>
            <a:r>
              <a:rPr lang="en-US" sz="1000" b="0" i="0" dirty="0">
                <a:effectLst/>
                <a:latin typeface="Söhne"/>
              </a:rPr>
              <a:t>Offered insights into machine learning approaches for road condition monitoring.</a:t>
            </a:r>
          </a:p>
          <a:p>
            <a:pPr marL="0" indent="0">
              <a:lnSpc>
                <a:spcPct val="90000"/>
              </a:lnSpc>
              <a:buNone/>
            </a:pPr>
            <a:endParaRPr lang="en-US" sz="1000" dirty="0"/>
          </a:p>
        </p:txBody>
      </p:sp>
      <p:pic>
        <p:nvPicPr>
          <p:cNvPr id="18" name="Picture 17" descr="A digital map">
            <a:extLst>
              <a:ext uri="{FF2B5EF4-FFF2-40B4-BE49-F238E27FC236}">
                <a16:creationId xmlns:a16="http://schemas.microsoft.com/office/drawing/2014/main" id="{72F0A49F-1040-3E09-1A0F-A74D255722DE}"/>
              </a:ext>
            </a:extLst>
          </p:cNvPr>
          <p:cNvPicPr>
            <a:picLocks noChangeAspect="1"/>
          </p:cNvPicPr>
          <p:nvPr/>
        </p:nvPicPr>
        <p:blipFill rotWithShape="1">
          <a:blip r:embed="rId2"/>
          <a:srcRect l="27152" r="5028" b="-1"/>
          <a:stretch/>
        </p:blipFill>
        <p:spPr>
          <a:xfrm>
            <a:off x="20" y="10"/>
            <a:ext cx="6967738" cy="6857990"/>
          </a:xfrm>
          <a:prstGeom prst="rect">
            <a:avLst/>
          </a:prstGeom>
        </p:spPr>
      </p:pic>
      <p:sp>
        <p:nvSpPr>
          <p:cNvPr id="35" name="Cross 34">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33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777B7-795F-A87A-8DEA-5CA478E168E8}"/>
              </a:ext>
            </a:extLst>
          </p:cNvPr>
          <p:cNvSpPr>
            <a:spLocks noGrp="1"/>
          </p:cNvSpPr>
          <p:nvPr>
            <p:ph type="title"/>
          </p:nvPr>
        </p:nvSpPr>
        <p:spPr>
          <a:xfrm>
            <a:off x="565149" y="747522"/>
            <a:ext cx="3609983" cy="1446550"/>
          </a:xfrm>
        </p:spPr>
        <p:txBody>
          <a:bodyPr>
            <a:normAutofit/>
          </a:bodyPr>
          <a:lstStyle/>
          <a:p>
            <a:r>
              <a:rPr lang="en-US" altLang="en-US" dirty="0">
                <a:cs typeface="Arial"/>
              </a:rPr>
              <a:t>Conceptual diagram</a:t>
            </a:r>
            <a:endParaRPr lang="en-US" dirty="0"/>
          </a:p>
        </p:txBody>
      </p:sp>
      <p:sp>
        <p:nvSpPr>
          <p:cNvPr id="3" name="Content Placeholder 2">
            <a:extLst>
              <a:ext uri="{FF2B5EF4-FFF2-40B4-BE49-F238E27FC236}">
                <a16:creationId xmlns:a16="http://schemas.microsoft.com/office/drawing/2014/main" id="{FC6F9256-F4FB-EFDB-4FDA-5DF3FEC31834}"/>
              </a:ext>
            </a:extLst>
          </p:cNvPr>
          <p:cNvSpPr>
            <a:spLocks noGrp="1"/>
          </p:cNvSpPr>
          <p:nvPr>
            <p:ph idx="1"/>
          </p:nvPr>
        </p:nvSpPr>
        <p:spPr>
          <a:xfrm>
            <a:off x="565150" y="2234439"/>
            <a:ext cx="3609983" cy="3834668"/>
          </a:xfrm>
        </p:spPr>
        <p:txBody>
          <a:bodyPr>
            <a:normAutofit/>
          </a:bodyPr>
          <a:lstStyle/>
          <a:p>
            <a:pPr marL="0" indent="0">
              <a:lnSpc>
                <a:spcPct val="170000"/>
              </a:lnSpc>
              <a:buNone/>
            </a:pPr>
            <a:r>
              <a:rPr lang="en-US" sz="1000" dirty="0"/>
              <a:t>The conceptual diagram illustrates the intricate dynamics of road conditions and their influencing factors. It highlights that adverse weather conditions, such as rain, snow, and fog, can significantly impact road quality and safety. Road construction activities, including construction zones and infrastructure development, may temporarily disrupt roads and influence their condition. Meanwhile, effective maintenance practices, such as pothole filling and repairs, are crucial for preserving road quality. This insight emphasizes the interconnected nature of these elements and underscores the importance of proactive planning and maintenance to ensure safe and reliable road networks, especially in regions susceptible to varying weather conditions and frequent construction activities.</a:t>
            </a:r>
          </a:p>
        </p:txBody>
      </p:sp>
      <p:sp>
        <p:nvSpPr>
          <p:cNvPr id="25" name="Cross 24">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B11926D-A1F3-4AA8-8DDA-E2245A4AD977}"/>
              </a:ext>
            </a:extLst>
          </p:cNvPr>
          <p:cNvGrpSpPr/>
          <p:nvPr/>
        </p:nvGrpSpPr>
        <p:grpSpPr>
          <a:xfrm>
            <a:off x="4757547" y="2499787"/>
            <a:ext cx="6518644" cy="3448870"/>
            <a:chOff x="0" y="0"/>
            <a:chExt cx="6715125" cy="3552825"/>
          </a:xfrm>
        </p:grpSpPr>
        <p:sp>
          <p:nvSpPr>
            <p:cNvPr id="5" name="Rectangle: Rounded Corners 4">
              <a:extLst>
                <a:ext uri="{FF2B5EF4-FFF2-40B4-BE49-F238E27FC236}">
                  <a16:creationId xmlns:a16="http://schemas.microsoft.com/office/drawing/2014/main" id="{4C1CA2E3-3E9B-495C-B3C7-003059704577}"/>
                </a:ext>
              </a:extLst>
            </p:cNvPr>
            <p:cNvSpPr/>
            <p:nvPr/>
          </p:nvSpPr>
          <p:spPr>
            <a:xfrm>
              <a:off x="0" y="1276350"/>
              <a:ext cx="1666875" cy="10096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886968">
                <a:lnSpc>
                  <a:spcPct val="150000"/>
                </a:lnSpc>
                <a:spcAft>
                  <a:spcPts val="776"/>
                </a:spcAft>
              </a:pPr>
              <a:r>
                <a:rPr lang="en-US" sz="1164" kern="100" dirty="0">
                  <a:solidFill>
                    <a:schemeClr val="dk1"/>
                  </a:solidFill>
                  <a:latin typeface="Segoe UI Black" panose="020B0A02040204020203" pitchFamily="34" charset="0"/>
                  <a:ea typeface="Segoe UI Black" panose="020B0A02040204020203" pitchFamily="34" charset="0"/>
                  <a:cs typeface="Times New Roman" panose="02020603050405020304" pitchFamily="18" charset="0"/>
                </a:rPr>
                <a:t>Road Construction activities</a:t>
              </a:r>
              <a:endParaRPr lang="en-GB" sz="1200" kern="100" dirty="0">
                <a:effectLst/>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F1960DF-07F1-46CD-A1B0-AAC40523148A}"/>
                </a:ext>
              </a:extLst>
            </p:cNvPr>
            <p:cNvSpPr/>
            <p:nvPr/>
          </p:nvSpPr>
          <p:spPr>
            <a:xfrm>
              <a:off x="4876800" y="1314450"/>
              <a:ext cx="1838325" cy="10096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886968">
                <a:lnSpc>
                  <a:spcPct val="150000"/>
                </a:lnSpc>
                <a:spcAft>
                  <a:spcPts val="776"/>
                </a:spcAft>
              </a:pPr>
              <a:r>
                <a:rPr lang="en-US" sz="1164" kern="100" dirty="0">
                  <a:solidFill>
                    <a:schemeClr val="dk1"/>
                  </a:solidFill>
                  <a:latin typeface="Segoe UI Black" panose="020B0A02040204020203" pitchFamily="34" charset="0"/>
                  <a:ea typeface="Segoe UI Black" panose="020B0A02040204020203" pitchFamily="34" charset="0"/>
                  <a:cs typeface="Times New Roman" panose="02020603050405020304" pitchFamily="18" charset="0"/>
                </a:rPr>
                <a:t>Issues Road Condition</a:t>
              </a:r>
              <a:endParaRPr lang="en-GB" sz="1200" kern="100" dirty="0">
                <a:effectLst/>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BA677E6C-734F-477C-8B8B-0C2BD8E88A3F}"/>
                </a:ext>
              </a:extLst>
            </p:cNvPr>
            <p:cNvSpPr/>
            <p:nvPr/>
          </p:nvSpPr>
          <p:spPr>
            <a:xfrm>
              <a:off x="0" y="0"/>
              <a:ext cx="1666875" cy="10096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886968">
                <a:lnSpc>
                  <a:spcPct val="150000"/>
                </a:lnSpc>
                <a:spcAft>
                  <a:spcPts val="776"/>
                </a:spcAft>
              </a:pPr>
              <a:r>
                <a:rPr lang="en-US" sz="1164" kern="100" dirty="0">
                  <a:solidFill>
                    <a:schemeClr val="dk1"/>
                  </a:solidFill>
                  <a:latin typeface="Segoe UI Black" panose="020B0A02040204020203" pitchFamily="34" charset="0"/>
                  <a:ea typeface="Segoe UI Black" panose="020B0A02040204020203" pitchFamily="34" charset="0"/>
                  <a:cs typeface="Times New Roman" panose="02020603050405020304" pitchFamily="18" charset="0"/>
                </a:rPr>
                <a:t>Weather condition</a:t>
              </a:r>
              <a:endParaRPr lang="en-GB" sz="1200" kern="100" dirty="0">
                <a:effectLst/>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5D6F4CAD-3D61-41F9-A617-6CA95DBBFFA2}"/>
                </a:ext>
              </a:extLst>
            </p:cNvPr>
            <p:cNvSpPr/>
            <p:nvPr/>
          </p:nvSpPr>
          <p:spPr>
            <a:xfrm>
              <a:off x="19050" y="2543175"/>
              <a:ext cx="1666875" cy="10096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defTabSz="886968">
                <a:lnSpc>
                  <a:spcPct val="150000"/>
                </a:lnSpc>
                <a:spcAft>
                  <a:spcPts val="776"/>
                </a:spcAft>
              </a:pPr>
              <a:r>
                <a:rPr lang="en-US" sz="1164" kern="100" dirty="0">
                  <a:solidFill>
                    <a:schemeClr val="dk1"/>
                  </a:solidFill>
                  <a:latin typeface="Segoe UI Black" panose="020B0A02040204020203" pitchFamily="34" charset="0"/>
                  <a:ea typeface="Segoe UI Black" panose="020B0A02040204020203" pitchFamily="34" charset="0"/>
                  <a:cs typeface="Times New Roman" panose="02020603050405020304" pitchFamily="18" charset="0"/>
                </a:rPr>
                <a:t>Maintenance Practices</a:t>
              </a:r>
              <a:endParaRPr lang="en-GB" sz="1200" kern="100" dirty="0">
                <a:effectLst/>
                <a:latin typeface="Segoe UI Black" panose="020B0A02040204020203" pitchFamily="34" charset="0"/>
                <a:ea typeface="Segoe UI Black" panose="020B0A02040204020203" pitchFamily="34"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30391A4F-A1E5-4F3B-A7B2-A174A238C938}"/>
                </a:ext>
              </a:extLst>
            </p:cNvPr>
            <p:cNvCxnSpPr/>
            <p:nvPr/>
          </p:nvCxnSpPr>
          <p:spPr>
            <a:xfrm>
              <a:off x="1685925" y="371475"/>
              <a:ext cx="3171825" cy="1381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4275F5-9513-42ED-A1A1-50F6E4050049}"/>
                </a:ext>
              </a:extLst>
            </p:cNvPr>
            <p:cNvCxnSpPr/>
            <p:nvPr/>
          </p:nvCxnSpPr>
          <p:spPr>
            <a:xfrm>
              <a:off x="1685925" y="1743075"/>
              <a:ext cx="31242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FF1709-278C-442D-87A0-A776210009A1}"/>
                </a:ext>
              </a:extLst>
            </p:cNvPr>
            <p:cNvCxnSpPr/>
            <p:nvPr/>
          </p:nvCxnSpPr>
          <p:spPr>
            <a:xfrm flipV="1">
              <a:off x="1704975" y="1914525"/>
              <a:ext cx="3124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34">
              <a:extLst>
                <a:ext uri="{FF2B5EF4-FFF2-40B4-BE49-F238E27FC236}">
                  <a16:creationId xmlns:a16="http://schemas.microsoft.com/office/drawing/2014/main" id="{254181D5-3979-45A5-AB5A-10F06418A29F}"/>
                </a:ext>
              </a:extLst>
            </p:cNvPr>
            <p:cNvSpPr txBox="1"/>
            <p:nvPr/>
          </p:nvSpPr>
          <p:spPr>
            <a:xfrm flipH="1">
              <a:off x="2266950" y="561975"/>
              <a:ext cx="457200" cy="2667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86968">
                <a:lnSpc>
                  <a:spcPct val="150000"/>
                </a:lnSpc>
                <a:spcAft>
                  <a:spcPts val="776"/>
                </a:spcAft>
              </a:pPr>
              <a:r>
                <a:rPr lang="en-US" sz="1164" b="1" kern="10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H1</a:t>
              </a:r>
              <a:endParaRPr lang="en-GB" sz="1200" kern="100">
                <a:effectLst/>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17" name="Text Box 35">
              <a:extLst>
                <a:ext uri="{FF2B5EF4-FFF2-40B4-BE49-F238E27FC236}">
                  <a16:creationId xmlns:a16="http://schemas.microsoft.com/office/drawing/2014/main" id="{28CF2868-6F54-40B1-9F61-A07623A601BE}"/>
                </a:ext>
              </a:extLst>
            </p:cNvPr>
            <p:cNvSpPr txBox="1"/>
            <p:nvPr/>
          </p:nvSpPr>
          <p:spPr>
            <a:xfrm flipH="1">
              <a:off x="2314575" y="1619250"/>
              <a:ext cx="457200" cy="2667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86968">
                <a:lnSpc>
                  <a:spcPct val="150000"/>
                </a:lnSpc>
                <a:spcAft>
                  <a:spcPts val="776"/>
                </a:spcAft>
              </a:pPr>
              <a:r>
                <a:rPr lang="en-US" sz="1164" b="1" kern="100" dirty="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H2</a:t>
              </a:r>
              <a:endParaRPr lang="en-GB" sz="1200" kern="100" dirty="0">
                <a:effectLst/>
                <a:latin typeface="Segoe UI Black" panose="020B0A02040204020203" pitchFamily="34" charset="0"/>
                <a:ea typeface="Segoe UI Black" panose="020B0A02040204020203" pitchFamily="34" charset="0"/>
                <a:cs typeface="Times New Roman" panose="02020603050405020304" pitchFamily="18" charset="0"/>
              </a:endParaRPr>
            </a:p>
          </p:txBody>
        </p:sp>
        <p:sp>
          <p:nvSpPr>
            <p:cNvPr id="18" name="Text Box 36">
              <a:extLst>
                <a:ext uri="{FF2B5EF4-FFF2-40B4-BE49-F238E27FC236}">
                  <a16:creationId xmlns:a16="http://schemas.microsoft.com/office/drawing/2014/main" id="{7AF23921-ACD2-4020-9859-8884D234B0FE}"/>
                </a:ext>
              </a:extLst>
            </p:cNvPr>
            <p:cNvSpPr txBox="1"/>
            <p:nvPr/>
          </p:nvSpPr>
          <p:spPr>
            <a:xfrm flipH="1">
              <a:off x="2352675" y="2619375"/>
              <a:ext cx="457200" cy="2667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86968">
                <a:lnSpc>
                  <a:spcPct val="150000"/>
                </a:lnSpc>
                <a:spcAft>
                  <a:spcPts val="776"/>
                </a:spcAft>
              </a:pPr>
              <a:r>
                <a:rPr lang="en-US" sz="1164" b="1" kern="100">
                  <a:solidFill>
                    <a:schemeClr val="tx1"/>
                  </a:solidFill>
                  <a:latin typeface="Segoe UI Black" panose="020B0A02040204020203" pitchFamily="34" charset="0"/>
                  <a:ea typeface="Segoe UI Black" panose="020B0A02040204020203" pitchFamily="34" charset="0"/>
                  <a:cs typeface="Times New Roman" panose="02020603050405020304" pitchFamily="18" charset="0"/>
                </a:rPr>
                <a:t>H3</a:t>
              </a:r>
              <a:endParaRPr lang="en-GB" sz="1200" kern="100">
                <a:effectLst/>
                <a:latin typeface="Segoe UI Black" panose="020B0A02040204020203" pitchFamily="34" charset="0"/>
                <a:ea typeface="Segoe UI Black" panose="020B0A02040204020203" pitchFamily="34" charset="0"/>
                <a:cs typeface="Times New Roman" panose="02020603050405020304" pitchFamily="18" charset="0"/>
              </a:endParaRPr>
            </a:p>
          </p:txBody>
        </p:sp>
      </p:grpSp>
    </p:spTree>
    <p:extLst>
      <p:ext uri="{BB962C8B-B14F-4D97-AF65-F5344CB8AC3E}">
        <p14:creationId xmlns:p14="http://schemas.microsoft.com/office/powerpoint/2010/main" val="351203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9CAC0-A13D-D91F-912A-B133D5B078C2}"/>
              </a:ext>
            </a:extLst>
          </p:cNvPr>
          <p:cNvSpPr>
            <a:spLocks noGrp="1"/>
          </p:cNvSpPr>
          <p:nvPr>
            <p:ph type="title"/>
          </p:nvPr>
        </p:nvSpPr>
        <p:spPr>
          <a:xfrm>
            <a:off x="6155705" y="1204721"/>
            <a:ext cx="5471135" cy="1446550"/>
          </a:xfrm>
        </p:spPr>
        <p:txBody>
          <a:bodyPr>
            <a:normAutofit/>
          </a:bodyPr>
          <a:lstStyle/>
          <a:p>
            <a:r>
              <a:rPr lang="en-US" altLang="en-US">
                <a:cs typeface="Arial"/>
              </a:rPr>
              <a:t>Research analysis</a:t>
            </a:r>
            <a:br>
              <a:rPr lang="en-US" altLang="en-US">
                <a:cs typeface="Arial"/>
              </a:rPr>
            </a:br>
            <a:endParaRPr lang="en-US"/>
          </a:p>
        </p:txBody>
      </p:sp>
      <p:sp>
        <p:nvSpPr>
          <p:cNvPr id="3" name="Content Placeholder 2">
            <a:extLst>
              <a:ext uri="{FF2B5EF4-FFF2-40B4-BE49-F238E27FC236}">
                <a16:creationId xmlns:a16="http://schemas.microsoft.com/office/drawing/2014/main" id="{CBC6B786-AAB8-5B23-AFB9-9078716FDEF2}"/>
              </a:ext>
            </a:extLst>
          </p:cNvPr>
          <p:cNvSpPr>
            <a:spLocks noGrp="1"/>
          </p:cNvSpPr>
          <p:nvPr>
            <p:ph idx="1"/>
          </p:nvPr>
        </p:nvSpPr>
        <p:spPr>
          <a:xfrm>
            <a:off x="6036296" y="2073402"/>
            <a:ext cx="5590545" cy="3806822"/>
          </a:xfrm>
        </p:spPr>
        <p:txBody>
          <a:bodyPr>
            <a:normAutofit/>
          </a:bodyPr>
          <a:lstStyle/>
          <a:p>
            <a:pPr>
              <a:lnSpc>
                <a:spcPct val="90000"/>
              </a:lnSpc>
            </a:pPr>
            <a:r>
              <a:rPr lang="en-US" sz="1200" dirty="0"/>
              <a:t>Data Collection and Sensors: Road monitoring systems rely on data collected from various sources, including in-road sensors, cameras, and user-contributed images. These data sources provide critical information for identifying road issues such as potholes, cracks, debris, and traffic congestion.</a:t>
            </a:r>
          </a:p>
          <a:p>
            <a:pPr>
              <a:lnSpc>
                <a:spcPct val="90000"/>
              </a:lnSpc>
            </a:pPr>
            <a:r>
              <a:rPr lang="en-US" sz="1200" dirty="0"/>
              <a:t>Data Processing and Analysis: Advanced algorithms and machine learning models process the collected data to identify road anomalies accurately. These models utilize computer vision techniques and deep learning, particularly Convolutional Neural Networks (CNNs), for image analysis.</a:t>
            </a:r>
          </a:p>
          <a:p>
            <a:pPr>
              <a:lnSpc>
                <a:spcPct val="90000"/>
              </a:lnSpc>
            </a:pPr>
            <a:r>
              <a:rPr lang="en-US" sz="1200" dirty="0"/>
              <a:t>User Interface: User-friendly interfaces encourage public engagement by enabling users to report road issues effortlessly. Real-time feedback through these interfaces fosters community involvement and responsibility for road safety.</a:t>
            </a:r>
          </a:p>
          <a:p>
            <a:pPr>
              <a:lnSpc>
                <a:spcPct val="90000"/>
              </a:lnSpc>
            </a:pPr>
            <a:r>
              <a:rPr lang="en-US" sz="1200" dirty="0"/>
              <a:t>Communication Networks: Data transmission and communication networks, including the Internet of Things (IoT) and wireless sensor networks, facilitate real-time data sharing and remote monitoring. These networks enhance the efficiency of road issue detection and maintenance.</a:t>
            </a:r>
          </a:p>
          <a:p>
            <a:pPr>
              <a:lnSpc>
                <a:spcPct val="90000"/>
              </a:lnSpc>
            </a:pPr>
            <a:r>
              <a:rPr lang="en-US" sz="1200" dirty="0"/>
              <a:t>Data Management: Robust data management systems are essential for storing and managing road issue data efficiently. This includes databases that enable quick access and analysis of historical and real-time data.</a:t>
            </a:r>
          </a:p>
        </p:txBody>
      </p:sp>
      <p:pic>
        <p:nvPicPr>
          <p:cNvPr id="5" name="Picture 4" descr="Blurred micro image of a street traffic">
            <a:extLst>
              <a:ext uri="{FF2B5EF4-FFF2-40B4-BE49-F238E27FC236}">
                <a16:creationId xmlns:a16="http://schemas.microsoft.com/office/drawing/2014/main" id="{DD1A951C-7A25-483E-78F3-F651E685DB70}"/>
              </a:ext>
            </a:extLst>
          </p:cNvPr>
          <p:cNvPicPr>
            <a:picLocks noChangeAspect="1"/>
          </p:cNvPicPr>
          <p:nvPr/>
        </p:nvPicPr>
        <p:blipFill rotWithShape="1">
          <a:blip r:embed="rId2"/>
          <a:srcRect l="17580" r="31588" b="-1"/>
          <a:stretch/>
        </p:blipFill>
        <p:spPr>
          <a:xfrm>
            <a:off x="1598809" y="1497220"/>
            <a:ext cx="3142971" cy="4127230"/>
          </a:xfrm>
          <a:prstGeom prst="rect">
            <a:avLst/>
          </a:prstGeom>
        </p:spPr>
      </p:pic>
      <p:sp>
        <p:nvSpPr>
          <p:cNvPr id="24" name="Cross 23">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86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663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54F5B-DC38-ADD1-C7A1-51380E3A39F4}"/>
              </a:ext>
            </a:extLst>
          </p:cNvPr>
          <p:cNvSpPr>
            <a:spLocks noGrp="1"/>
          </p:cNvSpPr>
          <p:nvPr>
            <p:ph type="title"/>
          </p:nvPr>
        </p:nvSpPr>
        <p:spPr>
          <a:xfrm>
            <a:off x="672725" y="523404"/>
            <a:ext cx="4114799" cy="1446550"/>
          </a:xfrm>
        </p:spPr>
        <p:txBody>
          <a:bodyPr>
            <a:normAutofit/>
          </a:bodyPr>
          <a:lstStyle/>
          <a:p>
            <a:r>
              <a:rPr lang="en-US" altLang="en-US" dirty="0">
                <a:cs typeface="Arial"/>
              </a:rPr>
              <a:t>Design</a:t>
            </a:r>
            <a:endParaRPr lang="en-US" dirty="0"/>
          </a:p>
        </p:txBody>
      </p:sp>
      <p:sp>
        <p:nvSpPr>
          <p:cNvPr id="3" name="Content Placeholder 2">
            <a:extLst>
              <a:ext uri="{FF2B5EF4-FFF2-40B4-BE49-F238E27FC236}">
                <a16:creationId xmlns:a16="http://schemas.microsoft.com/office/drawing/2014/main" id="{231F4FEF-8465-C759-1FD4-5F1B41A6A05C}"/>
              </a:ext>
            </a:extLst>
          </p:cNvPr>
          <p:cNvSpPr>
            <a:spLocks noGrp="1"/>
          </p:cNvSpPr>
          <p:nvPr>
            <p:ph idx="1"/>
          </p:nvPr>
        </p:nvSpPr>
        <p:spPr>
          <a:xfrm>
            <a:off x="601009" y="1531875"/>
            <a:ext cx="4472159" cy="4611961"/>
          </a:xfrm>
        </p:spPr>
        <p:txBody>
          <a:bodyPr>
            <a:normAutofit/>
          </a:bodyPr>
          <a:lstStyle/>
          <a:p>
            <a:pPr marL="0" indent="0">
              <a:lnSpc>
                <a:spcPct val="170000"/>
              </a:lnSpc>
              <a:buNone/>
            </a:pPr>
            <a:r>
              <a:rPr lang="en-US" sz="1100" dirty="0"/>
              <a:t>The Road Damage Detection Application's system architecture is a blueprint outlining its structure and functionality. It encompasses data collection from the RDD2020 dataset for training, a designed CNN model for image classification, and iterative model training. Image processing techniques standardize user-contributed images, and the user interface allows easy image uploads and provides comprehensible feedback.</a:t>
            </a:r>
          </a:p>
          <a:p>
            <a:pPr marL="0" indent="0">
              <a:lnSpc>
                <a:spcPct val="170000"/>
              </a:lnSpc>
              <a:buNone/>
            </a:pPr>
            <a:r>
              <a:rPr lang="en-US" sz="1100" dirty="0"/>
              <a:t>Data management includes a robust database schema for image data and user metadata, ensuring security and privacy compliance. Real-time feedback, the application's core, instantly analyzes user-uploaded images, engaging users with prompt anomaly detection. This architecture fosters a seamless flow of activities, from data collection to real-time feedback. It employs a Python-based stack with Detectron2 for object detection, OpenCV for image processing, and </a:t>
            </a:r>
            <a:r>
              <a:rPr lang="en-US" sz="1100" dirty="0" err="1"/>
              <a:t>Streamlit</a:t>
            </a:r>
            <a:r>
              <a:rPr lang="en-US" sz="1100" dirty="0"/>
              <a:t> for the user interface.</a:t>
            </a:r>
          </a:p>
          <a:p>
            <a:pPr>
              <a:lnSpc>
                <a:spcPct val="170000"/>
              </a:lnSpc>
            </a:pPr>
            <a:endParaRPr lang="en-US" sz="1100" dirty="0"/>
          </a:p>
        </p:txBody>
      </p:sp>
      <p:pic>
        <p:nvPicPr>
          <p:cNvPr id="4" name="Picture 3" descr="PlantUML Diagram">
            <a:extLst>
              <a:ext uri="{FF2B5EF4-FFF2-40B4-BE49-F238E27FC236}">
                <a16:creationId xmlns:a16="http://schemas.microsoft.com/office/drawing/2014/main" id="{6BE6F5F6-79F1-89F8-B632-8A56565DE220}"/>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bwMode="auto">
          <a:xfrm>
            <a:off x="5486709" y="2221068"/>
            <a:ext cx="5731624" cy="26795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9368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BB7BCD-3D4E-15CB-B8A0-46A826509150}"/>
              </a:ext>
            </a:extLst>
          </p:cNvPr>
          <p:cNvSpPr>
            <a:spLocks noGrp="1"/>
          </p:cNvSpPr>
          <p:nvPr>
            <p:ph type="title"/>
          </p:nvPr>
        </p:nvSpPr>
        <p:spPr>
          <a:xfrm>
            <a:off x="547219" y="855097"/>
            <a:ext cx="8267296" cy="1446550"/>
          </a:xfrm>
        </p:spPr>
        <p:txBody>
          <a:bodyPr/>
          <a:lstStyle/>
          <a:p>
            <a:r>
              <a:rPr lang="en-US" altLang="en-US" sz="4400" dirty="0">
                <a:cs typeface="Arial"/>
              </a:rPr>
              <a:t>Test results</a:t>
            </a:r>
            <a:endParaRPr lang="en-US" dirty="0"/>
          </a:p>
        </p:txBody>
      </p:sp>
      <p:graphicFrame>
        <p:nvGraphicFramePr>
          <p:cNvPr id="5" name="Table 4">
            <a:extLst>
              <a:ext uri="{FF2B5EF4-FFF2-40B4-BE49-F238E27FC236}">
                <a16:creationId xmlns:a16="http://schemas.microsoft.com/office/drawing/2014/main" id="{F0E8652E-3539-DFE1-37AF-9E2F7938711A}"/>
              </a:ext>
            </a:extLst>
          </p:cNvPr>
          <p:cNvGraphicFramePr>
            <a:graphicFrameLocks noGrp="1"/>
          </p:cNvGraphicFramePr>
          <p:nvPr>
            <p:extLst>
              <p:ext uri="{D42A27DB-BD31-4B8C-83A1-F6EECF244321}">
                <p14:modId xmlns:p14="http://schemas.microsoft.com/office/powerpoint/2010/main" val="2035959322"/>
              </p:ext>
            </p:extLst>
          </p:nvPr>
        </p:nvGraphicFramePr>
        <p:xfrm>
          <a:off x="657225" y="1752600"/>
          <a:ext cx="10344150" cy="461461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4248994408"/>
                    </a:ext>
                  </a:extLst>
                </a:gridCol>
                <a:gridCol w="1724025">
                  <a:extLst>
                    <a:ext uri="{9D8B030D-6E8A-4147-A177-3AD203B41FA5}">
                      <a16:colId xmlns:a16="http://schemas.microsoft.com/office/drawing/2014/main" val="1802110542"/>
                    </a:ext>
                  </a:extLst>
                </a:gridCol>
                <a:gridCol w="1724025">
                  <a:extLst>
                    <a:ext uri="{9D8B030D-6E8A-4147-A177-3AD203B41FA5}">
                      <a16:colId xmlns:a16="http://schemas.microsoft.com/office/drawing/2014/main" val="2096270027"/>
                    </a:ext>
                  </a:extLst>
                </a:gridCol>
                <a:gridCol w="1724025">
                  <a:extLst>
                    <a:ext uri="{9D8B030D-6E8A-4147-A177-3AD203B41FA5}">
                      <a16:colId xmlns:a16="http://schemas.microsoft.com/office/drawing/2014/main" val="369903861"/>
                    </a:ext>
                  </a:extLst>
                </a:gridCol>
                <a:gridCol w="1724025">
                  <a:extLst>
                    <a:ext uri="{9D8B030D-6E8A-4147-A177-3AD203B41FA5}">
                      <a16:colId xmlns:a16="http://schemas.microsoft.com/office/drawing/2014/main" val="2493235726"/>
                    </a:ext>
                  </a:extLst>
                </a:gridCol>
                <a:gridCol w="1724025">
                  <a:extLst>
                    <a:ext uri="{9D8B030D-6E8A-4147-A177-3AD203B41FA5}">
                      <a16:colId xmlns:a16="http://schemas.microsoft.com/office/drawing/2014/main" val="22715211"/>
                    </a:ext>
                  </a:extLst>
                </a:gridCol>
              </a:tblGrid>
              <a:tr h="284274">
                <a:tc>
                  <a:txBody>
                    <a:bodyPr/>
                    <a:lstStyle/>
                    <a:p>
                      <a:pPr marL="0" marR="0" algn="just">
                        <a:lnSpc>
                          <a:spcPct val="150000"/>
                        </a:lnSpc>
                        <a:spcBef>
                          <a:spcPts val="0"/>
                        </a:spcBef>
                        <a:spcAft>
                          <a:spcPts val="0"/>
                        </a:spcAft>
                      </a:pPr>
                      <a:r>
                        <a:rPr lang="en-US" sz="1200">
                          <a:effectLst/>
                        </a:rPr>
                        <a:t>Test Case</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Description</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Expected Result</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Actual Result</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Status</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2803033679"/>
                  </a:ext>
                </a:extLst>
              </a:tr>
              <a:tr h="435477">
                <a:tc>
                  <a:txBody>
                    <a:bodyPr/>
                    <a:lstStyle/>
                    <a:p>
                      <a:pPr marL="0" marR="0" algn="just">
                        <a:lnSpc>
                          <a:spcPct val="150000"/>
                        </a:lnSpc>
                        <a:spcBef>
                          <a:spcPts val="0"/>
                        </a:spcBef>
                        <a:spcAft>
                          <a:spcPts val="0"/>
                        </a:spcAft>
                      </a:pPr>
                      <a:r>
                        <a:rPr lang="en-US" sz="1200">
                          <a:effectLst/>
                        </a:rPr>
                        <a:t>TC-01</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Detection of Pothole</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a clear pothole.</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Pothole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Pothole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Passed</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1423832987"/>
                  </a:ext>
                </a:extLst>
              </a:tr>
              <a:tr h="586678">
                <a:tc>
                  <a:txBody>
                    <a:bodyPr/>
                    <a:lstStyle/>
                    <a:p>
                      <a:pPr marL="0" marR="0" algn="just">
                        <a:lnSpc>
                          <a:spcPct val="150000"/>
                        </a:lnSpc>
                        <a:spcBef>
                          <a:spcPts val="0"/>
                        </a:spcBef>
                        <a:spcAft>
                          <a:spcPts val="0"/>
                        </a:spcAft>
                      </a:pPr>
                      <a:r>
                        <a:rPr lang="en-US" sz="1200">
                          <a:effectLst/>
                        </a:rPr>
                        <a:t>TC-02</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Detection of Longitudinal Crack</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a longitudinal crack.</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Crack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Crack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Passed</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2989128500"/>
                  </a:ext>
                </a:extLst>
              </a:tr>
              <a:tr h="586678">
                <a:tc>
                  <a:txBody>
                    <a:bodyPr/>
                    <a:lstStyle/>
                    <a:p>
                      <a:pPr marL="0" marR="0" algn="just">
                        <a:lnSpc>
                          <a:spcPct val="150000"/>
                        </a:lnSpc>
                        <a:spcBef>
                          <a:spcPts val="0"/>
                        </a:spcBef>
                        <a:spcAft>
                          <a:spcPts val="0"/>
                        </a:spcAft>
                      </a:pPr>
                      <a:r>
                        <a:rPr lang="en-US" sz="1200">
                          <a:effectLst/>
                        </a:rPr>
                        <a:t>TC-03</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Detection of Transverse Crack</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a transverse crack.</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Crack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Crack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Passed</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172707989"/>
                  </a:ext>
                </a:extLst>
              </a:tr>
              <a:tr h="435477">
                <a:tc>
                  <a:txBody>
                    <a:bodyPr/>
                    <a:lstStyle/>
                    <a:p>
                      <a:pPr marL="0" marR="0" algn="just">
                        <a:lnSpc>
                          <a:spcPct val="150000"/>
                        </a:lnSpc>
                        <a:spcBef>
                          <a:spcPts val="0"/>
                        </a:spcBef>
                        <a:spcAft>
                          <a:spcPts val="0"/>
                        </a:spcAft>
                      </a:pPr>
                      <a:r>
                        <a:rPr lang="en-US" sz="1200">
                          <a:effectLst/>
                        </a:rPr>
                        <a:t>TC-04</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Detection of Aligator Crack</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an aligator crack.</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Crack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Crack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Passed</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2771010130"/>
                  </a:ext>
                </a:extLst>
              </a:tr>
              <a:tr h="586678">
                <a:tc>
                  <a:txBody>
                    <a:bodyPr/>
                    <a:lstStyle/>
                    <a:p>
                      <a:pPr marL="0" marR="0" algn="just">
                        <a:lnSpc>
                          <a:spcPct val="150000"/>
                        </a:lnSpc>
                        <a:spcBef>
                          <a:spcPts val="0"/>
                        </a:spcBef>
                        <a:spcAft>
                          <a:spcPts val="0"/>
                        </a:spcAft>
                      </a:pPr>
                      <a:r>
                        <a:rPr lang="en-US" sz="1200">
                          <a:effectLst/>
                        </a:rPr>
                        <a:t>TC-05</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No Damage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no visible road damage.</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No damage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No damage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Passed</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375332618"/>
                  </a:ext>
                </a:extLst>
              </a:tr>
              <a:tr h="737881">
                <a:tc>
                  <a:txBody>
                    <a:bodyPr/>
                    <a:lstStyle/>
                    <a:p>
                      <a:pPr marL="0" marR="0" algn="just">
                        <a:lnSpc>
                          <a:spcPct val="150000"/>
                        </a:lnSpc>
                        <a:spcBef>
                          <a:spcPts val="0"/>
                        </a:spcBef>
                        <a:spcAft>
                          <a:spcPts val="0"/>
                        </a:spcAft>
                      </a:pPr>
                      <a:r>
                        <a:rPr lang="en-US" sz="1200">
                          <a:effectLst/>
                        </a:rPr>
                        <a:t>TC-06</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High-Confidence Detection</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a pothole, high confidence threshold.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Pothole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Pothole detected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Passed</a:t>
                      </a:r>
                      <a:endParaRPr lang="en-US" sz="120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3995291150"/>
                  </a:ext>
                </a:extLst>
              </a:tr>
              <a:tr h="737881">
                <a:tc>
                  <a:txBody>
                    <a:bodyPr/>
                    <a:lstStyle/>
                    <a:p>
                      <a:pPr marL="0" marR="0" algn="just">
                        <a:lnSpc>
                          <a:spcPct val="150000"/>
                        </a:lnSpc>
                        <a:spcBef>
                          <a:spcPts val="0"/>
                        </a:spcBef>
                        <a:spcAft>
                          <a:spcPts val="0"/>
                        </a:spcAft>
                      </a:pPr>
                      <a:r>
                        <a:rPr lang="en-US" sz="1200">
                          <a:effectLst/>
                        </a:rPr>
                        <a:t>TC-07</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Low-Confidence Detection</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Input image with a crack, low confidence threshold.</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No detection</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a:effectLst/>
                        </a:rPr>
                        <a:t>No detection</a:t>
                      </a:r>
                      <a:endParaRPr lang="en-US" sz="1200">
                        <a:effectLst/>
                        <a:latin typeface="Times New Roman" panose="02020603050405020304" pitchFamily="18" charset="0"/>
                        <a:ea typeface="Times New Roman" panose="02020603050405020304" pitchFamily="18" charset="0"/>
                      </a:endParaRPr>
                    </a:p>
                  </a:txBody>
                  <a:tcPr marL="27442" marR="27442" marT="0" marB="0"/>
                </a:tc>
                <a:tc>
                  <a:txBody>
                    <a:bodyPr/>
                    <a:lstStyle/>
                    <a:p>
                      <a:pPr marL="0" marR="0" algn="just">
                        <a:lnSpc>
                          <a:spcPct val="150000"/>
                        </a:lnSpc>
                        <a:spcBef>
                          <a:spcPts val="0"/>
                        </a:spcBef>
                        <a:spcAft>
                          <a:spcPts val="0"/>
                        </a:spcAft>
                      </a:pPr>
                      <a:r>
                        <a:rPr lang="en-US" sz="1200" dirty="0">
                          <a:effectLst/>
                        </a:rPr>
                        <a:t>Passed</a:t>
                      </a:r>
                      <a:endParaRPr lang="en-US" sz="1200" dirty="0">
                        <a:effectLst/>
                        <a:latin typeface="Times New Roman" panose="02020603050405020304" pitchFamily="18" charset="0"/>
                        <a:ea typeface="Times New Roman" panose="02020603050405020304" pitchFamily="18" charset="0"/>
                      </a:endParaRPr>
                    </a:p>
                  </a:txBody>
                  <a:tcPr marL="27442" marR="27442" marT="0" marB="0"/>
                </a:tc>
                <a:extLst>
                  <a:ext uri="{0D108BD9-81ED-4DB2-BD59-A6C34878D82A}">
                    <a16:rowId xmlns:a16="http://schemas.microsoft.com/office/drawing/2014/main" val="967365229"/>
                  </a:ext>
                </a:extLst>
              </a:tr>
            </a:tbl>
          </a:graphicData>
        </a:graphic>
      </p:graphicFrame>
    </p:spTree>
    <p:extLst>
      <p:ext uri="{BB962C8B-B14F-4D97-AF65-F5344CB8AC3E}">
        <p14:creationId xmlns:p14="http://schemas.microsoft.com/office/powerpoint/2010/main" val="226539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Exclamation mark on a yellow background">
            <a:extLst>
              <a:ext uri="{FF2B5EF4-FFF2-40B4-BE49-F238E27FC236}">
                <a16:creationId xmlns:a16="http://schemas.microsoft.com/office/drawing/2014/main" id="{A987A8A8-7757-4D30-0565-70B967BA5735}"/>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32"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sp>
        <p:nvSpPr>
          <p:cNvPr id="34" name="Rectangle 33">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D0EBA-E0FF-1AF8-090A-4C137B704F73}"/>
              </a:ext>
            </a:extLst>
          </p:cNvPr>
          <p:cNvSpPr>
            <a:spLocks noGrp="1"/>
          </p:cNvSpPr>
          <p:nvPr>
            <p:ph type="title"/>
          </p:nvPr>
        </p:nvSpPr>
        <p:spPr>
          <a:xfrm>
            <a:off x="565149" y="1052321"/>
            <a:ext cx="8267296" cy="1446550"/>
          </a:xfrm>
        </p:spPr>
        <p:txBody>
          <a:bodyPr>
            <a:normAutofit/>
          </a:bodyPr>
          <a:lstStyle/>
          <a:p>
            <a:r>
              <a:rPr lang="en-US" altLang="en-US" dirty="0">
                <a:cs typeface="Arial"/>
              </a:rPr>
              <a:t>Conclusion</a:t>
            </a:r>
            <a:endParaRPr lang="en-US" dirty="0"/>
          </a:p>
        </p:txBody>
      </p:sp>
      <p:sp>
        <p:nvSpPr>
          <p:cNvPr id="4" name="Content Placeholder 3">
            <a:extLst>
              <a:ext uri="{FF2B5EF4-FFF2-40B4-BE49-F238E27FC236}">
                <a16:creationId xmlns:a16="http://schemas.microsoft.com/office/drawing/2014/main" id="{04DA8674-98D5-BDF9-8D10-5E0DE8A7166C}"/>
              </a:ext>
            </a:extLst>
          </p:cNvPr>
          <p:cNvSpPr>
            <a:spLocks noGrp="1"/>
          </p:cNvSpPr>
          <p:nvPr>
            <p:ph idx="1"/>
          </p:nvPr>
        </p:nvSpPr>
        <p:spPr>
          <a:xfrm>
            <a:off x="565150" y="2047875"/>
            <a:ext cx="8267296" cy="4229099"/>
          </a:xfrm>
        </p:spPr>
        <p:txBody>
          <a:bodyPr>
            <a:normAutofit/>
          </a:bodyPr>
          <a:lstStyle/>
          <a:p>
            <a:pPr>
              <a:lnSpc>
                <a:spcPct val="90000"/>
              </a:lnSpc>
            </a:pPr>
            <a:r>
              <a:rPr lang="en-US" sz="1400" b="0" i="0" dirty="0">
                <a:effectLst/>
                <a:latin typeface="Söhne"/>
              </a:rPr>
              <a:t>The Road Damage Detection Application represents a significant leap in the field of road infrastructure management. Its ability to efficiently detect and classify road damage from images offers several key advantages. Firstly, it provides a comprehensive solution for assessing road conditions by identifying various types of damage, empowering road authorities and transportation agencies with essential insights into their road networks.</a:t>
            </a:r>
          </a:p>
          <a:p>
            <a:pPr>
              <a:lnSpc>
                <a:spcPct val="90000"/>
              </a:lnSpc>
            </a:pPr>
            <a:r>
              <a:rPr lang="en-US" sz="1400" b="0" i="0" dirty="0">
                <a:effectLst/>
                <a:latin typeface="Söhne"/>
              </a:rPr>
              <a:t>Furthermore, the application facilitates more effective maintenance planning by offering accurate and real-time data on road damage. This translates into cost savings, heightened road safety, and reduced commuter inconvenience.</a:t>
            </a:r>
          </a:p>
          <a:p>
            <a:pPr>
              <a:lnSpc>
                <a:spcPct val="90000"/>
              </a:lnSpc>
            </a:pPr>
            <a:r>
              <a:rPr lang="en-US" sz="1400" b="0" i="0" dirty="0">
                <a:effectLst/>
                <a:latin typeface="Söhne"/>
              </a:rPr>
              <a:t>The user-friendly interface, thanks to </a:t>
            </a:r>
            <a:r>
              <a:rPr lang="en-US" sz="1400" b="0" i="0" dirty="0" err="1">
                <a:effectLst/>
                <a:latin typeface="Söhne"/>
              </a:rPr>
              <a:t>Streamlit</a:t>
            </a:r>
            <a:r>
              <a:rPr lang="en-US" sz="1400" b="0" i="0" dirty="0">
                <a:effectLst/>
                <a:latin typeface="Söhne"/>
              </a:rPr>
              <a:t>, ensures accessibility to users of all technical backgrounds, encouraging widespread adoption and data contribution. Valuable lessons learned during the application's development span technical, data management, and user interaction aspects, paving the way for future advancements in the field.</a:t>
            </a:r>
          </a:p>
          <a:p>
            <a:pPr>
              <a:lnSpc>
                <a:spcPct val="90000"/>
              </a:lnSpc>
            </a:pPr>
            <a:r>
              <a:rPr lang="en-US" sz="1400" b="0" i="0" dirty="0">
                <a:effectLst/>
                <a:latin typeface="Söhne"/>
              </a:rPr>
              <a:t>Emphasizing data privacy and regulatory compliance underscores the secure and transparent handling of user data. Lastly, the application's scalability ensures adaptability to growing data volumes and user loads, meeting the evolving needs of road maintenance authorities.</a:t>
            </a:r>
          </a:p>
          <a:p>
            <a:pPr>
              <a:lnSpc>
                <a:spcPct val="90000"/>
              </a:lnSpc>
            </a:pPr>
            <a:r>
              <a:rPr lang="en-US" sz="1400" b="0" i="0" dirty="0">
                <a:effectLst/>
                <a:latin typeface="Söhne"/>
              </a:rPr>
              <a:t>As it continues to evolve, the Road Damage Detection Application holds the promise of making a lasting impact on road infrastructure management, enhancing safety, efficiency, and overall road quality.</a:t>
            </a:r>
          </a:p>
          <a:p>
            <a:pPr marL="0" indent="0">
              <a:lnSpc>
                <a:spcPct val="90000"/>
              </a:lnSpc>
              <a:buNone/>
            </a:pPr>
            <a:endParaRPr lang="en-US" sz="1400" dirty="0"/>
          </a:p>
        </p:txBody>
      </p:sp>
      <p:sp>
        <p:nvSpPr>
          <p:cNvPr id="36" name="Cross 35">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3445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adridVTI">
  <a:themeElements>
    <a:clrScheme name="AnalogousFromRegularSeedRightStep">
      <a:dk1>
        <a:srgbClr val="000000"/>
      </a:dk1>
      <a:lt1>
        <a:srgbClr val="FFFFFF"/>
      </a:lt1>
      <a:dk2>
        <a:srgbClr val="413124"/>
      </a:dk2>
      <a:lt2>
        <a:srgbClr val="E2E8E8"/>
      </a:lt2>
      <a:accent1>
        <a:srgbClr val="C3554D"/>
      </a:accent1>
      <a:accent2>
        <a:srgbClr val="B1753B"/>
      </a:accent2>
      <a:accent3>
        <a:srgbClr val="AFA545"/>
      </a:accent3>
      <a:accent4>
        <a:srgbClr val="88AE3A"/>
      </a:accent4>
      <a:accent5>
        <a:srgbClr val="65B748"/>
      </a:accent5>
      <a:accent6>
        <a:srgbClr val="3BB14D"/>
      </a:accent6>
      <a:hlink>
        <a:srgbClr val="329097"/>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73</TotalTime>
  <Words>1242</Words>
  <Application>Microsoft Office PowerPoint</Application>
  <PresentationFormat>Widescreen</PresentationFormat>
  <Paragraphs>113</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Microsoft JhengHei UI Light</vt:lpstr>
      <vt:lpstr>Arial</vt:lpstr>
      <vt:lpstr>Avenir Next</vt:lpstr>
      <vt:lpstr>Calibri</vt:lpstr>
      <vt:lpstr>Seaford Display</vt:lpstr>
      <vt:lpstr>Segoe UI Black</vt:lpstr>
      <vt:lpstr>Söhne</vt:lpstr>
      <vt:lpstr>System Font Regular</vt:lpstr>
      <vt:lpstr>Tenorite</vt:lpstr>
      <vt:lpstr>Times New Roman</vt:lpstr>
      <vt:lpstr>MadridVTI</vt:lpstr>
      <vt:lpstr>ROAD CONDITION MONITORING SYTEM USING DEEP LEARNING</vt:lpstr>
      <vt:lpstr>Problem statement</vt:lpstr>
      <vt:lpstr>System Diagram</vt:lpstr>
      <vt:lpstr>Literature review  </vt:lpstr>
      <vt:lpstr>Conceptual diagram</vt:lpstr>
      <vt:lpstr>Research analysis </vt:lpstr>
      <vt:lpstr>Design</vt:lpstr>
      <vt:lpstr>Test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CONDITION MONITORING SYTEM USING DEEP LEARNING</dc:title>
  <dc:creator>MOHAMED ALAVUDEEN (2313069)</dc:creator>
  <cp:lastModifiedBy>Pirabakaran Perampalavanar</cp:lastModifiedBy>
  <cp:revision>3</cp:revision>
  <dcterms:created xsi:type="dcterms:W3CDTF">2023-10-19T17:42:06Z</dcterms:created>
  <dcterms:modified xsi:type="dcterms:W3CDTF">2023-10-20T04:18:27Z</dcterms:modified>
</cp:coreProperties>
</file>