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gvtgaSmad4qGT6qt2ZW5MmUoa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6aa84d6f42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g16aa84d6f4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6aa84d6f4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g16aa84d6f4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aa84d6f4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g16aa84d6f4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6aa84d6f4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16aa84d6f4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6aa84d6f42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g16aa84d6f4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14"/>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a:endParaRPr/>
          </a:p>
        </p:txBody>
      </p:sp>
      <p:sp>
        <p:nvSpPr>
          <p:cNvPr id="41" name="Google Shape;41;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3"/>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07" name="Google Shape;107;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4"/>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Font typeface="Century Gothic"/>
              <a:buNone/>
              <a:defRPr sz="1600">
                <a:solidFill>
                  <a:srgbClr val="7F7F7F"/>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14" name="Google Shape;114;p24"/>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15" name="Google Shape;115;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119" name="Google Shape;119;p2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0" name="Google Shape;120;p2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24" name="Google Shape;124;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1" name="Google Shape;131;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2" name="Google Shape;132;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
        <p:nvSpPr>
          <p:cNvPr id="136" name="Google Shape;136;p2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37" name="Google Shape;137;p2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7"/>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1" name="Google Shape;141;p27"/>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2" name="Google Shape;14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8"/>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9" name="Google Shape;14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9"/>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6" name="Google Shape;156;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8" name="Google Shape;48;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6"/>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2000"/>
              <a:buNone/>
              <a:defRPr sz="20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55" name="Google Shape;55;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62" name="Google Shape;62;p17"/>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63" name="Google Shape;63;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70" name="Google Shape;70;p18"/>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1" name="Google Shape;71;p18"/>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72" name="Google Shape;72;p18"/>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3" name="Google Shape;7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000"/>
              <a:buFont typeface="Century Gothic"/>
              <a:buNone/>
              <a:defRPr sz="2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1"/>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21"/>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92" name="Google Shape;92;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2"/>
          <p:cNvSpPr>
            <a:spLocks noGrp="1"/>
          </p:cNvSpPr>
          <p:nvPr>
            <p:ph type="pic" idx="2"/>
          </p:nvPr>
        </p:nvSpPr>
        <p:spPr>
          <a:xfrm>
            <a:off x="2589212" y="634965"/>
            <a:ext cx="8915400" cy="3854970"/>
          </a:xfrm>
          <a:prstGeom prst="rect">
            <a:avLst/>
          </a:prstGeom>
          <a:noFill/>
          <a:ln>
            <a:noFill/>
          </a:ln>
        </p:spPr>
      </p:sp>
      <p:sp>
        <p:nvSpPr>
          <p:cNvPr id="99" name="Google Shape;99;p22"/>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200"/>
              <a:buNone/>
              <a:defRPr sz="12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100" name="Google Shape;100;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6E4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3"/>
          <p:cNvGrpSpPr/>
          <p:nvPr/>
        </p:nvGrpSpPr>
        <p:grpSpPr>
          <a:xfrm>
            <a:off x="1" y="228600"/>
            <a:ext cx="2851516" cy="6638628"/>
            <a:chOff x="2487613" y="285750"/>
            <a:chExt cx="2428875" cy="5654676"/>
          </a:xfrm>
        </p:grpSpPr>
        <p:sp>
          <p:nvSpPr>
            <p:cNvPr id="7" name="Google Shape;7;p1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Google Shape;19;p13"/>
          <p:cNvGrpSpPr/>
          <p:nvPr/>
        </p:nvGrpSpPr>
        <p:grpSpPr>
          <a:xfrm>
            <a:off x="27221" y="-32"/>
            <a:ext cx="2356674" cy="6853285"/>
            <a:chOff x="6627813" y="195454"/>
            <a:chExt cx="1952625" cy="5678297"/>
          </a:xfrm>
        </p:grpSpPr>
        <p:sp>
          <p:nvSpPr>
            <p:cNvPr id="20" name="Google Shape;20;p13"/>
            <p:cNvSpPr/>
            <p:nvPr/>
          </p:nvSpPr>
          <p:spPr>
            <a:xfrm>
              <a:off x="6627813" y="195454"/>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1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4" name="Google Shape;34;p13"/>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1"/>
              </a:buClr>
              <a:buSzPts val="1800"/>
              <a:buFont typeface="Noto San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1143000" y="1851128"/>
            <a:ext cx="9821008" cy="1820009"/>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rgbClr val="262626"/>
              </a:buClr>
              <a:buSzPct val="100000"/>
              <a:buFont typeface="Times New Roman"/>
              <a:buNone/>
            </a:pPr>
            <a:r>
              <a:rPr lang="en-IN" sz="6000">
                <a:latin typeface="Times New Roman"/>
                <a:ea typeface="Times New Roman"/>
                <a:cs typeface="Times New Roman"/>
                <a:sym typeface="Times New Roman"/>
              </a:rPr>
              <a:t>Defense &amp; Isolation Against Digital Adversaries</a:t>
            </a:r>
            <a:endParaRPr/>
          </a:p>
        </p:txBody>
      </p:sp>
      <p:sp>
        <p:nvSpPr>
          <p:cNvPr id="165" name="Google Shape;165;p1"/>
          <p:cNvSpPr txBox="1">
            <a:spLocks noGrp="1"/>
          </p:cNvSpPr>
          <p:nvPr>
            <p:ph type="subTitle" idx="1"/>
          </p:nvPr>
        </p:nvSpPr>
        <p:spPr>
          <a:xfrm>
            <a:off x="1943100" y="4457700"/>
            <a:ext cx="5776800" cy="13728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0"/>
              </a:spcBef>
              <a:spcAft>
                <a:spcPts val="0"/>
              </a:spcAft>
              <a:buSzPct val="100000"/>
              <a:buNone/>
            </a:pPr>
            <a:r>
              <a:rPr lang="en-IN" sz="9600">
                <a:latin typeface="Times New Roman"/>
                <a:ea typeface="Times New Roman"/>
                <a:cs typeface="Times New Roman"/>
                <a:sym typeface="Times New Roman"/>
              </a:rPr>
              <a:t>Chinmay Pandey - 2019-B-20092001A</a:t>
            </a:r>
            <a:endParaRPr/>
          </a:p>
          <a:p>
            <a:pPr marL="0" lvl="0" indent="0" algn="l" rtl="0">
              <a:lnSpc>
                <a:spcPct val="100000"/>
              </a:lnSpc>
              <a:spcBef>
                <a:spcPts val="1000"/>
              </a:spcBef>
              <a:spcAft>
                <a:spcPts val="0"/>
              </a:spcAft>
              <a:buSzPct val="100000"/>
              <a:buNone/>
            </a:pPr>
            <a:r>
              <a:rPr lang="en-IN" sz="9600">
                <a:latin typeface="Times New Roman"/>
                <a:ea typeface="Times New Roman"/>
                <a:cs typeface="Times New Roman"/>
                <a:sym typeface="Times New Roman"/>
              </a:rPr>
              <a:t>Prasad Suman Mohan - 2019-B-15112001A</a:t>
            </a:r>
            <a:endParaRPr/>
          </a:p>
          <a:p>
            <a:pPr marL="0" lvl="0" indent="0" algn="l" rtl="0">
              <a:lnSpc>
                <a:spcPct val="100000"/>
              </a:lnSpc>
              <a:spcBef>
                <a:spcPts val="1000"/>
              </a:spcBef>
              <a:spcAft>
                <a:spcPts val="0"/>
              </a:spcAft>
              <a:buSzPct val="100000"/>
              <a:buNone/>
            </a:pPr>
            <a:r>
              <a:rPr lang="en-IN" sz="9600">
                <a:latin typeface="Times New Roman"/>
                <a:ea typeface="Times New Roman"/>
                <a:cs typeface="Times New Roman"/>
                <a:sym typeface="Times New Roman"/>
              </a:rPr>
              <a:t>Ashutosh Mahajan - 2019-B-26042002</a:t>
            </a:r>
            <a:endParaRPr/>
          </a:p>
          <a:p>
            <a:pPr marL="0" lvl="0" indent="0" algn="l" rtl="0">
              <a:lnSpc>
                <a:spcPct val="100000"/>
              </a:lnSpc>
              <a:spcBef>
                <a:spcPts val="1000"/>
              </a:spcBef>
              <a:spcAft>
                <a:spcPts val="0"/>
              </a:spcAft>
              <a:buSzPct val="100000"/>
              <a:buNone/>
            </a:pPr>
            <a:r>
              <a:rPr lang="en-IN" sz="2600">
                <a:latin typeface="Times New Roman"/>
                <a:ea typeface="Times New Roman"/>
                <a:cs typeface="Times New Roman"/>
                <a:sym typeface="Times New Roman"/>
              </a:rPr>
              <a:t>																	</a:t>
            </a:r>
            <a:endParaRPr/>
          </a:p>
          <a:p>
            <a:pPr marL="0" lvl="0" indent="0" algn="l" rtl="0">
              <a:lnSpc>
                <a:spcPct val="100000"/>
              </a:lnSpc>
              <a:spcBef>
                <a:spcPts val="1000"/>
              </a:spcBef>
              <a:spcAft>
                <a:spcPts val="0"/>
              </a:spcAft>
              <a:buSzPct val="100000"/>
              <a:buNone/>
            </a:pPr>
            <a:r>
              <a:rPr lang="en-IN" sz="2600">
                <a:latin typeface="Times New Roman"/>
                <a:ea typeface="Times New Roman"/>
                <a:cs typeface="Times New Roman"/>
                <a:sym typeface="Times New Roman"/>
              </a:rPr>
              <a:t>												    																					</a:t>
            </a:r>
            <a:endParaRPr/>
          </a:p>
          <a:p>
            <a:pPr marL="0" lvl="0" indent="0" algn="l" rtl="0">
              <a:lnSpc>
                <a:spcPct val="100000"/>
              </a:lnSpc>
              <a:spcBef>
                <a:spcPts val="1000"/>
              </a:spcBef>
              <a:spcAft>
                <a:spcPts val="0"/>
              </a:spcAft>
              <a:buSzPct val="100000"/>
              <a:buNone/>
            </a:pPr>
            <a:r>
              <a:rPr lang="en-IN" sz="26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0" lvl="0" indent="0" algn="ctr" rtl="0">
              <a:lnSpc>
                <a:spcPct val="100000"/>
              </a:lnSpc>
              <a:spcBef>
                <a:spcPts val="1000"/>
              </a:spcBef>
              <a:spcAft>
                <a:spcPts val="0"/>
              </a:spcAft>
              <a:buSzPct val="100000"/>
              <a:buNone/>
            </a:pPr>
            <a:endParaRPr sz="2600">
              <a:latin typeface="Times New Roman"/>
              <a:ea typeface="Times New Roman"/>
              <a:cs typeface="Times New Roman"/>
              <a:sym typeface="Times New Roman"/>
            </a:endParaRPr>
          </a:p>
          <a:p>
            <a:pPr marL="0" lvl="0" indent="0" algn="l" rtl="0">
              <a:lnSpc>
                <a:spcPct val="100000"/>
              </a:lnSpc>
              <a:spcBef>
                <a:spcPts val="1000"/>
              </a:spcBef>
              <a:spcAft>
                <a:spcPts val="0"/>
              </a:spcAft>
              <a:buSzPct val="100000"/>
              <a:buNone/>
            </a:pPr>
            <a:r>
              <a:rPr lang="en-IN"/>
              <a:t>																					</a:t>
            </a:r>
            <a:endParaRPr/>
          </a:p>
        </p:txBody>
      </p:sp>
      <p:pic>
        <p:nvPicPr>
          <p:cNvPr id="166" name="Google Shape;166;p1" descr="G:\ADYPU DOC\Logo\logo2.JPG"/>
          <p:cNvPicPr preferRelativeResize="0"/>
          <p:nvPr/>
        </p:nvPicPr>
        <p:blipFill rotWithShape="1">
          <a:blip r:embed="rId3">
            <a:alphaModFix/>
          </a:blip>
          <a:srcRect/>
          <a:stretch/>
        </p:blipFill>
        <p:spPr>
          <a:xfrm>
            <a:off x="1143001" y="167053"/>
            <a:ext cx="9213980" cy="1538653"/>
          </a:xfrm>
          <a:prstGeom prst="rect">
            <a:avLst/>
          </a:prstGeom>
          <a:noFill/>
          <a:ln>
            <a:noFill/>
          </a:ln>
        </p:spPr>
      </p:pic>
      <p:sp>
        <p:nvSpPr>
          <p:cNvPr id="167" name="Google Shape;167;p1"/>
          <p:cNvSpPr/>
          <p:nvPr/>
        </p:nvSpPr>
        <p:spPr>
          <a:xfrm>
            <a:off x="9047896" y="4457700"/>
            <a:ext cx="277255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chemeClr val="dk1"/>
                </a:solidFill>
                <a:latin typeface="Times New Roman"/>
                <a:ea typeface="Times New Roman"/>
                <a:cs typeface="Times New Roman"/>
                <a:sym typeface="Times New Roman"/>
              </a:rPr>
              <a:t>Prof. Sukesh Kothari</a:t>
            </a:r>
            <a:endParaRPr sz="24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txBox="1">
            <a:spLocks noGrp="1"/>
          </p:cNvSpPr>
          <p:nvPr>
            <p:ph type="title"/>
          </p:nvPr>
        </p:nvSpPr>
        <p:spPr>
          <a:xfrm>
            <a:off x="1595681" y="464054"/>
            <a:ext cx="8911687" cy="70227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300"/>
              <a:buFont typeface="Times New Roman"/>
              <a:buNone/>
            </a:pPr>
            <a:r>
              <a:rPr lang="en-IN" sz="3300">
                <a:latin typeface="Times New Roman"/>
                <a:ea typeface="Times New Roman"/>
                <a:cs typeface="Times New Roman"/>
                <a:sym typeface="Times New Roman"/>
              </a:rPr>
              <a:t>Methodology</a:t>
            </a:r>
            <a:endParaRPr/>
          </a:p>
        </p:txBody>
      </p:sp>
      <p:sp>
        <p:nvSpPr>
          <p:cNvPr id="224" name="Google Shape;224;p8"/>
          <p:cNvSpPr txBox="1">
            <a:spLocks noGrp="1"/>
          </p:cNvSpPr>
          <p:nvPr>
            <p:ph type="body" idx="1"/>
          </p:nvPr>
        </p:nvSpPr>
        <p:spPr>
          <a:xfrm>
            <a:off x="1595681" y="1377522"/>
            <a:ext cx="9720019" cy="4020876"/>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100000"/>
              </a:lnSpc>
              <a:spcBef>
                <a:spcPts val="0"/>
              </a:spcBef>
              <a:spcAft>
                <a:spcPts val="0"/>
              </a:spcAft>
              <a:buSzPts val="1800"/>
              <a:buFont typeface="Noto Sans Symbols"/>
              <a:buChar char="❑"/>
            </a:pPr>
            <a:r>
              <a:rPr lang="en-IN" b="1"/>
              <a:t>Simulation to test the entire program</a:t>
            </a:r>
            <a:endParaRPr b="1"/>
          </a:p>
          <a:p>
            <a:pPr marL="742950" lvl="1" indent="-285750" algn="l" rtl="0">
              <a:lnSpc>
                <a:spcPct val="100000"/>
              </a:lnSpc>
              <a:spcBef>
                <a:spcPts val="1000"/>
              </a:spcBef>
              <a:spcAft>
                <a:spcPts val="0"/>
              </a:spcAft>
              <a:buSzPts val="1600"/>
              <a:buFont typeface="Arial"/>
              <a:buChar char="•"/>
            </a:pPr>
            <a:r>
              <a:rPr lang="en-IN"/>
              <a:t>We use type-2 virtualization to host the entire infrastructure in local machine.</a:t>
            </a:r>
            <a:endParaRPr/>
          </a:p>
          <a:p>
            <a:pPr marL="742950" lvl="1" indent="-285750" algn="l" rtl="0">
              <a:lnSpc>
                <a:spcPct val="100000"/>
              </a:lnSpc>
              <a:spcBef>
                <a:spcPts val="1000"/>
              </a:spcBef>
              <a:spcAft>
                <a:spcPts val="0"/>
              </a:spcAft>
              <a:buSzPts val="1600"/>
              <a:buFont typeface="Arial"/>
              <a:buChar char="•"/>
            </a:pPr>
            <a:r>
              <a:rPr lang="en-IN"/>
              <a:t>Docker instances will act as DNS servers and everything including name servers, dns servers will be virtualized.</a:t>
            </a:r>
            <a:endParaRPr/>
          </a:p>
          <a:p>
            <a:pPr marL="742950" lvl="1" indent="-285750" algn="l" rtl="0">
              <a:lnSpc>
                <a:spcPct val="100000"/>
              </a:lnSpc>
              <a:spcBef>
                <a:spcPts val="1000"/>
              </a:spcBef>
              <a:spcAft>
                <a:spcPts val="0"/>
              </a:spcAft>
              <a:buSzPts val="1600"/>
              <a:buFont typeface="Arial"/>
              <a:buChar char="•"/>
            </a:pPr>
            <a:r>
              <a:rPr lang="en-IN"/>
              <a:t>One application will be hosted on a virtualized instance that acts as our legitimate host application and another honeypot instance will have same but less functional software full of fake data and vulnerabilities to lure attacker into thinking they got the access.</a:t>
            </a:r>
            <a:endParaRPr/>
          </a:p>
          <a:p>
            <a:pPr marL="742950" lvl="1" indent="-285750" algn="l" rtl="0">
              <a:lnSpc>
                <a:spcPct val="100000"/>
              </a:lnSpc>
              <a:spcBef>
                <a:spcPts val="1000"/>
              </a:spcBef>
              <a:spcAft>
                <a:spcPts val="0"/>
              </a:spcAft>
              <a:buSzPts val="1600"/>
              <a:buFont typeface="Arial"/>
              <a:buChar char="•"/>
            </a:pPr>
            <a:r>
              <a:rPr lang="en-IN"/>
              <a:t>Once the attacker's request reaches filter/reverse proxy, the filter will determine if it is a cyber attack that needs to be routed in honeypot or a legitimate request that goes to actual application.</a:t>
            </a:r>
            <a:endParaRPr/>
          </a:p>
          <a:p>
            <a:pPr marL="742950" lvl="1" indent="-298450" algn="l" rtl="0">
              <a:lnSpc>
                <a:spcPct val="100000"/>
              </a:lnSpc>
              <a:spcBef>
                <a:spcPts val="1000"/>
              </a:spcBef>
              <a:spcAft>
                <a:spcPts val="0"/>
              </a:spcAft>
              <a:buSzPts val="1800"/>
              <a:buChar char="•"/>
            </a:pPr>
            <a:r>
              <a:rPr lang="en-IN"/>
              <a:t>The entire process can run inside a type - 2 virtualized environment hosted on either Linux or windows environment running on x86_64 architecture. Since there will be a lot of virtualized components involved, it is recommended to at least have 16GB of RAM and 3 GB of free disk space available within the system for optimal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6aa84d6f42_0_31"/>
          <p:cNvSpPr txBox="1">
            <a:spLocks noGrp="1"/>
          </p:cNvSpPr>
          <p:nvPr>
            <p:ph type="title"/>
          </p:nvPr>
        </p:nvSpPr>
        <p:spPr>
          <a:xfrm>
            <a:off x="1595681" y="464054"/>
            <a:ext cx="8911800" cy="70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300"/>
              <a:buFont typeface="Times New Roman"/>
              <a:buNone/>
            </a:pPr>
            <a:r>
              <a:rPr lang="en-IN" sz="3300">
                <a:latin typeface="Times New Roman"/>
                <a:ea typeface="Times New Roman"/>
                <a:cs typeface="Times New Roman"/>
                <a:sym typeface="Times New Roman"/>
              </a:rPr>
              <a:t>Hardware and Software Requirements</a:t>
            </a:r>
            <a:endParaRPr/>
          </a:p>
        </p:txBody>
      </p:sp>
      <p:sp>
        <p:nvSpPr>
          <p:cNvPr id="230" name="Google Shape;230;g16aa84d6f42_0_31"/>
          <p:cNvSpPr txBox="1">
            <a:spLocks noGrp="1"/>
          </p:cNvSpPr>
          <p:nvPr>
            <p:ph type="body" idx="1"/>
          </p:nvPr>
        </p:nvSpPr>
        <p:spPr>
          <a:xfrm>
            <a:off x="1595681" y="1377522"/>
            <a:ext cx="9720000" cy="40209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b="1"/>
              <a:t>Hardware :</a:t>
            </a:r>
            <a:endParaRPr b="1"/>
          </a:p>
          <a:p>
            <a:pPr marL="742950" lvl="1" indent="-285750" algn="l" rtl="0">
              <a:lnSpc>
                <a:spcPct val="100000"/>
              </a:lnSpc>
              <a:spcBef>
                <a:spcPts val="1000"/>
              </a:spcBef>
              <a:spcAft>
                <a:spcPts val="0"/>
              </a:spcAft>
              <a:buSzPts val="1600"/>
              <a:buFont typeface="Arial"/>
              <a:buChar char="•"/>
            </a:pPr>
            <a:r>
              <a:rPr lang="en-IN"/>
              <a:t>An x86_64 architecture based computer with at least 4 core (Physical or Logical) CPU.</a:t>
            </a:r>
            <a:endParaRPr/>
          </a:p>
          <a:p>
            <a:pPr marL="742950" lvl="1" indent="-298450" algn="l" rtl="0">
              <a:lnSpc>
                <a:spcPct val="100000"/>
              </a:lnSpc>
              <a:spcBef>
                <a:spcPts val="1000"/>
              </a:spcBef>
              <a:spcAft>
                <a:spcPts val="0"/>
              </a:spcAft>
              <a:buSzPts val="1800"/>
              <a:buChar char="•"/>
            </a:pPr>
            <a:r>
              <a:rPr lang="en-IN"/>
              <a:t>16GiB of primary Memory.</a:t>
            </a:r>
            <a:endParaRPr/>
          </a:p>
          <a:p>
            <a:pPr marL="742950" lvl="1" indent="-298450" algn="l" rtl="0">
              <a:lnSpc>
                <a:spcPct val="100000"/>
              </a:lnSpc>
              <a:spcBef>
                <a:spcPts val="1000"/>
              </a:spcBef>
              <a:spcAft>
                <a:spcPts val="0"/>
              </a:spcAft>
              <a:buSzPts val="1800"/>
              <a:buChar char="•"/>
            </a:pPr>
            <a:r>
              <a:rPr lang="en-IN"/>
              <a:t>3GiB of free disk space.</a:t>
            </a:r>
            <a:endParaRPr/>
          </a:p>
          <a:p>
            <a:pPr marL="742950" lvl="1" indent="-298450" algn="l" rtl="0">
              <a:lnSpc>
                <a:spcPct val="100000"/>
              </a:lnSpc>
              <a:spcBef>
                <a:spcPts val="1000"/>
              </a:spcBef>
              <a:spcAft>
                <a:spcPts val="0"/>
              </a:spcAft>
              <a:buSzPts val="1800"/>
              <a:buChar char="•"/>
            </a:pPr>
            <a:r>
              <a:rPr lang="en-IN"/>
              <a:t>Hardware virtualization enabled in BIOS.</a:t>
            </a:r>
            <a:endParaRPr/>
          </a:p>
          <a:p>
            <a:pPr marL="342900" lvl="0" indent="-342900" algn="l" rtl="0">
              <a:lnSpc>
                <a:spcPct val="150000"/>
              </a:lnSpc>
              <a:spcBef>
                <a:spcPts val="1000"/>
              </a:spcBef>
              <a:spcAft>
                <a:spcPts val="0"/>
              </a:spcAft>
              <a:buSzPts val="1800"/>
              <a:buFont typeface="Noto Sans Symbols"/>
              <a:buChar char="❑"/>
            </a:pPr>
            <a:r>
              <a:rPr lang="en-IN" b="1"/>
              <a:t>Software :</a:t>
            </a:r>
            <a:endParaRPr b="1"/>
          </a:p>
          <a:p>
            <a:pPr marL="742950" lvl="1" indent="-285750" algn="l" rtl="0">
              <a:lnSpc>
                <a:spcPct val="150000"/>
              </a:lnSpc>
              <a:spcBef>
                <a:spcPts val="0"/>
              </a:spcBef>
              <a:spcAft>
                <a:spcPts val="0"/>
              </a:spcAft>
              <a:buSzPts val="1800"/>
              <a:buChar char="•"/>
            </a:pPr>
            <a:r>
              <a:rPr lang="en-IN"/>
              <a:t>Windows or Linux operating system.</a:t>
            </a:r>
            <a:endParaRPr/>
          </a:p>
          <a:p>
            <a:pPr marL="742950" lvl="1" indent="-285750" algn="l" rtl="0">
              <a:lnSpc>
                <a:spcPct val="150000"/>
              </a:lnSpc>
              <a:spcBef>
                <a:spcPts val="0"/>
              </a:spcBef>
              <a:spcAft>
                <a:spcPts val="0"/>
              </a:spcAft>
              <a:buSzPts val="1800"/>
              <a:buChar char="•"/>
            </a:pPr>
            <a:r>
              <a:rPr lang="en-IN"/>
              <a:t>Type 2 virtualization software such as VirtualBox.</a:t>
            </a:r>
            <a:endParaRPr/>
          </a:p>
          <a:p>
            <a:pPr marL="742950" lvl="1" indent="-285750" algn="l" rtl="0">
              <a:lnSpc>
                <a:spcPct val="150000"/>
              </a:lnSpc>
              <a:spcBef>
                <a:spcPts val="0"/>
              </a:spcBef>
              <a:spcAft>
                <a:spcPts val="0"/>
              </a:spcAft>
              <a:buSzPts val="1800"/>
              <a:buChar char="•"/>
            </a:pPr>
            <a:r>
              <a:rPr lang="en-IN"/>
              <a:t>Docker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6aa84d6f42_0_0"/>
          <p:cNvSpPr txBox="1">
            <a:spLocks noGrp="1"/>
          </p:cNvSpPr>
          <p:nvPr>
            <p:ph type="title"/>
          </p:nvPr>
        </p:nvSpPr>
        <p:spPr>
          <a:xfrm>
            <a:off x="1595680" y="540147"/>
            <a:ext cx="9821100" cy="977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400"/>
              <a:buFont typeface="Times New Roman"/>
              <a:buNone/>
            </a:pPr>
            <a:r>
              <a:rPr lang="en-IN" sz="3400">
                <a:latin typeface="Times New Roman"/>
                <a:ea typeface="Times New Roman"/>
                <a:cs typeface="Times New Roman"/>
                <a:sym typeface="Times New Roman"/>
              </a:rPr>
              <a:t>Discussion and Scope of Current Usage</a:t>
            </a:r>
            <a:endParaRPr/>
          </a:p>
        </p:txBody>
      </p:sp>
      <p:sp>
        <p:nvSpPr>
          <p:cNvPr id="236" name="Google Shape;236;g16aa84d6f42_0_0"/>
          <p:cNvSpPr txBox="1">
            <a:spLocks noGrp="1"/>
          </p:cNvSpPr>
          <p:nvPr>
            <p:ph type="body" idx="1"/>
          </p:nvPr>
        </p:nvSpPr>
        <p:spPr>
          <a:xfrm>
            <a:off x="1650570" y="1312392"/>
            <a:ext cx="9711300" cy="5545500"/>
          </a:xfrm>
          <a:prstGeom prst="rect">
            <a:avLst/>
          </a:prstGeom>
          <a:noFill/>
          <a:ln>
            <a:noFill/>
          </a:ln>
        </p:spPr>
        <p:txBody>
          <a:bodyPr spcFirstLastPara="1" wrap="square" lIns="91425" tIns="45700" rIns="91425" bIns="45700" anchor="t" anchorCtr="0">
            <a:normAutofit/>
          </a:bodyPr>
          <a:lstStyle/>
          <a:p>
            <a:pPr marL="742950" lvl="1" indent="-285750" algn="l" rtl="0">
              <a:lnSpc>
                <a:spcPct val="100000"/>
              </a:lnSpc>
              <a:spcBef>
                <a:spcPts val="1000"/>
              </a:spcBef>
              <a:spcAft>
                <a:spcPts val="0"/>
              </a:spcAft>
              <a:buSzPts val="1600"/>
              <a:buFont typeface="Arial"/>
              <a:buChar char="•"/>
            </a:pPr>
            <a:r>
              <a:rPr lang="en-IN"/>
              <a:t>Although it was successful in keeping the attack away from actual application, the major issue with this setup is latency</a:t>
            </a:r>
            <a:endParaRPr/>
          </a:p>
          <a:p>
            <a:pPr marL="742950" lvl="1" indent="-285750" algn="l" rtl="0">
              <a:lnSpc>
                <a:spcPct val="100000"/>
              </a:lnSpc>
              <a:spcBef>
                <a:spcPts val="1000"/>
              </a:spcBef>
              <a:spcAft>
                <a:spcPts val="0"/>
              </a:spcAft>
              <a:buSzPts val="1600"/>
              <a:buFont typeface="Arial"/>
              <a:buChar char="•"/>
            </a:pPr>
            <a:r>
              <a:rPr lang="en-IN"/>
              <a:t>Active real time analysis of incoming data is process intensive task and takes time to analyze everything , and then make a decision on routing the data. Hence this system should not be used in series with a latency sensitive application such as stock market servers, esports etc.</a:t>
            </a:r>
            <a:endParaRPr/>
          </a:p>
          <a:p>
            <a:pPr marL="742950" lvl="1" indent="-285750" algn="l" rtl="0">
              <a:lnSpc>
                <a:spcPct val="100000"/>
              </a:lnSpc>
              <a:spcBef>
                <a:spcPts val="1000"/>
              </a:spcBef>
              <a:spcAft>
                <a:spcPts val="0"/>
              </a:spcAft>
              <a:buSzPts val="1600"/>
              <a:buFont typeface="Arial"/>
              <a:buChar char="•"/>
            </a:pPr>
            <a:r>
              <a:rPr lang="en-IN"/>
              <a:t>The overhead of maintaining a standby replica of existing environment add up in cost to existing organization and may not be feasible for small and medium scale enterprises. It will be a very crucial protection software for Large enterprises as of now.</a:t>
            </a:r>
            <a:endParaRPr/>
          </a:p>
          <a:p>
            <a:pPr marL="742950" lvl="1" indent="-285750" algn="l" rtl="0">
              <a:lnSpc>
                <a:spcPct val="100000"/>
              </a:lnSpc>
              <a:spcBef>
                <a:spcPts val="1000"/>
              </a:spcBef>
              <a:spcAft>
                <a:spcPts val="0"/>
              </a:spcAft>
              <a:buSzPts val="1600"/>
              <a:buFont typeface="Arial"/>
              <a:buChar char="•"/>
            </a:pPr>
            <a:r>
              <a:rPr lang="en-IN"/>
              <a:t>The program, in all its functionality, aims to serve as an alert system, a honeypot/sandboxed environment, and something that helps early incident responders buy time for analysis and decision making as well as reducing the time an attacker can stay within the network without being detected.     </a:t>
            </a:r>
            <a:endParaRPr/>
          </a:p>
          <a:p>
            <a:pPr marL="742950" lvl="1" indent="-285750" algn="l" rtl="0">
              <a:lnSpc>
                <a:spcPct val="100000"/>
              </a:lnSpc>
              <a:spcBef>
                <a:spcPts val="1000"/>
              </a:spcBef>
              <a:spcAft>
                <a:spcPts val="0"/>
              </a:spcAft>
              <a:buSzPts val="1600"/>
              <a:buFont typeface="Arial"/>
              <a:buChar char="•"/>
            </a:pPr>
            <a:r>
              <a:rPr lang="en-IN"/>
              <a:t>If the organization has any counter-offense service or team then they can analyse the adversary and launch their own attack against them.</a:t>
            </a:r>
            <a:endParaRPr/>
          </a:p>
          <a:p>
            <a:pPr marL="0" lvl="0" indent="0" algn="l" rtl="0">
              <a:lnSpc>
                <a:spcPct val="100000"/>
              </a:lnSpc>
              <a:spcBef>
                <a:spcPts val="1000"/>
              </a:spcBef>
              <a:spcAft>
                <a:spcPts val="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1"/>
          <p:cNvSpPr txBox="1">
            <a:spLocks noGrp="1"/>
          </p:cNvSpPr>
          <p:nvPr>
            <p:ph type="title"/>
          </p:nvPr>
        </p:nvSpPr>
        <p:spPr>
          <a:xfrm>
            <a:off x="1595681" y="559837"/>
            <a:ext cx="8911687" cy="653143"/>
          </a:xfrm>
          <a:prstGeom prst="rect">
            <a:avLst/>
          </a:prstGeom>
          <a:noFill/>
          <a:ln>
            <a:noFill/>
          </a:ln>
        </p:spPr>
        <p:txBody>
          <a:bodyPr spcFirstLastPara="1" wrap="square" lIns="91425" tIns="45700" rIns="91425" bIns="45700" anchor="t" anchorCtr="0">
            <a:normAutofit/>
          </a:bodyPr>
          <a:lstStyle/>
          <a:p>
            <a:pPr marL="571500" lvl="0" indent="-571500" algn="l" rtl="0">
              <a:lnSpc>
                <a:spcPct val="100000"/>
              </a:lnSpc>
              <a:spcBef>
                <a:spcPts val="0"/>
              </a:spcBef>
              <a:spcAft>
                <a:spcPts val="0"/>
              </a:spcAft>
              <a:buClr>
                <a:srgbClr val="262626"/>
              </a:buClr>
              <a:buSzPts val="3400"/>
              <a:buFont typeface="Times New Roman"/>
              <a:buNone/>
            </a:pPr>
            <a:r>
              <a:rPr lang="en-IN" sz="3400">
                <a:latin typeface="Times New Roman"/>
                <a:ea typeface="Times New Roman"/>
                <a:cs typeface="Times New Roman"/>
                <a:sym typeface="Times New Roman"/>
              </a:rPr>
              <a:t>Future Scope</a:t>
            </a:r>
            <a:endParaRPr/>
          </a:p>
        </p:txBody>
      </p:sp>
      <p:sp>
        <p:nvSpPr>
          <p:cNvPr id="242" name="Google Shape;242;p11"/>
          <p:cNvSpPr txBox="1">
            <a:spLocks noGrp="1"/>
          </p:cNvSpPr>
          <p:nvPr>
            <p:ph type="body" idx="1"/>
          </p:nvPr>
        </p:nvSpPr>
        <p:spPr>
          <a:xfrm>
            <a:off x="1595681" y="1490846"/>
            <a:ext cx="9821008" cy="377762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a:t>Convert existing product into a fast product capable of doing real time analysis with least possible latency overhead.</a:t>
            </a:r>
            <a:endParaRPr/>
          </a:p>
          <a:p>
            <a:pPr marL="628650" lvl="0" indent="-171450" algn="l" rtl="0">
              <a:lnSpc>
                <a:spcPct val="100000"/>
              </a:lnSpc>
              <a:spcBef>
                <a:spcPts val="0"/>
              </a:spcBef>
              <a:spcAft>
                <a:spcPts val="0"/>
              </a:spcAft>
              <a:buSzPts val="1800"/>
              <a:buFont typeface="Noto Sans Symbols"/>
              <a:buNone/>
            </a:pPr>
            <a:endParaRPr/>
          </a:p>
          <a:p>
            <a:pPr marL="342900" lvl="0" indent="-342900" algn="l" rtl="0">
              <a:lnSpc>
                <a:spcPct val="100000"/>
              </a:lnSpc>
              <a:spcBef>
                <a:spcPts val="1000"/>
              </a:spcBef>
              <a:spcAft>
                <a:spcPts val="0"/>
              </a:spcAft>
              <a:buSzPts val="1800"/>
              <a:buFont typeface="Noto Sans Symbols"/>
              <a:buChar char="❑"/>
            </a:pPr>
            <a:r>
              <a:rPr lang="en-IN"/>
              <a:t>Implementation of real time malware analysis in case a client tries to upload file to an application, which supports accepting files, and the file contains malware. This component will be added both in legitimate application as well as sandboxed environment to quickly get results of malware analysis.</a:t>
            </a:r>
            <a:endParaRPr/>
          </a:p>
          <a:p>
            <a:pPr marL="342900" lvl="0" indent="0" algn="l" rtl="0">
              <a:lnSpc>
                <a:spcPct val="100000"/>
              </a:lnSpc>
              <a:spcBef>
                <a:spcPts val="1000"/>
              </a:spcBef>
              <a:spcAft>
                <a:spcPts val="0"/>
              </a:spcAft>
              <a:buSzPts val="1800"/>
              <a:buNone/>
            </a:pPr>
            <a:endParaRPr/>
          </a:p>
        </p:txBody>
      </p:sp>
      <p:pic>
        <p:nvPicPr>
          <p:cNvPr id="243" name="Google Shape;243;p11" descr="Future Scope: Graduate Aptitude Test in Worli, Mumbai, Career Pathways |  ID: 9732778362"/>
          <p:cNvPicPr preferRelativeResize="0"/>
          <p:nvPr/>
        </p:nvPicPr>
        <p:blipFill rotWithShape="1">
          <a:blip r:embed="rId3">
            <a:alphaModFix/>
          </a:blip>
          <a:srcRect/>
          <a:stretch/>
        </p:blipFill>
        <p:spPr>
          <a:xfrm>
            <a:off x="2870688" y="4127989"/>
            <a:ext cx="7143750" cy="188595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txBox="1">
            <a:spLocks noGrp="1"/>
          </p:cNvSpPr>
          <p:nvPr>
            <p:ph type="title"/>
          </p:nvPr>
        </p:nvSpPr>
        <p:spPr>
          <a:xfrm>
            <a:off x="1595681" y="500522"/>
            <a:ext cx="8911687" cy="643375"/>
          </a:xfrm>
          <a:prstGeom prst="rect">
            <a:avLst/>
          </a:prstGeom>
          <a:noFill/>
          <a:ln>
            <a:noFill/>
          </a:ln>
        </p:spPr>
        <p:txBody>
          <a:bodyPr spcFirstLastPara="1" wrap="square" lIns="91425" tIns="45700" rIns="91425" bIns="45700" anchor="t" anchorCtr="0">
            <a:normAutofit/>
          </a:bodyPr>
          <a:lstStyle/>
          <a:p>
            <a:pPr marL="571500" lvl="0" indent="-571500" algn="l" rtl="0">
              <a:lnSpc>
                <a:spcPct val="100000"/>
              </a:lnSpc>
              <a:spcBef>
                <a:spcPts val="0"/>
              </a:spcBef>
              <a:spcAft>
                <a:spcPts val="0"/>
              </a:spcAft>
              <a:buClr>
                <a:srgbClr val="262626"/>
              </a:buClr>
              <a:buSzPts val="3400"/>
              <a:buFont typeface="Times New Roman"/>
              <a:buNone/>
            </a:pPr>
            <a:r>
              <a:rPr lang="en-IN" sz="3400">
                <a:latin typeface="Times New Roman"/>
                <a:ea typeface="Times New Roman"/>
                <a:cs typeface="Times New Roman"/>
                <a:sym typeface="Times New Roman"/>
              </a:rPr>
              <a:t>References</a:t>
            </a:r>
            <a:endParaRPr/>
          </a:p>
        </p:txBody>
      </p:sp>
      <p:sp>
        <p:nvSpPr>
          <p:cNvPr id="249" name="Google Shape;249;p12"/>
          <p:cNvSpPr txBox="1">
            <a:spLocks noGrp="1"/>
          </p:cNvSpPr>
          <p:nvPr>
            <p:ph type="body" idx="1"/>
          </p:nvPr>
        </p:nvSpPr>
        <p:spPr>
          <a:xfrm>
            <a:off x="1595681" y="1246534"/>
            <a:ext cx="8915400" cy="3941745"/>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a:latin typeface="Times New Roman"/>
                <a:ea typeface="Times New Roman"/>
                <a:cs typeface="Times New Roman"/>
                <a:sym typeface="Times New Roman"/>
              </a:rPr>
              <a:t>[1] : https://www.researchgate.net/publication/228821623_Using_deception_to_hide_things_from_hackers_Processes_principles_and_techniques</a:t>
            </a:r>
            <a:endParaRPr/>
          </a:p>
          <a:p>
            <a:pPr marL="342900" lvl="0" indent="-342900" algn="l" rtl="0">
              <a:lnSpc>
                <a:spcPct val="100000"/>
              </a:lnSpc>
              <a:spcBef>
                <a:spcPts val="1000"/>
              </a:spcBef>
              <a:spcAft>
                <a:spcPts val="0"/>
              </a:spcAft>
              <a:buSzPts val="1800"/>
              <a:buFont typeface="Noto Sans Symbols"/>
              <a:buChar char="❑"/>
            </a:pPr>
            <a:r>
              <a:rPr lang="en-IN">
                <a:latin typeface="Times New Roman"/>
                <a:ea typeface="Times New Roman"/>
                <a:cs typeface="Times New Roman"/>
                <a:sym typeface="Times New Roman"/>
              </a:rPr>
              <a:t>[2] : https://inldigitallibrary.inl.gov/sites/sti/sti/4247207.pdf</a:t>
            </a:r>
            <a:endParaRPr/>
          </a:p>
          <a:p>
            <a:pPr marL="342900" lvl="0" indent="-342900" algn="l" rtl="0">
              <a:lnSpc>
                <a:spcPct val="100000"/>
              </a:lnSpc>
              <a:spcBef>
                <a:spcPts val="1000"/>
              </a:spcBef>
              <a:spcAft>
                <a:spcPts val="0"/>
              </a:spcAft>
              <a:buSzPts val="1800"/>
              <a:buFont typeface="Noto Sans Symbols"/>
              <a:buChar char="❑"/>
            </a:pPr>
            <a:r>
              <a:rPr lang="en-IN">
                <a:latin typeface="Times New Roman"/>
                <a:ea typeface="Times New Roman"/>
                <a:cs typeface="Times New Roman"/>
                <a:sym typeface="Times New Roman"/>
              </a:rPr>
              <a:t>[3] : https://www.techtarget.com/searchsecurity/definition/honey-pot</a:t>
            </a:r>
            <a:endParaRPr>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800"/>
              <a:buFont typeface="Noto Sans Symbols"/>
              <a:buChar char="❑"/>
            </a:pPr>
            <a:r>
              <a:rPr lang="en-IN">
                <a:latin typeface="Times New Roman"/>
                <a:ea typeface="Times New Roman"/>
                <a:cs typeface="Times New Roman"/>
                <a:sym typeface="Times New Roman"/>
              </a:rPr>
              <a:t>[4] : https://blog.thinkst.com/2022/02/a-safety-net-for-aws-canarytokens.html</a:t>
            </a:r>
            <a:endParaRPr/>
          </a:p>
          <a:p>
            <a:pPr marL="342900" lvl="0" indent="-342900" algn="l" rtl="0">
              <a:lnSpc>
                <a:spcPct val="100000"/>
              </a:lnSpc>
              <a:spcBef>
                <a:spcPts val="1000"/>
              </a:spcBef>
              <a:spcAft>
                <a:spcPts val="0"/>
              </a:spcAft>
              <a:buSzPts val="1800"/>
              <a:buFont typeface="Noto Sans Symbols"/>
              <a:buChar char="❑"/>
            </a:pPr>
            <a:r>
              <a:rPr lang="en-IN">
                <a:latin typeface="Times New Roman"/>
                <a:ea typeface="Times New Roman"/>
                <a:cs typeface="Times New Roman"/>
                <a:sym typeface="Times New Roman"/>
              </a:rPr>
              <a:t>[5] : https://blog.verisign.com/security/defending-against-layer-7-ddos-attacks/</a:t>
            </a:r>
            <a:endParaRPr/>
          </a:p>
          <a:p>
            <a:pPr marL="342900" lvl="0" indent="-342900" algn="l" rtl="0">
              <a:lnSpc>
                <a:spcPct val="100000"/>
              </a:lnSpc>
              <a:spcBef>
                <a:spcPts val="1000"/>
              </a:spcBef>
              <a:spcAft>
                <a:spcPts val="0"/>
              </a:spcAft>
              <a:buSzPts val="1800"/>
              <a:buFont typeface="Noto Sans Symbols"/>
              <a:buChar char="❑"/>
            </a:pPr>
            <a:r>
              <a:rPr lang="en-IN">
                <a:latin typeface="Times New Roman"/>
                <a:ea typeface="Times New Roman"/>
                <a:cs typeface="Times New Roman"/>
                <a:sym typeface="Times New Roman"/>
              </a:rPr>
              <a:t>[6] : https://www.indiamart.com/proddetail/future-scope-graduate-aptitude-test-9732778362.html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
          <p:cNvSpPr txBox="1">
            <a:spLocks noGrp="1"/>
          </p:cNvSpPr>
          <p:nvPr>
            <p:ph type="body" idx="1"/>
          </p:nvPr>
        </p:nvSpPr>
        <p:spPr>
          <a:xfrm>
            <a:off x="1362808" y="1820008"/>
            <a:ext cx="10141804" cy="409121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endParaRPr sz="3200">
              <a:latin typeface="Times New Roman"/>
              <a:ea typeface="Times New Roman"/>
              <a:cs typeface="Times New Roman"/>
              <a:sym typeface="Times New Roman"/>
            </a:endParaRPr>
          </a:p>
          <a:p>
            <a:pPr marL="0" lvl="0" indent="0" algn="l" rtl="0">
              <a:lnSpc>
                <a:spcPct val="100000"/>
              </a:lnSpc>
              <a:spcBef>
                <a:spcPts val="1000"/>
              </a:spcBef>
              <a:spcAft>
                <a:spcPts val="0"/>
              </a:spcAft>
              <a:buSzPts val="3200"/>
              <a:buNone/>
            </a:pPr>
            <a:endParaRPr sz="3200">
              <a:latin typeface="Times New Roman"/>
              <a:ea typeface="Times New Roman"/>
              <a:cs typeface="Times New Roman"/>
              <a:sym typeface="Times New Roman"/>
            </a:endParaRPr>
          </a:p>
        </p:txBody>
      </p:sp>
      <p:sp>
        <p:nvSpPr>
          <p:cNvPr id="173" name="Google Shape;173;p2"/>
          <p:cNvSpPr txBox="1"/>
          <p:nvPr/>
        </p:nvSpPr>
        <p:spPr>
          <a:xfrm>
            <a:off x="1611774" y="531845"/>
            <a:ext cx="9793162" cy="5252776"/>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100000"/>
              </a:lnSpc>
              <a:spcBef>
                <a:spcPts val="0"/>
              </a:spcBef>
              <a:spcAft>
                <a:spcPts val="0"/>
              </a:spcAft>
              <a:buClr>
                <a:srgbClr val="262626"/>
              </a:buClr>
              <a:buSzPct val="100000"/>
              <a:buFont typeface="Times New Roman"/>
              <a:buNone/>
            </a:pPr>
            <a:r>
              <a:rPr lang="en-IN" sz="3600" b="0" i="0" u="none" strike="noStrike" cap="none">
                <a:solidFill>
                  <a:srgbClr val="262626"/>
                </a:solidFill>
                <a:latin typeface="Times New Roman"/>
                <a:ea typeface="Times New Roman"/>
                <a:cs typeface="Times New Roman"/>
                <a:sym typeface="Times New Roman"/>
              </a:rPr>
              <a:t>Contents</a:t>
            </a:r>
            <a:endParaRPr sz="3600" b="0" i="0" u="none" strike="noStrike" cap="none">
              <a:solidFill>
                <a:srgbClr val="26262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262626"/>
              </a:buClr>
              <a:buSzPct val="100000"/>
              <a:buFont typeface="Times New Roman"/>
              <a:buNone/>
            </a:pPr>
            <a:endParaRPr sz="3600" b="0" i="0" u="none" strike="noStrike" cap="none">
              <a:solidFill>
                <a:srgbClr val="262626"/>
              </a:solidFill>
              <a:latin typeface="Times New Roman"/>
              <a:ea typeface="Times New Roman"/>
              <a:cs typeface="Times New Roman"/>
              <a:sym typeface="Times New Roman"/>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Introduction</a:t>
            </a:r>
            <a:endParaRPr sz="1400" b="0" i="0" u="none" strike="noStrike" cap="none">
              <a:solidFill>
                <a:srgbClr val="000000"/>
              </a:solidFill>
              <a:latin typeface="Arial"/>
              <a:ea typeface="Arial"/>
              <a:cs typeface="Arial"/>
              <a:sym typeface="Arial"/>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Literature Review</a:t>
            </a:r>
            <a:endParaRPr sz="1400" b="0" i="0" u="none" strike="noStrike" cap="none">
              <a:solidFill>
                <a:srgbClr val="000000"/>
              </a:solidFill>
              <a:latin typeface="Arial"/>
              <a:ea typeface="Arial"/>
              <a:cs typeface="Arial"/>
              <a:sym typeface="Arial"/>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Objectives</a:t>
            </a:r>
            <a:endParaRPr sz="1400" b="0" i="0" u="none" strike="noStrike" cap="none">
              <a:solidFill>
                <a:srgbClr val="000000"/>
              </a:solidFill>
              <a:latin typeface="Arial"/>
              <a:ea typeface="Arial"/>
              <a:cs typeface="Arial"/>
              <a:sym typeface="Arial"/>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Methodology</a:t>
            </a:r>
            <a:endParaRPr sz="3600" b="0" i="0" u="none" strike="noStrike" cap="none">
              <a:solidFill>
                <a:srgbClr val="262626"/>
              </a:solidFill>
              <a:latin typeface="Times New Roman"/>
              <a:ea typeface="Times New Roman"/>
              <a:cs typeface="Times New Roman"/>
              <a:sym typeface="Times New Roman"/>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Hardware and Software requirements </a:t>
            </a:r>
            <a:endParaRPr sz="1400" b="0" i="0" u="none" strike="noStrike" cap="none">
              <a:solidFill>
                <a:srgbClr val="000000"/>
              </a:solidFill>
              <a:latin typeface="Arial"/>
              <a:ea typeface="Arial"/>
              <a:cs typeface="Arial"/>
              <a:sym typeface="Arial"/>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Discussion and Scope of Usage</a:t>
            </a:r>
            <a:endParaRPr sz="1400" b="0" i="0" u="none" strike="noStrike" cap="none">
              <a:solidFill>
                <a:srgbClr val="000000"/>
              </a:solidFill>
              <a:latin typeface="Arial"/>
              <a:ea typeface="Arial"/>
              <a:cs typeface="Arial"/>
              <a:sym typeface="Arial"/>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Future Scope</a:t>
            </a:r>
            <a:endParaRPr sz="1400" b="0" i="0" u="none" strike="noStrike" cap="none">
              <a:solidFill>
                <a:srgbClr val="000000"/>
              </a:solidFill>
              <a:latin typeface="Arial"/>
              <a:ea typeface="Arial"/>
              <a:cs typeface="Arial"/>
              <a:sym typeface="Arial"/>
            </a:endParaRPr>
          </a:p>
          <a:p>
            <a:pPr marL="571500" marR="0" lvl="0" indent="-502919" algn="l" rtl="0">
              <a:lnSpc>
                <a:spcPct val="150000"/>
              </a:lnSpc>
              <a:spcBef>
                <a:spcPts val="0"/>
              </a:spcBef>
              <a:spcAft>
                <a:spcPts val="0"/>
              </a:spcAft>
              <a:buClr>
                <a:srgbClr val="262626"/>
              </a:buClr>
              <a:buSzPct val="100000"/>
              <a:buFont typeface="Arial"/>
              <a:buChar char="•"/>
            </a:pPr>
            <a:r>
              <a:rPr lang="en-IN" sz="3600" b="0" i="0" u="none" strike="noStrike" cap="none">
                <a:solidFill>
                  <a:srgbClr val="262626"/>
                </a:solidFill>
                <a:latin typeface="Times New Roman"/>
                <a:ea typeface="Times New Roman"/>
                <a:cs typeface="Times New Roman"/>
                <a:sym typeface="Times New Roman"/>
              </a:rPr>
              <a:t>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62626"/>
              </a:buClr>
              <a:buSzPct val="100000"/>
              <a:buFont typeface="Century Gothic"/>
              <a:buNone/>
            </a:pPr>
            <a:endParaRPr sz="3600" b="0" i="0" u="none" strike="noStrike" cap="none">
              <a:solidFill>
                <a:srgbClr val="262626"/>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1545564" y="576310"/>
            <a:ext cx="8911687" cy="590017"/>
          </a:xfrm>
          <a:prstGeom prst="rect">
            <a:avLst/>
          </a:prstGeom>
          <a:noFill/>
          <a:ln>
            <a:noFill/>
          </a:ln>
        </p:spPr>
        <p:txBody>
          <a:bodyPr spcFirstLastPara="1" wrap="square" lIns="91425" tIns="45700" rIns="91425" bIns="45700" anchor="t" anchorCtr="0">
            <a:noAutofit/>
          </a:bodyPr>
          <a:lstStyle/>
          <a:p>
            <a:pPr marL="571500" lvl="0" indent="-571500" algn="l" rtl="0">
              <a:lnSpc>
                <a:spcPct val="100000"/>
              </a:lnSpc>
              <a:spcBef>
                <a:spcPts val="0"/>
              </a:spcBef>
              <a:spcAft>
                <a:spcPts val="0"/>
              </a:spcAft>
              <a:buClr>
                <a:srgbClr val="262626"/>
              </a:buClr>
              <a:buSzPts val="3400"/>
              <a:buFont typeface="Times New Roman"/>
              <a:buNone/>
            </a:pPr>
            <a:r>
              <a:rPr lang="en-IN" sz="3400">
                <a:latin typeface="Times New Roman"/>
                <a:ea typeface="Times New Roman"/>
                <a:cs typeface="Times New Roman"/>
                <a:sym typeface="Times New Roman"/>
              </a:rPr>
              <a:t>Introduction and Problem Statement</a:t>
            </a:r>
            <a:endParaRPr/>
          </a:p>
        </p:txBody>
      </p:sp>
      <p:sp>
        <p:nvSpPr>
          <p:cNvPr id="179" name="Google Shape;179;p3"/>
          <p:cNvSpPr txBox="1">
            <a:spLocks noGrp="1"/>
          </p:cNvSpPr>
          <p:nvPr>
            <p:ph type="body" idx="1"/>
          </p:nvPr>
        </p:nvSpPr>
        <p:spPr>
          <a:xfrm>
            <a:off x="1545564" y="1284513"/>
            <a:ext cx="9821008" cy="4789715"/>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a:t>Cyberattacks are an all time high and they continue to rise in quantity and severity with several magnitudes on a Year-on-Year basis.</a:t>
            </a:r>
            <a:endParaRPr/>
          </a:p>
          <a:p>
            <a:pPr marL="628650" lvl="0" indent="-171450" algn="l" rtl="0">
              <a:lnSpc>
                <a:spcPct val="100000"/>
              </a:lnSpc>
              <a:spcBef>
                <a:spcPts val="0"/>
              </a:spcBef>
              <a:spcAft>
                <a:spcPts val="0"/>
              </a:spcAft>
              <a:buSzPts val="1800"/>
              <a:buFont typeface="Noto Sans Symbols"/>
              <a:buNone/>
            </a:pPr>
            <a:endParaRPr/>
          </a:p>
          <a:p>
            <a:pPr marL="342900" lvl="0" indent="-342900" algn="l" rtl="0">
              <a:lnSpc>
                <a:spcPct val="100000"/>
              </a:lnSpc>
              <a:spcBef>
                <a:spcPts val="0"/>
              </a:spcBef>
              <a:spcAft>
                <a:spcPts val="0"/>
              </a:spcAft>
              <a:buSzPts val="1800"/>
              <a:buFont typeface="Noto Sans Symbols"/>
              <a:buChar char="❑"/>
            </a:pPr>
            <a:r>
              <a:rPr lang="en-IN"/>
              <a:t>The technologies that exist to defend against such attacks need time to develop and update against new attack techniques. Hence, attackers are almost always a step ahead from defense teams.</a:t>
            </a:r>
            <a:endParaRPr/>
          </a:p>
          <a:p>
            <a:pPr marL="628650" lvl="0" indent="-171450" algn="l" rtl="0">
              <a:lnSpc>
                <a:spcPct val="100000"/>
              </a:lnSpc>
              <a:spcBef>
                <a:spcPts val="0"/>
              </a:spcBef>
              <a:spcAft>
                <a:spcPts val="0"/>
              </a:spcAft>
              <a:buSzPts val="1800"/>
              <a:buFont typeface="Noto Sans Symbols"/>
              <a:buNone/>
            </a:pPr>
            <a:endParaRPr/>
          </a:p>
          <a:p>
            <a:pPr marL="342900" lvl="0" indent="-342900" algn="l" rtl="0">
              <a:lnSpc>
                <a:spcPct val="100000"/>
              </a:lnSpc>
              <a:spcBef>
                <a:spcPts val="0"/>
              </a:spcBef>
              <a:spcAft>
                <a:spcPts val="0"/>
              </a:spcAft>
              <a:buSzPts val="1800"/>
              <a:buFont typeface="Noto Sans Symbols"/>
              <a:buChar char="❑"/>
            </a:pPr>
            <a:r>
              <a:rPr lang="en-IN"/>
              <a:t>Honeypots are one such deployable solutions that can lure attacker but it depends upon the idea that an attacker gets lured into it at first place.</a:t>
            </a:r>
            <a:endParaRPr/>
          </a:p>
          <a:p>
            <a:pPr marL="628650" lvl="0" indent="-171450" algn="l" rtl="0">
              <a:lnSpc>
                <a:spcPct val="100000"/>
              </a:lnSpc>
              <a:spcBef>
                <a:spcPts val="0"/>
              </a:spcBef>
              <a:spcAft>
                <a:spcPts val="0"/>
              </a:spcAft>
              <a:buSzPts val="1800"/>
              <a:buFont typeface="Noto Sans Symbols"/>
              <a:buNone/>
            </a:pPr>
            <a:endParaRPr/>
          </a:p>
          <a:p>
            <a:pPr marL="342900" lvl="0" indent="-342900" algn="l" rtl="0">
              <a:lnSpc>
                <a:spcPct val="100000"/>
              </a:lnSpc>
              <a:spcBef>
                <a:spcPts val="0"/>
              </a:spcBef>
              <a:spcAft>
                <a:spcPts val="0"/>
              </a:spcAft>
              <a:buSzPts val="1800"/>
              <a:buFont typeface="Noto Sans Symbols"/>
              <a:buChar char="❑"/>
            </a:pPr>
            <a:r>
              <a:rPr lang="en-IN"/>
              <a:t>This project aims to eliminate this shortcoming by tightly coupling several components, along with a “honeypot like environment” that is the replica of existing system but serves as a dummy host that can isolate attacker from other connections.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6aa84d6f42_0_5"/>
          <p:cNvSpPr txBox="1">
            <a:spLocks noGrp="1"/>
          </p:cNvSpPr>
          <p:nvPr>
            <p:ph type="title"/>
          </p:nvPr>
        </p:nvSpPr>
        <p:spPr>
          <a:xfrm>
            <a:off x="1545564" y="576310"/>
            <a:ext cx="8911800" cy="590100"/>
          </a:xfrm>
          <a:prstGeom prst="rect">
            <a:avLst/>
          </a:prstGeom>
          <a:noFill/>
          <a:ln>
            <a:noFill/>
          </a:ln>
        </p:spPr>
        <p:txBody>
          <a:bodyPr spcFirstLastPara="1" wrap="square" lIns="91425" tIns="45700" rIns="91425" bIns="45700" anchor="t" anchorCtr="0">
            <a:noAutofit/>
          </a:bodyPr>
          <a:lstStyle/>
          <a:p>
            <a:pPr marL="571500" lvl="0" indent="-571500" algn="l" rtl="0">
              <a:lnSpc>
                <a:spcPct val="100000"/>
              </a:lnSpc>
              <a:spcBef>
                <a:spcPts val="0"/>
              </a:spcBef>
              <a:spcAft>
                <a:spcPts val="0"/>
              </a:spcAft>
              <a:buClr>
                <a:srgbClr val="262626"/>
              </a:buClr>
              <a:buSzPts val="3400"/>
              <a:buFont typeface="Times New Roman"/>
              <a:buNone/>
            </a:pPr>
            <a:r>
              <a:rPr lang="en-IN" sz="3400">
                <a:latin typeface="Times New Roman"/>
                <a:ea typeface="Times New Roman"/>
                <a:cs typeface="Times New Roman"/>
                <a:sym typeface="Times New Roman"/>
              </a:rPr>
              <a:t>Introduction and Problem Statement</a:t>
            </a:r>
            <a:endParaRPr/>
          </a:p>
        </p:txBody>
      </p:sp>
      <p:sp>
        <p:nvSpPr>
          <p:cNvPr id="185" name="Google Shape;185;g16aa84d6f42_0_5"/>
          <p:cNvSpPr txBox="1">
            <a:spLocks noGrp="1"/>
          </p:cNvSpPr>
          <p:nvPr>
            <p:ph type="body" idx="1"/>
          </p:nvPr>
        </p:nvSpPr>
        <p:spPr>
          <a:xfrm>
            <a:off x="1545564" y="1284513"/>
            <a:ext cx="9821100" cy="47898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a:t>The raw idea behind this project primarily deals with time with respect to both the digital adversary and the defense teams trying to keep the target secure. Once an attacker breaches an infrastructure, they have to quickly perform their tasks, with utmost covertness within a short amount of time. </a:t>
            </a:r>
            <a:endParaRPr/>
          </a:p>
          <a:p>
            <a:pPr marL="628650" lvl="0" indent="-171450" algn="l" rtl="0">
              <a:lnSpc>
                <a:spcPct val="100000"/>
              </a:lnSpc>
              <a:spcBef>
                <a:spcPts val="0"/>
              </a:spcBef>
              <a:spcAft>
                <a:spcPts val="0"/>
              </a:spcAft>
              <a:buSzPts val="1800"/>
              <a:buFont typeface="Noto Sans Symbols"/>
              <a:buNone/>
            </a:pPr>
            <a:endParaRPr/>
          </a:p>
          <a:p>
            <a:pPr marL="342900" lvl="0" indent="-342900" algn="l" rtl="0">
              <a:lnSpc>
                <a:spcPct val="100000"/>
              </a:lnSpc>
              <a:spcBef>
                <a:spcPts val="0"/>
              </a:spcBef>
              <a:spcAft>
                <a:spcPts val="0"/>
              </a:spcAft>
              <a:buSzPts val="1800"/>
              <a:buFont typeface="Noto Sans Symbols"/>
              <a:buChar char="❑"/>
            </a:pPr>
            <a:r>
              <a:rPr lang="en-IN"/>
              <a:t>Similarly, when a breach occurs, the SOC and incident response teams must take quick actions to find and identify source of breach and any persistent threat.</a:t>
            </a:r>
            <a:endParaRPr/>
          </a:p>
          <a:p>
            <a:pPr marL="628650" lvl="0" indent="-171450" algn="l" rtl="0">
              <a:lnSpc>
                <a:spcPct val="100000"/>
              </a:lnSpc>
              <a:spcBef>
                <a:spcPts val="0"/>
              </a:spcBef>
              <a:spcAft>
                <a:spcPts val="0"/>
              </a:spcAft>
              <a:buSzPts val="1800"/>
              <a:buFont typeface="Noto Sans Symbols"/>
              <a:buNone/>
            </a:pPr>
            <a:endParaRPr/>
          </a:p>
          <a:p>
            <a:pPr marL="342900" lvl="0" indent="-342900" algn="l" rtl="0">
              <a:lnSpc>
                <a:spcPct val="100000"/>
              </a:lnSpc>
              <a:spcBef>
                <a:spcPts val="0"/>
              </a:spcBef>
              <a:spcAft>
                <a:spcPts val="0"/>
              </a:spcAft>
              <a:buSzPts val="1800"/>
              <a:buFont typeface="Noto Sans Symbols"/>
              <a:buChar char="❑"/>
            </a:pPr>
            <a:r>
              <a:rPr lang="en-IN"/>
              <a:t>The project will help defense teams buy more time to analyse situation, make a judgement and take action on it.</a:t>
            </a:r>
            <a:endParaRPr/>
          </a:p>
          <a:p>
            <a:pPr marL="628650" lvl="0" indent="-171450" algn="l" rtl="0">
              <a:lnSpc>
                <a:spcPct val="100000"/>
              </a:lnSpc>
              <a:spcBef>
                <a:spcPts val="0"/>
              </a:spcBef>
              <a:spcAft>
                <a:spcPts val="0"/>
              </a:spcAft>
              <a:buSzPts val="1800"/>
              <a:buFont typeface="Noto Sans Symbols"/>
              <a:buNone/>
            </a:pPr>
            <a:endParaRPr/>
          </a:p>
          <a:p>
            <a:pPr marL="342900" lvl="0" indent="-342900" algn="l" rtl="0">
              <a:lnSpc>
                <a:spcPct val="100000"/>
              </a:lnSpc>
              <a:spcBef>
                <a:spcPts val="0"/>
              </a:spcBef>
              <a:spcAft>
                <a:spcPts val="0"/>
              </a:spcAft>
              <a:buSzPts val="1800"/>
              <a:buFont typeface="Noto Sans Symbols"/>
              <a:buChar char="❑"/>
            </a:pPr>
            <a:r>
              <a:rPr lang="en-IN"/>
              <a:t>At the same time, for an attacker, the time will be cut short significantly because the system will also alert the entire defense about the attacker.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
          <p:cNvSpPr txBox="1">
            <a:spLocks noGrp="1"/>
          </p:cNvSpPr>
          <p:nvPr>
            <p:ph type="title"/>
          </p:nvPr>
        </p:nvSpPr>
        <p:spPr>
          <a:xfrm>
            <a:off x="1595681" y="493495"/>
            <a:ext cx="8911687" cy="598187"/>
          </a:xfrm>
          <a:prstGeom prst="rect">
            <a:avLst/>
          </a:prstGeom>
          <a:noFill/>
          <a:ln>
            <a:noFill/>
          </a:ln>
        </p:spPr>
        <p:txBody>
          <a:bodyPr spcFirstLastPara="1" wrap="square" lIns="91425" tIns="45700" rIns="91425" bIns="45700" anchor="t" anchorCtr="0">
            <a:noAutofit/>
          </a:bodyPr>
          <a:lstStyle/>
          <a:p>
            <a:pPr marL="571500" lvl="0" indent="-571500" algn="l" rtl="0">
              <a:lnSpc>
                <a:spcPct val="100000"/>
              </a:lnSpc>
              <a:spcBef>
                <a:spcPts val="0"/>
              </a:spcBef>
              <a:spcAft>
                <a:spcPts val="0"/>
              </a:spcAft>
              <a:buClr>
                <a:srgbClr val="262626"/>
              </a:buClr>
              <a:buSzPts val="3400"/>
              <a:buFont typeface="Times New Roman"/>
              <a:buNone/>
            </a:pPr>
            <a:r>
              <a:rPr lang="en-IN" sz="3400">
                <a:latin typeface="Times New Roman"/>
                <a:ea typeface="Times New Roman"/>
                <a:cs typeface="Times New Roman"/>
                <a:sym typeface="Times New Roman"/>
              </a:rPr>
              <a:t>Literature Review</a:t>
            </a:r>
            <a:endParaRPr/>
          </a:p>
        </p:txBody>
      </p:sp>
      <p:sp>
        <p:nvSpPr>
          <p:cNvPr id="191" name="Google Shape;191;p4"/>
          <p:cNvSpPr txBox="1">
            <a:spLocks noGrp="1"/>
          </p:cNvSpPr>
          <p:nvPr>
            <p:ph type="body" idx="1"/>
          </p:nvPr>
        </p:nvSpPr>
        <p:spPr>
          <a:xfrm>
            <a:off x="1595681" y="1395196"/>
            <a:ext cx="9821008" cy="4977612"/>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0"/>
              </a:spcBef>
              <a:spcAft>
                <a:spcPts val="0"/>
              </a:spcAft>
              <a:buSzPts val="1800"/>
              <a:buNone/>
            </a:pPr>
            <a:r>
              <a:rPr lang="en-IN"/>
              <a:t>Hiding things from hackers is common practice in computer security </a:t>
            </a:r>
            <a:r>
              <a:rPr lang="en-IN" b="1"/>
              <a:t>[</a:t>
            </a:r>
            <a:r>
              <a:rPr lang="en-IN"/>
              <a:t>1</a:t>
            </a:r>
            <a:r>
              <a:rPr lang="en-IN" b="1"/>
              <a:t>]</a:t>
            </a:r>
            <a:r>
              <a:rPr lang="en-IN"/>
              <a:t>. The art of deception can go a long way if played out well. We can deceive the attacker in another way if we trick them into believing that they can get access to a target system after sometime.</a:t>
            </a:r>
            <a:endParaRPr/>
          </a:p>
          <a:p>
            <a:pPr marL="114300" lvl="0" indent="0" algn="l" rtl="0">
              <a:lnSpc>
                <a:spcPct val="100000"/>
              </a:lnSpc>
              <a:spcBef>
                <a:spcPts val="0"/>
              </a:spcBef>
              <a:spcAft>
                <a:spcPts val="0"/>
              </a:spcAft>
              <a:buSzPts val="1800"/>
              <a:buNone/>
            </a:pPr>
            <a:endParaRPr/>
          </a:p>
          <a:p>
            <a:pPr marL="114300" lvl="0" indent="0" algn="l" rtl="0">
              <a:lnSpc>
                <a:spcPct val="100000"/>
              </a:lnSpc>
              <a:spcBef>
                <a:spcPts val="0"/>
              </a:spcBef>
              <a:spcAft>
                <a:spcPts val="0"/>
              </a:spcAft>
              <a:buSzPts val="1800"/>
              <a:buNone/>
            </a:pPr>
            <a:r>
              <a:rPr lang="en-IN"/>
              <a:t>Creating a diversion that looks like a legitimate application is one such way. A diversion that leads attackers away from any action that would cause severe damage to actual systems </a:t>
            </a:r>
            <a:r>
              <a:rPr lang="en-IN" b="1"/>
              <a:t>[</a:t>
            </a:r>
            <a:r>
              <a:rPr lang="en-IN"/>
              <a:t>2</a:t>
            </a:r>
            <a:r>
              <a:rPr lang="en-IN" b="1"/>
              <a:t>]</a:t>
            </a:r>
            <a:r>
              <a:rPr lang="en-IN"/>
              <a:t>.</a:t>
            </a:r>
            <a:endParaRPr/>
          </a:p>
          <a:p>
            <a:pPr marL="114300" lvl="0" indent="0" algn="l" rtl="0">
              <a:lnSpc>
                <a:spcPct val="100000"/>
              </a:lnSpc>
              <a:spcBef>
                <a:spcPts val="0"/>
              </a:spcBef>
              <a:spcAft>
                <a:spcPts val="0"/>
              </a:spcAft>
              <a:buSzPts val="1800"/>
              <a:buNone/>
            </a:pPr>
            <a:endParaRPr/>
          </a:p>
          <a:p>
            <a:pPr marL="114300" lvl="0" indent="0" algn="l" rtl="0">
              <a:lnSpc>
                <a:spcPct val="100000"/>
              </a:lnSpc>
              <a:spcBef>
                <a:spcPts val="0"/>
              </a:spcBef>
              <a:spcAft>
                <a:spcPts val="0"/>
              </a:spcAft>
              <a:buSzPts val="1800"/>
              <a:buNone/>
            </a:pPr>
            <a:r>
              <a:rPr lang="en-IN"/>
              <a:t>A honeypot is one such diversion but it has its own limitations. A honeypot serves as a vulnerable environment that alerts security teams if someone accesses the honeypot </a:t>
            </a:r>
            <a:r>
              <a:rPr lang="en-IN" b="1"/>
              <a:t>[</a:t>
            </a:r>
            <a:r>
              <a:rPr lang="en-IN"/>
              <a:t>3</a:t>
            </a:r>
            <a:r>
              <a:rPr lang="en-IN" b="1"/>
              <a:t>]</a:t>
            </a:r>
            <a:r>
              <a:rPr lang="en-IN"/>
              <a:t>. The primary limitation is that, it is upto the adversary to not even touch the honeypot actively if they happen to find one.</a:t>
            </a:r>
            <a:endParaRPr/>
          </a:p>
          <a:p>
            <a:pPr marL="114300" lvl="0" indent="0" algn="l" rtl="0">
              <a:lnSpc>
                <a:spcPct val="100000"/>
              </a:lnSpc>
              <a:spcBef>
                <a:spcPts val="0"/>
              </a:spcBef>
              <a:spcAft>
                <a:spcPts val="0"/>
              </a:spcAft>
              <a:buSzPts val="1800"/>
              <a:buNone/>
            </a:pPr>
            <a:endParaRPr/>
          </a:p>
          <a:p>
            <a:pPr marL="114300" lvl="0" indent="0" algn="l" rtl="0">
              <a:lnSpc>
                <a:spcPct val="100000"/>
              </a:lnSpc>
              <a:spcBef>
                <a:spcPts val="0"/>
              </a:spcBef>
              <a:spcAft>
                <a:spcPts val="0"/>
              </a:spcAft>
              <a:buSzPts val="1800"/>
              <a:buNone/>
            </a:pPr>
            <a:r>
              <a:rPr lang="en-IN"/>
              <a:t>If an adversary wishes to find more data for exfiltration or credentials hardcoded into the system for privilege escalation then they usually do this in lateral movement stage of attack and AWS tries to mitigate such attack by means of Canary tokens </a:t>
            </a:r>
            <a:r>
              <a:rPr lang="en-IN" b="1"/>
              <a:t>[</a:t>
            </a:r>
            <a:r>
              <a:rPr lang="en-IN"/>
              <a:t>4</a:t>
            </a:r>
            <a:r>
              <a:rPr lang="en-IN" b="1"/>
              <a:t>]</a:t>
            </a:r>
            <a:r>
              <a:rPr lang="en-I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1595681" y="558809"/>
            <a:ext cx="8911687" cy="607518"/>
          </a:xfrm>
          <a:prstGeom prst="rect">
            <a:avLst/>
          </a:prstGeom>
          <a:noFill/>
          <a:ln>
            <a:noFill/>
          </a:ln>
        </p:spPr>
        <p:txBody>
          <a:bodyPr spcFirstLastPara="1" wrap="square" lIns="91425" tIns="45700" rIns="91425" bIns="45700" anchor="t" anchorCtr="0">
            <a:noAutofit/>
          </a:bodyPr>
          <a:lstStyle/>
          <a:p>
            <a:pPr marL="571500" lvl="0" indent="-571500" algn="l" rtl="0">
              <a:lnSpc>
                <a:spcPct val="100000"/>
              </a:lnSpc>
              <a:spcBef>
                <a:spcPts val="0"/>
              </a:spcBef>
              <a:spcAft>
                <a:spcPts val="0"/>
              </a:spcAft>
              <a:buClr>
                <a:srgbClr val="262626"/>
              </a:buClr>
              <a:buSzPts val="3400"/>
              <a:buFont typeface="Times New Roman"/>
              <a:buNone/>
            </a:pPr>
            <a:r>
              <a:rPr lang="en-IN" sz="3400">
                <a:latin typeface="Times New Roman"/>
                <a:ea typeface="Times New Roman"/>
                <a:cs typeface="Times New Roman"/>
                <a:sym typeface="Times New Roman"/>
              </a:rPr>
              <a:t>Objectives</a:t>
            </a:r>
            <a:endParaRPr/>
          </a:p>
        </p:txBody>
      </p:sp>
      <p:sp>
        <p:nvSpPr>
          <p:cNvPr id="197" name="Google Shape;197;p6"/>
          <p:cNvSpPr txBox="1">
            <a:spLocks noGrp="1"/>
          </p:cNvSpPr>
          <p:nvPr>
            <p:ph type="body" idx="1"/>
          </p:nvPr>
        </p:nvSpPr>
        <p:spPr>
          <a:xfrm>
            <a:off x="1595681" y="1358142"/>
            <a:ext cx="4875457" cy="427585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a:t>Create confusion for the adversary in lateral movement.</a:t>
            </a:r>
            <a:endParaRPr/>
          </a:p>
          <a:p>
            <a:pPr marL="342900" lvl="0" indent="-342900" algn="l" rtl="0">
              <a:lnSpc>
                <a:spcPct val="100000"/>
              </a:lnSpc>
              <a:spcBef>
                <a:spcPts val="1000"/>
              </a:spcBef>
              <a:spcAft>
                <a:spcPts val="0"/>
              </a:spcAft>
              <a:buSzPts val="1800"/>
              <a:buFont typeface="Noto Sans Symbols"/>
              <a:buChar char="❑"/>
            </a:pPr>
            <a:r>
              <a:rPr lang="en-IN"/>
              <a:t>Aid SOC team and Incident respondent to buy sufficient time and preliminary analysis and determine severity of the attack.</a:t>
            </a:r>
            <a:endParaRPr/>
          </a:p>
          <a:p>
            <a:pPr marL="342900" lvl="0" indent="-342900" algn="l" rtl="0">
              <a:lnSpc>
                <a:spcPct val="100000"/>
              </a:lnSpc>
              <a:spcBef>
                <a:spcPts val="1000"/>
              </a:spcBef>
              <a:spcAft>
                <a:spcPts val="0"/>
              </a:spcAft>
              <a:buSzPts val="1800"/>
              <a:buFont typeface="Noto Sans Symbols"/>
              <a:buChar char="❑"/>
            </a:pPr>
            <a:r>
              <a:rPr lang="en-IN"/>
              <a:t>Partially act as honeypot environment to contain adversary for as long as possible.</a:t>
            </a:r>
            <a:endParaRPr/>
          </a:p>
          <a:p>
            <a:pPr marL="342900" lvl="0" indent="-342900" algn="l" rtl="0">
              <a:lnSpc>
                <a:spcPct val="100000"/>
              </a:lnSpc>
              <a:spcBef>
                <a:spcPts val="1000"/>
              </a:spcBef>
              <a:spcAft>
                <a:spcPts val="0"/>
              </a:spcAft>
              <a:buSzPts val="1800"/>
              <a:buFont typeface="Noto Sans Symbols"/>
              <a:buChar char="❑"/>
            </a:pPr>
            <a:r>
              <a:rPr lang="en-IN"/>
              <a:t>Act as an easy-to-acquire bait for enemy.</a:t>
            </a:r>
            <a:endParaRPr/>
          </a:p>
          <a:p>
            <a:pPr marL="342900" lvl="0" indent="-228600" algn="l" rtl="0">
              <a:lnSpc>
                <a:spcPct val="100000"/>
              </a:lnSpc>
              <a:spcBef>
                <a:spcPts val="1000"/>
              </a:spcBef>
              <a:spcAft>
                <a:spcPts val="0"/>
              </a:spcAft>
              <a:buSzPts val="1800"/>
              <a:buNone/>
            </a:pPr>
            <a:endParaRPr/>
          </a:p>
          <a:p>
            <a:pPr marL="342900" lvl="0" indent="-228600" algn="l" rtl="0">
              <a:lnSpc>
                <a:spcPct val="100000"/>
              </a:lnSpc>
              <a:spcBef>
                <a:spcPts val="1000"/>
              </a:spcBef>
              <a:spcAft>
                <a:spcPts val="0"/>
              </a:spcAft>
              <a:buSzPts val="1800"/>
              <a:buNone/>
            </a:pPr>
            <a:endParaRPr/>
          </a:p>
          <a:p>
            <a:pPr marL="342900" lvl="0" indent="-228600" algn="l" rtl="0">
              <a:lnSpc>
                <a:spcPct val="100000"/>
              </a:lnSpc>
              <a:spcBef>
                <a:spcPts val="1000"/>
              </a:spcBef>
              <a:spcAft>
                <a:spcPts val="0"/>
              </a:spcAft>
              <a:buSzPts val="1800"/>
              <a:buNone/>
            </a:pPr>
            <a:endParaRPr/>
          </a:p>
        </p:txBody>
      </p:sp>
      <p:pic>
        <p:nvPicPr>
          <p:cNvPr id="198" name="Google Shape;198;p6" descr="Defending Against Layer 7 DDoS Attacks - Verisign Blog"/>
          <p:cNvPicPr preferRelativeResize="0"/>
          <p:nvPr/>
        </p:nvPicPr>
        <p:blipFill rotWithShape="1">
          <a:blip r:embed="rId3">
            <a:alphaModFix/>
          </a:blip>
          <a:srcRect/>
          <a:stretch/>
        </p:blipFill>
        <p:spPr>
          <a:xfrm>
            <a:off x="6585437" y="1166327"/>
            <a:ext cx="5284177" cy="3963133"/>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1595681" y="464054"/>
            <a:ext cx="8911687" cy="70227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300"/>
              <a:buFont typeface="Times New Roman"/>
              <a:buNone/>
            </a:pPr>
            <a:r>
              <a:rPr lang="en-IN" sz="3300">
                <a:latin typeface="Times New Roman"/>
                <a:ea typeface="Times New Roman"/>
                <a:cs typeface="Times New Roman"/>
                <a:sym typeface="Times New Roman"/>
              </a:rPr>
              <a:t>Methodology</a:t>
            </a:r>
            <a:endParaRPr/>
          </a:p>
        </p:txBody>
      </p:sp>
      <p:sp>
        <p:nvSpPr>
          <p:cNvPr id="204" name="Google Shape;204;p7"/>
          <p:cNvSpPr txBox="1">
            <a:spLocks noGrp="1"/>
          </p:cNvSpPr>
          <p:nvPr>
            <p:ph type="body" idx="1"/>
          </p:nvPr>
        </p:nvSpPr>
        <p:spPr>
          <a:xfrm>
            <a:off x="1595681" y="1377522"/>
            <a:ext cx="9720019" cy="4020876"/>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SzPts val="1800"/>
              <a:buFont typeface="Noto Sans Symbols"/>
              <a:buChar char="❑"/>
            </a:pPr>
            <a:r>
              <a:rPr lang="en-IN" b="1"/>
              <a:t>Defense system:</a:t>
            </a:r>
            <a:endParaRPr b="1"/>
          </a:p>
          <a:p>
            <a:pPr marL="742950" lvl="1" indent="-285750" algn="l" rtl="0">
              <a:lnSpc>
                <a:spcPct val="100000"/>
              </a:lnSpc>
              <a:spcBef>
                <a:spcPts val="1000"/>
              </a:spcBef>
              <a:spcAft>
                <a:spcPts val="0"/>
              </a:spcAft>
              <a:buSzPts val="1600"/>
              <a:buFont typeface="Arial"/>
              <a:buChar char="•"/>
            </a:pPr>
            <a:r>
              <a:rPr lang="en-IN"/>
              <a:t>It is basically a smart reverse proxy that analyses incoming traffic and determines whether this should go inside legitimate host or sandbox / smart-honeypot environment.</a:t>
            </a:r>
            <a:endParaRPr/>
          </a:p>
          <a:p>
            <a:pPr marL="742950" lvl="1" indent="-285750" algn="l" rtl="0">
              <a:lnSpc>
                <a:spcPct val="100000"/>
              </a:lnSpc>
              <a:spcBef>
                <a:spcPts val="1000"/>
              </a:spcBef>
              <a:spcAft>
                <a:spcPts val="0"/>
              </a:spcAft>
              <a:buSzPts val="1600"/>
              <a:buFont typeface="Arial"/>
              <a:buChar char="•"/>
            </a:pPr>
            <a:r>
              <a:rPr lang="en-IN"/>
              <a:t>It is modular and can be used in a lot of places, right before the position at which the application is deployed</a:t>
            </a:r>
            <a:endParaRPr/>
          </a:p>
          <a:p>
            <a:pPr marL="742950" lvl="1" indent="-285750" algn="l" rtl="0">
              <a:lnSpc>
                <a:spcPct val="100000"/>
              </a:lnSpc>
              <a:spcBef>
                <a:spcPts val="1000"/>
              </a:spcBef>
              <a:spcAft>
                <a:spcPts val="0"/>
              </a:spcAft>
              <a:buSzPts val="1600"/>
              <a:buFont typeface="Arial"/>
              <a:buChar char="•"/>
            </a:pPr>
            <a:r>
              <a:rPr lang="en-IN"/>
              <a:t>Along with a reverse proxy, we use a one - on - one copy of hosted application or software that acts as a vulnerable honeypot in order to lure adversary.</a:t>
            </a:r>
            <a:endParaRPr/>
          </a:p>
          <a:p>
            <a:pPr marL="742950" lvl="1" indent="-285750" algn="l" rtl="0">
              <a:lnSpc>
                <a:spcPct val="100000"/>
              </a:lnSpc>
              <a:spcBef>
                <a:spcPts val="1000"/>
              </a:spcBef>
              <a:spcAft>
                <a:spcPts val="0"/>
              </a:spcAft>
              <a:buSzPts val="1600"/>
              <a:buFont typeface="Arial"/>
              <a:buChar char="•"/>
            </a:pPr>
            <a:r>
              <a:rPr lang="en-IN"/>
              <a:t>Both reverse proxy and sandbox environment are critical components as reverse proxy determines where should the data be sent and sandbox environment keeps the adversary busy for incident response teams</a:t>
            </a:r>
            <a:endParaRPr/>
          </a:p>
          <a:p>
            <a:pPr marL="342900" lvl="0" indent="-342900" algn="l" rtl="0">
              <a:lnSpc>
                <a:spcPct val="100000"/>
              </a:lnSpc>
              <a:spcBef>
                <a:spcPts val="1000"/>
              </a:spcBef>
              <a:spcAft>
                <a:spcPts val="0"/>
              </a:spcAft>
              <a:buSzPts val="1800"/>
              <a:buFont typeface="Noto Sans Symbols"/>
              <a:buChar char="❑"/>
            </a:pPr>
            <a:r>
              <a:rPr lang="en-IN"/>
              <a:t>The diagram in upcoming slides represent High Level overview of common systems and our proposed solution.</a:t>
            </a:r>
            <a:endParaRPr/>
          </a:p>
          <a:p>
            <a:pPr marL="457200" lvl="1" indent="0" algn="l" rtl="0">
              <a:lnSpc>
                <a:spcPct val="100000"/>
              </a:lnSpc>
              <a:spcBef>
                <a:spcPts val="1000"/>
              </a:spcBef>
              <a:spcAft>
                <a:spcPts val="0"/>
              </a:spcAft>
              <a:buSzPts val="16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6aa84d6f42_0_16"/>
          <p:cNvSpPr txBox="1">
            <a:spLocks noGrp="1"/>
          </p:cNvSpPr>
          <p:nvPr>
            <p:ph type="title"/>
          </p:nvPr>
        </p:nvSpPr>
        <p:spPr>
          <a:xfrm>
            <a:off x="1595681" y="464054"/>
            <a:ext cx="8911800" cy="70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300"/>
              <a:buFont typeface="Times New Roman"/>
              <a:buNone/>
            </a:pPr>
            <a:r>
              <a:rPr lang="en-IN" sz="3300">
                <a:latin typeface="Times New Roman"/>
                <a:ea typeface="Times New Roman"/>
                <a:cs typeface="Times New Roman"/>
                <a:sym typeface="Times New Roman"/>
              </a:rPr>
              <a:t>Methodology</a:t>
            </a:r>
            <a:endParaRPr/>
          </a:p>
        </p:txBody>
      </p:sp>
      <p:sp>
        <p:nvSpPr>
          <p:cNvPr id="210" name="Google Shape;210;g16aa84d6f42_0_16"/>
          <p:cNvSpPr txBox="1">
            <a:spLocks noGrp="1"/>
          </p:cNvSpPr>
          <p:nvPr>
            <p:ph type="body" idx="1"/>
          </p:nvPr>
        </p:nvSpPr>
        <p:spPr>
          <a:xfrm>
            <a:off x="1595681" y="1377522"/>
            <a:ext cx="9720000" cy="40209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b="1"/>
              <a:t>High level diagram of existing systems:</a:t>
            </a:r>
            <a:endParaRPr b="1"/>
          </a:p>
          <a:p>
            <a:pPr marL="0" lvl="0" indent="0" algn="l" rtl="0">
              <a:lnSpc>
                <a:spcPct val="100000"/>
              </a:lnSpc>
              <a:spcBef>
                <a:spcPts val="0"/>
              </a:spcBef>
              <a:spcAft>
                <a:spcPts val="0"/>
              </a:spcAft>
              <a:buSzPts val="1800"/>
              <a:buNone/>
            </a:pPr>
            <a:endParaRPr b="1"/>
          </a:p>
          <a:p>
            <a:pPr marL="0" lvl="0" indent="0" algn="l" rtl="0">
              <a:lnSpc>
                <a:spcPct val="100000"/>
              </a:lnSpc>
              <a:spcBef>
                <a:spcPts val="0"/>
              </a:spcBef>
              <a:spcAft>
                <a:spcPts val="0"/>
              </a:spcAft>
              <a:buSzPts val="1800"/>
              <a:buNone/>
            </a:pPr>
            <a:endParaRPr b="1"/>
          </a:p>
        </p:txBody>
      </p:sp>
      <p:pic>
        <p:nvPicPr>
          <p:cNvPr id="211" name="Google Shape;211;g16aa84d6f42_0_16"/>
          <p:cNvPicPr preferRelativeResize="0"/>
          <p:nvPr/>
        </p:nvPicPr>
        <p:blipFill rotWithShape="1">
          <a:blip r:embed="rId3">
            <a:alphaModFix/>
          </a:blip>
          <a:srcRect/>
          <a:stretch/>
        </p:blipFill>
        <p:spPr>
          <a:xfrm>
            <a:off x="2571750" y="2421513"/>
            <a:ext cx="7048500" cy="3095625"/>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6aa84d6f42_0_22"/>
          <p:cNvSpPr txBox="1">
            <a:spLocks noGrp="1"/>
          </p:cNvSpPr>
          <p:nvPr>
            <p:ph type="title"/>
          </p:nvPr>
        </p:nvSpPr>
        <p:spPr>
          <a:xfrm>
            <a:off x="1595681" y="464054"/>
            <a:ext cx="8911800" cy="70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300"/>
              <a:buFont typeface="Times New Roman"/>
              <a:buNone/>
            </a:pPr>
            <a:r>
              <a:rPr lang="en-IN" sz="3300">
                <a:latin typeface="Times New Roman"/>
                <a:ea typeface="Times New Roman"/>
                <a:cs typeface="Times New Roman"/>
                <a:sym typeface="Times New Roman"/>
              </a:rPr>
              <a:t>Methodology</a:t>
            </a:r>
            <a:endParaRPr/>
          </a:p>
        </p:txBody>
      </p:sp>
      <p:sp>
        <p:nvSpPr>
          <p:cNvPr id="217" name="Google Shape;217;g16aa84d6f42_0_22"/>
          <p:cNvSpPr txBox="1">
            <a:spLocks noGrp="1"/>
          </p:cNvSpPr>
          <p:nvPr>
            <p:ph type="body" idx="1"/>
          </p:nvPr>
        </p:nvSpPr>
        <p:spPr>
          <a:xfrm>
            <a:off x="1595681" y="1377522"/>
            <a:ext cx="9720000" cy="40209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IN" b="1"/>
              <a:t>High level diagram of proposed solution:</a:t>
            </a:r>
            <a:endParaRPr b="1"/>
          </a:p>
          <a:p>
            <a:pPr marL="0" lvl="0" indent="0" algn="l" rtl="0">
              <a:lnSpc>
                <a:spcPct val="100000"/>
              </a:lnSpc>
              <a:spcBef>
                <a:spcPts val="0"/>
              </a:spcBef>
              <a:spcAft>
                <a:spcPts val="0"/>
              </a:spcAft>
              <a:buSzPts val="1800"/>
              <a:buNone/>
            </a:pPr>
            <a:endParaRPr b="1"/>
          </a:p>
          <a:p>
            <a:pPr marL="0" lvl="0" indent="0" algn="l" rtl="0">
              <a:lnSpc>
                <a:spcPct val="100000"/>
              </a:lnSpc>
              <a:spcBef>
                <a:spcPts val="0"/>
              </a:spcBef>
              <a:spcAft>
                <a:spcPts val="0"/>
              </a:spcAft>
              <a:buSzPts val="1800"/>
              <a:buNone/>
            </a:pPr>
            <a:endParaRPr b="1"/>
          </a:p>
        </p:txBody>
      </p:sp>
      <p:pic>
        <p:nvPicPr>
          <p:cNvPr id="218" name="Google Shape;218;g16aa84d6f42_0_22"/>
          <p:cNvPicPr preferRelativeResize="0"/>
          <p:nvPr/>
        </p:nvPicPr>
        <p:blipFill rotWithShape="1">
          <a:blip r:embed="rId3">
            <a:alphaModFix/>
          </a:blip>
          <a:srcRect/>
          <a:stretch/>
        </p:blipFill>
        <p:spPr>
          <a:xfrm>
            <a:off x="890013" y="1985976"/>
            <a:ext cx="10411974" cy="37027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Defense &amp; Isolation Against Digital Adversaries</vt:lpstr>
      <vt:lpstr>PowerPoint Presentation</vt:lpstr>
      <vt:lpstr>Introduction and Problem Statement</vt:lpstr>
      <vt:lpstr>Introduction and Problem Statement</vt:lpstr>
      <vt:lpstr>Literature Review</vt:lpstr>
      <vt:lpstr>Objectives</vt:lpstr>
      <vt:lpstr>Methodology</vt:lpstr>
      <vt:lpstr>Methodology</vt:lpstr>
      <vt:lpstr>Methodology</vt:lpstr>
      <vt:lpstr>Methodology</vt:lpstr>
      <vt:lpstr>Hardware and Software Requirements</vt:lpstr>
      <vt:lpstr>Discussion and Scope of Current Usage</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&amp; Isolation Against Digital Adversaries</dc:title>
  <dc:creator>Sandeep raj</dc:creator>
  <cp:lastModifiedBy>Suman Prasad</cp:lastModifiedBy>
  <cp:revision>3</cp:revision>
  <dcterms:created xsi:type="dcterms:W3CDTF">2021-09-22T04:39:00Z</dcterms:created>
  <dcterms:modified xsi:type="dcterms:W3CDTF">2022-12-17T16:31:31Z</dcterms:modified>
</cp:coreProperties>
</file>