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5" r:id="rId5"/>
    <p:sldId id="264" r:id="rId6"/>
    <p:sldId id="271" r:id="rId7"/>
    <p:sldId id="263" r:id="rId8"/>
    <p:sldId id="262" r:id="rId9"/>
    <p:sldId id="272" r:id="rId10"/>
    <p:sldId id="261" r:id="rId11"/>
    <p:sldId id="260" r:id="rId12"/>
    <p:sldId id="270" r:id="rId13"/>
    <p:sldId id="273" r:id="rId14"/>
    <p:sldId id="269" r:id="rId15"/>
    <p:sldId id="259"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DE4A1-2FB9-4F4C-A1FF-D8F8BA2801F8}" type="datetimeFigureOut">
              <a:rPr lang="en-IN" smtClean="0"/>
              <a:pPr/>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376A3-F38D-4C08-A960-1F845C6BD18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DE4A1-2FB9-4F4C-A1FF-D8F8BA2801F8}" type="datetimeFigureOut">
              <a:rPr lang="en-IN" smtClean="0"/>
              <a:pPr/>
              <a:t>22-04-2021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376A3-F38D-4C08-A960-1F845C6BD18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276856"/>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dirty="0"/>
          </a:p>
        </p:txBody>
      </p:sp>
      <p:sp>
        <p:nvSpPr>
          <p:cNvPr id="4" name="Path4"/>
          <p:cNvSpPr/>
          <p:nvPr/>
        </p:nvSpPr>
        <p:spPr>
          <a:xfrm>
            <a:off x="-2022379"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dirty="0"/>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pic>
        <p:nvPicPr>
          <p:cNvPr id="6" name="Image6"/>
          <p:cNvPicPr>
            <a:picLocks noChangeAspect="1"/>
          </p:cNvPicPr>
          <p:nvPr/>
        </p:nvPicPr>
        <p:blipFill>
          <a:blip r:embed="rId3" cstate="print"/>
          <a:stretch>
            <a:fillRect/>
          </a:stretch>
        </p:blipFill>
        <p:spPr>
          <a:xfrm>
            <a:off x="4076700" y="2683444"/>
            <a:ext cx="1447801" cy="871538"/>
          </a:xfrm>
          <a:prstGeom prst="rect">
            <a:avLst/>
          </a:prstGeom>
          <a:noFill/>
        </p:spPr>
      </p:pic>
      <p:pic>
        <p:nvPicPr>
          <p:cNvPr id="7" name="Image7"/>
          <p:cNvPicPr>
            <a:picLocks noChangeAspect="1"/>
          </p:cNvPicPr>
          <p:nvPr/>
        </p:nvPicPr>
        <p:blipFill>
          <a:blip r:embed="rId4" cstate="print"/>
          <a:stretch>
            <a:fillRect/>
          </a:stretch>
        </p:blipFill>
        <p:spPr>
          <a:xfrm>
            <a:off x="1835696" y="2708924"/>
            <a:ext cx="1296144" cy="1462789"/>
          </a:xfrm>
          <a:prstGeom prst="rect">
            <a:avLst/>
          </a:prstGeom>
          <a:noFill/>
        </p:spPr>
      </p:pic>
      <p:pic>
        <p:nvPicPr>
          <p:cNvPr id="8" name="Image8"/>
          <p:cNvPicPr>
            <a:picLocks noChangeAspect="1"/>
          </p:cNvPicPr>
          <p:nvPr/>
        </p:nvPicPr>
        <p:blipFill>
          <a:blip r:embed="rId5" cstate="print"/>
          <a:stretch>
            <a:fillRect/>
          </a:stretch>
        </p:blipFill>
        <p:spPr>
          <a:xfrm>
            <a:off x="6444210" y="2708920"/>
            <a:ext cx="1224136" cy="1466402"/>
          </a:xfrm>
          <a:prstGeom prst="rect">
            <a:avLst/>
          </a:prstGeom>
          <a:noFill/>
        </p:spPr>
      </p:pic>
      <p:sp>
        <p:nvSpPr>
          <p:cNvPr id="9" name="Text Box9"/>
          <p:cNvSpPr txBox="1"/>
          <p:nvPr/>
        </p:nvSpPr>
        <p:spPr>
          <a:xfrm rot="16200000">
            <a:off x="-2903325" y="3612334"/>
            <a:ext cx="6124575" cy="366767"/>
          </a:xfrm>
          <a:prstGeom prst="rect">
            <a:avLst/>
          </a:prstGeom>
          <a:solidFill>
            <a:srgbClr val="3333FF"/>
          </a:solidFill>
        </p:spPr>
        <p:txBody>
          <a:bodyPr wrap="square" lIns="0" tIns="0" rIns="0" rtlCol="0">
            <a:spAutoFit/>
          </a:bodyPr>
          <a:lstStyle/>
          <a:p>
            <a:pPr algn="l">
              <a:lnSpc>
                <a:spcPts val="829"/>
              </a:lnSpc>
            </a:pPr>
            <a:endParaRPr dirty="0"/>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dirty="0">
              <a:latin typeface="Arial"/>
              <a:ea typeface="Arial"/>
              <a:cs typeface="Arial"/>
            </a:endParaRPr>
          </a:p>
        </p:txBody>
      </p:sp>
      <p:sp>
        <p:nvSpPr>
          <p:cNvPr id="10" name="Text Box10"/>
          <p:cNvSpPr txBox="1"/>
          <p:nvPr/>
        </p:nvSpPr>
        <p:spPr>
          <a:xfrm>
            <a:off x="323853" y="319736"/>
            <a:ext cx="6120355"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a:solidFill>
                  <a:srgbClr val="3333CC"/>
                </a:solidFill>
                <a:latin typeface="Arial"/>
                <a:ea typeface="Arial"/>
                <a:cs typeface="Arial"/>
              </a:rPr>
              <a:t>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1" name="Text Box11"/>
          <p:cNvSpPr txBox="1"/>
          <p:nvPr/>
        </p:nvSpPr>
        <p:spPr>
          <a:xfrm>
            <a:off x="539553" y="1412780"/>
            <a:ext cx="8604448" cy="879793"/>
          </a:xfrm>
          <a:prstGeom prst="rect">
            <a:avLst/>
          </a:prstGeom>
        </p:spPr>
        <p:txBody>
          <a:bodyPr wrap="square" lIns="0" tIns="0" rIns="0" rtlCol="0">
            <a:spAutoFit/>
          </a:bodyPr>
          <a:lstStyle/>
          <a:p>
            <a:pPr algn="l">
              <a:lnSpc>
                <a:spcPts val="0"/>
              </a:lnSpc>
            </a:pPr>
            <a:endParaRPr dirty="0"/>
          </a:p>
          <a:p>
            <a:pPr>
              <a:lnSpc>
                <a:spcPts val="3605"/>
              </a:lnSpc>
            </a:pPr>
            <a:r>
              <a:rPr lang="en-US" altLang="zh-CN" sz="2000" b="1" spc="17" dirty="0" smtClean="0">
                <a:solidFill>
                  <a:schemeClr val="accent6">
                    <a:lumMod val="75000"/>
                  </a:schemeClr>
                </a:solidFill>
                <a:ea typeface="Calibri"/>
                <a:cs typeface="Calibri"/>
              </a:rPr>
              <a:t>        TOPIC:  </a:t>
            </a:r>
            <a:r>
              <a:rPr lang="en-US" altLang="zh-CN" sz="1600" b="1" spc="17" dirty="0" smtClean="0">
                <a:solidFill>
                  <a:srgbClr val="000000"/>
                </a:solidFill>
                <a:ea typeface="Calibri"/>
                <a:cs typeface="Calibri"/>
              </a:rPr>
              <a:t>To Minimize the Energy Consumption for Communication Protocol  using  IOT</a:t>
            </a:r>
            <a:r>
              <a:rPr lang="en-US" altLang="zh-CN" b="1" spc="17" dirty="0" smtClean="0">
                <a:solidFill>
                  <a:srgbClr val="000000"/>
                </a:solidFill>
                <a:ea typeface="Calibri"/>
                <a:cs typeface="Calibri"/>
              </a:rPr>
              <a:t>.</a:t>
            </a:r>
          </a:p>
          <a:p>
            <a:pPr algn="ctr" rtl="0">
              <a:lnSpc>
                <a:spcPts val="2854"/>
              </a:lnSpc>
            </a:pPr>
            <a:r>
              <a:rPr lang="en-US" altLang="zh-CN" sz="2000" b="1" dirty="0" smtClean="0">
                <a:solidFill>
                  <a:schemeClr val="accent6">
                    <a:lumMod val="75000"/>
                  </a:schemeClr>
                </a:solidFill>
                <a:latin typeface="Times New Roman"/>
                <a:ea typeface="Times New Roman"/>
                <a:cs typeface="Times New Roman"/>
              </a:rPr>
              <a:t>Project ID:21116</a:t>
            </a:r>
            <a:endParaRPr lang="en-US" altLang="zh-CN" sz="2000" b="1" dirty="0">
              <a:solidFill>
                <a:schemeClr val="accent6">
                  <a:lumMod val="75000"/>
                </a:schemeClr>
              </a:solidFill>
              <a:latin typeface="Times New Roman"/>
              <a:ea typeface="Times New Roman"/>
              <a:cs typeface="Times New Roman"/>
            </a:endParaRPr>
          </a:p>
        </p:txBody>
      </p:sp>
      <p:sp>
        <p:nvSpPr>
          <p:cNvPr id="13" name="Text Box13"/>
          <p:cNvSpPr txBox="1"/>
          <p:nvPr/>
        </p:nvSpPr>
        <p:spPr>
          <a:xfrm>
            <a:off x="4622750" y="3646708"/>
            <a:ext cx="393497" cy="328360"/>
          </a:xfrm>
          <a:prstGeom prst="rect">
            <a:avLst/>
          </a:prstGeom>
        </p:spPr>
        <p:txBody>
          <a:bodyPr wrap="square" lIns="0" tIns="0" rIns="0" rtlCol="0">
            <a:spAutoFit/>
          </a:bodyPr>
          <a:lstStyle/>
          <a:p>
            <a:pPr algn="l">
              <a:lnSpc>
                <a:spcPts val="0"/>
              </a:lnSpc>
            </a:pPr>
            <a:endParaRPr dirty="0"/>
          </a:p>
          <a:p>
            <a:pPr algn="l" rtl="0">
              <a:lnSpc>
                <a:spcPts val="2179"/>
              </a:lnSpc>
            </a:pPr>
            <a:r>
              <a:rPr lang="en-US" altLang="zh-CN" sz="2400" spc="0" dirty="0">
                <a:solidFill>
                  <a:srgbClr val="000000"/>
                </a:solidFill>
                <a:latin typeface="Times New Roman"/>
                <a:ea typeface="Times New Roman"/>
                <a:cs typeface="Times New Roman"/>
              </a:rPr>
              <a:t>By</a:t>
            </a:r>
            <a:endParaRPr lang="en-US" altLang="zh-CN" sz="2400" dirty="0">
              <a:latin typeface="Times New Roman"/>
              <a:ea typeface="Times New Roman"/>
              <a:cs typeface="Times New Roman"/>
            </a:endParaRPr>
          </a:p>
        </p:txBody>
      </p:sp>
      <p:sp>
        <p:nvSpPr>
          <p:cNvPr id="14" name="Text Box14"/>
          <p:cNvSpPr txBox="1"/>
          <p:nvPr/>
        </p:nvSpPr>
        <p:spPr>
          <a:xfrm>
            <a:off x="1403650" y="4221095"/>
            <a:ext cx="2592288" cy="1015727"/>
          </a:xfrm>
          <a:prstGeom prst="rect">
            <a:avLst/>
          </a:prstGeom>
        </p:spPr>
        <p:txBody>
          <a:bodyPr wrap="square" lIns="0" tIns="0" rIns="0" rtlCol="0">
            <a:spAutoFit/>
          </a:bodyPr>
          <a:lstStyle/>
          <a:p>
            <a:pPr algn="l">
              <a:lnSpc>
                <a:spcPts val="0"/>
              </a:lnSpc>
            </a:pPr>
            <a:endParaRPr dirty="0"/>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Name:Suman Priya Sahu</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Roll NO:201711357</a:t>
            </a:r>
          </a:p>
          <a:p>
            <a:pPr algn="l" rtl="0">
              <a:lnSpc>
                <a:spcPct val="150000"/>
              </a:lnSpc>
            </a:pPr>
            <a:r>
              <a:rPr lang="en-US" altLang="zh-CN" sz="1400" b="1" dirty="0" smtClean="0">
                <a:solidFill>
                  <a:srgbClr val="000000"/>
                </a:solidFill>
                <a:latin typeface="Calibri" pitchFamily="34" charset="0"/>
                <a:ea typeface="Times New Roman"/>
                <a:cs typeface="Calibri" pitchFamily="34" charset="0"/>
              </a:rPr>
              <a:t>BPUT Reg NO:1701202262</a:t>
            </a:r>
            <a:endParaRPr lang="en-US" altLang="zh-CN" sz="1400" dirty="0">
              <a:latin typeface="Calibri" pitchFamily="34" charset="0"/>
              <a:ea typeface="Times New Roman"/>
              <a:cs typeface="Calibri" pitchFamily="34" charset="0"/>
            </a:endParaRPr>
          </a:p>
        </p:txBody>
      </p:sp>
      <p:sp>
        <p:nvSpPr>
          <p:cNvPr id="16" name="Text Box16"/>
          <p:cNvSpPr txBox="1"/>
          <p:nvPr/>
        </p:nvSpPr>
        <p:spPr>
          <a:xfrm>
            <a:off x="6012162" y="4149087"/>
            <a:ext cx="2376264" cy="1015663"/>
          </a:xfrm>
          <a:prstGeom prst="rect">
            <a:avLst/>
          </a:prstGeom>
        </p:spPr>
        <p:txBody>
          <a:bodyPr wrap="square" lIns="0" tIns="0" rIns="0" rtlCol="0">
            <a:spAutoFit/>
          </a:bodyPr>
          <a:lstStyle/>
          <a:p>
            <a:pPr algn="l">
              <a:lnSpc>
                <a:spcPct val="150000"/>
              </a:lnSpc>
            </a:pPr>
            <a:r>
              <a:rPr lang="en-IN" sz="1400" b="1" dirty="0" smtClean="0">
                <a:latin typeface="Calibri" pitchFamily="34" charset="0"/>
                <a:cs typeface="Calibri" pitchFamily="34" charset="0"/>
              </a:rPr>
              <a:t>Name:</a:t>
            </a:r>
            <a:r>
              <a:rPr lang="en-US" altLang="zh-CN" sz="1400" b="1" dirty="0" smtClean="0">
                <a:solidFill>
                  <a:srgbClr val="000000"/>
                </a:solidFill>
                <a:latin typeface="Calibri" pitchFamily="34" charset="0"/>
                <a:ea typeface="Times New Roman"/>
                <a:cs typeface="Calibri" pitchFamily="34" charset="0"/>
              </a:rPr>
              <a:t>Manisha Panda</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Roll NO:201741413</a:t>
            </a:r>
          </a:p>
          <a:p>
            <a:pPr algn="l">
              <a:lnSpc>
                <a:spcPct val="150000"/>
              </a:lnSpc>
            </a:pPr>
            <a:r>
              <a:rPr lang="en-US" altLang="zh-CN" sz="1400" b="1" dirty="0" smtClean="0">
                <a:solidFill>
                  <a:srgbClr val="000000"/>
                </a:solidFill>
                <a:latin typeface="Calibri" pitchFamily="34" charset="0"/>
                <a:ea typeface="Times New Roman"/>
                <a:cs typeface="Calibri" pitchFamily="34" charset="0"/>
              </a:rPr>
              <a:t>BPUT Reg NO:1701202078</a:t>
            </a:r>
            <a:endParaRPr lang="en-US" altLang="zh-CN" sz="1400" b="1" dirty="0">
              <a:latin typeface="Calibri" pitchFamily="34" charset="0"/>
              <a:ea typeface="Times New Roman"/>
              <a:cs typeface="Calibri" pitchFamily="34" charset="0"/>
            </a:endParaRPr>
          </a:p>
        </p:txBody>
      </p:sp>
      <p:sp>
        <p:nvSpPr>
          <p:cNvPr id="18" name="Text Box18"/>
          <p:cNvSpPr txBox="1"/>
          <p:nvPr/>
        </p:nvSpPr>
        <p:spPr>
          <a:xfrm>
            <a:off x="2483771" y="5157193"/>
            <a:ext cx="4464496" cy="969496"/>
          </a:xfrm>
          <a:prstGeom prst="rect">
            <a:avLst/>
          </a:prstGeom>
        </p:spPr>
        <p:txBody>
          <a:bodyPr wrap="square" lIns="0" tIns="0" rIns="0" rtlCol="0">
            <a:spAutoFit/>
          </a:bodyPr>
          <a:lstStyle/>
          <a:p>
            <a:pPr algn="ctr" rtl="0">
              <a:lnSpc>
                <a:spcPct val="150000"/>
              </a:lnSpc>
            </a:pPr>
            <a:r>
              <a:rPr lang="en-US" altLang="zh-CN" sz="2000" b="1" spc="0" dirty="0" smtClean="0">
                <a:solidFill>
                  <a:schemeClr val="accent6">
                    <a:lumMod val="75000"/>
                  </a:schemeClr>
                </a:solidFill>
                <a:latin typeface="Times New Roman"/>
                <a:ea typeface="Times New Roman"/>
                <a:cs typeface="Times New Roman"/>
              </a:rPr>
              <a:t>Under</a:t>
            </a:r>
            <a:r>
              <a:rPr lang="en-US" altLang="zh-CN" sz="2000" b="1" dirty="0" smtClean="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the</a:t>
            </a:r>
            <a:r>
              <a:rPr lang="en-US" altLang="zh-CN" sz="2000" b="1" spc="-5" dirty="0">
                <a:solidFill>
                  <a:schemeClr val="accent6">
                    <a:lumMod val="75000"/>
                  </a:schemeClr>
                </a:solidFill>
                <a:latin typeface="Times New Roman"/>
                <a:ea typeface="Times New Roman"/>
                <a:cs typeface="Times New Roman"/>
              </a:rPr>
              <a:t> </a:t>
            </a:r>
            <a:r>
              <a:rPr lang="en-US" altLang="zh-CN" sz="2000" b="1" spc="0" dirty="0">
                <a:solidFill>
                  <a:schemeClr val="accent6">
                    <a:lumMod val="75000"/>
                  </a:schemeClr>
                </a:solidFill>
                <a:latin typeface="Times New Roman"/>
                <a:ea typeface="Times New Roman"/>
                <a:cs typeface="Times New Roman"/>
              </a:rPr>
              <a:t>guidance</a:t>
            </a:r>
            <a:r>
              <a:rPr lang="en-US" altLang="zh-CN" sz="2000" b="1" spc="-7" dirty="0">
                <a:solidFill>
                  <a:schemeClr val="accent6">
                    <a:lumMod val="75000"/>
                  </a:schemeClr>
                </a:solidFill>
                <a:latin typeface="Times New Roman"/>
                <a:ea typeface="Times New Roman"/>
                <a:cs typeface="Times New Roman"/>
              </a:rPr>
              <a:t> </a:t>
            </a:r>
            <a:r>
              <a:rPr lang="en-US" altLang="zh-CN" sz="2000" b="1" spc="0" dirty="0" smtClean="0">
                <a:solidFill>
                  <a:schemeClr val="accent6">
                    <a:lumMod val="75000"/>
                  </a:schemeClr>
                </a:solidFill>
                <a:latin typeface="Times New Roman"/>
                <a:ea typeface="Times New Roman"/>
                <a:cs typeface="Times New Roman"/>
              </a:rPr>
              <a:t>of:</a:t>
            </a:r>
          </a:p>
          <a:p>
            <a:pPr algn="ctr" rtl="0">
              <a:lnSpc>
                <a:spcPct val="150000"/>
              </a:lnSpc>
            </a:pPr>
            <a:r>
              <a:rPr lang="en-US" altLang="zh-CN" sz="2000" dirty="0" smtClean="0">
                <a:solidFill>
                  <a:srgbClr val="0000FF"/>
                </a:solidFill>
                <a:latin typeface="Times New Roman"/>
                <a:ea typeface="Times New Roman"/>
                <a:cs typeface="Times New Roman"/>
              </a:rPr>
              <a:t>Mr.Rabindra Kumar Shia</a:t>
            </a:r>
            <a:r>
              <a:rPr lang="en-US" altLang="zh-CN" sz="2000" dirty="0">
                <a:solidFill>
                  <a:srgbClr val="0000FF"/>
                </a:solidFill>
                <a:latin typeface="Times New Roman"/>
                <a:ea typeface="Times New Roman"/>
                <a:cs typeface="Times New Roman"/>
              </a:rPr>
              <a:t>l</a:t>
            </a:r>
            <a:endParaRPr lang="en-US" altLang="zh-CN" sz="2000" dirty="0">
              <a:latin typeface="Times New Roman"/>
              <a:ea typeface="Times New Roman"/>
              <a:cs typeface="Times New Roman"/>
            </a:endParaRPr>
          </a:p>
        </p:txBody>
      </p:sp>
      <p:sp>
        <p:nvSpPr>
          <p:cNvPr id="20" name="Text Box20"/>
          <p:cNvSpPr txBox="1"/>
          <p:nvPr/>
        </p:nvSpPr>
        <p:spPr>
          <a:xfrm>
            <a:off x="422230" y="6309320"/>
            <a:ext cx="7966194"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sz="1800" b="1" dirty="0">
              <a:latin typeface="Arial"/>
              <a:ea typeface="Arial"/>
              <a:cs typeface="Arial"/>
            </a:endParaRPr>
          </a:p>
        </p:txBody>
      </p:sp>
      <p:sp>
        <p:nvSpPr>
          <p:cNvPr id="21" name="Text Box21"/>
          <p:cNvSpPr txBox="1"/>
          <p:nvPr/>
        </p:nvSpPr>
        <p:spPr>
          <a:xfrm>
            <a:off x="8395133" y="6237312"/>
            <a:ext cx="497347"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a:solidFill>
                  <a:srgbClr val="FF3300"/>
                </a:solidFill>
                <a:latin typeface="Arial"/>
                <a:ea typeface="Arial"/>
                <a:cs typeface="Arial"/>
              </a:rPr>
              <a:t>[1]</a:t>
            </a:r>
            <a:endParaRPr lang="en-US" altLang="zh-CN" sz="2800" dirty="0">
              <a:latin typeface="Arial"/>
              <a:ea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10</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6" name="TextBox 15"/>
          <p:cNvSpPr txBox="1"/>
          <p:nvPr/>
        </p:nvSpPr>
        <p:spPr>
          <a:xfrm>
            <a:off x="2267744" y="1484784"/>
            <a:ext cx="4734309" cy="369332"/>
          </a:xfrm>
          <a:prstGeom prst="rect">
            <a:avLst/>
          </a:prstGeom>
          <a:noFill/>
        </p:spPr>
        <p:txBody>
          <a:bodyPr wrap="none" rtlCol="0">
            <a:spAutoFit/>
          </a:bodyPr>
          <a:lstStyle/>
          <a:p>
            <a:r>
              <a:rPr lang="en-IN" b="1" dirty="0" smtClean="0"/>
              <a:t> Cluster Formation and Cluster Head Selection</a:t>
            </a:r>
            <a:endParaRPr lang="en-IN" b="1" dirty="0"/>
          </a:p>
        </p:txBody>
      </p:sp>
      <p:pic>
        <p:nvPicPr>
          <p:cNvPr id="17" name="Picture 16" descr="Deployement of nodes.png"/>
          <p:cNvPicPr>
            <a:picLocks noChangeAspect="1"/>
          </p:cNvPicPr>
          <p:nvPr/>
        </p:nvPicPr>
        <p:blipFill>
          <a:blip r:embed="rId3" cstate="print"/>
          <a:stretch>
            <a:fillRect/>
          </a:stretch>
        </p:blipFill>
        <p:spPr>
          <a:xfrm>
            <a:off x="1043608" y="1916832"/>
            <a:ext cx="7488832" cy="39211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11</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635896" y="1412776"/>
            <a:ext cx="2246512" cy="369332"/>
          </a:xfrm>
          <a:prstGeom prst="rect">
            <a:avLst/>
          </a:prstGeom>
          <a:noFill/>
        </p:spPr>
        <p:txBody>
          <a:bodyPr wrap="none" rtlCol="0">
            <a:spAutoFit/>
          </a:bodyPr>
          <a:lstStyle/>
          <a:p>
            <a:r>
              <a:rPr lang="en-IN" b="1" dirty="0" smtClean="0"/>
              <a:t>Power Level of Nodes</a:t>
            </a:r>
            <a:endParaRPr lang="en-IN" b="1" dirty="0"/>
          </a:p>
        </p:txBody>
      </p:sp>
      <p:pic>
        <p:nvPicPr>
          <p:cNvPr id="16" name="Picture 15" descr="Power Level of the Node.png"/>
          <p:cNvPicPr>
            <a:picLocks noChangeAspect="1"/>
          </p:cNvPicPr>
          <p:nvPr/>
        </p:nvPicPr>
        <p:blipFill>
          <a:blip r:embed="rId3" cstate="print"/>
          <a:stretch>
            <a:fillRect/>
          </a:stretch>
        </p:blipFill>
        <p:spPr>
          <a:xfrm>
            <a:off x="899592" y="1844824"/>
            <a:ext cx="7344816" cy="413201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12</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6" name="TextBox 15"/>
          <p:cNvSpPr txBox="1"/>
          <p:nvPr/>
        </p:nvSpPr>
        <p:spPr>
          <a:xfrm>
            <a:off x="467544" y="1412776"/>
            <a:ext cx="8208912" cy="1200329"/>
          </a:xfrm>
          <a:prstGeom prst="rect">
            <a:avLst/>
          </a:prstGeom>
          <a:noFill/>
        </p:spPr>
        <p:txBody>
          <a:bodyPr wrap="square" rtlCol="0">
            <a:spAutoFit/>
          </a:bodyPr>
          <a:lstStyle/>
          <a:p>
            <a:r>
              <a:rPr lang="en-IN" dirty="0" smtClean="0"/>
              <a:t>The amount of transmitted data and the total quantity of data sent from the nodes in the WSN to base station calculated by:</a:t>
            </a:r>
          </a:p>
          <a:p>
            <a:endParaRPr lang="en-IN" dirty="0" smtClean="0"/>
          </a:p>
          <a:p>
            <a:r>
              <a:rPr lang="en-IN" dirty="0" smtClean="0"/>
              <a:t>Data =dataCHtoBS + dataNtoBS,</a:t>
            </a:r>
          </a:p>
        </p:txBody>
      </p:sp>
      <p:sp>
        <p:nvSpPr>
          <p:cNvPr id="17" name="Rectangle 16"/>
          <p:cNvSpPr/>
          <p:nvPr/>
        </p:nvSpPr>
        <p:spPr>
          <a:xfrm>
            <a:off x="1331640" y="4293096"/>
            <a:ext cx="6768752" cy="16561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smtClean="0">
              <a:solidFill>
                <a:schemeClr val="tx1"/>
              </a:solidFill>
            </a:endParaRPr>
          </a:p>
          <a:p>
            <a:r>
              <a:rPr lang="en-IN" sz="1400" dirty="0" smtClean="0">
                <a:solidFill>
                  <a:schemeClr val="tx1"/>
                </a:solidFill>
              </a:rPr>
              <a:t>Energy  dissipated in data transmission is being estimated by:-</a:t>
            </a:r>
          </a:p>
          <a:p>
            <a:endParaRPr lang="en-IN" sz="1400" dirty="0" smtClean="0">
              <a:solidFill>
                <a:schemeClr val="tx1"/>
              </a:solidFill>
            </a:endParaRPr>
          </a:p>
          <a:p>
            <a:r>
              <a:rPr lang="en-IN" sz="1400" dirty="0" smtClean="0">
                <a:solidFill>
                  <a:schemeClr val="tx1"/>
                </a:solidFill>
              </a:rPr>
              <a:t>𝐸𝑇𝑋= {𝑘 ∗ 𝐸elect + 𝑘 ∗ 𝜀fs ∗ 𝑑^2 if 𝑑 ≤ 𝑑𝑜,</a:t>
            </a:r>
          </a:p>
          <a:p>
            <a:r>
              <a:rPr lang="en-IN" sz="1400" dirty="0" smtClean="0">
                <a:solidFill>
                  <a:schemeClr val="tx1"/>
                </a:solidFill>
              </a:rPr>
              <a:t>             𝑘 ∗ 𝐸elect + 𝑘 ∗ 𝜀mp ∗ 𝑑^4 if 𝑑≥</a:t>
            </a:r>
            <a:r>
              <a:rPr lang="en-IN" sz="1400" i="1" dirty="0" smtClean="0">
                <a:solidFill>
                  <a:schemeClr val="tx1"/>
                </a:solidFill>
              </a:rPr>
              <a:t>do</a:t>
            </a:r>
            <a:r>
              <a:rPr lang="en-IN" sz="1400" dirty="0" smtClean="0">
                <a:solidFill>
                  <a:schemeClr val="tx1"/>
                </a:solidFill>
              </a:rPr>
              <a:t>,</a:t>
            </a:r>
          </a:p>
          <a:p>
            <a:endParaRPr lang="en-IN" sz="1400" dirty="0" smtClean="0">
              <a:solidFill>
                <a:schemeClr val="tx1"/>
              </a:solidFill>
            </a:endParaRPr>
          </a:p>
          <a:p>
            <a:r>
              <a:rPr lang="en-IN" sz="1400" dirty="0" smtClean="0">
                <a:solidFill>
                  <a:schemeClr val="tx1"/>
                </a:solidFill>
              </a:rPr>
              <a:t>Energy  dissipation while reception is:-</a:t>
            </a:r>
          </a:p>
          <a:p>
            <a:r>
              <a:rPr lang="en-IN" sz="1400" dirty="0" smtClean="0">
                <a:solidFill>
                  <a:schemeClr val="tx1"/>
                </a:solidFill>
              </a:rPr>
              <a:t>𝐸𝑅𝑋= 𝑘 ∗ 𝐸elec.</a:t>
            </a:r>
          </a:p>
          <a:p>
            <a:pPr algn="ctr"/>
            <a:endParaRPr lang="en-IN" dirty="0"/>
          </a:p>
        </p:txBody>
      </p:sp>
      <p:pic>
        <p:nvPicPr>
          <p:cNvPr id="18" name="Picture 2"/>
          <p:cNvPicPr>
            <a:picLocks noChangeAspect="1" noChangeArrowheads="1"/>
          </p:cNvPicPr>
          <p:nvPr/>
        </p:nvPicPr>
        <p:blipFill>
          <a:blip r:embed="rId3" cstate="print"/>
          <a:srcRect/>
          <a:stretch>
            <a:fillRect/>
          </a:stretch>
        </p:blipFill>
        <p:spPr bwMode="auto">
          <a:xfrm>
            <a:off x="1331640" y="2636912"/>
            <a:ext cx="6408712" cy="1496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13</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275856" y="1484784"/>
            <a:ext cx="3201902" cy="369332"/>
          </a:xfrm>
          <a:prstGeom prst="rect">
            <a:avLst/>
          </a:prstGeom>
          <a:noFill/>
        </p:spPr>
        <p:txBody>
          <a:bodyPr wrap="none" rtlCol="0">
            <a:spAutoFit/>
          </a:bodyPr>
          <a:lstStyle/>
          <a:p>
            <a:r>
              <a:rPr lang="en-IN" b="1" dirty="0" smtClean="0"/>
              <a:t>Packets sent to the base station</a:t>
            </a:r>
            <a:endParaRPr lang="en-IN" b="1" dirty="0"/>
          </a:p>
        </p:txBody>
      </p:sp>
      <p:pic>
        <p:nvPicPr>
          <p:cNvPr id="18" name="Picture 17" descr="Throughput.png"/>
          <p:cNvPicPr>
            <a:picLocks noChangeAspect="1"/>
          </p:cNvPicPr>
          <p:nvPr/>
        </p:nvPicPr>
        <p:blipFill>
          <a:blip r:embed="rId3" cstate="print"/>
          <a:stretch>
            <a:fillRect/>
          </a:stretch>
        </p:blipFill>
        <p:spPr>
          <a:xfrm>
            <a:off x="1043608" y="1916832"/>
            <a:ext cx="7128792" cy="39604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14</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915816" y="1484784"/>
            <a:ext cx="3724353" cy="338554"/>
          </a:xfrm>
          <a:prstGeom prst="rect">
            <a:avLst/>
          </a:prstGeom>
          <a:noFill/>
        </p:spPr>
        <p:txBody>
          <a:bodyPr wrap="none" rtlCol="0">
            <a:spAutoFit/>
          </a:bodyPr>
          <a:lstStyle/>
          <a:p>
            <a:r>
              <a:rPr lang="en-IN" sz="1600" b="1" dirty="0" smtClean="0"/>
              <a:t>Network Performance Graph using LEACH</a:t>
            </a:r>
            <a:endParaRPr lang="en-IN" sz="1600" b="1" dirty="0"/>
          </a:p>
        </p:txBody>
      </p:sp>
      <p:pic>
        <p:nvPicPr>
          <p:cNvPr id="18" name="Picture 17" descr="Network Performance using LEACH.png"/>
          <p:cNvPicPr>
            <a:picLocks noChangeAspect="1"/>
          </p:cNvPicPr>
          <p:nvPr/>
        </p:nvPicPr>
        <p:blipFill>
          <a:blip r:embed="rId3" cstate="print"/>
          <a:stretch>
            <a:fillRect/>
          </a:stretch>
        </p:blipFill>
        <p:spPr>
          <a:xfrm>
            <a:off x="827584" y="1916832"/>
            <a:ext cx="7488832" cy="406610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316416"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15</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347864" y="764704"/>
            <a:ext cx="2729978" cy="646331"/>
          </a:xfrm>
          <a:prstGeom prst="rect">
            <a:avLst/>
          </a:prstGeom>
          <a:noFill/>
        </p:spPr>
        <p:txBody>
          <a:bodyPr wrap="none" rtlCol="0">
            <a:spAutoFit/>
          </a:bodyPr>
          <a:lstStyle/>
          <a:p>
            <a:r>
              <a:rPr lang="en-IN" sz="3600" b="1" dirty="0" smtClean="0">
                <a:solidFill>
                  <a:srgbClr val="FF0000"/>
                </a:solidFill>
              </a:rPr>
              <a:t>CONCLUSION</a:t>
            </a:r>
            <a:endParaRPr lang="en-IN" sz="3600" b="1" dirty="0">
              <a:solidFill>
                <a:srgbClr val="FF0000"/>
              </a:solidFill>
            </a:endParaRPr>
          </a:p>
        </p:txBody>
      </p:sp>
      <p:sp>
        <p:nvSpPr>
          <p:cNvPr id="16" name="Rectangle 15"/>
          <p:cNvSpPr/>
          <p:nvPr/>
        </p:nvSpPr>
        <p:spPr>
          <a:xfrm>
            <a:off x="467544" y="2060848"/>
            <a:ext cx="8352928" cy="1754326"/>
          </a:xfrm>
          <a:prstGeom prst="rect">
            <a:avLst/>
          </a:prstGeom>
        </p:spPr>
        <p:txBody>
          <a:bodyPr wrap="square">
            <a:spAutoFit/>
          </a:bodyPr>
          <a:lstStyle/>
          <a:p>
            <a:pPr>
              <a:lnSpc>
                <a:spcPct val="150000"/>
              </a:lnSpc>
            </a:pPr>
            <a:r>
              <a:rPr lang="en-IN" dirty="0" smtClean="0"/>
              <a:t>We have used a approach to promote highly effective communication protocol. By this energy efficient protocols, it is found that the proposed algorithm performs better in terms of stability period and network lifetime in different scenarios of area, energy and node density.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244408"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16</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419872" y="764704"/>
            <a:ext cx="2361544" cy="646331"/>
          </a:xfrm>
          <a:prstGeom prst="rect">
            <a:avLst/>
          </a:prstGeom>
          <a:noFill/>
        </p:spPr>
        <p:txBody>
          <a:bodyPr wrap="none" rtlCol="0">
            <a:spAutoFit/>
          </a:bodyPr>
          <a:lstStyle/>
          <a:p>
            <a:r>
              <a:rPr lang="en-IN" sz="3600" b="1" dirty="0" smtClean="0">
                <a:solidFill>
                  <a:srgbClr val="FF0000"/>
                </a:solidFill>
              </a:rPr>
              <a:t>REFERENCE</a:t>
            </a:r>
            <a:endParaRPr lang="en-IN" sz="3600" b="1" dirty="0">
              <a:solidFill>
                <a:srgbClr val="FF0000"/>
              </a:solidFill>
            </a:endParaRPr>
          </a:p>
        </p:txBody>
      </p:sp>
      <p:sp>
        <p:nvSpPr>
          <p:cNvPr id="16" name="Rectangle 15"/>
          <p:cNvSpPr/>
          <p:nvPr/>
        </p:nvSpPr>
        <p:spPr>
          <a:xfrm>
            <a:off x="395536" y="2060848"/>
            <a:ext cx="8496944" cy="1477328"/>
          </a:xfrm>
          <a:prstGeom prst="rect">
            <a:avLst/>
          </a:prstGeom>
        </p:spPr>
        <p:txBody>
          <a:bodyPr wrap="square">
            <a:spAutoFit/>
          </a:bodyPr>
          <a:lstStyle/>
          <a:p>
            <a:pPr marL="342900" indent="-342900">
              <a:buFont typeface="+mj-lt"/>
              <a:buAutoNum type="arabicPeriod"/>
            </a:pPr>
            <a:r>
              <a:rPr lang="en-IN" dirty="0" smtClean="0"/>
              <a:t>R.P. Mahapatra and R.K. Yadav, "Descendant of LEACH based routing protocols in wireless sensor networks", </a:t>
            </a:r>
            <a:r>
              <a:rPr lang="en-IN" i="1" dirty="0" smtClean="0"/>
              <a:t>Procedia Comput. Sci.</a:t>
            </a:r>
            <a:r>
              <a:rPr lang="en-IN" dirty="0" smtClean="0"/>
              <a:t>, vol. 57, pp. 1005-1014, 2015.</a:t>
            </a:r>
          </a:p>
          <a:p>
            <a:pPr marL="342900" indent="-342900">
              <a:buFont typeface="+mj-lt"/>
              <a:buAutoNum type="arabicPeriod"/>
            </a:pPr>
            <a:endParaRPr lang="en-IN" dirty="0" smtClean="0"/>
          </a:p>
          <a:p>
            <a:pPr marL="342900" indent="-342900">
              <a:buFont typeface="+mj-lt"/>
              <a:buAutoNum type="arabicPeriod"/>
            </a:pPr>
            <a:r>
              <a:rPr lang="en-IN" dirty="0" smtClean="0"/>
              <a:t> L. Yadav and C. Sunitha, "Low energy adaptive clustering hierarchy in wireless sensor network (LEACH)", </a:t>
            </a:r>
            <a:r>
              <a:rPr lang="en-IN" i="1" dirty="0" smtClean="0"/>
              <a:t>Int. J. Comput. Sci. Inf. Technol.</a:t>
            </a:r>
            <a:r>
              <a:rPr lang="en-IN" dirty="0" smtClean="0"/>
              <a:t>, vol. 5, no. 3, pp. 4661-4664, 2014.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316416"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17</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203848" y="2852936"/>
            <a:ext cx="2992742" cy="769441"/>
          </a:xfrm>
          <a:prstGeom prst="rect">
            <a:avLst/>
          </a:prstGeom>
          <a:noFill/>
        </p:spPr>
        <p:txBody>
          <a:bodyPr wrap="none" rtlCol="0">
            <a:spAutoFit/>
          </a:bodyPr>
          <a:lstStyle/>
          <a:p>
            <a:r>
              <a:rPr lang="en-IN" sz="4400" b="1" dirty="0" smtClean="0">
                <a:solidFill>
                  <a:srgbClr val="FF0000"/>
                </a:solidFill>
              </a:rPr>
              <a:t>THANK YOU</a:t>
            </a:r>
            <a:endParaRPr lang="en-IN" sz="44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a:solidFill>
                  <a:srgbClr val="FF3300"/>
                </a:solidFill>
                <a:latin typeface="Arial"/>
                <a:ea typeface="Arial"/>
                <a:cs typeface="Arial"/>
              </a:rPr>
              <a:t>2</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6" name="TextBox 15"/>
          <p:cNvSpPr txBox="1"/>
          <p:nvPr/>
        </p:nvSpPr>
        <p:spPr>
          <a:xfrm>
            <a:off x="3563888" y="764704"/>
            <a:ext cx="2029530" cy="646331"/>
          </a:xfrm>
          <a:prstGeom prst="rect">
            <a:avLst/>
          </a:prstGeom>
          <a:noFill/>
        </p:spPr>
        <p:txBody>
          <a:bodyPr wrap="none" rtlCol="0">
            <a:spAutoFit/>
          </a:bodyPr>
          <a:lstStyle/>
          <a:p>
            <a:r>
              <a:rPr lang="en-IN" sz="3600" b="1" dirty="0" smtClean="0">
                <a:solidFill>
                  <a:srgbClr val="FF0000"/>
                </a:solidFill>
              </a:rPr>
              <a:t>CONTENT</a:t>
            </a:r>
            <a:endParaRPr lang="en-IN" sz="3600" b="1" dirty="0">
              <a:solidFill>
                <a:srgbClr val="FF0000"/>
              </a:solidFill>
            </a:endParaRPr>
          </a:p>
        </p:txBody>
      </p:sp>
      <p:sp>
        <p:nvSpPr>
          <p:cNvPr id="15" name="TextBox 14"/>
          <p:cNvSpPr txBox="1"/>
          <p:nvPr/>
        </p:nvSpPr>
        <p:spPr>
          <a:xfrm>
            <a:off x="1331640" y="1844824"/>
            <a:ext cx="2176750" cy="3323987"/>
          </a:xfrm>
          <a:prstGeom prst="rect">
            <a:avLst/>
          </a:prstGeom>
          <a:noFill/>
        </p:spPr>
        <p:txBody>
          <a:bodyPr wrap="none" rtlCol="0">
            <a:spAutoFit/>
          </a:bodyPr>
          <a:lstStyle/>
          <a:p>
            <a:pPr>
              <a:lnSpc>
                <a:spcPct val="150000"/>
              </a:lnSpc>
              <a:buFont typeface="Arial" pitchFamily="34" charset="0"/>
              <a:buChar char="•"/>
            </a:pPr>
            <a:r>
              <a:rPr lang="en-IN" sz="2000" dirty="0" smtClean="0"/>
              <a:t>Objectives </a:t>
            </a:r>
          </a:p>
          <a:p>
            <a:pPr>
              <a:lnSpc>
                <a:spcPct val="150000"/>
              </a:lnSpc>
              <a:buFont typeface="Arial" pitchFamily="34" charset="0"/>
              <a:buChar char="•"/>
            </a:pPr>
            <a:r>
              <a:rPr lang="en-IN" sz="2000" dirty="0" smtClean="0"/>
              <a:t>Methodology</a:t>
            </a:r>
          </a:p>
          <a:p>
            <a:pPr>
              <a:lnSpc>
                <a:spcPct val="150000"/>
              </a:lnSpc>
              <a:buFont typeface="Arial" pitchFamily="34" charset="0"/>
              <a:buChar char="•"/>
            </a:pPr>
            <a:r>
              <a:rPr lang="en-IN" sz="2000" dirty="0" smtClean="0"/>
              <a:t>Introduction</a:t>
            </a:r>
          </a:p>
          <a:p>
            <a:pPr>
              <a:lnSpc>
                <a:spcPct val="150000"/>
              </a:lnSpc>
              <a:buFont typeface="Arial" pitchFamily="34" charset="0"/>
              <a:buChar char="•"/>
            </a:pPr>
            <a:r>
              <a:rPr lang="en-IN" sz="2000" dirty="0" smtClean="0"/>
              <a:t>Outcomes</a:t>
            </a:r>
          </a:p>
          <a:p>
            <a:pPr>
              <a:lnSpc>
                <a:spcPct val="150000"/>
              </a:lnSpc>
              <a:buFont typeface="Arial" pitchFamily="34" charset="0"/>
              <a:buChar char="•"/>
            </a:pPr>
            <a:r>
              <a:rPr lang="en-IN" sz="2000" dirty="0" smtClean="0"/>
              <a:t>Stimulation Result</a:t>
            </a:r>
          </a:p>
          <a:p>
            <a:pPr>
              <a:lnSpc>
                <a:spcPct val="150000"/>
              </a:lnSpc>
              <a:buFont typeface="Arial" pitchFamily="34" charset="0"/>
              <a:buChar char="•"/>
            </a:pPr>
            <a:r>
              <a:rPr lang="en-IN" sz="2000" dirty="0" smtClean="0"/>
              <a:t>Data Visualisation</a:t>
            </a:r>
          </a:p>
          <a:p>
            <a:pPr>
              <a:lnSpc>
                <a:spcPct val="150000"/>
              </a:lnSpc>
              <a:buFont typeface="Arial" pitchFamily="34" charset="0"/>
              <a:buChar char="•"/>
            </a:pPr>
            <a:r>
              <a:rPr lang="en-IN" sz="2000" dirty="0" smtClean="0"/>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3</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563888" y="764704"/>
            <a:ext cx="2220801" cy="646331"/>
          </a:xfrm>
          <a:prstGeom prst="rect">
            <a:avLst/>
          </a:prstGeom>
          <a:noFill/>
        </p:spPr>
        <p:txBody>
          <a:bodyPr wrap="none" rtlCol="0">
            <a:spAutoFit/>
          </a:bodyPr>
          <a:lstStyle/>
          <a:p>
            <a:r>
              <a:rPr lang="en-IN" sz="3600" b="1" dirty="0" smtClean="0">
                <a:solidFill>
                  <a:srgbClr val="FF0000"/>
                </a:solidFill>
              </a:rPr>
              <a:t>OBJECTIVE</a:t>
            </a:r>
            <a:endParaRPr lang="en-IN" sz="3600" b="1" dirty="0">
              <a:solidFill>
                <a:srgbClr val="FF0000"/>
              </a:solidFill>
            </a:endParaRPr>
          </a:p>
        </p:txBody>
      </p:sp>
      <p:sp>
        <p:nvSpPr>
          <p:cNvPr id="16" name="TextBox 15"/>
          <p:cNvSpPr txBox="1"/>
          <p:nvPr/>
        </p:nvSpPr>
        <p:spPr>
          <a:xfrm>
            <a:off x="467544" y="1484784"/>
            <a:ext cx="8280920" cy="4001095"/>
          </a:xfrm>
          <a:prstGeom prst="rect">
            <a:avLst/>
          </a:prstGeom>
          <a:noFill/>
        </p:spPr>
        <p:txBody>
          <a:bodyPr wrap="square" rtlCol="0">
            <a:spAutoFit/>
          </a:bodyPr>
          <a:lstStyle/>
          <a:p>
            <a:pPr>
              <a:lnSpc>
                <a:spcPct val="150000"/>
              </a:lnSpc>
            </a:pPr>
            <a:r>
              <a:rPr lang="en-US" dirty="0" smtClean="0">
                <a:cs typeface="Narkisim" pitchFamily="34" charset="-79"/>
              </a:rPr>
              <a:t>Our goal for this project was to use Advance Technology of Wireless Sensor Network in order to develop, analyze and to reduce the amount of energy and power used by communication protocol in IOT applications.</a:t>
            </a:r>
          </a:p>
          <a:p>
            <a:pPr>
              <a:lnSpc>
                <a:spcPct val="150000"/>
              </a:lnSpc>
            </a:pPr>
            <a:endParaRPr lang="en-US" dirty="0" smtClean="0">
              <a:cs typeface="Narkisim" pitchFamily="34" charset="-79"/>
            </a:endParaRPr>
          </a:p>
          <a:p>
            <a:pPr>
              <a:lnSpc>
                <a:spcPct val="150000"/>
              </a:lnSpc>
            </a:pPr>
            <a:endParaRPr lang="en-US" dirty="0" smtClean="0">
              <a:cs typeface="Narkisim" pitchFamily="34" charset="-79"/>
            </a:endParaRPr>
          </a:p>
          <a:p>
            <a:pPr>
              <a:buFont typeface="Arial" pitchFamily="34" charset="0"/>
              <a:buChar char="•"/>
            </a:pPr>
            <a:r>
              <a:rPr lang="en-IN" dirty="0" smtClean="0"/>
              <a:t>As per the requirement a proper balance between communication and signal/data processing capabilities should be maintained.</a:t>
            </a:r>
          </a:p>
          <a:p>
            <a:endParaRPr lang="en-IN" dirty="0" smtClean="0"/>
          </a:p>
          <a:p>
            <a:pPr>
              <a:buFont typeface="Arial" pitchFamily="34" charset="0"/>
              <a:buChar char="•"/>
            </a:pPr>
            <a:r>
              <a:rPr lang="en-IN" dirty="0" smtClean="0"/>
              <a:t>Once we get a good fit ,we will use LEACH Protocol to reduced energy consumption by each network sensor node</a:t>
            </a:r>
            <a:r>
              <a:rPr lang="en-IN" sz="2000" dirty="0" smtClean="0"/>
              <a:t>.</a:t>
            </a:r>
          </a:p>
          <a:p>
            <a:pPr>
              <a:lnSpc>
                <a:spcPct val="150000"/>
              </a:lnSpc>
            </a:pPr>
            <a:endParaRPr lang="en-US" dirty="0" smtClean="0">
              <a:cs typeface="Narkisim" pitchFamily="34"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solidFill>
                <a:srgbClr val="FF0000"/>
              </a:solidFill>
            </a:endParaRPr>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4</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059832" y="764704"/>
            <a:ext cx="3279616" cy="646331"/>
          </a:xfrm>
          <a:prstGeom prst="rect">
            <a:avLst/>
          </a:prstGeom>
          <a:noFill/>
        </p:spPr>
        <p:txBody>
          <a:bodyPr wrap="none" rtlCol="0">
            <a:spAutoFit/>
          </a:bodyPr>
          <a:lstStyle/>
          <a:p>
            <a:r>
              <a:rPr lang="en-IN" sz="3600" b="1" dirty="0" smtClean="0">
                <a:solidFill>
                  <a:srgbClr val="FF0000"/>
                </a:solidFill>
              </a:rPr>
              <a:t>METHODOLOGY</a:t>
            </a:r>
            <a:endParaRPr lang="en-IN" sz="3600" b="1" dirty="0">
              <a:solidFill>
                <a:srgbClr val="FF0000"/>
              </a:solidFill>
            </a:endParaRPr>
          </a:p>
        </p:txBody>
      </p:sp>
      <p:sp>
        <p:nvSpPr>
          <p:cNvPr id="16" name="TextBox 15"/>
          <p:cNvSpPr txBox="1"/>
          <p:nvPr/>
        </p:nvSpPr>
        <p:spPr>
          <a:xfrm>
            <a:off x="395536" y="1412776"/>
            <a:ext cx="8568952" cy="4662815"/>
          </a:xfrm>
          <a:prstGeom prst="rect">
            <a:avLst/>
          </a:prstGeom>
          <a:noFill/>
        </p:spPr>
        <p:txBody>
          <a:bodyPr wrap="square" rtlCol="0">
            <a:spAutoFit/>
          </a:bodyPr>
          <a:lstStyle/>
          <a:p>
            <a:pPr>
              <a:lnSpc>
                <a:spcPct val="150000"/>
              </a:lnSpc>
            </a:pPr>
            <a:r>
              <a:rPr lang="en-US" dirty="0" smtClean="0"/>
              <a:t>This is a hierarchical clustering-based routing protocol used for WSN design. In this protocol, cluster heads are changed randomly and one by one some of the nodes become cluster heads. For scalability and robustness, LEACH uses localized coordination for the dynamic network and does data aggregation at the cluster head level.</a:t>
            </a:r>
            <a:r>
              <a:rPr lang="en-IN" dirty="0" smtClean="0"/>
              <a:t> The energy consume from each node will calculated. The project is being implemented in matlab. </a:t>
            </a:r>
            <a:endParaRPr lang="en-US" dirty="0" smtClean="0"/>
          </a:p>
          <a:p>
            <a:pPr>
              <a:lnSpc>
                <a:spcPct val="150000"/>
              </a:lnSpc>
            </a:pPr>
            <a:r>
              <a:rPr lang="en-IN" dirty="0" smtClean="0"/>
              <a:t>LEACH Protocol has two phases:</a:t>
            </a:r>
            <a:endParaRPr lang="en-IN" sz="1600" dirty="0" smtClean="0"/>
          </a:p>
          <a:p>
            <a:pPr lvl="1">
              <a:lnSpc>
                <a:spcPct val="150000"/>
              </a:lnSpc>
            </a:pPr>
            <a:r>
              <a:rPr lang="en-IN" dirty="0" smtClean="0"/>
              <a:t>The Set-up Phase</a:t>
            </a:r>
            <a:endParaRPr lang="en-IN" sz="1600" dirty="0" smtClean="0"/>
          </a:p>
          <a:p>
            <a:pPr lvl="1">
              <a:lnSpc>
                <a:spcPct val="150000"/>
              </a:lnSpc>
            </a:pPr>
            <a:r>
              <a:rPr lang="en-IN" dirty="0" smtClean="0"/>
              <a:t>The Steady-State Phase</a:t>
            </a:r>
            <a:endParaRPr lang="en-IN" sz="1600" dirty="0" smtClean="0"/>
          </a:p>
          <a:p>
            <a:pPr>
              <a:lnSpc>
                <a:spcPct val="150000"/>
              </a:lnSpc>
            </a:pPr>
            <a:r>
              <a:rPr lang="en-IN" dirty="0" smtClean="0"/>
              <a:t>The Set-Up Phase where the cluster head are chosen.</a:t>
            </a:r>
            <a:endParaRPr lang="en-IN" sz="1600" dirty="0" smtClean="0"/>
          </a:p>
          <a:p>
            <a:pPr>
              <a:lnSpc>
                <a:spcPct val="150000"/>
              </a:lnSpc>
            </a:pPr>
            <a:r>
              <a:rPr lang="en-IN" dirty="0" smtClean="0"/>
              <a:t>The Steady-State Phase where the cluster head is maintained</a:t>
            </a:r>
          </a:p>
          <a:p>
            <a:pPr>
              <a:lnSpc>
                <a:spcPct val="150000"/>
              </a:lnSpc>
            </a:pPr>
            <a:r>
              <a:rPr lang="en-IN" dirty="0" smtClean="0"/>
              <a:t>where the data is transmitted between the nodes.</a:t>
            </a:r>
          </a:p>
        </p:txBody>
      </p:sp>
      <p:pic>
        <p:nvPicPr>
          <p:cNvPr id="1026" name="image11.jpeg"/>
          <p:cNvPicPr>
            <a:picLocks noChangeAspect="1" noChangeArrowheads="1"/>
          </p:cNvPicPr>
          <p:nvPr/>
        </p:nvPicPr>
        <p:blipFill>
          <a:blip r:embed="rId3" cstate="print"/>
          <a:srcRect/>
          <a:stretch>
            <a:fillRect/>
          </a:stretch>
        </p:blipFill>
        <p:spPr bwMode="auto">
          <a:xfrm>
            <a:off x="6372200" y="3573016"/>
            <a:ext cx="2509838" cy="222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5</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059832" y="764704"/>
            <a:ext cx="3218510" cy="646331"/>
          </a:xfrm>
          <a:prstGeom prst="rect">
            <a:avLst/>
          </a:prstGeom>
          <a:noFill/>
        </p:spPr>
        <p:txBody>
          <a:bodyPr wrap="none" rtlCol="0">
            <a:spAutoFit/>
          </a:bodyPr>
          <a:lstStyle/>
          <a:p>
            <a:r>
              <a:rPr lang="en-IN" sz="3600" b="1" dirty="0" smtClean="0">
                <a:solidFill>
                  <a:srgbClr val="FF0000"/>
                </a:solidFill>
              </a:rPr>
              <a:t>INTRODUCTION</a:t>
            </a:r>
            <a:endParaRPr lang="en-IN" sz="3600" b="1" dirty="0">
              <a:solidFill>
                <a:srgbClr val="FF0000"/>
              </a:solidFill>
            </a:endParaRPr>
          </a:p>
        </p:txBody>
      </p:sp>
      <p:sp>
        <p:nvSpPr>
          <p:cNvPr id="16" name="TextBox 15"/>
          <p:cNvSpPr txBox="1"/>
          <p:nvPr/>
        </p:nvSpPr>
        <p:spPr>
          <a:xfrm>
            <a:off x="467544" y="1412776"/>
            <a:ext cx="8496944" cy="4662815"/>
          </a:xfrm>
          <a:prstGeom prst="rect">
            <a:avLst/>
          </a:prstGeom>
          <a:noFill/>
        </p:spPr>
        <p:txBody>
          <a:bodyPr wrap="square" rtlCol="0">
            <a:spAutoFit/>
          </a:bodyPr>
          <a:lstStyle/>
          <a:p>
            <a:pPr>
              <a:lnSpc>
                <a:spcPct val="150000"/>
              </a:lnSpc>
            </a:pPr>
            <a:r>
              <a:rPr lang="en-IN" dirty="0" smtClean="0"/>
              <a:t>WSN is  a technology used within an IOT system. As IOT exists at a higher level then WSN.</a:t>
            </a:r>
          </a:p>
          <a:p>
            <a:pPr>
              <a:lnSpc>
                <a:spcPct val="150000"/>
              </a:lnSpc>
            </a:pPr>
            <a:endParaRPr lang="en-IN" dirty="0" smtClean="0"/>
          </a:p>
          <a:p>
            <a:pPr>
              <a:lnSpc>
                <a:spcPct val="150000"/>
              </a:lnSpc>
              <a:buFont typeface="Arial" pitchFamily="34" charset="0"/>
              <a:buChar char="•"/>
            </a:pPr>
            <a:r>
              <a:rPr lang="en-IN" dirty="0" smtClean="0"/>
              <a:t> A large collection of sensors, as in a network, can be used to individually gather data and send data through a router to the internet in an IOT system.</a:t>
            </a:r>
          </a:p>
          <a:p>
            <a:pPr>
              <a:lnSpc>
                <a:spcPct val="150000"/>
              </a:lnSpc>
              <a:buFont typeface="Arial" pitchFamily="34" charset="0"/>
              <a:buChar char="•"/>
            </a:pPr>
            <a:r>
              <a:rPr lang="en-IN" dirty="0" smtClean="0"/>
              <a:t>An IOT system can utilize a wireless sensor network by communicating with its router to gather data. In IOT, many physical objects are attached to convert the information while using the Internet. </a:t>
            </a:r>
          </a:p>
          <a:p>
            <a:pPr>
              <a:lnSpc>
                <a:spcPct val="150000"/>
              </a:lnSpc>
              <a:buFont typeface="Arial" pitchFamily="34" charset="0"/>
              <a:buChar char="•"/>
            </a:pPr>
            <a:r>
              <a:rPr lang="en-IN" dirty="0" smtClean="0"/>
              <a:t>Moreover, the technology of Wireless sensor networks (WSNs), which are associated with IOT, represent useful networks in the monitoring, tracking and sensing different environmental activities and the sensors characteristics play the main role in designing and applying any WSN.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6</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3275856" y="764704"/>
            <a:ext cx="2412455" cy="646331"/>
          </a:xfrm>
          <a:prstGeom prst="rect">
            <a:avLst/>
          </a:prstGeom>
          <a:noFill/>
        </p:spPr>
        <p:txBody>
          <a:bodyPr wrap="none" rtlCol="0">
            <a:spAutoFit/>
          </a:bodyPr>
          <a:lstStyle/>
          <a:p>
            <a:r>
              <a:rPr lang="en-IN" sz="3600" b="1" dirty="0" smtClean="0">
                <a:solidFill>
                  <a:srgbClr val="FF0000"/>
                </a:solidFill>
              </a:rPr>
              <a:t>OUTCOMES</a:t>
            </a:r>
            <a:endParaRPr lang="en-IN" sz="3600" b="1" dirty="0">
              <a:solidFill>
                <a:srgbClr val="FF0000"/>
              </a:solidFill>
            </a:endParaRPr>
          </a:p>
        </p:txBody>
      </p:sp>
      <p:sp>
        <p:nvSpPr>
          <p:cNvPr id="16" name="TextBox 15"/>
          <p:cNvSpPr txBox="1"/>
          <p:nvPr/>
        </p:nvSpPr>
        <p:spPr>
          <a:xfrm>
            <a:off x="683568" y="1844824"/>
            <a:ext cx="7920880" cy="3600986"/>
          </a:xfrm>
          <a:prstGeom prst="rect">
            <a:avLst/>
          </a:prstGeom>
          <a:noFill/>
        </p:spPr>
        <p:txBody>
          <a:bodyPr wrap="square" rtlCol="0">
            <a:spAutoFit/>
          </a:bodyPr>
          <a:lstStyle/>
          <a:p>
            <a:pPr marL="342900" indent="-342900">
              <a:lnSpc>
                <a:spcPct val="150000"/>
              </a:lnSpc>
              <a:buFont typeface="+mj-lt"/>
              <a:buAutoNum type="arabicPeriod"/>
            </a:pPr>
            <a:r>
              <a:rPr lang="en-IN" sz="2000" dirty="0" smtClean="0"/>
              <a:t>Deployment of the nodes.</a:t>
            </a:r>
          </a:p>
          <a:p>
            <a:pPr marL="342900" indent="-342900">
              <a:lnSpc>
                <a:spcPct val="150000"/>
              </a:lnSpc>
              <a:buFont typeface="+mj-lt"/>
              <a:buAutoNum type="arabicPeriod"/>
            </a:pPr>
            <a:r>
              <a:rPr lang="en-IN" sz="2000" dirty="0" smtClean="0"/>
              <a:t>Calculation of the distance among the nodes.</a:t>
            </a:r>
          </a:p>
          <a:p>
            <a:pPr marL="342900" indent="-342900">
              <a:lnSpc>
                <a:spcPct val="150000"/>
              </a:lnSpc>
              <a:buFont typeface="+mj-lt"/>
              <a:buAutoNum type="arabicPeriod"/>
            </a:pPr>
            <a:r>
              <a:rPr lang="en-IN" sz="2000" dirty="0" smtClean="0"/>
              <a:t>Creating Cluster.</a:t>
            </a:r>
          </a:p>
          <a:p>
            <a:pPr marL="342900" indent="-342900">
              <a:lnSpc>
                <a:spcPct val="150000"/>
              </a:lnSpc>
              <a:buFont typeface="+mj-lt"/>
              <a:buAutoNum type="arabicPeriod"/>
            </a:pPr>
            <a:r>
              <a:rPr lang="en-IN" sz="2000" dirty="0" smtClean="0"/>
              <a:t>Threshold for Cluster Selection.</a:t>
            </a:r>
          </a:p>
          <a:p>
            <a:pPr marL="342900" indent="-342900">
              <a:lnSpc>
                <a:spcPct val="150000"/>
              </a:lnSpc>
              <a:buFont typeface="+mj-lt"/>
              <a:buAutoNum type="arabicPeriod"/>
            </a:pPr>
            <a:r>
              <a:rPr lang="en-IN" sz="2000" dirty="0" smtClean="0"/>
              <a:t>Maintaining the power level of the nod</a:t>
            </a:r>
            <a:r>
              <a:rPr lang="en-IN" dirty="0" smtClean="0"/>
              <a:t>e.</a:t>
            </a:r>
          </a:p>
          <a:p>
            <a:pPr marL="342900" indent="-342900">
              <a:lnSpc>
                <a:spcPct val="150000"/>
              </a:lnSpc>
              <a:buFont typeface="+mj-lt"/>
              <a:buAutoNum type="arabicPeriod"/>
            </a:pPr>
            <a:r>
              <a:rPr lang="en-IN" sz="2000" dirty="0" smtClean="0"/>
              <a:t>Calculation of the energy consume and network performance by each node.</a:t>
            </a:r>
          </a:p>
          <a:p>
            <a:endParaRPr lang="en-I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7</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15" name="TextBox 14"/>
          <p:cNvSpPr txBox="1"/>
          <p:nvPr/>
        </p:nvSpPr>
        <p:spPr>
          <a:xfrm>
            <a:off x="2411760" y="764704"/>
            <a:ext cx="4455387" cy="646331"/>
          </a:xfrm>
          <a:prstGeom prst="rect">
            <a:avLst/>
          </a:prstGeom>
          <a:noFill/>
        </p:spPr>
        <p:txBody>
          <a:bodyPr wrap="none" rtlCol="0">
            <a:spAutoFit/>
          </a:bodyPr>
          <a:lstStyle/>
          <a:p>
            <a:r>
              <a:rPr lang="en-IN" sz="3600" b="1" dirty="0" smtClean="0">
                <a:solidFill>
                  <a:srgbClr val="FF0000"/>
                </a:solidFill>
              </a:rPr>
              <a:t>SIMULATION  RESULTS</a:t>
            </a:r>
            <a:endParaRPr lang="en-IN" sz="3600" b="1" dirty="0">
              <a:solidFill>
                <a:srgbClr val="FF0000"/>
              </a:solidFill>
            </a:endParaRPr>
          </a:p>
        </p:txBody>
      </p:sp>
      <p:sp>
        <p:nvSpPr>
          <p:cNvPr id="16" name="TextBox 15"/>
          <p:cNvSpPr txBox="1"/>
          <p:nvPr/>
        </p:nvSpPr>
        <p:spPr>
          <a:xfrm>
            <a:off x="1115616" y="1412776"/>
            <a:ext cx="7152599" cy="46628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en-IN" b="1" dirty="0" smtClean="0"/>
              <a:t>                                     </a:t>
            </a:r>
            <a:r>
              <a:rPr lang="en-IN" b="1" u="sng" dirty="0" smtClean="0"/>
              <a:t>Parameters</a:t>
            </a:r>
          </a:p>
          <a:p>
            <a:pPr>
              <a:lnSpc>
                <a:spcPct val="150000"/>
              </a:lnSpc>
            </a:pPr>
            <a:r>
              <a:rPr lang="en-IN" dirty="0" smtClean="0"/>
              <a:t>Simulation area                                                                                                        </a:t>
            </a:r>
          </a:p>
          <a:p>
            <a:pPr>
              <a:lnSpc>
                <a:spcPct val="150000"/>
              </a:lnSpc>
            </a:pPr>
            <a:r>
              <a:rPr lang="en-IN" dirty="0" smtClean="0"/>
              <a:t>Number of nodes                                     </a:t>
            </a:r>
          </a:p>
          <a:p>
            <a:pPr>
              <a:lnSpc>
                <a:spcPct val="150000"/>
              </a:lnSpc>
            </a:pPr>
            <a:r>
              <a:rPr lang="en-IN" dirty="0" smtClean="0"/>
              <a:t>Base Station coordinates   </a:t>
            </a:r>
          </a:p>
          <a:p>
            <a:pPr>
              <a:lnSpc>
                <a:spcPct val="150000"/>
              </a:lnSpc>
            </a:pPr>
            <a:r>
              <a:rPr lang="en-IN" dirty="0" smtClean="0"/>
              <a:t>Initial Energy</a:t>
            </a:r>
          </a:p>
          <a:p>
            <a:pPr>
              <a:lnSpc>
                <a:spcPct val="150000"/>
              </a:lnSpc>
            </a:pPr>
            <a:r>
              <a:rPr lang="en-IN" dirty="0" smtClean="0"/>
              <a:t>Probability to the node to become a CH</a:t>
            </a:r>
          </a:p>
          <a:p>
            <a:pPr>
              <a:lnSpc>
                <a:spcPct val="150000"/>
              </a:lnSpc>
            </a:pPr>
            <a:r>
              <a:rPr lang="en-IN" dirty="0" smtClean="0"/>
              <a:t>Energy for transferring of each bit of data</a:t>
            </a:r>
          </a:p>
          <a:p>
            <a:pPr>
              <a:lnSpc>
                <a:spcPct val="150000"/>
              </a:lnSpc>
            </a:pPr>
            <a:r>
              <a:rPr lang="en-IN" dirty="0" smtClean="0"/>
              <a:t>Energy for receiving of each bit of data</a:t>
            </a:r>
          </a:p>
          <a:p>
            <a:pPr>
              <a:lnSpc>
                <a:spcPct val="150000"/>
              </a:lnSpc>
            </a:pPr>
            <a:r>
              <a:rPr lang="en-IN" dirty="0" smtClean="0"/>
              <a:t>Energy for free space model</a:t>
            </a:r>
          </a:p>
          <a:p>
            <a:pPr>
              <a:lnSpc>
                <a:spcPct val="150000"/>
              </a:lnSpc>
            </a:pPr>
            <a:r>
              <a:rPr lang="en-IN" dirty="0" smtClean="0"/>
              <a:t>Energy for multipath model</a:t>
            </a:r>
          </a:p>
          <a:p>
            <a:pPr>
              <a:lnSpc>
                <a:spcPct val="150000"/>
              </a:lnSpc>
            </a:pPr>
            <a:r>
              <a:rPr lang="en-IN" dirty="0" smtClean="0"/>
              <a:t>Energy for data aggregation </a:t>
            </a:r>
          </a:p>
        </p:txBody>
      </p:sp>
      <p:sp>
        <p:nvSpPr>
          <p:cNvPr id="17" name="TextBox 16"/>
          <p:cNvSpPr txBox="1"/>
          <p:nvPr/>
        </p:nvSpPr>
        <p:spPr>
          <a:xfrm>
            <a:off x="6156176" y="1412776"/>
            <a:ext cx="2113079" cy="4619854"/>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pPr algn="ctr">
              <a:lnSpc>
                <a:spcPct val="150000"/>
              </a:lnSpc>
            </a:pPr>
            <a:r>
              <a:rPr lang="en-IN" b="1" u="sng" dirty="0" smtClean="0"/>
              <a:t>Values</a:t>
            </a:r>
          </a:p>
          <a:p>
            <a:pPr>
              <a:lnSpc>
                <a:spcPct val="150000"/>
              </a:lnSpc>
            </a:pPr>
            <a:r>
              <a:rPr lang="en-IN" dirty="0" smtClean="0"/>
              <a:t>100 X 100 m</a:t>
            </a:r>
          </a:p>
          <a:p>
            <a:pPr>
              <a:lnSpc>
                <a:spcPct val="150000"/>
              </a:lnSpc>
            </a:pPr>
            <a:r>
              <a:rPr lang="en-IN" dirty="0" smtClean="0"/>
              <a:t>100</a:t>
            </a:r>
          </a:p>
          <a:p>
            <a:pPr>
              <a:lnSpc>
                <a:spcPct val="150000"/>
              </a:lnSpc>
            </a:pPr>
            <a:r>
              <a:rPr lang="en-IN" dirty="0" smtClean="0"/>
              <a:t>(50,50)</a:t>
            </a:r>
          </a:p>
          <a:p>
            <a:pPr>
              <a:lnSpc>
                <a:spcPct val="150000"/>
              </a:lnSpc>
            </a:pPr>
            <a:r>
              <a:rPr lang="en-IN" dirty="0" smtClean="0"/>
              <a:t>0.5</a:t>
            </a:r>
          </a:p>
          <a:p>
            <a:pPr>
              <a:lnSpc>
                <a:spcPct val="150000"/>
              </a:lnSpc>
            </a:pPr>
            <a:r>
              <a:rPr lang="en-IN" dirty="0" smtClean="0"/>
              <a:t>0.1</a:t>
            </a:r>
          </a:p>
          <a:p>
            <a:pPr>
              <a:lnSpc>
                <a:spcPct val="150000"/>
              </a:lnSpc>
            </a:pPr>
            <a:r>
              <a:rPr lang="en-IN" dirty="0" smtClean="0"/>
              <a:t>50*0.000000001</a:t>
            </a:r>
          </a:p>
          <a:p>
            <a:pPr>
              <a:lnSpc>
                <a:spcPct val="150000"/>
              </a:lnSpc>
            </a:pPr>
            <a:r>
              <a:rPr lang="en-IN" dirty="0" smtClean="0"/>
              <a:t>50*0.000000001</a:t>
            </a:r>
          </a:p>
          <a:p>
            <a:pPr>
              <a:lnSpc>
                <a:spcPct val="150000"/>
              </a:lnSpc>
            </a:pPr>
            <a:r>
              <a:rPr lang="en-IN" dirty="0" smtClean="0"/>
              <a:t>10*0.000000000001</a:t>
            </a:r>
          </a:p>
          <a:p>
            <a:pPr>
              <a:lnSpc>
                <a:spcPct val="150000"/>
              </a:lnSpc>
            </a:pPr>
            <a:r>
              <a:rPr lang="en-IN" dirty="0" smtClean="0"/>
              <a:t>10*0.000000000001</a:t>
            </a:r>
          </a:p>
          <a:p>
            <a:pPr>
              <a:lnSpc>
                <a:spcPct val="150000"/>
              </a:lnSpc>
            </a:pPr>
            <a:r>
              <a:rPr lang="en-IN" dirty="0" smtClean="0"/>
              <a:t>5*0.000000001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8</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pic>
        <p:nvPicPr>
          <p:cNvPr id="15" name="Picture 14" descr="untitled1.png"/>
          <p:cNvPicPr>
            <a:picLocks noChangeAspect="1"/>
          </p:cNvPicPr>
          <p:nvPr/>
        </p:nvPicPr>
        <p:blipFill>
          <a:blip r:embed="rId3" cstate="print"/>
          <a:stretch>
            <a:fillRect/>
          </a:stretch>
        </p:blipFill>
        <p:spPr>
          <a:xfrm>
            <a:off x="899592" y="2060848"/>
            <a:ext cx="7704856" cy="3816424"/>
          </a:xfrm>
          <a:prstGeom prst="rect">
            <a:avLst/>
          </a:prstGeom>
        </p:spPr>
      </p:pic>
      <p:sp>
        <p:nvSpPr>
          <p:cNvPr id="16" name="TextBox 15"/>
          <p:cNvSpPr txBox="1"/>
          <p:nvPr/>
        </p:nvSpPr>
        <p:spPr>
          <a:xfrm>
            <a:off x="2987824" y="764704"/>
            <a:ext cx="3250826" cy="584775"/>
          </a:xfrm>
          <a:prstGeom prst="rect">
            <a:avLst/>
          </a:prstGeom>
          <a:noFill/>
        </p:spPr>
        <p:txBody>
          <a:bodyPr wrap="none" rtlCol="0">
            <a:spAutoFit/>
          </a:bodyPr>
          <a:lstStyle/>
          <a:p>
            <a:r>
              <a:rPr lang="en-IN" sz="3200" b="1" dirty="0" smtClean="0">
                <a:solidFill>
                  <a:srgbClr val="FF0000"/>
                </a:solidFill>
              </a:rPr>
              <a:t>Data Visualisation</a:t>
            </a:r>
            <a:endParaRPr lang="en-IN" sz="3200" b="1" dirty="0">
              <a:solidFill>
                <a:srgbClr val="FF0000"/>
              </a:solidFill>
            </a:endParaRPr>
          </a:p>
        </p:txBody>
      </p:sp>
      <p:sp>
        <p:nvSpPr>
          <p:cNvPr id="17" name="TextBox 16"/>
          <p:cNvSpPr txBox="1"/>
          <p:nvPr/>
        </p:nvSpPr>
        <p:spPr>
          <a:xfrm>
            <a:off x="3635896" y="1628800"/>
            <a:ext cx="2322815" cy="369332"/>
          </a:xfrm>
          <a:prstGeom prst="rect">
            <a:avLst/>
          </a:prstGeom>
          <a:noFill/>
        </p:spPr>
        <p:txBody>
          <a:bodyPr wrap="none" rtlCol="0">
            <a:spAutoFit/>
          </a:bodyPr>
          <a:lstStyle/>
          <a:p>
            <a:r>
              <a:rPr lang="en-IN" b="1" dirty="0" smtClean="0"/>
              <a:t> Deployment of Nodes</a:t>
            </a: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th2"/>
          <p:cNvSpPr/>
          <p:nvPr/>
        </p:nvSpPr>
        <p:spPr>
          <a:xfrm>
            <a:off x="-19334656" y="-13348864"/>
            <a:ext cx="47904401" cy="38911412"/>
          </a:xfrm>
          <a:custGeom>
            <a:avLst/>
            <a:gdLst/>
            <a:ahLst/>
            <a:cxnLst/>
            <a:rect l="l" t="t" r="r" b="b"/>
            <a:pathLst>
              <a:path w="47904400" h="38911412">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3" name="Path3"/>
          <p:cNvSpPr/>
          <p:nvPr/>
        </p:nvSpPr>
        <p:spPr>
          <a:xfrm>
            <a:off x="-19380201" y="-18727836"/>
            <a:ext cx="47904401" cy="38911410"/>
          </a:xfrm>
          <a:custGeom>
            <a:avLst/>
            <a:gdLst/>
            <a:ahLst/>
            <a:cxnLst/>
            <a:rect l="l" t="t" r="r" b="b"/>
            <a:pathLst>
              <a:path w="47904400" h="38911410">
                <a:moveTo>
                  <a:pt x="19380200" y="19454912"/>
                </a:moveTo>
                <a:lnTo>
                  <a:pt x="28524200" y="19456500"/>
                </a:lnTo>
              </a:path>
            </a:pathLst>
          </a:custGeom>
          <a:solidFill>
            <a:srgbClr val="000000">
              <a:alpha val="0"/>
            </a:srgbClr>
          </a:solidFill>
          <a:ln w="30480" cap="sq">
            <a:solidFill>
              <a:srgbClr val="FF3300"/>
            </a:solidFill>
            <a:prstDash val="solid"/>
          </a:ln>
        </p:spPr>
        <p:txBody>
          <a:bodyPr rtlCol="0" anchor="ctr"/>
          <a:lstStyle/>
          <a:p>
            <a:pPr algn="ctr"/>
            <a:endParaRPr lang="en-US" altLang="zh-CN"/>
          </a:p>
        </p:txBody>
      </p:sp>
      <p:sp>
        <p:nvSpPr>
          <p:cNvPr id="4" name="Path4"/>
          <p:cNvSpPr/>
          <p:nvPr/>
        </p:nvSpPr>
        <p:spPr>
          <a:xfrm>
            <a:off x="-2118802" y="-1107504"/>
            <a:ext cx="13455650" cy="4856163"/>
          </a:xfrm>
          <a:custGeom>
            <a:avLst/>
            <a:gdLst/>
            <a:ahLst/>
            <a:cxnLst/>
            <a:rect l="l" t="t" r="r" b="b"/>
            <a:pathLst>
              <a:path w="13455650" h="4856163">
                <a:moveTo>
                  <a:pt x="2419350" y="2427288"/>
                </a:moveTo>
                <a:lnTo>
                  <a:pt x="11036300" y="2428876"/>
                </a:lnTo>
              </a:path>
            </a:pathLst>
          </a:custGeom>
          <a:solidFill>
            <a:srgbClr val="000000">
              <a:alpha val="0"/>
            </a:srgbClr>
          </a:solidFill>
          <a:ln w="9525" cap="sq">
            <a:solidFill>
              <a:srgbClr val="FF0000"/>
            </a:solidFill>
            <a:prstDash val="solid"/>
          </a:ln>
        </p:spPr>
        <p:txBody>
          <a:bodyPr rtlCol="0" anchor="ctr"/>
          <a:lstStyle/>
          <a:p>
            <a:pPr algn="ctr"/>
            <a:endParaRPr lang="en-US" altLang="zh-CN"/>
          </a:p>
        </p:txBody>
      </p:sp>
      <p:pic>
        <p:nvPicPr>
          <p:cNvPr id="5" name="Image5"/>
          <p:cNvPicPr>
            <a:picLocks noChangeAspect="1"/>
          </p:cNvPicPr>
          <p:nvPr/>
        </p:nvPicPr>
        <p:blipFill>
          <a:blip r:embed="rId2" cstate="print"/>
          <a:stretch>
            <a:fillRect/>
          </a:stretch>
        </p:blipFill>
        <p:spPr>
          <a:xfrm>
            <a:off x="8070850" y="0"/>
            <a:ext cx="1066800" cy="711200"/>
          </a:xfrm>
          <a:prstGeom prst="rect">
            <a:avLst/>
          </a:prstGeom>
          <a:noFill/>
        </p:spPr>
      </p:pic>
      <p:sp>
        <p:nvSpPr>
          <p:cNvPr id="9" name="Text Box9"/>
          <p:cNvSpPr txBox="1"/>
          <p:nvPr/>
        </p:nvSpPr>
        <p:spPr>
          <a:xfrm rot="16200000">
            <a:off x="-2900004" y="3612333"/>
            <a:ext cx="6124575" cy="366767"/>
          </a:xfrm>
          <a:prstGeom prst="rect">
            <a:avLst/>
          </a:prstGeom>
          <a:solidFill>
            <a:srgbClr val="3333FF"/>
          </a:solidFill>
        </p:spPr>
        <p:txBody>
          <a:bodyPr wrap="square" lIns="0" tIns="0" rIns="0" rtlCol="0">
            <a:spAutoFit/>
          </a:bodyPr>
          <a:lstStyle/>
          <a:p>
            <a:pPr algn="l">
              <a:lnSpc>
                <a:spcPts val="829"/>
              </a:lnSpc>
            </a:pPr>
            <a:endParaRPr/>
          </a:p>
          <a:p>
            <a:pPr marL="401636" algn="l" rtl="0">
              <a:lnSpc>
                <a:spcPts val="1667"/>
              </a:lnSpc>
            </a:pPr>
            <a:r>
              <a:rPr lang="en-US" altLang="zh-CN" sz="1800" spc="211" dirty="0">
                <a:solidFill>
                  <a:srgbClr val="FFFFFF"/>
                </a:solidFill>
                <a:latin typeface="Arial"/>
                <a:ea typeface="Arial"/>
                <a:cs typeface="Arial"/>
              </a:rPr>
              <a:t>National</a:t>
            </a:r>
            <a:r>
              <a:rPr lang="en-US" altLang="zh-CN" sz="1800" spc="-113" dirty="0">
                <a:solidFill>
                  <a:srgbClr val="FFFFFF"/>
                </a:solidFill>
                <a:latin typeface="Arial"/>
                <a:ea typeface="Arial"/>
                <a:cs typeface="Arial"/>
              </a:rPr>
              <a:t> </a:t>
            </a:r>
            <a:r>
              <a:rPr lang="en-US" altLang="zh-CN" sz="1800" spc="232" dirty="0">
                <a:solidFill>
                  <a:srgbClr val="FFFFFF"/>
                </a:solidFill>
                <a:latin typeface="Arial"/>
                <a:ea typeface="Arial"/>
                <a:cs typeface="Arial"/>
              </a:rPr>
              <a:t>Institute</a:t>
            </a:r>
            <a:r>
              <a:rPr lang="en-US" altLang="zh-CN" sz="1800" spc="-138" dirty="0">
                <a:solidFill>
                  <a:srgbClr val="FFFFFF"/>
                </a:solidFill>
                <a:latin typeface="Arial"/>
                <a:ea typeface="Arial"/>
                <a:cs typeface="Arial"/>
              </a:rPr>
              <a:t> </a:t>
            </a:r>
            <a:r>
              <a:rPr lang="en-US" altLang="zh-CN" sz="1800" spc="199" dirty="0">
                <a:solidFill>
                  <a:srgbClr val="FFFFFF"/>
                </a:solidFill>
                <a:latin typeface="Arial"/>
                <a:ea typeface="Arial"/>
                <a:cs typeface="Arial"/>
              </a:rPr>
              <a:t>of</a:t>
            </a:r>
            <a:r>
              <a:rPr lang="en-US" altLang="zh-CN" sz="1800" spc="-100" dirty="0">
                <a:solidFill>
                  <a:srgbClr val="FFFFFF"/>
                </a:solidFill>
                <a:latin typeface="Arial"/>
                <a:ea typeface="Arial"/>
                <a:cs typeface="Arial"/>
              </a:rPr>
              <a:t> </a:t>
            </a:r>
            <a:r>
              <a:rPr lang="en-US" altLang="zh-CN" sz="1800" spc="213" dirty="0">
                <a:solidFill>
                  <a:srgbClr val="FFFFFF"/>
                </a:solidFill>
                <a:latin typeface="Arial"/>
                <a:ea typeface="Arial"/>
                <a:cs typeface="Arial"/>
              </a:rPr>
              <a:t>Science</a:t>
            </a:r>
            <a:r>
              <a:rPr lang="en-US" altLang="zh-CN" sz="1800" spc="-115" dirty="0">
                <a:solidFill>
                  <a:srgbClr val="FFFFFF"/>
                </a:solidFill>
                <a:latin typeface="Arial"/>
                <a:ea typeface="Arial"/>
                <a:cs typeface="Arial"/>
              </a:rPr>
              <a:t> </a:t>
            </a:r>
            <a:r>
              <a:rPr lang="en-US" altLang="zh-CN" sz="1800" spc="400" dirty="0">
                <a:solidFill>
                  <a:srgbClr val="FFFFFF"/>
                </a:solidFill>
                <a:latin typeface="Arial"/>
                <a:ea typeface="Arial"/>
                <a:cs typeface="Arial"/>
              </a:rPr>
              <a:t>&amp;</a:t>
            </a:r>
            <a:r>
              <a:rPr lang="en-US" altLang="zh-CN" sz="1800" spc="-301" dirty="0">
                <a:solidFill>
                  <a:srgbClr val="FFFFFF"/>
                </a:solidFill>
                <a:latin typeface="Arial"/>
                <a:ea typeface="Arial"/>
                <a:cs typeface="Arial"/>
              </a:rPr>
              <a:t> </a:t>
            </a:r>
            <a:r>
              <a:rPr lang="en-US" altLang="zh-CN" sz="1800" spc="208" dirty="0">
                <a:solidFill>
                  <a:srgbClr val="FFFFFF"/>
                </a:solidFill>
                <a:latin typeface="Arial"/>
                <a:ea typeface="Arial"/>
                <a:cs typeface="Arial"/>
              </a:rPr>
              <a:t>Technology</a:t>
            </a:r>
            <a:endParaRPr lang="en-US" altLang="zh-CN" sz="1800">
              <a:latin typeface="Arial"/>
              <a:ea typeface="Arial"/>
              <a:cs typeface="Arial"/>
            </a:endParaRPr>
          </a:p>
        </p:txBody>
      </p:sp>
      <p:sp>
        <p:nvSpPr>
          <p:cNvPr id="12" name="Text Box12"/>
          <p:cNvSpPr txBox="1"/>
          <p:nvPr/>
        </p:nvSpPr>
        <p:spPr>
          <a:xfrm>
            <a:off x="3491881" y="2257870"/>
            <a:ext cx="2448270" cy="277064"/>
          </a:xfrm>
          <a:prstGeom prst="rect">
            <a:avLst/>
          </a:prstGeom>
        </p:spPr>
        <p:txBody>
          <a:bodyPr wrap="square" lIns="0" tIns="0" rIns="0" rtlCol="0">
            <a:spAutoFit/>
          </a:bodyPr>
          <a:lstStyle/>
          <a:p>
            <a:pPr algn="l">
              <a:lnSpc>
                <a:spcPts val="0"/>
              </a:lnSpc>
            </a:pPr>
            <a:endParaRPr dirty="0"/>
          </a:p>
          <a:p>
            <a:pPr algn="l" rtl="0">
              <a:lnSpc>
                <a:spcPts val="1784"/>
              </a:lnSpc>
            </a:pPr>
            <a:endParaRPr lang="en-US" altLang="zh-CN" sz="2000" dirty="0">
              <a:latin typeface="Times New Roman"/>
              <a:ea typeface="Times New Roman"/>
              <a:cs typeface="Times New Roman"/>
            </a:endParaRPr>
          </a:p>
        </p:txBody>
      </p:sp>
      <p:sp>
        <p:nvSpPr>
          <p:cNvPr id="20" name="Text Box20"/>
          <p:cNvSpPr txBox="1"/>
          <p:nvPr/>
        </p:nvSpPr>
        <p:spPr>
          <a:xfrm>
            <a:off x="467544" y="6165304"/>
            <a:ext cx="7769298"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b="1" dirty="0" smtClean="0">
                <a:solidFill>
                  <a:srgbClr val="FF0000"/>
                </a:solidFill>
                <a:latin typeface="Arial"/>
                <a:ea typeface="Arial"/>
                <a:cs typeface="Arial"/>
              </a:rPr>
              <a:t>Suman Priya Sahu- CSE/201711357 &amp; Manisha Panda- CSE/ 201741413  </a:t>
            </a:r>
            <a:endParaRPr lang="en-US" altLang="zh-CN" b="1" dirty="0">
              <a:solidFill>
                <a:srgbClr val="FF0000"/>
              </a:solidFill>
              <a:latin typeface="Arial"/>
              <a:ea typeface="Arial"/>
              <a:cs typeface="Arial"/>
            </a:endParaRPr>
          </a:p>
        </p:txBody>
      </p:sp>
      <p:sp>
        <p:nvSpPr>
          <p:cNvPr id="21" name="Text Box21"/>
          <p:cNvSpPr txBox="1"/>
          <p:nvPr/>
        </p:nvSpPr>
        <p:spPr>
          <a:xfrm>
            <a:off x="8460431" y="6165304"/>
            <a:ext cx="683569" cy="379656"/>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800" b="1" spc="0" dirty="0" smtClean="0">
                <a:solidFill>
                  <a:srgbClr val="FF3300"/>
                </a:solidFill>
                <a:latin typeface="Arial"/>
                <a:ea typeface="Arial"/>
                <a:cs typeface="Arial"/>
              </a:rPr>
              <a:t>[</a:t>
            </a:r>
            <a:r>
              <a:rPr lang="en-US" altLang="zh-CN" sz="2800" b="1" dirty="0" smtClean="0">
                <a:solidFill>
                  <a:srgbClr val="FF3300"/>
                </a:solidFill>
                <a:latin typeface="Arial"/>
                <a:ea typeface="Arial"/>
                <a:cs typeface="Arial"/>
              </a:rPr>
              <a:t>9</a:t>
            </a:r>
            <a:r>
              <a:rPr lang="en-US" altLang="zh-CN" sz="2800" b="1" spc="0" dirty="0" smtClean="0">
                <a:solidFill>
                  <a:srgbClr val="FF3300"/>
                </a:solidFill>
                <a:latin typeface="Arial"/>
                <a:ea typeface="Arial"/>
                <a:cs typeface="Arial"/>
              </a:rPr>
              <a:t>]</a:t>
            </a:r>
            <a:endParaRPr lang="en-US" altLang="zh-CN" sz="2800" dirty="0">
              <a:latin typeface="Arial"/>
              <a:ea typeface="Arial"/>
              <a:cs typeface="Arial"/>
            </a:endParaRPr>
          </a:p>
        </p:txBody>
      </p:sp>
      <p:sp>
        <p:nvSpPr>
          <p:cNvPr id="13" name="Text Box10"/>
          <p:cNvSpPr txBox="1"/>
          <p:nvPr/>
        </p:nvSpPr>
        <p:spPr>
          <a:xfrm>
            <a:off x="323853" y="319736"/>
            <a:ext cx="6048347" cy="264240"/>
          </a:xfrm>
          <a:prstGeom prst="rect">
            <a:avLst/>
          </a:prstGeom>
        </p:spPr>
        <p:txBody>
          <a:bodyPr wrap="square" lIns="0" tIns="0" rIns="0" rtlCol="0">
            <a:spAutoFit/>
          </a:bodyPr>
          <a:lstStyle/>
          <a:p>
            <a:pPr algn="l">
              <a:lnSpc>
                <a:spcPts val="0"/>
              </a:lnSpc>
            </a:pPr>
            <a:endParaRPr dirty="0"/>
          </a:p>
          <a:p>
            <a:pPr algn="l" rtl="0">
              <a:lnSpc>
                <a:spcPts val="1688"/>
              </a:lnSpc>
            </a:pPr>
            <a:r>
              <a:rPr lang="en-US" altLang="zh-CN" sz="1800" spc="-1" dirty="0" smtClean="0">
                <a:solidFill>
                  <a:srgbClr val="3333CC"/>
                </a:solidFill>
                <a:latin typeface="Arial"/>
                <a:ea typeface="Arial"/>
                <a:cs typeface="Arial"/>
              </a:rPr>
              <a:t>B.TECH  </a:t>
            </a:r>
            <a:r>
              <a:rPr lang="en-US" altLang="zh-CN" spc="-1" dirty="0" smtClean="0">
                <a:solidFill>
                  <a:srgbClr val="3333CC"/>
                </a:solidFill>
                <a:latin typeface="Arial"/>
                <a:ea typeface="Arial"/>
                <a:cs typeface="Arial"/>
              </a:rPr>
              <a:t>MAJOR</a:t>
            </a:r>
            <a:r>
              <a:rPr lang="en-US" altLang="zh-CN" sz="1800" spc="-1" dirty="0" smtClean="0">
                <a:solidFill>
                  <a:srgbClr val="3333CC"/>
                </a:solidFill>
                <a:latin typeface="Arial"/>
                <a:ea typeface="Arial"/>
                <a:cs typeface="Arial"/>
              </a:rPr>
              <a:t> PROJECT</a:t>
            </a:r>
            <a:r>
              <a:rPr lang="en-US" altLang="zh-CN" sz="1800" dirty="0" smtClean="0">
                <a:solidFill>
                  <a:srgbClr val="3333CC"/>
                </a:solidFill>
                <a:latin typeface="Arial"/>
                <a:ea typeface="Arial"/>
                <a:cs typeface="Arial"/>
              </a:rPr>
              <a:t> </a:t>
            </a:r>
            <a:r>
              <a:rPr lang="en-US" altLang="zh-CN" sz="1800" spc="-2" dirty="0">
                <a:solidFill>
                  <a:srgbClr val="3333CC"/>
                </a:solidFill>
                <a:latin typeface="Arial"/>
                <a:ea typeface="Arial"/>
                <a:cs typeface="Arial"/>
              </a:rPr>
              <a:t>PRESENTATION</a:t>
            </a:r>
            <a:r>
              <a:rPr lang="en-US" altLang="zh-CN" sz="1800" dirty="0">
                <a:solidFill>
                  <a:srgbClr val="3333CC"/>
                </a:solidFill>
                <a:latin typeface="Arial"/>
                <a:ea typeface="Arial"/>
                <a:cs typeface="Arial"/>
              </a:rPr>
              <a:t> </a:t>
            </a:r>
            <a:r>
              <a:rPr lang="en-US" altLang="zh-CN" sz="1800" spc="0" dirty="0">
                <a:solidFill>
                  <a:srgbClr val="3333CC"/>
                </a:solidFill>
                <a:latin typeface="Arial"/>
                <a:ea typeface="Arial"/>
                <a:cs typeface="Arial"/>
              </a:rPr>
              <a:t>2020-21</a:t>
            </a:r>
            <a:endParaRPr lang="en-US" altLang="zh-CN" sz="1800" dirty="0">
              <a:latin typeface="Arial"/>
              <a:ea typeface="Arial"/>
              <a:cs typeface="Arial"/>
            </a:endParaRPr>
          </a:p>
        </p:txBody>
      </p:sp>
      <p:sp>
        <p:nvSpPr>
          <p:cNvPr id="14" name="TextBox 13"/>
          <p:cNvSpPr txBox="1"/>
          <p:nvPr/>
        </p:nvSpPr>
        <p:spPr>
          <a:xfrm>
            <a:off x="1195916" y="1628800"/>
            <a:ext cx="4824535" cy="861774"/>
          </a:xfrm>
          <a:prstGeom prst="rect">
            <a:avLst/>
          </a:prstGeom>
          <a:noFill/>
        </p:spPr>
        <p:txBody>
          <a:bodyPr wrap="square" rtlCol="0">
            <a:spAutoFit/>
          </a:bodyPr>
          <a:lstStyle/>
          <a:p>
            <a:pPr>
              <a:lnSpc>
                <a:spcPct val="150000"/>
              </a:lnSpc>
            </a:pPr>
            <a:endParaRPr lang="en-IN" sz="2000" dirty="0" smtClean="0"/>
          </a:p>
          <a:p>
            <a:pPr>
              <a:buFont typeface="Arial" pitchFamily="34" charset="0"/>
              <a:buChar char="•"/>
            </a:pPr>
            <a:endParaRPr lang="en-IN" sz="2000" dirty="0"/>
          </a:p>
        </p:txBody>
      </p:sp>
      <p:sp>
        <p:nvSpPr>
          <p:cNvPr id="26" name="TextBox 25"/>
          <p:cNvSpPr txBox="1"/>
          <p:nvPr/>
        </p:nvSpPr>
        <p:spPr>
          <a:xfrm>
            <a:off x="683568" y="3645024"/>
            <a:ext cx="424847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t>Selection of cluster head is calculated using this equation:-</a:t>
            </a:r>
          </a:p>
          <a:p>
            <a:endParaRPr lang="en-IN" dirty="0" smtClean="0"/>
          </a:p>
          <a:p>
            <a:r>
              <a:rPr lang="en-IN" dirty="0" smtClean="0"/>
              <a:t>temp_rnd&lt;=(p/1-p [ mod(r, 1/p) ] )      	  	     where nodes belongs to G</a:t>
            </a:r>
          </a:p>
          <a:p>
            <a:r>
              <a:rPr lang="en-IN" dirty="0" smtClean="0"/>
              <a:t>	     Otherwise 0</a:t>
            </a:r>
          </a:p>
        </p:txBody>
      </p:sp>
      <p:pic>
        <p:nvPicPr>
          <p:cNvPr id="16" name="Picture 15" descr="Screenshot (121).png"/>
          <p:cNvPicPr>
            <a:picLocks noChangeAspect="1"/>
          </p:cNvPicPr>
          <p:nvPr/>
        </p:nvPicPr>
        <p:blipFill>
          <a:blip r:embed="rId3" cstate="print"/>
          <a:stretch>
            <a:fillRect/>
          </a:stretch>
        </p:blipFill>
        <p:spPr>
          <a:xfrm>
            <a:off x="5148064" y="1484784"/>
            <a:ext cx="3744416" cy="4443437"/>
          </a:xfrm>
          <a:prstGeom prst="rect">
            <a:avLst/>
          </a:prstGeom>
        </p:spPr>
      </p:pic>
      <p:pic>
        <p:nvPicPr>
          <p:cNvPr id="17" name="Picture 16" descr="Screenshot (120).png"/>
          <p:cNvPicPr>
            <a:picLocks noChangeAspect="1"/>
          </p:cNvPicPr>
          <p:nvPr/>
        </p:nvPicPr>
        <p:blipFill>
          <a:blip r:embed="rId4" cstate="print"/>
          <a:stretch>
            <a:fillRect/>
          </a:stretch>
        </p:blipFill>
        <p:spPr>
          <a:xfrm>
            <a:off x="755576" y="1988840"/>
            <a:ext cx="3816424" cy="115212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2870</TotalTime>
  <Words>1064</Words>
  <Application>Microsoft Office PowerPoint</Application>
  <PresentationFormat>On-screen Show (4:3)</PresentationFormat>
  <Paragraphs>237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created xsi:type="dcterms:W3CDTF">2021-04-07T09:10:44Z</dcterms:created>
  <dcterms:modified xsi:type="dcterms:W3CDTF">2021-04-22T09:27:57Z</dcterms:modified>
</cp:coreProperties>
</file>