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6" r:id="rId4"/>
    <p:sldId id="265" r:id="rId5"/>
    <p:sldId id="263" r:id="rId6"/>
    <p:sldId id="262" r:id="rId7"/>
    <p:sldId id="268" r:id="rId8"/>
    <p:sldId id="271" r:id="rId9"/>
    <p:sldId id="270" r:id="rId10"/>
    <p:sldId id="269" r:id="rId11"/>
    <p:sldId id="260" r:id="rId12"/>
    <p:sldId id="261" r:id="rId13"/>
  </p:sldIdLst>
  <p:sldSz cx="93614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04" y="-96"/>
      </p:cViewPr>
      <p:guideLst>
        <p:guide orient="horz" pos="2160"/>
        <p:guide pos="2949"/>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2112" y="2130431"/>
            <a:ext cx="7957265"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404224" y="3886200"/>
            <a:ext cx="6553042"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8035EA0-0CD8-4C10-86D7-04507DAAFBA7}" type="datetimeFigureOut">
              <a:rPr lang="en-IN" smtClean="0"/>
              <a:pPr/>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E40C8B-6E79-45C3-9A7F-B62D9FC4A4D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8035EA0-0CD8-4C10-86D7-04507DAAFBA7}" type="datetimeFigureOut">
              <a:rPr lang="en-IN" smtClean="0"/>
              <a:pPr/>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E40C8B-6E79-45C3-9A7F-B62D9FC4A4D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80" y="274644"/>
            <a:ext cx="2106336"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68074" y="274644"/>
            <a:ext cx="6162981"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8035EA0-0CD8-4C10-86D7-04507DAAFBA7}" type="datetimeFigureOut">
              <a:rPr lang="en-IN" smtClean="0"/>
              <a:pPr/>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E40C8B-6E79-45C3-9A7F-B62D9FC4A4D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8035EA0-0CD8-4C10-86D7-04507DAAFBA7}" type="datetimeFigureOut">
              <a:rPr lang="en-IN" smtClean="0"/>
              <a:pPr/>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E40C8B-6E79-45C3-9A7F-B62D9FC4A4D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9493" y="4406906"/>
            <a:ext cx="7957265"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39493" y="2906713"/>
            <a:ext cx="795726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035EA0-0CD8-4C10-86D7-04507DAAFBA7}" type="datetimeFigureOut">
              <a:rPr lang="en-IN" smtClean="0"/>
              <a:pPr/>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E40C8B-6E79-45C3-9A7F-B62D9FC4A4D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68075" y="1600206"/>
            <a:ext cx="413465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758757" y="1600206"/>
            <a:ext cx="413465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8035EA0-0CD8-4C10-86D7-04507DAAFBA7}" type="datetimeFigureOut">
              <a:rPr lang="en-IN" smtClean="0"/>
              <a:pPr/>
              <a:t>17-02-2021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E40C8B-6E79-45C3-9A7F-B62D9FC4A4D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68076" y="1535113"/>
            <a:ext cx="413628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68076" y="2174875"/>
            <a:ext cx="413628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755508" y="1535113"/>
            <a:ext cx="41379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5508" y="2174875"/>
            <a:ext cx="41379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8035EA0-0CD8-4C10-86D7-04507DAAFBA7}" type="datetimeFigureOut">
              <a:rPr lang="en-IN" smtClean="0"/>
              <a:pPr/>
              <a:t>17-02-2021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E40C8B-6E79-45C3-9A7F-B62D9FC4A4D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8035EA0-0CD8-4C10-86D7-04507DAAFBA7}" type="datetimeFigureOut">
              <a:rPr lang="en-IN" smtClean="0"/>
              <a:pPr/>
              <a:t>17-02-2021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E40C8B-6E79-45C3-9A7F-B62D9FC4A4D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35EA0-0CD8-4C10-86D7-04507DAAFBA7}" type="datetimeFigureOut">
              <a:rPr lang="en-IN" smtClean="0"/>
              <a:pPr/>
              <a:t>17-02-2021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E40C8B-6E79-45C3-9A7F-B62D9FC4A4D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8075" y="273050"/>
            <a:ext cx="3079865"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660082" y="273056"/>
            <a:ext cx="523333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68075" y="1435103"/>
            <a:ext cx="307986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035EA0-0CD8-4C10-86D7-04507DAAFBA7}" type="datetimeFigureOut">
              <a:rPr lang="en-IN" smtClean="0"/>
              <a:pPr/>
              <a:t>17-02-2021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E40C8B-6E79-45C3-9A7F-B62D9FC4A4D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34918" y="4800600"/>
            <a:ext cx="5616893"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834918" y="612775"/>
            <a:ext cx="561689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834918" y="5367338"/>
            <a:ext cx="561689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035EA0-0CD8-4C10-86D7-04507DAAFBA7}" type="datetimeFigureOut">
              <a:rPr lang="en-IN" smtClean="0"/>
              <a:pPr/>
              <a:t>17-02-2021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E40C8B-6E79-45C3-9A7F-B62D9FC4A4D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75" y="274638"/>
            <a:ext cx="8425339"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68075" y="1600206"/>
            <a:ext cx="8425339"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68076" y="6356356"/>
            <a:ext cx="21843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35EA0-0CD8-4C10-86D7-04507DAAFBA7}" type="datetimeFigureOut">
              <a:rPr lang="en-IN" smtClean="0"/>
              <a:pPr/>
              <a:t>17-02-2021</a:t>
            </a:fld>
            <a:endParaRPr lang="en-IN"/>
          </a:p>
        </p:txBody>
      </p:sp>
      <p:sp>
        <p:nvSpPr>
          <p:cNvPr id="5" name="Footer Placeholder 4"/>
          <p:cNvSpPr>
            <a:spLocks noGrp="1"/>
          </p:cNvSpPr>
          <p:nvPr>
            <p:ph type="ftr" sz="quarter" idx="3"/>
          </p:nvPr>
        </p:nvSpPr>
        <p:spPr>
          <a:xfrm>
            <a:off x="3198509" y="6356356"/>
            <a:ext cx="29644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709067" y="6356356"/>
            <a:ext cx="21843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0C8B-6E79-45C3-9A7F-B62D9FC4A4D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figure/First-node-death-of-the-LEACH-and-ILEACH-protocols_tbl1_262698274"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794526" y="-13276856"/>
            <a:ext cx="49043796"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841154" y="-18727836"/>
            <a:ext cx="49043796"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70481" y="-1107504"/>
            <a:ext cx="1377569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262813" y="0"/>
            <a:ext cx="1092174" cy="711200"/>
          </a:xfrm>
          <a:prstGeom prst="rect">
            <a:avLst/>
          </a:prstGeom>
          <a:noFill/>
        </p:spPr>
      </p:pic>
      <p:pic>
        <p:nvPicPr>
          <p:cNvPr id="6" name="Image6"/>
          <p:cNvPicPr>
            <a:picLocks noChangeAspect="1"/>
          </p:cNvPicPr>
          <p:nvPr/>
        </p:nvPicPr>
        <p:blipFill>
          <a:blip r:embed="rId3" cstate="print"/>
          <a:stretch>
            <a:fillRect/>
          </a:stretch>
        </p:blipFill>
        <p:spPr>
          <a:xfrm>
            <a:off x="4173663" y="2683444"/>
            <a:ext cx="1482237" cy="871538"/>
          </a:xfrm>
          <a:prstGeom prst="rect">
            <a:avLst/>
          </a:prstGeom>
          <a:noFill/>
        </p:spPr>
      </p:pic>
      <p:pic>
        <p:nvPicPr>
          <p:cNvPr id="7" name="Image7"/>
          <p:cNvPicPr>
            <a:picLocks noChangeAspect="1"/>
          </p:cNvPicPr>
          <p:nvPr/>
        </p:nvPicPr>
        <p:blipFill>
          <a:blip r:embed="rId4" cstate="print"/>
          <a:stretch>
            <a:fillRect/>
          </a:stretch>
        </p:blipFill>
        <p:spPr>
          <a:xfrm>
            <a:off x="1879358" y="2708924"/>
            <a:ext cx="1326972" cy="1462789"/>
          </a:xfrm>
          <a:prstGeom prst="rect">
            <a:avLst/>
          </a:prstGeom>
          <a:noFill/>
        </p:spPr>
      </p:pic>
      <p:pic>
        <p:nvPicPr>
          <p:cNvPr id="8" name="Image8"/>
          <p:cNvPicPr>
            <a:picLocks noChangeAspect="1"/>
          </p:cNvPicPr>
          <p:nvPr/>
        </p:nvPicPr>
        <p:blipFill>
          <a:blip r:embed="rId5" cstate="print"/>
          <a:stretch>
            <a:fillRect/>
          </a:stretch>
        </p:blipFill>
        <p:spPr>
          <a:xfrm>
            <a:off x="6597484" y="2708920"/>
            <a:ext cx="1253252" cy="1466402"/>
          </a:xfrm>
          <a:prstGeom prst="rect">
            <a:avLst/>
          </a:prstGeom>
          <a:noFill/>
        </p:spPr>
      </p:pic>
      <p:sp>
        <p:nvSpPr>
          <p:cNvPr id="9" name="Text Box9"/>
          <p:cNvSpPr txBox="1"/>
          <p:nvPr/>
        </p:nvSpPr>
        <p:spPr>
          <a:xfrm rot="16200000">
            <a:off x="-2899545" y="3612333"/>
            <a:ext cx="6124575" cy="366767"/>
          </a:xfrm>
          <a:prstGeom prst="rect">
            <a:avLst/>
          </a:prstGeom>
          <a:solidFill>
            <a:srgbClr val="3333FF"/>
          </a:solidFill>
        </p:spPr>
        <p:txBody>
          <a:bodyPr wrap="square" lIns="0" tIns="0" rIns="0" rtlCol="0">
            <a:spAutoFit/>
          </a:bodyPr>
          <a:lstStyle/>
          <a:p>
            <a:pPr algn="l">
              <a:lnSpc>
                <a:spcPts val="829"/>
              </a:lnSpc>
            </a:pPr>
            <a:endParaRPr dirty="0"/>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dirty="0">
              <a:latin typeface="Arial"/>
              <a:ea typeface="Arial"/>
              <a:cs typeface="Arial"/>
            </a:endParaRPr>
          </a:p>
        </p:txBody>
      </p:sp>
      <p:sp>
        <p:nvSpPr>
          <p:cNvPr id="10" name="Text Box10"/>
          <p:cNvSpPr txBox="1"/>
          <p:nvPr/>
        </p:nvSpPr>
        <p:spPr>
          <a:xfrm>
            <a:off x="331555" y="319736"/>
            <a:ext cx="563811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MINOR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1" name="Text Box11"/>
          <p:cNvSpPr txBox="1"/>
          <p:nvPr/>
        </p:nvSpPr>
        <p:spPr>
          <a:xfrm>
            <a:off x="552386" y="1412780"/>
            <a:ext cx="8809103" cy="879793"/>
          </a:xfrm>
          <a:prstGeom prst="rect">
            <a:avLst/>
          </a:prstGeom>
        </p:spPr>
        <p:txBody>
          <a:bodyPr wrap="square" lIns="0" tIns="0" rIns="0" rtlCol="0">
            <a:spAutoFit/>
          </a:bodyPr>
          <a:lstStyle/>
          <a:p>
            <a:pPr algn="l">
              <a:lnSpc>
                <a:spcPts val="0"/>
              </a:lnSpc>
            </a:pPr>
            <a:endParaRPr dirty="0"/>
          </a:p>
          <a:p>
            <a:pPr>
              <a:lnSpc>
                <a:spcPts val="3605"/>
              </a:lnSpc>
            </a:pPr>
            <a:r>
              <a:rPr lang="en-US" altLang="zh-CN" sz="2000" b="1" spc="17" dirty="0" smtClean="0">
                <a:solidFill>
                  <a:schemeClr val="accent6">
                    <a:lumMod val="75000"/>
                  </a:schemeClr>
                </a:solidFill>
                <a:ea typeface="Calibri"/>
                <a:cs typeface="Calibri"/>
              </a:rPr>
              <a:t>        TOPIC:  </a:t>
            </a:r>
            <a:r>
              <a:rPr lang="en-US" altLang="zh-CN" sz="1600" b="1" spc="17" dirty="0" smtClean="0">
                <a:solidFill>
                  <a:srgbClr val="000000"/>
                </a:solidFill>
                <a:ea typeface="Calibri"/>
                <a:cs typeface="Calibri"/>
              </a:rPr>
              <a:t>To Minimize the Energy Consumption for Communication Protocol  using  IOT</a:t>
            </a:r>
            <a:r>
              <a:rPr lang="en-US" altLang="zh-CN" b="1" spc="17" dirty="0" smtClean="0">
                <a:solidFill>
                  <a:srgbClr val="000000"/>
                </a:solidFill>
                <a:ea typeface="Calibri"/>
                <a:cs typeface="Calibri"/>
              </a:rPr>
              <a:t>.</a:t>
            </a:r>
          </a:p>
          <a:p>
            <a:pPr algn="ctr" rtl="0">
              <a:lnSpc>
                <a:spcPts val="2854"/>
              </a:lnSpc>
            </a:pPr>
            <a:r>
              <a:rPr lang="en-US" altLang="zh-CN" sz="2000" b="1" dirty="0" smtClean="0">
                <a:solidFill>
                  <a:schemeClr val="accent6">
                    <a:lumMod val="75000"/>
                  </a:schemeClr>
                </a:solidFill>
                <a:latin typeface="Times New Roman"/>
                <a:ea typeface="Times New Roman"/>
                <a:cs typeface="Times New Roman"/>
              </a:rPr>
              <a:t>Project ID:21116</a:t>
            </a:r>
            <a:endParaRPr lang="en-US" altLang="zh-CN" sz="2000" b="1" dirty="0">
              <a:solidFill>
                <a:schemeClr val="accent6">
                  <a:lumMod val="75000"/>
                </a:schemeClr>
              </a:solidFill>
              <a:latin typeface="Times New Roman"/>
              <a:ea typeface="Times New Roman"/>
              <a:cs typeface="Times New Roman"/>
            </a:endParaRPr>
          </a:p>
        </p:txBody>
      </p:sp>
      <p:sp>
        <p:nvSpPr>
          <p:cNvPr id="13" name="Text Box13"/>
          <p:cNvSpPr txBox="1"/>
          <p:nvPr/>
        </p:nvSpPr>
        <p:spPr>
          <a:xfrm>
            <a:off x="4732701" y="3646708"/>
            <a:ext cx="402856" cy="328360"/>
          </a:xfrm>
          <a:prstGeom prst="rect">
            <a:avLst/>
          </a:prstGeom>
        </p:spPr>
        <p:txBody>
          <a:bodyPr wrap="square" lIns="0" tIns="0" rIns="0" rtlCol="0">
            <a:spAutoFit/>
          </a:bodyPr>
          <a:lstStyle/>
          <a:p>
            <a:pPr algn="l">
              <a:lnSpc>
                <a:spcPts val="0"/>
              </a:lnSpc>
            </a:pPr>
            <a:endParaRPr dirty="0"/>
          </a:p>
          <a:p>
            <a:pPr algn="l" rtl="0">
              <a:lnSpc>
                <a:spcPts val="2179"/>
              </a:lnSpc>
            </a:pPr>
            <a:r>
              <a:rPr lang="en-US" altLang="zh-CN" sz="2400" spc="0" dirty="0">
                <a:solidFill>
                  <a:srgbClr val="000000"/>
                </a:solidFill>
                <a:latin typeface="Times New Roman"/>
                <a:ea typeface="Times New Roman"/>
                <a:cs typeface="Times New Roman"/>
              </a:rPr>
              <a:t>By</a:t>
            </a:r>
            <a:endParaRPr lang="en-US" altLang="zh-CN" sz="2400" dirty="0">
              <a:latin typeface="Times New Roman"/>
              <a:ea typeface="Times New Roman"/>
              <a:cs typeface="Times New Roman"/>
            </a:endParaRPr>
          </a:p>
        </p:txBody>
      </p:sp>
      <p:sp>
        <p:nvSpPr>
          <p:cNvPr id="14" name="Text Box14"/>
          <p:cNvSpPr txBox="1"/>
          <p:nvPr/>
        </p:nvSpPr>
        <p:spPr>
          <a:xfrm>
            <a:off x="1437035" y="4221094"/>
            <a:ext cx="2653945" cy="1015727"/>
          </a:xfrm>
          <a:prstGeom prst="rect">
            <a:avLst/>
          </a:prstGeom>
        </p:spPr>
        <p:txBody>
          <a:bodyPr wrap="square" lIns="0" tIns="0" rIns="0" rtlCol="0">
            <a:spAutoFit/>
          </a:bodyPr>
          <a:lstStyle/>
          <a:p>
            <a:pPr algn="l">
              <a:lnSpc>
                <a:spcPts val="0"/>
              </a:lnSpc>
            </a:pPr>
            <a:endParaRPr dirty="0"/>
          </a:p>
          <a:p>
            <a:pPr algn="l" rtl="0">
              <a:lnSpc>
                <a:spcPct val="150000"/>
              </a:lnSpc>
            </a:pPr>
            <a:r>
              <a:rPr lang="en-US" altLang="zh-CN" sz="1400" b="1" dirty="0" smtClean="0">
                <a:solidFill>
                  <a:srgbClr val="000000"/>
                </a:solidFill>
                <a:latin typeface="Calibri" pitchFamily="34" charset="0"/>
                <a:ea typeface="Times New Roman"/>
                <a:cs typeface="Calibri" pitchFamily="34" charset="0"/>
              </a:rPr>
              <a:t>Name:Suman Priya Sahu</a:t>
            </a:r>
          </a:p>
          <a:p>
            <a:pPr algn="l" rtl="0">
              <a:lnSpc>
                <a:spcPct val="150000"/>
              </a:lnSpc>
            </a:pPr>
            <a:r>
              <a:rPr lang="en-US" altLang="zh-CN" sz="1400" b="1" dirty="0" smtClean="0">
                <a:solidFill>
                  <a:srgbClr val="000000"/>
                </a:solidFill>
                <a:latin typeface="Calibri" pitchFamily="34" charset="0"/>
                <a:ea typeface="Times New Roman"/>
                <a:cs typeface="Calibri" pitchFamily="34" charset="0"/>
              </a:rPr>
              <a:t>Roll NO:201711357</a:t>
            </a:r>
          </a:p>
          <a:p>
            <a:pPr algn="l" rtl="0">
              <a:lnSpc>
                <a:spcPct val="150000"/>
              </a:lnSpc>
            </a:pPr>
            <a:r>
              <a:rPr lang="en-US" altLang="zh-CN" sz="1400" b="1" dirty="0" smtClean="0">
                <a:solidFill>
                  <a:srgbClr val="000000"/>
                </a:solidFill>
                <a:latin typeface="Calibri" pitchFamily="34" charset="0"/>
                <a:ea typeface="Times New Roman"/>
                <a:cs typeface="Calibri" pitchFamily="34" charset="0"/>
              </a:rPr>
              <a:t>BPUT Reg NO:1701202262</a:t>
            </a:r>
            <a:endParaRPr lang="en-US" altLang="zh-CN" sz="1400" dirty="0">
              <a:latin typeface="Calibri" pitchFamily="34" charset="0"/>
              <a:ea typeface="Times New Roman"/>
              <a:cs typeface="Calibri" pitchFamily="34" charset="0"/>
            </a:endParaRPr>
          </a:p>
        </p:txBody>
      </p:sp>
      <p:sp>
        <p:nvSpPr>
          <p:cNvPr id="16" name="Text Box16"/>
          <p:cNvSpPr txBox="1"/>
          <p:nvPr/>
        </p:nvSpPr>
        <p:spPr>
          <a:xfrm>
            <a:off x="6155159" y="4149086"/>
            <a:ext cx="2432783" cy="1015663"/>
          </a:xfrm>
          <a:prstGeom prst="rect">
            <a:avLst/>
          </a:prstGeom>
        </p:spPr>
        <p:txBody>
          <a:bodyPr wrap="square" lIns="0" tIns="0" rIns="0" rtlCol="0">
            <a:spAutoFit/>
          </a:bodyPr>
          <a:lstStyle/>
          <a:p>
            <a:pPr algn="l">
              <a:lnSpc>
                <a:spcPct val="150000"/>
              </a:lnSpc>
            </a:pPr>
            <a:r>
              <a:rPr lang="en-IN" sz="1400" b="1" dirty="0" smtClean="0">
                <a:latin typeface="Calibri" pitchFamily="34" charset="0"/>
                <a:cs typeface="Calibri" pitchFamily="34" charset="0"/>
              </a:rPr>
              <a:t>Name:</a:t>
            </a:r>
            <a:r>
              <a:rPr lang="en-US" altLang="zh-CN" sz="1400" b="1" dirty="0" smtClean="0">
                <a:solidFill>
                  <a:srgbClr val="000000"/>
                </a:solidFill>
                <a:latin typeface="Calibri" pitchFamily="34" charset="0"/>
                <a:ea typeface="Times New Roman"/>
                <a:cs typeface="Calibri" pitchFamily="34" charset="0"/>
              </a:rPr>
              <a:t>Manisha Panda</a:t>
            </a:r>
          </a:p>
          <a:p>
            <a:pPr algn="l">
              <a:lnSpc>
                <a:spcPct val="150000"/>
              </a:lnSpc>
            </a:pPr>
            <a:r>
              <a:rPr lang="en-US" altLang="zh-CN" sz="1400" b="1" dirty="0" smtClean="0">
                <a:solidFill>
                  <a:srgbClr val="000000"/>
                </a:solidFill>
                <a:latin typeface="Calibri" pitchFamily="34" charset="0"/>
                <a:ea typeface="Times New Roman"/>
                <a:cs typeface="Calibri" pitchFamily="34" charset="0"/>
              </a:rPr>
              <a:t>Roll NO:201741413</a:t>
            </a:r>
          </a:p>
          <a:p>
            <a:pPr algn="l">
              <a:lnSpc>
                <a:spcPct val="150000"/>
              </a:lnSpc>
            </a:pPr>
            <a:r>
              <a:rPr lang="en-US" altLang="zh-CN" sz="1400" b="1" dirty="0" smtClean="0">
                <a:solidFill>
                  <a:srgbClr val="000000"/>
                </a:solidFill>
                <a:latin typeface="Calibri" pitchFamily="34" charset="0"/>
                <a:ea typeface="Times New Roman"/>
                <a:cs typeface="Calibri" pitchFamily="34" charset="0"/>
              </a:rPr>
              <a:t>BPUT Reg NO:1701202078</a:t>
            </a:r>
            <a:endParaRPr lang="en-US" altLang="zh-CN" sz="1400" b="1" dirty="0">
              <a:latin typeface="Calibri" pitchFamily="34" charset="0"/>
              <a:ea typeface="Times New Roman"/>
              <a:cs typeface="Calibri" pitchFamily="34" charset="0"/>
            </a:endParaRPr>
          </a:p>
        </p:txBody>
      </p:sp>
      <p:sp>
        <p:nvSpPr>
          <p:cNvPr id="18" name="Text Box18"/>
          <p:cNvSpPr txBox="1"/>
          <p:nvPr/>
        </p:nvSpPr>
        <p:spPr>
          <a:xfrm>
            <a:off x="2542846" y="5157193"/>
            <a:ext cx="4570683" cy="969496"/>
          </a:xfrm>
          <a:prstGeom prst="rect">
            <a:avLst/>
          </a:prstGeom>
        </p:spPr>
        <p:txBody>
          <a:bodyPr wrap="square" lIns="0" tIns="0" rIns="0" rtlCol="0">
            <a:spAutoFit/>
          </a:bodyPr>
          <a:lstStyle/>
          <a:p>
            <a:pPr algn="ctr" rtl="0">
              <a:lnSpc>
                <a:spcPct val="150000"/>
              </a:lnSpc>
            </a:pPr>
            <a:r>
              <a:rPr lang="en-US" altLang="zh-CN" sz="2000" b="1" spc="0" dirty="0" smtClean="0">
                <a:solidFill>
                  <a:schemeClr val="accent6">
                    <a:lumMod val="75000"/>
                  </a:schemeClr>
                </a:solidFill>
                <a:latin typeface="Times New Roman"/>
                <a:ea typeface="Times New Roman"/>
                <a:cs typeface="Times New Roman"/>
              </a:rPr>
              <a:t>Under</a:t>
            </a:r>
            <a:r>
              <a:rPr lang="en-US" altLang="zh-CN" sz="2000" b="1" dirty="0" smtClean="0">
                <a:solidFill>
                  <a:schemeClr val="accent6">
                    <a:lumMod val="75000"/>
                  </a:schemeClr>
                </a:solidFill>
                <a:latin typeface="Times New Roman"/>
                <a:ea typeface="Times New Roman"/>
                <a:cs typeface="Times New Roman"/>
              </a:rPr>
              <a:t> </a:t>
            </a:r>
            <a:r>
              <a:rPr lang="en-US" altLang="zh-CN" sz="2000" b="1" spc="0" dirty="0">
                <a:solidFill>
                  <a:schemeClr val="accent6">
                    <a:lumMod val="75000"/>
                  </a:schemeClr>
                </a:solidFill>
                <a:latin typeface="Times New Roman"/>
                <a:ea typeface="Times New Roman"/>
                <a:cs typeface="Times New Roman"/>
              </a:rPr>
              <a:t>the</a:t>
            </a:r>
            <a:r>
              <a:rPr lang="en-US" altLang="zh-CN" sz="2000" b="1" spc="-5" dirty="0">
                <a:solidFill>
                  <a:schemeClr val="accent6">
                    <a:lumMod val="75000"/>
                  </a:schemeClr>
                </a:solidFill>
                <a:latin typeface="Times New Roman"/>
                <a:ea typeface="Times New Roman"/>
                <a:cs typeface="Times New Roman"/>
              </a:rPr>
              <a:t> </a:t>
            </a:r>
            <a:r>
              <a:rPr lang="en-US" altLang="zh-CN" sz="2000" b="1" spc="0" dirty="0">
                <a:solidFill>
                  <a:schemeClr val="accent6">
                    <a:lumMod val="75000"/>
                  </a:schemeClr>
                </a:solidFill>
                <a:latin typeface="Times New Roman"/>
                <a:ea typeface="Times New Roman"/>
                <a:cs typeface="Times New Roman"/>
              </a:rPr>
              <a:t>guidance</a:t>
            </a:r>
            <a:r>
              <a:rPr lang="en-US" altLang="zh-CN" sz="2000" b="1" spc="-7" dirty="0">
                <a:solidFill>
                  <a:schemeClr val="accent6">
                    <a:lumMod val="75000"/>
                  </a:schemeClr>
                </a:solidFill>
                <a:latin typeface="Times New Roman"/>
                <a:ea typeface="Times New Roman"/>
                <a:cs typeface="Times New Roman"/>
              </a:rPr>
              <a:t> </a:t>
            </a:r>
            <a:r>
              <a:rPr lang="en-US" altLang="zh-CN" sz="2000" b="1" spc="0" dirty="0" smtClean="0">
                <a:solidFill>
                  <a:schemeClr val="accent6">
                    <a:lumMod val="75000"/>
                  </a:schemeClr>
                </a:solidFill>
                <a:latin typeface="Times New Roman"/>
                <a:ea typeface="Times New Roman"/>
                <a:cs typeface="Times New Roman"/>
              </a:rPr>
              <a:t>of:</a:t>
            </a:r>
          </a:p>
          <a:p>
            <a:pPr algn="ctr" rtl="0">
              <a:lnSpc>
                <a:spcPct val="150000"/>
              </a:lnSpc>
            </a:pPr>
            <a:r>
              <a:rPr lang="en-US" altLang="zh-CN" sz="2000" dirty="0" smtClean="0">
                <a:solidFill>
                  <a:srgbClr val="0000FF"/>
                </a:solidFill>
                <a:latin typeface="Times New Roman"/>
                <a:ea typeface="Times New Roman"/>
                <a:cs typeface="Times New Roman"/>
              </a:rPr>
              <a:t>Mr.Rabindra Kumar Shia</a:t>
            </a:r>
            <a:r>
              <a:rPr lang="en-US" altLang="zh-CN" sz="2000" dirty="0">
                <a:solidFill>
                  <a:srgbClr val="0000FF"/>
                </a:solidFill>
                <a:latin typeface="Times New Roman"/>
                <a:ea typeface="Times New Roman"/>
                <a:cs typeface="Times New Roman"/>
              </a:rPr>
              <a:t>l</a:t>
            </a:r>
            <a:endParaRPr lang="en-US" altLang="zh-CN" sz="2000" dirty="0">
              <a:latin typeface="Times New Roman"/>
              <a:ea typeface="Times New Roman"/>
              <a:cs typeface="Times New Roman"/>
            </a:endParaRPr>
          </a:p>
        </p:txBody>
      </p:sp>
      <p:sp>
        <p:nvSpPr>
          <p:cNvPr id="20" name="Text Box20"/>
          <p:cNvSpPr txBox="1"/>
          <p:nvPr/>
        </p:nvSpPr>
        <p:spPr>
          <a:xfrm>
            <a:off x="432272" y="6309320"/>
            <a:ext cx="7806650"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a:t>
            </a:r>
            <a:r>
              <a:rPr lang="en-US" altLang="zh-CN" b="1" dirty="0" err="1" smtClean="0">
                <a:solidFill>
                  <a:srgbClr val="FF0000"/>
                </a:solidFill>
                <a:latin typeface="Arial"/>
                <a:ea typeface="Arial"/>
                <a:cs typeface="Arial"/>
              </a:rPr>
              <a:t>Priya</a:t>
            </a:r>
            <a:r>
              <a:rPr lang="en-US" altLang="zh-CN" b="1" dirty="0" smtClean="0">
                <a:solidFill>
                  <a:srgbClr val="FF0000"/>
                </a:solidFill>
                <a:latin typeface="Arial"/>
                <a:ea typeface="Arial"/>
                <a:cs typeface="Arial"/>
              </a:rPr>
              <a:t> </a:t>
            </a:r>
            <a:r>
              <a:rPr lang="en-US" altLang="zh-CN" b="1" dirty="0" err="1" smtClean="0">
                <a:solidFill>
                  <a:srgbClr val="FF0000"/>
                </a:solidFill>
                <a:latin typeface="Arial"/>
                <a:ea typeface="Arial"/>
                <a:cs typeface="Arial"/>
              </a:rPr>
              <a:t>Sahu</a:t>
            </a:r>
            <a:r>
              <a:rPr lang="en-US" altLang="zh-CN" b="1" dirty="0" smtClean="0">
                <a:solidFill>
                  <a:srgbClr val="FF0000"/>
                </a:solidFill>
                <a:latin typeface="Arial"/>
                <a:ea typeface="Arial"/>
                <a:cs typeface="Arial"/>
              </a:rPr>
              <a:t>- CSE/201711357 &amp; </a:t>
            </a:r>
            <a:r>
              <a:rPr lang="en-US" altLang="zh-CN" b="1" dirty="0" err="1" smtClean="0">
                <a:solidFill>
                  <a:srgbClr val="FF0000"/>
                </a:solidFill>
                <a:latin typeface="Arial"/>
                <a:ea typeface="Arial"/>
                <a:cs typeface="Arial"/>
              </a:rPr>
              <a:t>Manisha</a:t>
            </a:r>
            <a:r>
              <a:rPr lang="en-US" altLang="zh-CN" b="1" dirty="0" smtClean="0">
                <a:solidFill>
                  <a:srgbClr val="FF0000"/>
                </a:solidFill>
                <a:latin typeface="Arial"/>
                <a:ea typeface="Arial"/>
                <a:cs typeface="Arial"/>
              </a:rPr>
              <a:t> Panda- CSE/ 201741413  </a:t>
            </a:r>
            <a:endParaRPr lang="en-US" altLang="zh-CN" sz="1800" b="1" dirty="0">
              <a:latin typeface="Arial"/>
              <a:ea typeface="Arial"/>
              <a:cs typeface="Arial"/>
            </a:endParaRPr>
          </a:p>
        </p:txBody>
      </p:sp>
      <p:sp>
        <p:nvSpPr>
          <p:cNvPr id="21" name="Text Box21"/>
          <p:cNvSpPr txBox="1"/>
          <p:nvPr/>
        </p:nvSpPr>
        <p:spPr>
          <a:xfrm>
            <a:off x="8594810" y="6237312"/>
            <a:ext cx="509176"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a:solidFill>
                  <a:srgbClr val="FF3300"/>
                </a:solidFill>
                <a:latin typeface="Arial"/>
                <a:ea typeface="Arial"/>
                <a:cs typeface="Arial"/>
              </a:rPr>
              <a:t>[1]</a:t>
            </a:r>
            <a:endParaRPr lang="en-US" altLang="zh-CN" sz="2800" dirty="0">
              <a:latin typeface="Arial"/>
              <a:ea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794526" y="-13348864"/>
            <a:ext cx="49043796"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841154" y="-18727836"/>
            <a:ext cx="49043796"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88008" y="-1107504"/>
            <a:ext cx="1377569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262813" y="0"/>
            <a:ext cx="1092174" cy="711200"/>
          </a:xfrm>
          <a:prstGeom prst="rect">
            <a:avLst/>
          </a:prstGeom>
          <a:noFill/>
        </p:spPr>
      </p:pic>
      <p:sp>
        <p:nvSpPr>
          <p:cNvPr id="9" name="Text Box9"/>
          <p:cNvSpPr txBox="1"/>
          <p:nvPr/>
        </p:nvSpPr>
        <p:spPr>
          <a:xfrm rot="16200000">
            <a:off x="-2878904" y="3612329"/>
            <a:ext cx="6124575" cy="366767"/>
          </a:xfrm>
          <a:prstGeom prst="rect">
            <a:avLst/>
          </a:prstGeom>
          <a:solidFill>
            <a:srgbClr val="3333FF"/>
          </a:solidFill>
        </p:spPr>
        <p:txBody>
          <a:bodyPr wrap="square" lIns="0" tIns="0" rIns="0" rtlCol="0">
            <a:spAutoFit/>
          </a:bodyPr>
          <a:lstStyle/>
          <a:p>
            <a:pPr algn="l">
              <a:lnSpc>
                <a:spcPts val="829"/>
              </a:lnSpc>
            </a:pPr>
            <a:endParaRPr dirty="0"/>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dirty="0">
              <a:latin typeface="Arial"/>
              <a:ea typeface="Arial"/>
              <a:cs typeface="Arial"/>
            </a:endParaRPr>
          </a:p>
        </p:txBody>
      </p:sp>
      <p:sp>
        <p:nvSpPr>
          <p:cNvPr id="12" name="Text Box12"/>
          <p:cNvSpPr txBox="1"/>
          <p:nvPr/>
        </p:nvSpPr>
        <p:spPr>
          <a:xfrm>
            <a:off x="3574934" y="2257870"/>
            <a:ext cx="2506502"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626109" y="6237312"/>
            <a:ext cx="7954089"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latin typeface="Arial"/>
              <a:ea typeface="Arial"/>
              <a:cs typeface="Arial"/>
            </a:endParaRPr>
          </a:p>
        </p:txBody>
      </p:sp>
      <p:sp>
        <p:nvSpPr>
          <p:cNvPr id="21" name="Text Box21"/>
          <p:cNvSpPr txBox="1"/>
          <p:nvPr/>
        </p:nvSpPr>
        <p:spPr>
          <a:xfrm>
            <a:off x="8569176" y="6165304"/>
            <a:ext cx="534810"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[10]</a:t>
            </a:r>
            <a:endParaRPr lang="en-US" altLang="zh-CN" sz="2800" dirty="0">
              <a:latin typeface="Arial"/>
              <a:ea typeface="Arial"/>
              <a:cs typeface="Arial"/>
            </a:endParaRPr>
          </a:p>
        </p:txBody>
      </p:sp>
      <p:sp>
        <p:nvSpPr>
          <p:cNvPr id="13" name="Text Box10"/>
          <p:cNvSpPr txBox="1"/>
          <p:nvPr/>
        </p:nvSpPr>
        <p:spPr>
          <a:xfrm>
            <a:off x="331555" y="319736"/>
            <a:ext cx="563811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MINOR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1" name="TextBox 10"/>
          <p:cNvSpPr txBox="1"/>
          <p:nvPr/>
        </p:nvSpPr>
        <p:spPr>
          <a:xfrm>
            <a:off x="3600624" y="764704"/>
            <a:ext cx="2447914" cy="584775"/>
          </a:xfrm>
          <a:prstGeom prst="rect">
            <a:avLst/>
          </a:prstGeom>
          <a:noFill/>
        </p:spPr>
        <p:txBody>
          <a:bodyPr wrap="none" rtlCol="0">
            <a:spAutoFit/>
          </a:bodyPr>
          <a:lstStyle/>
          <a:p>
            <a:r>
              <a:rPr lang="en-IN" sz="3200" b="1" dirty="0" smtClean="0">
                <a:solidFill>
                  <a:srgbClr val="FF0000"/>
                </a:solidFill>
              </a:rPr>
              <a:t>CONCLUSION</a:t>
            </a:r>
            <a:endParaRPr lang="en-IN" sz="3200" b="1" dirty="0">
              <a:solidFill>
                <a:srgbClr val="FF0000"/>
              </a:solidFill>
            </a:endParaRPr>
          </a:p>
        </p:txBody>
      </p:sp>
      <p:sp>
        <p:nvSpPr>
          <p:cNvPr id="14" name="TextBox 13"/>
          <p:cNvSpPr txBox="1"/>
          <p:nvPr/>
        </p:nvSpPr>
        <p:spPr>
          <a:xfrm>
            <a:off x="432272" y="1916832"/>
            <a:ext cx="8640960" cy="3416320"/>
          </a:xfrm>
          <a:prstGeom prst="rect">
            <a:avLst/>
          </a:prstGeom>
          <a:noFill/>
        </p:spPr>
        <p:txBody>
          <a:bodyPr wrap="square" rtlCol="0">
            <a:spAutoFit/>
          </a:bodyPr>
          <a:lstStyle/>
          <a:p>
            <a:pPr>
              <a:lnSpc>
                <a:spcPct val="150000"/>
              </a:lnSpc>
              <a:buFont typeface="Arial" pitchFamily="34" charset="0"/>
              <a:buChar char="•"/>
            </a:pPr>
            <a:r>
              <a:rPr lang="en-IN" dirty="0" smtClean="0"/>
              <a:t>Hence we conclude that we have used a different approach to promote highly effective communication protocol.</a:t>
            </a:r>
          </a:p>
          <a:p>
            <a:pPr>
              <a:lnSpc>
                <a:spcPct val="150000"/>
              </a:lnSpc>
            </a:pPr>
            <a:endParaRPr lang="en-IN" dirty="0" smtClean="0"/>
          </a:p>
          <a:p>
            <a:pPr>
              <a:lnSpc>
                <a:spcPct val="150000"/>
              </a:lnSpc>
              <a:buFont typeface="Arial" pitchFamily="34" charset="0"/>
              <a:buChar char="•"/>
            </a:pPr>
            <a:r>
              <a:rPr lang="en-IN" dirty="0" smtClean="0"/>
              <a:t>When compared with other energy efficient protocols, it is found that the proposed algorithm performs better in terms of stability period and network lifetime in different scenarios of area, energy and node density.</a:t>
            </a:r>
          </a:p>
          <a:p>
            <a:pPr>
              <a:buFont typeface="Arial" pitchFamily="34" charset="0"/>
              <a:buChar char="•"/>
            </a:pPr>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794526" y="-13348864"/>
            <a:ext cx="49043796"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841154" y="-18727836"/>
            <a:ext cx="49043796"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88008" y="-1107504"/>
            <a:ext cx="1377569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262813" y="0"/>
            <a:ext cx="1092174" cy="711200"/>
          </a:xfrm>
          <a:prstGeom prst="rect">
            <a:avLst/>
          </a:prstGeom>
          <a:noFill/>
        </p:spPr>
      </p:pic>
      <p:sp>
        <p:nvSpPr>
          <p:cNvPr id="9" name="Text Box9"/>
          <p:cNvSpPr txBox="1"/>
          <p:nvPr/>
        </p:nvSpPr>
        <p:spPr>
          <a:xfrm rot="16200000">
            <a:off x="-2878904" y="3612329"/>
            <a:ext cx="6124575" cy="366767"/>
          </a:xfrm>
          <a:prstGeom prst="rect">
            <a:avLst/>
          </a:prstGeom>
          <a:solidFill>
            <a:srgbClr val="3333FF"/>
          </a:solidFill>
        </p:spPr>
        <p:txBody>
          <a:bodyPr wrap="square" lIns="0" tIns="0" rIns="0" rtlCol="0">
            <a:spAutoFit/>
          </a:bodyPr>
          <a:lstStyle/>
          <a:p>
            <a:pPr algn="l">
              <a:lnSpc>
                <a:spcPts val="829"/>
              </a:lnSpc>
            </a:pPr>
            <a:endParaRPr dirty="0"/>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dirty="0">
              <a:latin typeface="Arial"/>
              <a:ea typeface="Arial"/>
              <a:cs typeface="Arial"/>
            </a:endParaRPr>
          </a:p>
        </p:txBody>
      </p:sp>
      <p:sp>
        <p:nvSpPr>
          <p:cNvPr id="12" name="Text Box12"/>
          <p:cNvSpPr txBox="1"/>
          <p:nvPr/>
        </p:nvSpPr>
        <p:spPr>
          <a:xfrm>
            <a:off x="3574934" y="2257870"/>
            <a:ext cx="2506502"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504280" y="6165304"/>
            <a:ext cx="7954089"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latin typeface="Arial"/>
              <a:ea typeface="Arial"/>
              <a:cs typeface="Arial"/>
            </a:endParaRPr>
          </a:p>
        </p:txBody>
      </p:sp>
      <p:sp>
        <p:nvSpPr>
          <p:cNvPr id="21" name="Text Box21"/>
          <p:cNvSpPr txBox="1"/>
          <p:nvPr/>
        </p:nvSpPr>
        <p:spPr>
          <a:xfrm>
            <a:off x="8661661" y="6165304"/>
            <a:ext cx="509176"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[11]</a:t>
            </a:r>
            <a:endParaRPr lang="en-US" altLang="zh-CN" sz="2800" dirty="0">
              <a:latin typeface="Arial"/>
              <a:ea typeface="Arial"/>
              <a:cs typeface="Arial"/>
            </a:endParaRPr>
          </a:p>
        </p:txBody>
      </p:sp>
      <p:sp>
        <p:nvSpPr>
          <p:cNvPr id="13" name="Text Box10"/>
          <p:cNvSpPr txBox="1"/>
          <p:nvPr/>
        </p:nvSpPr>
        <p:spPr>
          <a:xfrm>
            <a:off x="331555" y="319736"/>
            <a:ext cx="563811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MINOR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1" name="TextBox 10"/>
          <p:cNvSpPr txBox="1"/>
          <p:nvPr/>
        </p:nvSpPr>
        <p:spPr>
          <a:xfrm>
            <a:off x="3796098" y="764710"/>
            <a:ext cx="2125903" cy="584775"/>
          </a:xfrm>
          <a:prstGeom prst="rect">
            <a:avLst/>
          </a:prstGeom>
          <a:noFill/>
        </p:spPr>
        <p:txBody>
          <a:bodyPr wrap="none" rtlCol="0">
            <a:spAutoFit/>
          </a:bodyPr>
          <a:lstStyle/>
          <a:p>
            <a:r>
              <a:rPr lang="en-IN" sz="3200" b="1" dirty="0" smtClean="0">
                <a:solidFill>
                  <a:srgbClr val="FF0000"/>
                </a:solidFill>
              </a:rPr>
              <a:t>REFERENCE</a:t>
            </a:r>
            <a:endParaRPr lang="en-IN" sz="3200" b="1" dirty="0">
              <a:solidFill>
                <a:srgbClr val="FF0000"/>
              </a:solidFill>
            </a:endParaRPr>
          </a:p>
        </p:txBody>
      </p:sp>
      <p:sp>
        <p:nvSpPr>
          <p:cNvPr id="14" name="TextBox 13"/>
          <p:cNvSpPr txBox="1"/>
          <p:nvPr/>
        </p:nvSpPr>
        <p:spPr>
          <a:xfrm>
            <a:off x="576288" y="1988840"/>
            <a:ext cx="8352929" cy="1754326"/>
          </a:xfrm>
          <a:prstGeom prst="rect">
            <a:avLst/>
          </a:prstGeom>
          <a:noFill/>
        </p:spPr>
        <p:txBody>
          <a:bodyPr wrap="square" rtlCol="0">
            <a:spAutoFit/>
          </a:bodyPr>
          <a:lstStyle/>
          <a:p>
            <a:pPr>
              <a:buFont typeface="Arial" pitchFamily="34" charset="0"/>
              <a:buChar char="•"/>
            </a:pPr>
            <a:r>
              <a:rPr lang="en-IN" dirty="0" smtClean="0"/>
              <a:t>R.P. </a:t>
            </a:r>
            <a:r>
              <a:rPr lang="en-IN" dirty="0" err="1" smtClean="0"/>
              <a:t>Mahapatra</a:t>
            </a:r>
            <a:r>
              <a:rPr lang="en-IN" dirty="0" smtClean="0"/>
              <a:t> and R.K. </a:t>
            </a:r>
            <a:r>
              <a:rPr lang="en-IN" dirty="0" err="1" smtClean="0"/>
              <a:t>Yadav</a:t>
            </a:r>
            <a:r>
              <a:rPr lang="en-IN" dirty="0" smtClean="0"/>
              <a:t>, "Descendant of LEACH based routing protocols in wireless sensor networks", </a:t>
            </a:r>
            <a:r>
              <a:rPr lang="en-IN" i="1" dirty="0" err="1" smtClean="0"/>
              <a:t>Procedia</a:t>
            </a:r>
            <a:r>
              <a:rPr lang="en-IN" i="1" dirty="0" smtClean="0"/>
              <a:t> </a:t>
            </a:r>
            <a:r>
              <a:rPr lang="en-IN" i="1" dirty="0" err="1" smtClean="0"/>
              <a:t>Comput</a:t>
            </a:r>
            <a:r>
              <a:rPr lang="en-IN" i="1" dirty="0" smtClean="0"/>
              <a:t>. Sci.</a:t>
            </a:r>
            <a:r>
              <a:rPr lang="en-IN" dirty="0" smtClean="0"/>
              <a:t>, vol. 57, pp. 1005-1014, 2015.</a:t>
            </a:r>
          </a:p>
          <a:p>
            <a:pPr>
              <a:buFont typeface="Arial" pitchFamily="34" charset="0"/>
              <a:buChar char="•"/>
            </a:pPr>
            <a:endParaRPr lang="en-IN" dirty="0" smtClean="0"/>
          </a:p>
          <a:p>
            <a:pPr>
              <a:buFont typeface="Arial" pitchFamily="34" charset="0"/>
              <a:buChar char="•"/>
            </a:pPr>
            <a:r>
              <a:rPr lang="en-IN" dirty="0" smtClean="0"/>
              <a:t> L. </a:t>
            </a:r>
            <a:r>
              <a:rPr lang="en-IN" dirty="0" err="1" smtClean="0"/>
              <a:t>Yadav</a:t>
            </a:r>
            <a:r>
              <a:rPr lang="en-IN" dirty="0" smtClean="0"/>
              <a:t> and C. </a:t>
            </a:r>
            <a:r>
              <a:rPr lang="en-IN" dirty="0" err="1" smtClean="0"/>
              <a:t>Sunitha</a:t>
            </a:r>
            <a:r>
              <a:rPr lang="en-IN" dirty="0" smtClean="0"/>
              <a:t>, "Low energy adaptive clustering hierarchy in wireless sensor network (LEACH)", </a:t>
            </a:r>
            <a:r>
              <a:rPr lang="en-IN" i="1" dirty="0" smtClean="0"/>
              <a:t>Int. J. </a:t>
            </a:r>
            <a:r>
              <a:rPr lang="en-IN" i="1" dirty="0" err="1" smtClean="0"/>
              <a:t>Comput</a:t>
            </a:r>
            <a:r>
              <a:rPr lang="en-IN" i="1" dirty="0" smtClean="0"/>
              <a:t>. Sci. Inf. Technol.</a:t>
            </a:r>
            <a:r>
              <a:rPr lang="en-IN" dirty="0" smtClean="0"/>
              <a:t>, vol. 5, no. 3, pp. 4661-4664, 2014.</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794526" y="-13348864"/>
            <a:ext cx="49043796"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841154" y="-18727836"/>
            <a:ext cx="49043796"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88008" y="-1107504"/>
            <a:ext cx="1377569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262813" y="0"/>
            <a:ext cx="1092174" cy="711200"/>
          </a:xfrm>
          <a:prstGeom prst="rect">
            <a:avLst/>
          </a:prstGeom>
          <a:noFill/>
        </p:spPr>
      </p:pic>
      <p:sp>
        <p:nvSpPr>
          <p:cNvPr id="9" name="Text Box9"/>
          <p:cNvSpPr txBox="1"/>
          <p:nvPr/>
        </p:nvSpPr>
        <p:spPr>
          <a:xfrm rot="16200000">
            <a:off x="-2878904" y="3612329"/>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574934" y="2257870"/>
            <a:ext cx="2506502"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32272" y="6165304"/>
            <a:ext cx="7954089"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latin typeface="Arial"/>
              <a:ea typeface="Arial"/>
              <a:cs typeface="Arial"/>
            </a:endParaRPr>
          </a:p>
        </p:txBody>
      </p:sp>
      <p:sp>
        <p:nvSpPr>
          <p:cNvPr id="21" name="Text Box21"/>
          <p:cNvSpPr txBox="1"/>
          <p:nvPr/>
        </p:nvSpPr>
        <p:spPr>
          <a:xfrm>
            <a:off x="8661662" y="6165304"/>
            <a:ext cx="699827"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[12]</a:t>
            </a:r>
            <a:endParaRPr lang="en-US" altLang="zh-CN" sz="2800" dirty="0">
              <a:latin typeface="Arial"/>
              <a:ea typeface="Arial"/>
              <a:cs typeface="Arial"/>
            </a:endParaRPr>
          </a:p>
        </p:txBody>
      </p:sp>
      <p:sp>
        <p:nvSpPr>
          <p:cNvPr id="13" name="Text Box10"/>
          <p:cNvSpPr txBox="1"/>
          <p:nvPr/>
        </p:nvSpPr>
        <p:spPr>
          <a:xfrm>
            <a:off x="331555" y="319736"/>
            <a:ext cx="563811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MINOR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1" name="TextBox 10"/>
          <p:cNvSpPr txBox="1"/>
          <p:nvPr/>
        </p:nvSpPr>
        <p:spPr>
          <a:xfrm>
            <a:off x="3353770" y="2708926"/>
            <a:ext cx="3248903" cy="830997"/>
          </a:xfrm>
          <a:prstGeom prst="rect">
            <a:avLst/>
          </a:prstGeom>
          <a:noFill/>
        </p:spPr>
        <p:txBody>
          <a:bodyPr wrap="none" rtlCol="0">
            <a:spAutoFit/>
          </a:bodyPr>
          <a:lstStyle/>
          <a:p>
            <a:r>
              <a:rPr lang="en-IN" sz="4800" b="1" dirty="0" smtClean="0">
                <a:solidFill>
                  <a:srgbClr val="FF0000"/>
                </a:solidFill>
              </a:rPr>
              <a:t>THANK YOU</a:t>
            </a:r>
            <a:endParaRPr lang="en-IN" sz="4800" b="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794526" y="-13348864"/>
            <a:ext cx="49043796"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841154" y="-18727836"/>
            <a:ext cx="49043796"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69197" y="-1107504"/>
            <a:ext cx="1377569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262813" y="0"/>
            <a:ext cx="1092174" cy="711200"/>
          </a:xfrm>
          <a:prstGeom prst="rect">
            <a:avLst/>
          </a:prstGeom>
          <a:noFill/>
        </p:spPr>
      </p:pic>
      <p:sp>
        <p:nvSpPr>
          <p:cNvPr id="9" name="Text Box9"/>
          <p:cNvSpPr txBox="1"/>
          <p:nvPr/>
        </p:nvSpPr>
        <p:spPr>
          <a:xfrm rot="16200000">
            <a:off x="-2896145" y="3612332"/>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574934" y="2257870"/>
            <a:ext cx="2506502"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626109" y="6165304"/>
            <a:ext cx="7954089"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661661" y="6165304"/>
            <a:ext cx="509176"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[2]</a:t>
            </a:r>
            <a:endParaRPr lang="en-US" altLang="zh-CN" sz="2800" dirty="0">
              <a:latin typeface="Arial"/>
              <a:ea typeface="Arial"/>
              <a:cs typeface="Arial"/>
            </a:endParaRPr>
          </a:p>
        </p:txBody>
      </p:sp>
      <p:sp>
        <p:nvSpPr>
          <p:cNvPr id="13" name="Text Box10"/>
          <p:cNvSpPr txBox="1"/>
          <p:nvPr/>
        </p:nvSpPr>
        <p:spPr>
          <a:xfrm>
            <a:off x="331555" y="319736"/>
            <a:ext cx="563811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MINOR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6" name="TextBox 15"/>
          <p:cNvSpPr txBox="1"/>
          <p:nvPr/>
        </p:nvSpPr>
        <p:spPr>
          <a:xfrm>
            <a:off x="3722375" y="764710"/>
            <a:ext cx="2432783" cy="584775"/>
          </a:xfrm>
          <a:prstGeom prst="rect">
            <a:avLst/>
          </a:prstGeom>
          <a:noFill/>
        </p:spPr>
        <p:txBody>
          <a:bodyPr wrap="square" rtlCol="0">
            <a:spAutoFit/>
          </a:bodyPr>
          <a:lstStyle/>
          <a:p>
            <a:pPr algn="ctr"/>
            <a:r>
              <a:rPr lang="en-IN" sz="3200" b="1" dirty="0" smtClean="0">
                <a:solidFill>
                  <a:srgbClr val="FF0000"/>
                </a:solidFill>
              </a:rPr>
              <a:t>CONTENT</a:t>
            </a:r>
            <a:endParaRPr lang="en-IN" sz="3200" b="1" dirty="0">
              <a:solidFill>
                <a:srgbClr val="FF0000"/>
              </a:solidFill>
            </a:endParaRPr>
          </a:p>
        </p:txBody>
      </p:sp>
      <p:sp>
        <p:nvSpPr>
          <p:cNvPr id="14" name="TextBox 13"/>
          <p:cNvSpPr txBox="1"/>
          <p:nvPr/>
        </p:nvSpPr>
        <p:spPr>
          <a:xfrm>
            <a:off x="1224360" y="1628800"/>
            <a:ext cx="4939286" cy="4093428"/>
          </a:xfrm>
          <a:prstGeom prst="rect">
            <a:avLst/>
          </a:prstGeom>
          <a:noFill/>
        </p:spPr>
        <p:txBody>
          <a:bodyPr wrap="square" rtlCol="0">
            <a:spAutoFit/>
          </a:bodyPr>
          <a:lstStyle/>
          <a:p>
            <a:pPr>
              <a:lnSpc>
                <a:spcPct val="150000"/>
              </a:lnSpc>
              <a:buFont typeface="Arial" pitchFamily="34" charset="0"/>
              <a:buChar char="•"/>
            </a:pPr>
            <a:r>
              <a:rPr lang="en-IN" sz="2000" dirty="0" smtClean="0"/>
              <a:t>LEACH Protocol</a:t>
            </a:r>
          </a:p>
          <a:p>
            <a:pPr>
              <a:lnSpc>
                <a:spcPct val="150000"/>
              </a:lnSpc>
              <a:buFont typeface="Arial" pitchFamily="34" charset="0"/>
              <a:buChar char="•"/>
            </a:pPr>
            <a:r>
              <a:rPr lang="en-IN" sz="2000" dirty="0" smtClean="0"/>
              <a:t>Phases Of LEACH Protocol</a:t>
            </a:r>
          </a:p>
          <a:p>
            <a:pPr>
              <a:lnSpc>
                <a:spcPct val="150000"/>
              </a:lnSpc>
              <a:buFont typeface="Arial" pitchFamily="34" charset="0"/>
              <a:buChar char="•"/>
            </a:pPr>
            <a:r>
              <a:rPr lang="en-IN" sz="2000" dirty="0" smtClean="0"/>
              <a:t>Algorithm of Set-Up Phase</a:t>
            </a:r>
          </a:p>
          <a:p>
            <a:pPr>
              <a:lnSpc>
                <a:spcPct val="150000"/>
              </a:lnSpc>
              <a:buFont typeface="Arial" pitchFamily="34" charset="0"/>
              <a:buChar char="•"/>
            </a:pPr>
            <a:r>
              <a:rPr lang="en-IN" sz="2000" dirty="0" smtClean="0"/>
              <a:t>Algorithm of Steady-State Phase</a:t>
            </a:r>
          </a:p>
          <a:p>
            <a:pPr>
              <a:lnSpc>
                <a:spcPct val="150000"/>
              </a:lnSpc>
              <a:buFont typeface="Arial" pitchFamily="34" charset="0"/>
              <a:buChar char="•"/>
            </a:pPr>
            <a:r>
              <a:rPr lang="en-IN" sz="2000" dirty="0" smtClean="0"/>
              <a:t>Stimulation Result</a:t>
            </a:r>
          </a:p>
          <a:p>
            <a:pPr>
              <a:lnSpc>
                <a:spcPct val="150000"/>
              </a:lnSpc>
              <a:buFont typeface="Arial" pitchFamily="34" charset="0"/>
              <a:buChar char="•"/>
            </a:pPr>
            <a:r>
              <a:rPr lang="en-IN" sz="2000" dirty="0" smtClean="0"/>
              <a:t>Comparison LEACH v/s I-LEACH</a:t>
            </a:r>
          </a:p>
          <a:p>
            <a:pPr>
              <a:lnSpc>
                <a:spcPct val="150000"/>
              </a:lnSpc>
              <a:buFont typeface="Arial" pitchFamily="34" charset="0"/>
              <a:buChar char="•"/>
            </a:pPr>
            <a:r>
              <a:rPr lang="en-IN" sz="2000" dirty="0" smtClean="0"/>
              <a:t>Future Work</a:t>
            </a:r>
          </a:p>
          <a:p>
            <a:pPr>
              <a:lnSpc>
                <a:spcPct val="150000"/>
              </a:lnSpc>
              <a:buFont typeface="Arial" pitchFamily="34" charset="0"/>
              <a:buChar char="•"/>
            </a:pPr>
            <a:r>
              <a:rPr lang="en-IN" sz="2000" dirty="0" smtClean="0"/>
              <a:t>Conclusion</a:t>
            </a:r>
          </a:p>
          <a:p>
            <a:pPr>
              <a:buFont typeface="Arial" pitchFamily="34" charset="0"/>
              <a:buChar char="•"/>
            </a:pPr>
            <a:endParaRPr lang="en-IN"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794526" y="-13348864"/>
            <a:ext cx="49043796"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841154" y="-18727836"/>
            <a:ext cx="49043796"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69197" y="-1107504"/>
            <a:ext cx="1377569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262813" y="0"/>
            <a:ext cx="1092174" cy="711200"/>
          </a:xfrm>
          <a:prstGeom prst="rect">
            <a:avLst/>
          </a:prstGeom>
          <a:noFill/>
        </p:spPr>
      </p:pic>
      <p:sp>
        <p:nvSpPr>
          <p:cNvPr id="9" name="Text Box9"/>
          <p:cNvSpPr txBox="1"/>
          <p:nvPr/>
        </p:nvSpPr>
        <p:spPr>
          <a:xfrm rot="16200000">
            <a:off x="-2896145" y="3612332"/>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574934" y="2257870"/>
            <a:ext cx="2506502"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626109" y="6237312"/>
            <a:ext cx="7954089"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latin typeface="Arial"/>
              <a:ea typeface="Arial"/>
              <a:cs typeface="Arial"/>
            </a:endParaRPr>
          </a:p>
        </p:txBody>
      </p:sp>
      <p:sp>
        <p:nvSpPr>
          <p:cNvPr id="21" name="Text Box21"/>
          <p:cNvSpPr txBox="1"/>
          <p:nvPr/>
        </p:nvSpPr>
        <p:spPr>
          <a:xfrm>
            <a:off x="8594810" y="6165304"/>
            <a:ext cx="509176"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[3]</a:t>
            </a:r>
            <a:endParaRPr lang="en-US" altLang="zh-CN" sz="2800" dirty="0">
              <a:latin typeface="Arial"/>
              <a:ea typeface="Arial"/>
              <a:cs typeface="Arial"/>
            </a:endParaRPr>
          </a:p>
        </p:txBody>
      </p:sp>
      <p:sp>
        <p:nvSpPr>
          <p:cNvPr id="13" name="Text Box10"/>
          <p:cNvSpPr txBox="1"/>
          <p:nvPr/>
        </p:nvSpPr>
        <p:spPr>
          <a:xfrm>
            <a:off x="331555" y="319736"/>
            <a:ext cx="563811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MINOR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1" name="TextBox 10"/>
          <p:cNvSpPr txBox="1"/>
          <p:nvPr/>
        </p:nvSpPr>
        <p:spPr>
          <a:xfrm>
            <a:off x="626108" y="1412782"/>
            <a:ext cx="8330438" cy="5001369"/>
          </a:xfrm>
          <a:prstGeom prst="rect">
            <a:avLst/>
          </a:prstGeom>
          <a:noFill/>
        </p:spPr>
        <p:txBody>
          <a:bodyPr wrap="square" rtlCol="0">
            <a:spAutoFit/>
          </a:bodyPr>
          <a:lstStyle/>
          <a:p>
            <a:pPr>
              <a:lnSpc>
                <a:spcPct val="150000"/>
              </a:lnSpc>
            </a:pPr>
            <a:r>
              <a:rPr lang="en-IN" sz="2400" b="1" dirty="0" smtClean="0"/>
              <a:t>LEACH Protocol:</a:t>
            </a:r>
          </a:p>
          <a:p>
            <a:pPr>
              <a:lnSpc>
                <a:spcPct val="150000"/>
              </a:lnSpc>
            </a:pPr>
            <a:r>
              <a:rPr lang="en-IN" dirty="0" smtClean="0"/>
              <a:t>It is used in wireless sensor network to reduce the energy consumption among different node and cluster form in the network.</a:t>
            </a:r>
          </a:p>
          <a:p>
            <a:pPr>
              <a:lnSpc>
                <a:spcPct val="150000"/>
              </a:lnSpc>
            </a:pPr>
            <a:endParaRPr lang="en-IN" dirty="0" smtClean="0"/>
          </a:p>
          <a:p>
            <a:pPr>
              <a:lnSpc>
                <a:spcPct val="150000"/>
              </a:lnSpc>
            </a:pPr>
            <a:r>
              <a:rPr lang="en-IN" u="sng" dirty="0" smtClean="0"/>
              <a:t>A LEACH Protocol is mainly used for:</a:t>
            </a:r>
          </a:p>
          <a:p>
            <a:pPr>
              <a:lnSpc>
                <a:spcPct val="150000"/>
              </a:lnSpc>
              <a:buFont typeface="Arial" pitchFamily="34" charset="0"/>
              <a:buChar char="•"/>
            </a:pPr>
            <a:r>
              <a:rPr lang="en-IN" dirty="0" smtClean="0"/>
              <a:t>Aggregation of the data by cluster head.</a:t>
            </a:r>
          </a:p>
          <a:p>
            <a:pPr>
              <a:lnSpc>
                <a:spcPct val="150000"/>
              </a:lnSpc>
              <a:buFont typeface="Arial" pitchFamily="34" charset="0"/>
              <a:buChar char="•"/>
            </a:pPr>
            <a:r>
              <a:rPr lang="en-IN" dirty="0" smtClean="0"/>
              <a:t>For shortening of the transmission distance.</a:t>
            </a:r>
          </a:p>
          <a:p>
            <a:pPr>
              <a:lnSpc>
                <a:spcPct val="150000"/>
              </a:lnSpc>
              <a:buFont typeface="Arial" pitchFamily="34" charset="0"/>
              <a:buChar char="•"/>
            </a:pPr>
            <a:r>
              <a:rPr lang="en-IN" dirty="0" smtClean="0"/>
              <a:t>Used in Network requiring configuring of the nodes.</a:t>
            </a:r>
          </a:p>
          <a:p>
            <a:pPr>
              <a:lnSpc>
                <a:spcPct val="150000"/>
              </a:lnSpc>
              <a:buFont typeface="Arial" pitchFamily="34" charset="0"/>
              <a:buChar char="•"/>
            </a:pPr>
            <a:r>
              <a:rPr lang="en-IN" dirty="0" smtClean="0"/>
              <a:t>To improve the lifetime of the WSN.</a:t>
            </a:r>
          </a:p>
          <a:p>
            <a:pPr>
              <a:lnSpc>
                <a:spcPct val="150000"/>
              </a:lnSpc>
              <a:buFont typeface="Arial" pitchFamily="34" charset="0"/>
              <a:buChar char="•"/>
            </a:pPr>
            <a:r>
              <a:rPr lang="en-IN" dirty="0" smtClean="0"/>
              <a:t>Probability selection of clusters.</a:t>
            </a:r>
          </a:p>
          <a:p>
            <a:endParaRPr lang="en-IN" sz="2000" dirty="0" smtClean="0"/>
          </a:p>
          <a:p>
            <a:pPr>
              <a:buFont typeface="Arial" pitchFamily="34" charset="0"/>
              <a:buChar char="•"/>
            </a:pPr>
            <a:endParaRPr lang="en-IN" sz="2000" dirty="0"/>
          </a:p>
        </p:txBody>
      </p:sp>
      <p:sp>
        <p:nvSpPr>
          <p:cNvPr id="14" name="TextBox 13"/>
          <p:cNvSpPr txBox="1"/>
          <p:nvPr/>
        </p:nvSpPr>
        <p:spPr>
          <a:xfrm>
            <a:off x="3353771" y="764710"/>
            <a:ext cx="3215880" cy="584775"/>
          </a:xfrm>
          <a:prstGeom prst="rect">
            <a:avLst/>
          </a:prstGeom>
          <a:noFill/>
        </p:spPr>
        <p:txBody>
          <a:bodyPr wrap="none" rtlCol="0">
            <a:spAutoFit/>
          </a:bodyPr>
          <a:lstStyle/>
          <a:p>
            <a:r>
              <a:rPr lang="en-IN" sz="3200" b="1" dirty="0" smtClean="0">
                <a:solidFill>
                  <a:srgbClr val="FF0000"/>
                </a:solidFill>
              </a:rPr>
              <a:t>LEACH PROTOCOL</a:t>
            </a:r>
            <a:endParaRPr lang="en-IN" sz="3200"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794526" y="-13348864"/>
            <a:ext cx="49043796"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841154" y="-18727836"/>
            <a:ext cx="49043796"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40081" y="-1107504"/>
            <a:ext cx="1377569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262813" y="0"/>
            <a:ext cx="1092174" cy="711200"/>
          </a:xfrm>
          <a:prstGeom prst="rect">
            <a:avLst/>
          </a:prstGeom>
          <a:noFill/>
        </p:spPr>
      </p:pic>
      <p:sp>
        <p:nvSpPr>
          <p:cNvPr id="9" name="Text Box9"/>
          <p:cNvSpPr txBox="1"/>
          <p:nvPr/>
        </p:nvSpPr>
        <p:spPr>
          <a:xfrm rot="16200000">
            <a:off x="-2885035" y="3612330"/>
            <a:ext cx="6124575" cy="366767"/>
          </a:xfrm>
          <a:prstGeom prst="rect">
            <a:avLst/>
          </a:prstGeom>
          <a:solidFill>
            <a:srgbClr val="3333FF"/>
          </a:solidFill>
        </p:spPr>
        <p:txBody>
          <a:bodyPr wrap="square" lIns="0" tIns="0" rIns="0" rtlCol="0">
            <a:spAutoFit/>
          </a:bodyPr>
          <a:lstStyle/>
          <a:p>
            <a:pPr algn="l">
              <a:lnSpc>
                <a:spcPts val="829"/>
              </a:lnSpc>
            </a:pPr>
            <a:endParaRPr dirty="0"/>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dirty="0">
              <a:latin typeface="Arial"/>
              <a:ea typeface="Arial"/>
              <a:cs typeface="Arial"/>
            </a:endParaRPr>
          </a:p>
        </p:txBody>
      </p:sp>
      <p:sp>
        <p:nvSpPr>
          <p:cNvPr id="12" name="Text Box12"/>
          <p:cNvSpPr txBox="1"/>
          <p:nvPr/>
        </p:nvSpPr>
        <p:spPr>
          <a:xfrm>
            <a:off x="3574934" y="2257870"/>
            <a:ext cx="2506502"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626109" y="6237312"/>
            <a:ext cx="7954089"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latin typeface="Arial"/>
              <a:ea typeface="Arial"/>
              <a:cs typeface="Arial"/>
            </a:endParaRPr>
          </a:p>
        </p:txBody>
      </p:sp>
      <p:sp>
        <p:nvSpPr>
          <p:cNvPr id="21" name="Text Box21"/>
          <p:cNvSpPr txBox="1"/>
          <p:nvPr/>
        </p:nvSpPr>
        <p:spPr>
          <a:xfrm>
            <a:off x="8594810" y="6165304"/>
            <a:ext cx="509176"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[4]</a:t>
            </a:r>
            <a:endParaRPr lang="en-US" altLang="zh-CN" sz="2800" dirty="0">
              <a:latin typeface="Arial"/>
              <a:ea typeface="Arial"/>
              <a:cs typeface="Arial"/>
            </a:endParaRPr>
          </a:p>
        </p:txBody>
      </p:sp>
      <p:sp>
        <p:nvSpPr>
          <p:cNvPr id="13" name="Text Box10"/>
          <p:cNvSpPr txBox="1"/>
          <p:nvPr/>
        </p:nvSpPr>
        <p:spPr>
          <a:xfrm>
            <a:off x="331555" y="319736"/>
            <a:ext cx="563811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MINOR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pic>
        <p:nvPicPr>
          <p:cNvPr id="14" name="Picture 2" descr="C:\Users\DELL\Desktop\Final Year Project\leach.png"/>
          <p:cNvPicPr>
            <a:picLocks noChangeAspect="1" noChangeArrowheads="1"/>
          </p:cNvPicPr>
          <p:nvPr/>
        </p:nvPicPr>
        <p:blipFill>
          <a:blip r:embed="rId3" cstate="print"/>
          <a:srcRect/>
          <a:stretch>
            <a:fillRect/>
          </a:stretch>
        </p:blipFill>
        <p:spPr bwMode="auto">
          <a:xfrm>
            <a:off x="5933996" y="3501014"/>
            <a:ext cx="3096270" cy="2337619"/>
          </a:xfrm>
          <a:prstGeom prst="rect">
            <a:avLst/>
          </a:prstGeom>
          <a:noFill/>
        </p:spPr>
      </p:pic>
      <p:sp>
        <p:nvSpPr>
          <p:cNvPr id="15" name="TextBox 14"/>
          <p:cNvSpPr txBox="1"/>
          <p:nvPr/>
        </p:nvSpPr>
        <p:spPr>
          <a:xfrm>
            <a:off x="432272" y="1556792"/>
            <a:ext cx="8496944" cy="2031325"/>
          </a:xfrm>
          <a:prstGeom prst="rect">
            <a:avLst/>
          </a:prstGeom>
          <a:noFill/>
        </p:spPr>
        <p:txBody>
          <a:bodyPr wrap="square" rtlCol="0">
            <a:spAutoFit/>
          </a:bodyPr>
          <a:lstStyle/>
          <a:p>
            <a:pPr lvl="1">
              <a:buFont typeface="Arial" pitchFamily="34" charset="0"/>
              <a:buChar char="•"/>
            </a:pPr>
            <a:r>
              <a:rPr lang="en-IN" dirty="0" smtClean="0"/>
              <a:t>LEACH Protocol has two phases:</a:t>
            </a:r>
          </a:p>
          <a:p>
            <a:pPr lvl="1">
              <a:buFont typeface="Wingdings" pitchFamily="2" charset="2"/>
              <a:buChar char="Ø"/>
            </a:pPr>
            <a:r>
              <a:rPr lang="en-IN" dirty="0" smtClean="0"/>
              <a:t>The Set-up Phase</a:t>
            </a:r>
          </a:p>
          <a:p>
            <a:pPr lvl="1">
              <a:buFont typeface="Wingdings" pitchFamily="2" charset="2"/>
              <a:buChar char="Ø"/>
            </a:pPr>
            <a:r>
              <a:rPr lang="en-IN" dirty="0" smtClean="0"/>
              <a:t>The Steady-State Phase</a:t>
            </a:r>
          </a:p>
          <a:p>
            <a:pPr lvl="1"/>
            <a:endParaRPr lang="en-IN" dirty="0" smtClean="0"/>
          </a:p>
          <a:p>
            <a:pPr lvl="1" algn="just">
              <a:buFont typeface="Arial" pitchFamily="34" charset="0"/>
              <a:buChar char="•"/>
            </a:pPr>
            <a:r>
              <a:rPr lang="en-IN" dirty="0" smtClean="0"/>
              <a:t>The Set-Up Phase where the cluster head are chosen.</a:t>
            </a:r>
          </a:p>
          <a:p>
            <a:pPr lvl="1" algn="just">
              <a:buFont typeface="Arial" pitchFamily="34" charset="0"/>
              <a:buChar char="•"/>
            </a:pPr>
            <a:r>
              <a:rPr lang="en-IN" dirty="0" smtClean="0"/>
              <a:t>The Steady-State Phase where the cluster head is maintained where the data is transmitted between the nodes.</a:t>
            </a:r>
          </a:p>
        </p:txBody>
      </p:sp>
      <p:sp>
        <p:nvSpPr>
          <p:cNvPr id="16" name="TextBox 15"/>
          <p:cNvSpPr txBox="1"/>
          <p:nvPr/>
        </p:nvSpPr>
        <p:spPr>
          <a:xfrm>
            <a:off x="2469126" y="764710"/>
            <a:ext cx="5178725" cy="584775"/>
          </a:xfrm>
          <a:prstGeom prst="rect">
            <a:avLst/>
          </a:prstGeom>
          <a:noFill/>
        </p:spPr>
        <p:txBody>
          <a:bodyPr wrap="none" rtlCol="0">
            <a:spAutoFit/>
          </a:bodyPr>
          <a:lstStyle/>
          <a:p>
            <a:r>
              <a:rPr lang="en-IN" sz="3200" b="1" dirty="0" smtClean="0">
                <a:solidFill>
                  <a:srgbClr val="FF0000"/>
                </a:solidFill>
              </a:rPr>
              <a:t>PHASES OF LEACH PROTOCOL</a:t>
            </a:r>
            <a:endParaRPr lang="en-IN" sz="3200" b="1"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794526" y="-13348864"/>
            <a:ext cx="49043796"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841154" y="-18727836"/>
            <a:ext cx="49043796"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16000" y="-1107504"/>
            <a:ext cx="1377569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262813" y="0"/>
            <a:ext cx="1092174" cy="711200"/>
          </a:xfrm>
          <a:prstGeom prst="rect">
            <a:avLst/>
          </a:prstGeom>
          <a:noFill/>
        </p:spPr>
      </p:pic>
      <p:sp>
        <p:nvSpPr>
          <p:cNvPr id="9" name="Text Box9"/>
          <p:cNvSpPr txBox="1"/>
          <p:nvPr/>
        </p:nvSpPr>
        <p:spPr>
          <a:xfrm rot="16200000">
            <a:off x="-2885035" y="3612330"/>
            <a:ext cx="6124575" cy="366767"/>
          </a:xfrm>
          <a:prstGeom prst="rect">
            <a:avLst/>
          </a:prstGeom>
          <a:solidFill>
            <a:srgbClr val="3333FF"/>
          </a:solidFill>
        </p:spPr>
        <p:txBody>
          <a:bodyPr wrap="square" lIns="0" tIns="0" rIns="0" rtlCol="0">
            <a:spAutoFit/>
          </a:bodyPr>
          <a:lstStyle/>
          <a:p>
            <a:pPr algn="l">
              <a:lnSpc>
                <a:spcPts val="829"/>
              </a:lnSpc>
            </a:pPr>
            <a:endParaRPr dirty="0"/>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dirty="0">
              <a:latin typeface="Arial"/>
              <a:ea typeface="Arial"/>
              <a:cs typeface="Arial"/>
            </a:endParaRPr>
          </a:p>
        </p:txBody>
      </p:sp>
      <p:sp>
        <p:nvSpPr>
          <p:cNvPr id="12" name="Text Box12"/>
          <p:cNvSpPr txBox="1"/>
          <p:nvPr/>
        </p:nvSpPr>
        <p:spPr>
          <a:xfrm>
            <a:off x="3574934" y="2257870"/>
            <a:ext cx="2506502"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626109" y="6237312"/>
            <a:ext cx="7954089"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latin typeface="Arial"/>
              <a:ea typeface="Arial"/>
              <a:cs typeface="Arial"/>
            </a:endParaRPr>
          </a:p>
        </p:txBody>
      </p:sp>
      <p:sp>
        <p:nvSpPr>
          <p:cNvPr id="21" name="Text Box21"/>
          <p:cNvSpPr txBox="1"/>
          <p:nvPr/>
        </p:nvSpPr>
        <p:spPr>
          <a:xfrm>
            <a:off x="8594810" y="6165304"/>
            <a:ext cx="509176"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[5]</a:t>
            </a:r>
            <a:endParaRPr lang="en-US" altLang="zh-CN" sz="2800" dirty="0">
              <a:latin typeface="Arial"/>
              <a:ea typeface="Arial"/>
              <a:cs typeface="Arial"/>
            </a:endParaRPr>
          </a:p>
        </p:txBody>
      </p:sp>
      <p:sp>
        <p:nvSpPr>
          <p:cNvPr id="13" name="Text Box10"/>
          <p:cNvSpPr txBox="1"/>
          <p:nvPr/>
        </p:nvSpPr>
        <p:spPr>
          <a:xfrm>
            <a:off x="331555" y="319736"/>
            <a:ext cx="563811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MINOR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2088456" y="764704"/>
            <a:ext cx="5373587" cy="584775"/>
          </a:xfrm>
          <a:prstGeom prst="rect">
            <a:avLst/>
          </a:prstGeom>
          <a:noFill/>
        </p:spPr>
        <p:txBody>
          <a:bodyPr wrap="none" rtlCol="0">
            <a:spAutoFit/>
          </a:bodyPr>
          <a:lstStyle/>
          <a:p>
            <a:r>
              <a:rPr lang="en-IN" sz="3200" b="1" dirty="0" smtClean="0">
                <a:solidFill>
                  <a:srgbClr val="FF0000"/>
                </a:solidFill>
              </a:rPr>
              <a:t>ALGORITHM OF SET-UP PHASE</a:t>
            </a:r>
            <a:endParaRPr lang="en-IN" sz="3200" b="1" dirty="0">
              <a:solidFill>
                <a:srgbClr val="FF0000"/>
              </a:solidFill>
            </a:endParaRPr>
          </a:p>
        </p:txBody>
      </p:sp>
      <p:sp>
        <p:nvSpPr>
          <p:cNvPr id="16" name="TextBox 15"/>
          <p:cNvSpPr txBox="1"/>
          <p:nvPr/>
        </p:nvSpPr>
        <p:spPr>
          <a:xfrm>
            <a:off x="360264" y="1340768"/>
            <a:ext cx="8712968" cy="5232202"/>
          </a:xfrm>
          <a:prstGeom prst="rect">
            <a:avLst/>
          </a:prstGeom>
          <a:noFill/>
        </p:spPr>
        <p:txBody>
          <a:bodyPr wrap="square" rtlCol="0">
            <a:spAutoFit/>
          </a:bodyPr>
          <a:lstStyle/>
          <a:p>
            <a:r>
              <a:rPr lang="en-US" sz="1600" u="sng" dirty="0" smtClean="0"/>
              <a:t>In this stage, clusters are made and CHs are chosen</a:t>
            </a:r>
            <a:r>
              <a:rPr lang="en-IN" sz="1600" u="sng" dirty="0" smtClean="0"/>
              <a:t>:</a:t>
            </a:r>
            <a:endParaRPr lang="en-US" sz="1400" u="sng" dirty="0" smtClean="0"/>
          </a:p>
          <a:p>
            <a:r>
              <a:rPr lang="en-US" sz="1600" dirty="0" smtClean="0"/>
              <a:t>For Each (N)</a:t>
            </a:r>
            <a:endParaRPr lang="en-IN" sz="1600" dirty="0" smtClean="0"/>
          </a:p>
          <a:p>
            <a:r>
              <a:rPr lang="en-US" sz="1600" dirty="0" smtClean="0"/>
              <a:t>   N selects a random number T (n) between 0 and 1 If (T (n) &lt; threshold value)</a:t>
            </a:r>
            <a:endParaRPr lang="en-IN" sz="1600" dirty="0" smtClean="0"/>
          </a:p>
          <a:p>
            <a:r>
              <a:rPr lang="en-US" sz="1600" dirty="0" smtClean="0"/>
              <a:t>   N becomes a Cluster-Head</a:t>
            </a:r>
            <a:endParaRPr lang="en-IN" sz="1600" dirty="0" smtClean="0"/>
          </a:p>
          <a:p>
            <a:r>
              <a:rPr lang="en-US" sz="1600" dirty="0" smtClean="0"/>
              <a:t>   N transmits a message announcing its CH status Else</a:t>
            </a:r>
            <a:endParaRPr lang="en-IN" sz="1600" dirty="0" smtClean="0"/>
          </a:p>
          <a:p>
            <a:r>
              <a:rPr lang="en-US" sz="1600" dirty="0" smtClean="0"/>
              <a:t>   N becomes a typical node</a:t>
            </a:r>
            <a:endParaRPr lang="en-IN" sz="1600" dirty="0" smtClean="0"/>
          </a:p>
          <a:p>
            <a:r>
              <a:rPr lang="en-US" sz="1600" dirty="0" smtClean="0"/>
              <a:t>   N receives the announcing message of CHs End if</a:t>
            </a:r>
            <a:endParaRPr lang="en-IN" sz="1600" dirty="0" smtClean="0"/>
          </a:p>
          <a:p>
            <a:r>
              <a:rPr lang="en-US" sz="1600" dirty="0" smtClean="0"/>
              <a:t>End for</a:t>
            </a:r>
          </a:p>
          <a:p>
            <a:endParaRPr lang="en-IN" sz="1600" dirty="0" smtClean="0"/>
          </a:p>
          <a:p>
            <a:r>
              <a:rPr lang="en-US" sz="1600" dirty="0" smtClean="0"/>
              <a:t>For Each (CH)</a:t>
            </a:r>
            <a:endParaRPr lang="en-IN" sz="1600" dirty="0" smtClean="0"/>
          </a:p>
          <a:p>
            <a:r>
              <a:rPr lang="en-IN" sz="1600" dirty="0" smtClean="0"/>
              <a:t>   </a:t>
            </a:r>
            <a:r>
              <a:rPr lang="en-US" sz="1600" dirty="0" smtClean="0"/>
              <a:t>Calculate a distance from N to CH and from CH to BS</a:t>
            </a:r>
            <a:endParaRPr lang="en-IN" sz="1600" dirty="0" smtClean="0"/>
          </a:p>
          <a:p>
            <a:r>
              <a:rPr lang="en-US" sz="1600" dirty="0" smtClean="0"/>
              <a:t>   N chooses the CH with minimum distance from it to CH to BS </a:t>
            </a:r>
          </a:p>
          <a:p>
            <a:r>
              <a:rPr lang="en-US" sz="1600" dirty="0" smtClean="0"/>
              <a:t>   N apprises the selected Cluster-Head and becomes a cluster part</a:t>
            </a:r>
            <a:endParaRPr lang="en-IN" sz="1600" dirty="0" smtClean="0"/>
          </a:p>
          <a:p>
            <a:r>
              <a:rPr lang="en-US" sz="1600" dirty="0" smtClean="0"/>
              <a:t>End for</a:t>
            </a:r>
            <a:endParaRPr lang="en-IN" sz="1600" dirty="0" smtClean="0"/>
          </a:p>
          <a:p>
            <a:r>
              <a:rPr lang="en-US" sz="1600" dirty="0" smtClean="0"/>
              <a:t> </a:t>
            </a:r>
            <a:endParaRPr lang="en-IN" sz="1600" dirty="0" smtClean="0"/>
          </a:p>
          <a:p>
            <a:r>
              <a:rPr lang="en-US" sz="1600" dirty="0" smtClean="0"/>
              <a:t>For Each (CH)</a:t>
            </a:r>
            <a:endParaRPr lang="en-IN" sz="1600" dirty="0" smtClean="0"/>
          </a:p>
          <a:p>
            <a:r>
              <a:rPr lang="en-IN" sz="1600" dirty="0" smtClean="0"/>
              <a:t>   </a:t>
            </a:r>
            <a:r>
              <a:rPr lang="en-US" sz="1600" dirty="0" smtClean="0"/>
              <a:t>TDMA schedule is made by Cluster-Head for each node to transfer data</a:t>
            </a:r>
          </a:p>
          <a:p>
            <a:r>
              <a:rPr lang="en-US" sz="1600" dirty="0" smtClean="0"/>
              <a:t>   TDMA schedule is advertised to each node in the cluster by Cluster-Head</a:t>
            </a:r>
            <a:endParaRPr lang="en-IN" sz="1600" dirty="0" smtClean="0"/>
          </a:p>
          <a:p>
            <a:r>
              <a:rPr lang="en-US" sz="1600" dirty="0" smtClean="0"/>
              <a:t>End for</a:t>
            </a:r>
            <a:endParaRPr lang="en-IN" sz="1600" dirty="0" smtClean="0"/>
          </a:p>
          <a:p>
            <a:endParaRPr lang="en-IN" dirty="0"/>
          </a:p>
        </p:txBody>
      </p:sp>
      <p:sp>
        <p:nvSpPr>
          <p:cNvPr id="17" name="TextBox 16"/>
          <p:cNvSpPr txBox="1"/>
          <p:nvPr/>
        </p:nvSpPr>
        <p:spPr>
          <a:xfrm>
            <a:off x="6625185" y="3717032"/>
            <a:ext cx="2736303" cy="1477328"/>
          </a:xfrm>
          <a:prstGeom prst="rect">
            <a:avLst/>
          </a:prstGeom>
          <a:noFill/>
        </p:spPr>
        <p:txBody>
          <a:bodyPr wrap="square" rtlCol="0">
            <a:spAutoFit/>
          </a:bodyPr>
          <a:lstStyle/>
          <a:p>
            <a:r>
              <a:rPr lang="en-US" dirty="0" smtClean="0"/>
              <a:t>Notation:</a:t>
            </a:r>
            <a:endParaRPr lang="en-IN" dirty="0" smtClean="0"/>
          </a:p>
          <a:p>
            <a:r>
              <a:rPr lang="en-US" dirty="0" smtClean="0"/>
              <a:t>N: number of nodes</a:t>
            </a:r>
          </a:p>
          <a:p>
            <a:r>
              <a:rPr lang="en-US" dirty="0" smtClean="0"/>
              <a:t>CH: cluster head </a:t>
            </a:r>
          </a:p>
          <a:p>
            <a:r>
              <a:rPr lang="en-US" dirty="0" smtClean="0"/>
              <a:t>BS: a base station</a:t>
            </a:r>
            <a:endParaRPr lang="en-IN" dirty="0" smtClean="0"/>
          </a:p>
          <a:p>
            <a:endParaRPr lang="en-IN" dirty="0"/>
          </a:p>
        </p:txBody>
      </p:sp>
      <p:graphicFrame>
        <p:nvGraphicFramePr>
          <p:cNvPr id="27" name="Table 26"/>
          <p:cNvGraphicFramePr>
            <a:graphicFrameLocks noGrp="1"/>
          </p:cNvGraphicFramePr>
          <p:nvPr/>
        </p:nvGraphicFramePr>
        <p:xfrm>
          <a:off x="6552952" y="3717032"/>
          <a:ext cx="2236763" cy="1364566"/>
        </p:xfrm>
        <a:graphic>
          <a:graphicData uri="http://schemas.openxmlformats.org/drawingml/2006/table">
            <a:tbl>
              <a:tblPr/>
              <a:tblGrid>
                <a:gridCol w="2236763"/>
              </a:tblGrid>
              <a:tr h="1364566">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794526" y="-13348864"/>
            <a:ext cx="49043796"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841154" y="-18727836"/>
            <a:ext cx="49043796"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88008" y="-1107504"/>
            <a:ext cx="1377569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262813" y="0"/>
            <a:ext cx="1092174" cy="711200"/>
          </a:xfrm>
          <a:prstGeom prst="rect">
            <a:avLst/>
          </a:prstGeom>
          <a:noFill/>
        </p:spPr>
      </p:pic>
      <p:sp>
        <p:nvSpPr>
          <p:cNvPr id="9" name="Text Box9"/>
          <p:cNvSpPr txBox="1"/>
          <p:nvPr/>
        </p:nvSpPr>
        <p:spPr>
          <a:xfrm rot="16200000">
            <a:off x="-2878904" y="3612329"/>
            <a:ext cx="6124575" cy="366767"/>
          </a:xfrm>
          <a:prstGeom prst="rect">
            <a:avLst/>
          </a:prstGeom>
          <a:solidFill>
            <a:srgbClr val="3333FF"/>
          </a:solidFill>
        </p:spPr>
        <p:txBody>
          <a:bodyPr wrap="square" lIns="0" tIns="0" rIns="0" rtlCol="0">
            <a:spAutoFit/>
          </a:bodyPr>
          <a:lstStyle/>
          <a:p>
            <a:pPr algn="l">
              <a:lnSpc>
                <a:spcPts val="829"/>
              </a:lnSpc>
            </a:pPr>
            <a:endParaRPr dirty="0"/>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dirty="0">
              <a:latin typeface="Arial"/>
              <a:ea typeface="Arial"/>
              <a:cs typeface="Arial"/>
            </a:endParaRPr>
          </a:p>
        </p:txBody>
      </p:sp>
      <p:sp>
        <p:nvSpPr>
          <p:cNvPr id="12" name="Text Box12"/>
          <p:cNvSpPr txBox="1"/>
          <p:nvPr/>
        </p:nvSpPr>
        <p:spPr>
          <a:xfrm>
            <a:off x="3574934" y="2257870"/>
            <a:ext cx="2506502"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626109" y="6237312"/>
            <a:ext cx="7954089"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latin typeface="Arial"/>
              <a:ea typeface="Arial"/>
              <a:cs typeface="Arial"/>
            </a:endParaRPr>
          </a:p>
        </p:txBody>
      </p:sp>
      <p:sp>
        <p:nvSpPr>
          <p:cNvPr id="21" name="Text Box21"/>
          <p:cNvSpPr txBox="1"/>
          <p:nvPr/>
        </p:nvSpPr>
        <p:spPr>
          <a:xfrm>
            <a:off x="8594810" y="6165304"/>
            <a:ext cx="509176"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[6]</a:t>
            </a:r>
            <a:endParaRPr lang="en-US" altLang="zh-CN" sz="2800" dirty="0">
              <a:latin typeface="Arial"/>
              <a:ea typeface="Arial"/>
              <a:cs typeface="Arial"/>
            </a:endParaRPr>
          </a:p>
        </p:txBody>
      </p:sp>
      <p:sp>
        <p:nvSpPr>
          <p:cNvPr id="13" name="Text Box10"/>
          <p:cNvSpPr txBox="1"/>
          <p:nvPr/>
        </p:nvSpPr>
        <p:spPr>
          <a:xfrm>
            <a:off x="331555" y="319736"/>
            <a:ext cx="563811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MINOR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1" name="TextBox 10"/>
          <p:cNvSpPr txBox="1"/>
          <p:nvPr/>
        </p:nvSpPr>
        <p:spPr>
          <a:xfrm>
            <a:off x="1658199" y="764710"/>
            <a:ext cx="6569171" cy="584775"/>
          </a:xfrm>
          <a:prstGeom prst="rect">
            <a:avLst/>
          </a:prstGeom>
          <a:noFill/>
        </p:spPr>
        <p:txBody>
          <a:bodyPr wrap="none" rtlCol="0">
            <a:spAutoFit/>
          </a:bodyPr>
          <a:lstStyle/>
          <a:p>
            <a:r>
              <a:rPr lang="en-IN" sz="3200" b="1" dirty="0" smtClean="0">
                <a:solidFill>
                  <a:srgbClr val="FF0000"/>
                </a:solidFill>
              </a:rPr>
              <a:t>ALGORITHM OF STEADY-STATE PHASE</a:t>
            </a:r>
            <a:endParaRPr lang="en-IN" sz="3200" b="1" dirty="0">
              <a:solidFill>
                <a:srgbClr val="FF0000"/>
              </a:solidFill>
            </a:endParaRPr>
          </a:p>
        </p:txBody>
      </p:sp>
      <p:sp>
        <p:nvSpPr>
          <p:cNvPr id="14" name="TextBox 13"/>
          <p:cNvSpPr txBox="1"/>
          <p:nvPr/>
        </p:nvSpPr>
        <p:spPr>
          <a:xfrm>
            <a:off x="504280" y="1988840"/>
            <a:ext cx="8424936" cy="3168352"/>
          </a:xfrm>
          <a:prstGeom prst="rect">
            <a:avLst/>
          </a:prstGeom>
          <a:noFill/>
        </p:spPr>
        <p:txBody>
          <a:bodyPr wrap="square" rtlCol="0">
            <a:spAutoFit/>
          </a:bodyPr>
          <a:lstStyle/>
          <a:p>
            <a:r>
              <a:rPr lang="en-US" dirty="0" smtClean="0"/>
              <a:t>For Each (N)</a:t>
            </a:r>
            <a:endParaRPr lang="en-IN" dirty="0" smtClean="0"/>
          </a:p>
          <a:p>
            <a:r>
              <a:rPr lang="en-US" dirty="0" smtClean="0"/>
              <a:t>   N gathers data that has been sensed</a:t>
            </a:r>
            <a:endParaRPr lang="en-IN" dirty="0" smtClean="0"/>
          </a:p>
          <a:p>
            <a:r>
              <a:rPr lang="en-US" dirty="0" smtClean="0"/>
              <a:t>   N transfers the data that has been sensed into the Cluster-Head in the corresponding    TDMA time point.</a:t>
            </a:r>
          </a:p>
          <a:p>
            <a:r>
              <a:rPr lang="en-US" dirty="0" smtClean="0"/>
              <a:t>End for</a:t>
            </a:r>
            <a:endParaRPr lang="en-IN" dirty="0" smtClean="0"/>
          </a:p>
          <a:p>
            <a:r>
              <a:rPr lang="en-US" dirty="0" smtClean="0"/>
              <a:t>For Each (Cluster-Head)</a:t>
            </a:r>
            <a:endParaRPr lang="en-IN" dirty="0" smtClean="0"/>
          </a:p>
          <a:p>
            <a:r>
              <a:rPr lang="en-US" dirty="0" smtClean="0"/>
              <a:t>   Cluster-Head gets data from the cluster nodes Cluster-Head aggregates the data</a:t>
            </a:r>
            <a:endParaRPr lang="en-IN" dirty="0" smtClean="0"/>
          </a:p>
          <a:p>
            <a:r>
              <a:rPr lang="en-US" dirty="0" smtClean="0"/>
              <a:t>   Cluster-Head transfers the data to the base station</a:t>
            </a:r>
          </a:p>
          <a:p>
            <a:r>
              <a:rPr lang="en-US" dirty="0" smtClean="0"/>
              <a:t> End for</a:t>
            </a:r>
          </a:p>
          <a:p>
            <a:endParaRPr lang="en-US" dirty="0" smtClean="0"/>
          </a:p>
          <a:p>
            <a:endParaRPr lang="en-IN" dirty="0"/>
          </a:p>
        </p:txBody>
      </p:sp>
      <p:sp>
        <p:nvSpPr>
          <p:cNvPr id="15" name="TextBox 14"/>
          <p:cNvSpPr txBox="1"/>
          <p:nvPr/>
        </p:nvSpPr>
        <p:spPr>
          <a:xfrm>
            <a:off x="6480944" y="4653136"/>
            <a:ext cx="2173993" cy="1200329"/>
          </a:xfrm>
          <a:prstGeom prst="rect">
            <a:avLst/>
          </a:prstGeom>
          <a:noFill/>
        </p:spPr>
        <p:txBody>
          <a:bodyPr wrap="none" rtlCol="0">
            <a:spAutoFit/>
          </a:bodyPr>
          <a:lstStyle/>
          <a:p>
            <a:r>
              <a:rPr lang="en-US" dirty="0" smtClean="0"/>
              <a:t>Notation :</a:t>
            </a:r>
            <a:endParaRPr lang="en-IN" dirty="0" smtClean="0"/>
          </a:p>
          <a:p>
            <a:r>
              <a:rPr lang="en-US" dirty="0" smtClean="0"/>
              <a:t>N: number of nodes. </a:t>
            </a:r>
          </a:p>
          <a:p>
            <a:r>
              <a:rPr lang="en-US" dirty="0" smtClean="0"/>
              <a:t>CH: cluster head</a:t>
            </a:r>
            <a:endParaRPr lang="en-IN" dirty="0" smtClean="0"/>
          </a:p>
          <a:p>
            <a:endParaRPr lang="en-IN" dirty="0"/>
          </a:p>
        </p:txBody>
      </p:sp>
      <p:graphicFrame>
        <p:nvGraphicFramePr>
          <p:cNvPr id="17" name="Table 16"/>
          <p:cNvGraphicFramePr>
            <a:graphicFrameLocks noGrp="1"/>
          </p:cNvGraphicFramePr>
          <p:nvPr/>
        </p:nvGraphicFramePr>
        <p:xfrm>
          <a:off x="6372665" y="4586068"/>
          <a:ext cx="2166424" cy="970670"/>
        </p:xfrm>
        <a:graphic>
          <a:graphicData uri="http://schemas.openxmlformats.org/drawingml/2006/table">
            <a:tbl>
              <a:tblPr/>
              <a:tblGrid>
                <a:gridCol w="2166424"/>
              </a:tblGrid>
              <a:tr h="97067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18" name="TextBox 17"/>
          <p:cNvSpPr txBox="1"/>
          <p:nvPr/>
        </p:nvSpPr>
        <p:spPr>
          <a:xfrm>
            <a:off x="576288" y="1484784"/>
            <a:ext cx="8149667" cy="369332"/>
          </a:xfrm>
          <a:prstGeom prst="rect">
            <a:avLst/>
          </a:prstGeom>
          <a:noFill/>
        </p:spPr>
        <p:txBody>
          <a:bodyPr wrap="none" rtlCol="0">
            <a:spAutoFit/>
          </a:bodyPr>
          <a:lstStyle/>
          <a:p>
            <a:r>
              <a:rPr lang="en-IN" u="sng" dirty="0" smtClean="0"/>
              <a:t>In this stage, data is aggregated and transmitted from cluster head to base selection:</a:t>
            </a:r>
            <a:endParaRPr lang="en-IN" u="sn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794526" y="-13348864"/>
            <a:ext cx="49043796"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841154" y="-18727836"/>
            <a:ext cx="49043796"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88008" y="-1107504"/>
            <a:ext cx="1377569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262813" y="0"/>
            <a:ext cx="1092174" cy="711200"/>
          </a:xfrm>
          <a:prstGeom prst="rect">
            <a:avLst/>
          </a:prstGeom>
          <a:noFill/>
        </p:spPr>
      </p:pic>
      <p:sp>
        <p:nvSpPr>
          <p:cNvPr id="9" name="Text Box9"/>
          <p:cNvSpPr txBox="1"/>
          <p:nvPr/>
        </p:nvSpPr>
        <p:spPr>
          <a:xfrm rot="16200000">
            <a:off x="-2878904" y="3612329"/>
            <a:ext cx="6124575" cy="366767"/>
          </a:xfrm>
          <a:prstGeom prst="rect">
            <a:avLst/>
          </a:prstGeom>
          <a:solidFill>
            <a:srgbClr val="3333FF"/>
          </a:solidFill>
        </p:spPr>
        <p:txBody>
          <a:bodyPr wrap="square" lIns="0" tIns="0" rIns="0" rtlCol="0">
            <a:spAutoFit/>
          </a:bodyPr>
          <a:lstStyle/>
          <a:p>
            <a:pPr algn="l">
              <a:lnSpc>
                <a:spcPts val="829"/>
              </a:lnSpc>
            </a:pPr>
            <a:endParaRPr dirty="0"/>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dirty="0">
              <a:latin typeface="Arial"/>
              <a:ea typeface="Arial"/>
              <a:cs typeface="Arial"/>
            </a:endParaRPr>
          </a:p>
        </p:txBody>
      </p:sp>
      <p:sp>
        <p:nvSpPr>
          <p:cNvPr id="12" name="Text Box12"/>
          <p:cNvSpPr txBox="1"/>
          <p:nvPr/>
        </p:nvSpPr>
        <p:spPr>
          <a:xfrm>
            <a:off x="3574934" y="2257870"/>
            <a:ext cx="2506502"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626109" y="6237312"/>
            <a:ext cx="7954089"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latin typeface="Arial"/>
              <a:ea typeface="Arial"/>
              <a:cs typeface="Arial"/>
            </a:endParaRPr>
          </a:p>
        </p:txBody>
      </p:sp>
      <p:sp>
        <p:nvSpPr>
          <p:cNvPr id="21" name="Text Box21"/>
          <p:cNvSpPr txBox="1"/>
          <p:nvPr/>
        </p:nvSpPr>
        <p:spPr>
          <a:xfrm>
            <a:off x="8594810" y="6165304"/>
            <a:ext cx="509176"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[7]</a:t>
            </a:r>
            <a:endParaRPr lang="en-US" altLang="zh-CN" sz="2800" dirty="0">
              <a:latin typeface="Arial"/>
              <a:ea typeface="Arial"/>
              <a:cs typeface="Arial"/>
            </a:endParaRPr>
          </a:p>
        </p:txBody>
      </p:sp>
      <p:sp>
        <p:nvSpPr>
          <p:cNvPr id="13" name="Text Box10"/>
          <p:cNvSpPr txBox="1"/>
          <p:nvPr/>
        </p:nvSpPr>
        <p:spPr>
          <a:xfrm>
            <a:off x="331555" y="319736"/>
            <a:ext cx="563811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MINOR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1" name="TextBox 10"/>
          <p:cNvSpPr txBox="1"/>
          <p:nvPr/>
        </p:nvSpPr>
        <p:spPr>
          <a:xfrm>
            <a:off x="2664520" y="764704"/>
            <a:ext cx="3786165" cy="584775"/>
          </a:xfrm>
          <a:prstGeom prst="rect">
            <a:avLst/>
          </a:prstGeom>
          <a:noFill/>
        </p:spPr>
        <p:txBody>
          <a:bodyPr wrap="none" rtlCol="0">
            <a:spAutoFit/>
          </a:bodyPr>
          <a:lstStyle/>
          <a:p>
            <a:r>
              <a:rPr lang="en-IN" sz="3200" b="1" dirty="0" smtClean="0">
                <a:solidFill>
                  <a:srgbClr val="FF0000"/>
                </a:solidFill>
              </a:rPr>
              <a:t>SIMULATION  </a:t>
            </a:r>
            <a:r>
              <a:rPr lang="en-IN" sz="3200" b="1" dirty="0" smtClean="0">
                <a:solidFill>
                  <a:srgbClr val="FF0000"/>
                </a:solidFill>
              </a:rPr>
              <a:t>RESULT</a:t>
            </a:r>
            <a:endParaRPr lang="en-IN" sz="3200" b="1" dirty="0">
              <a:solidFill>
                <a:srgbClr val="FF0000"/>
              </a:solidFill>
            </a:endParaRPr>
          </a:p>
        </p:txBody>
      </p:sp>
      <p:pic>
        <p:nvPicPr>
          <p:cNvPr id="14" name="Picture 13" descr="untitled2.png"/>
          <p:cNvPicPr>
            <a:picLocks noChangeAspect="1"/>
          </p:cNvPicPr>
          <p:nvPr/>
        </p:nvPicPr>
        <p:blipFill>
          <a:blip r:embed="rId3" cstate="print"/>
          <a:stretch>
            <a:fillRect/>
          </a:stretch>
        </p:blipFill>
        <p:spPr>
          <a:xfrm>
            <a:off x="720304" y="1484784"/>
            <a:ext cx="8136904" cy="432048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794526" y="-13348864"/>
            <a:ext cx="49043796"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841154" y="-18727836"/>
            <a:ext cx="49043796"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88008" y="-1107504"/>
            <a:ext cx="1377569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262813" y="0"/>
            <a:ext cx="1092174" cy="711200"/>
          </a:xfrm>
          <a:prstGeom prst="rect">
            <a:avLst/>
          </a:prstGeom>
          <a:noFill/>
        </p:spPr>
      </p:pic>
      <p:sp>
        <p:nvSpPr>
          <p:cNvPr id="9" name="Text Box9"/>
          <p:cNvSpPr txBox="1"/>
          <p:nvPr/>
        </p:nvSpPr>
        <p:spPr>
          <a:xfrm rot="16200000">
            <a:off x="-2878904" y="3612329"/>
            <a:ext cx="6124575" cy="366767"/>
          </a:xfrm>
          <a:prstGeom prst="rect">
            <a:avLst/>
          </a:prstGeom>
          <a:solidFill>
            <a:srgbClr val="3333FF"/>
          </a:solidFill>
        </p:spPr>
        <p:txBody>
          <a:bodyPr wrap="square" lIns="0" tIns="0" rIns="0" rtlCol="0">
            <a:spAutoFit/>
          </a:bodyPr>
          <a:lstStyle/>
          <a:p>
            <a:pPr algn="l">
              <a:lnSpc>
                <a:spcPts val="829"/>
              </a:lnSpc>
            </a:pPr>
            <a:endParaRPr dirty="0"/>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dirty="0">
              <a:latin typeface="Arial"/>
              <a:ea typeface="Arial"/>
              <a:cs typeface="Arial"/>
            </a:endParaRPr>
          </a:p>
        </p:txBody>
      </p:sp>
      <p:sp>
        <p:nvSpPr>
          <p:cNvPr id="12" name="Text Box12"/>
          <p:cNvSpPr txBox="1"/>
          <p:nvPr/>
        </p:nvSpPr>
        <p:spPr>
          <a:xfrm>
            <a:off x="3574934" y="2257870"/>
            <a:ext cx="2506502"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626109" y="6237312"/>
            <a:ext cx="7954089"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latin typeface="Arial"/>
              <a:ea typeface="Arial"/>
              <a:cs typeface="Arial"/>
            </a:endParaRPr>
          </a:p>
        </p:txBody>
      </p:sp>
      <p:sp>
        <p:nvSpPr>
          <p:cNvPr id="21" name="Text Box21"/>
          <p:cNvSpPr txBox="1"/>
          <p:nvPr/>
        </p:nvSpPr>
        <p:spPr>
          <a:xfrm>
            <a:off x="8594810" y="6165304"/>
            <a:ext cx="509176"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[8]</a:t>
            </a:r>
            <a:endParaRPr lang="en-US" altLang="zh-CN" sz="2800" dirty="0">
              <a:latin typeface="Arial"/>
              <a:ea typeface="Arial"/>
              <a:cs typeface="Arial"/>
            </a:endParaRPr>
          </a:p>
        </p:txBody>
      </p:sp>
      <p:sp>
        <p:nvSpPr>
          <p:cNvPr id="13" name="Text Box10"/>
          <p:cNvSpPr txBox="1"/>
          <p:nvPr/>
        </p:nvSpPr>
        <p:spPr>
          <a:xfrm>
            <a:off x="331555" y="319736"/>
            <a:ext cx="563811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MINOR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1" name="TextBox 10"/>
          <p:cNvSpPr txBox="1"/>
          <p:nvPr/>
        </p:nvSpPr>
        <p:spPr>
          <a:xfrm>
            <a:off x="1152352" y="764704"/>
            <a:ext cx="7416824" cy="523220"/>
          </a:xfrm>
          <a:prstGeom prst="rect">
            <a:avLst/>
          </a:prstGeom>
          <a:noFill/>
        </p:spPr>
        <p:txBody>
          <a:bodyPr wrap="square" rtlCol="0">
            <a:spAutoFit/>
          </a:bodyPr>
          <a:lstStyle/>
          <a:p>
            <a:r>
              <a:rPr lang="en-IN" sz="2800" b="1" dirty="0" smtClean="0">
                <a:solidFill>
                  <a:srgbClr val="FF0000"/>
                </a:solidFill>
              </a:rPr>
              <a:t>COMPARISION BETWEEN LEACH V/S I-LEACH</a:t>
            </a:r>
            <a:endParaRPr lang="en-IN" sz="2800" b="1" dirty="0">
              <a:solidFill>
                <a:srgbClr val="FF0000"/>
              </a:solidFill>
            </a:endParaRPr>
          </a:p>
        </p:txBody>
      </p:sp>
      <p:sp>
        <p:nvSpPr>
          <p:cNvPr id="14" name="TextBox 13"/>
          <p:cNvSpPr txBox="1"/>
          <p:nvPr/>
        </p:nvSpPr>
        <p:spPr>
          <a:xfrm>
            <a:off x="504280" y="1556792"/>
            <a:ext cx="8568952" cy="4385816"/>
          </a:xfrm>
          <a:prstGeom prst="rect">
            <a:avLst/>
          </a:prstGeom>
          <a:noFill/>
        </p:spPr>
        <p:txBody>
          <a:bodyPr wrap="square" rtlCol="0">
            <a:spAutoFit/>
          </a:bodyPr>
          <a:lstStyle/>
          <a:p>
            <a:pPr>
              <a:lnSpc>
                <a:spcPct val="150000"/>
              </a:lnSpc>
            </a:pPr>
            <a:r>
              <a:rPr lang="en-IN" dirty="0" smtClean="0"/>
              <a:t>In low energy adaptive clustering hierarchy (LEACH) protocol and present ideas for improvement by selecting the cluster head node. The main problem with LEACH lies in the random selection of cluster heads. There exists a probability that the formed cluster heads are unbalanced and may remain in one part of the network, which makes some part of the network unreachable. In this project, we will present a new version of the LEACH protocol called the Improved LEACH (ILEACH) protocol, which a cluster head is selected based on its ratio between the current energy level and an initial energy level, and multiplies by the root square of its number of neighbour nodes. The proposed ILEACH increases the energy efficiency and network lifetime.</a:t>
            </a:r>
          </a:p>
          <a:p>
            <a:r>
              <a:rPr lang="en-IN" dirty="0" smtClean="0">
                <a:hlinkClick r:id="rId3" tooltip="Table 2 . First node death of the LEACH and ILEACH protocols"/>
              </a:rPr>
              <a:t/>
            </a:r>
            <a:br>
              <a:rPr lang="en-IN" dirty="0" smtClean="0">
                <a:hlinkClick r:id="rId3" tooltip="Table 2 . First node death of the LEACH and ILEACH protocols"/>
              </a:rPr>
            </a:b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794526" y="-13348864"/>
            <a:ext cx="49043796"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841154" y="-18727836"/>
            <a:ext cx="49043796"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88008" y="-1107504"/>
            <a:ext cx="1377569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262813" y="0"/>
            <a:ext cx="1092174" cy="711200"/>
          </a:xfrm>
          <a:prstGeom prst="rect">
            <a:avLst/>
          </a:prstGeom>
          <a:noFill/>
        </p:spPr>
      </p:pic>
      <p:sp>
        <p:nvSpPr>
          <p:cNvPr id="9" name="Text Box9"/>
          <p:cNvSpPr txBox="1"/>
          <p:nvPr/>
        </p:nvSpPr>
        <p:spPr>
          <a:xfrm rot="16200000">
            <a:off x="-2878904" y="3612329"/>
            <a:ext cx="6124575" cy="366767"/>
          </a:xfrm>
          <a:prstGeom prst="rect">
            <a:avLst/>
          </a:prstGeom>
          <a:solidFill>
            <a:srgbClr val="3333FF"/>
          </a:solidFill>
        </p:spPr>
        <p:txBody>
          <a:bodyPr wrap="square" lIns="0" tIns="0" rIns="0" rtlCol="0">
            <a:spAutoFit/>
          </a:bodyPr>
          <a:lstStyle/>
          <a:p>
            <a:pPr algn="l">
              <a:lnSpc>
                <a:spcPts val="829"/>
              </a:lnSpc>
            </a:pPr>
            <a:endParaRPr dirty="0"/>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dirty="0">
              <a:latin typeface="Arial"/>
              <a:ea typeface="Arial"/>
              <a:cs typeface="Arial"/>
            </a:endParaRPr>
          </a:p>
        </p:txBody>
      </p:sp>
      <p:sp>
        <p:nvSpPr>
          <p:cNvPr id="12" name="Text Box12"/>
          <p:cNvSpPr txBox="1"/>
          <p:nvPr/>
        </p:nvSpPr>
        <p:spPr>
          <a:xfrm>
            <a:off x="3574934" y="2257870"/>
            <a:ext cx="2506502"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626109" y="6237312"/>
            <a:ext cx="7954089"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latin typeface="Arial"/>
              <a:ea typeface="Arial"/>
              <a:cs typeface="Arial"/>
            </a:endParaRPr>
          </a:p>
        </p:txBody>
      </p:sp>
      <p:sp>
        <p:nvSpPr>
          <p:cNvPr id="21" name="Text Box21"/>
          <p:cNvSpPr txBox="1"/>
          <p:nvPr/>
        </p:nvSpPr>
        <p:spPr>
          <a:xfrm>
            <a:off x="8594810" y="6165304"/>
            <a:ext cx="509176"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[9]</a:t>
            </a:r>
            <a:endParaRPr lang="en-US" altLang="zh-CN" sz="2800" dirty="0">
              <a:latin typeface="Arial"/>
              <a:ea typeface="Arial"/>
              <a:cs typeface="Arial"/>
            </a:endParaRPr>
          </a:p>
        </p:txBody>
      </p:sp>
      <p:sp>
        <p:nvSpPr>
          <p:cNvPr id="13" name="Text Box10"/>
          <p:cNvSpPr txBox="1"/>
          <p:nvPr/>
        </p:nvSpPr>
        <p:spPr>
          <a:xfrm>
            <a:off x="331555" y="319736"/>
            <a:ext cx="563811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MINOR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1" name="TextBox 10"/>
          <p:cNvSpPr txBox="1"/>
          <p:nvPr/>
        </p:nvSpPr>
        <p:spPr>
          <a:xfrm>
            <a:off x="3456608" y="764704"/>
            <a:ext cx="2736455" cy="584775"/>
          </a:xfrm>
          <a:prstGeom prst="rect">
            <a:avLst/>
          </a:prstGeom>
          <a:noFill/>
        </p:spPr>
        <p:txBody>
          <a:bodyPr wrap="none" rtlCol="0">
            <a:spAutoFit/>
          </a:bodyPr>
          <a:lstStyle/>
          <a:p>
            <a:r>
              <a:rPr lang="en-IN" sz="3200" b="1" dirty="0" smtClean="0">
                <a:solidFill>
                  <a:srgbClr val="FF0000"/>
                </a:solidFill>
              </a:rPr>
              <a:t>FUTURE WORK</a:t>
            </a:r>
            <a:endParaRPr lang="en-IN" sz="3200" b="1" dirty="0">
              <a:solidFill>
                <a:srgbClr val="FF0000"/>
              </a:solidFill>
            </a:endParaRPr>
          </a:p>
        </p:txBody>
      </p:sp>
      <p:sp>
        <p:nvSpPr>
          <p:cNvPr id="14" name="TextBox 13"/>
          <p:cNvSpPr txBox="1"/>
          <p:nvPr/>
        </p:nvSpPr>
        <p:spPr>
          <a:xfrm>
            <a:off x="432272" y="1844824"/>
            <a:ext cx="8929216" cy="2723823"/>
          </a:xfrm>
          <a:prstGeom prst="rect">
            <a:avLst/>
          </a:prstGeom>
          <a:noFill/>
        </p:spPr>
        <p:txBody>
          <a:bodyPr wrap="square" rtlCol="0">
            <a:spAutoFit/>
          </a:bodyPr>
          <a:lstStyle/>
          <a:p>
            <a:pPr marL="0" lvl="2">
              <a:lnSpc>
                <a:spcPct val="150000"/>
              </a:lnSpc>
              <a:buFont typeface="Arial" pitchFamily="34" charset="0"/>
              <a:buChar char="•"/>
            </a:pPr>
            <a:r>
              <a:rPr lang="en-US" dirty="0" smtClean="0"/>
              <a:t>Implementation of IMPROVED-LEACH protocol on wireless sensor networks.</a:t>
            </a:r>
          </a:p>
          <a:p>
            <a:pPr marL="0" lvl="2">
              <a:lnSpc>
                <a:spcPct val="150000"/>
              </a:lnSpc>
              <a:buFont typeface="Arial" pitchFamily="34" charset="0"/>
              <a:buChar char="•"/>
            </a:pPr>
            <a:r>
              <a:rPr lang="en-US" dirty="0" smtClean="0"/>
              <a:t>Next improvement can be possible by considering sink mobility and to ensure successful delivery of data.</a:t>
            </a:r>
          </a:p>
          <a:p>
            <a:pPr marL="0" lvl="2">
              <a:lnSpc>
                <a:spcPct val="150000"/>
              </a:lnSpc>
              <a:buFont typeface="Arial" pitchFamily="34" charset="0"/>
              <a:buChar char="•"/>
            </a:pPr>
            <a:r>
              <a:rPr lang="en-US" dirty="0" smtClean="0"/>
              <a:t>Design of a better routing protocol in case when CH dies before sending the data to the BS.</a:t>
            </a:r>
            <a:endParaRPr lang="en-IN" dirty="0" smtClean="0"/>
          </a:p>
          <a:p>
            <a:pPr marL="0" lvl="2">
              <a:lnSpc>
                <a:spcPct val="150000"/>
              </a:lnSpc>
              <a:buFont typeface="Arial" pitchFamily="34" charset="0"/>
              <a:buChar char="•"/>
            </a:pPr>
            <a:r>
              <a:rPr lang="en-US" dirty="0" smtClean="0"/>
              <a:t>The future work can include some more level of hierarchy and mobility in the network.</a:t>
            </a:r>
            <a:endParaRPr lang="en-IN" dirty="0" smtClean="0"/>
          </a:p>
          <a:p>
            <a:pPr marL="0" lvl="2">
              <a:buFont typeface="Arial" pitchFamily="34" charset="0"/>
              <a:buChar char="•"/>
            </a:pPr>
            <a:endParaRPr lang="en-IN" dirty="0" smtClean="0"/>
          </a:p>
          <a:p>
            <a:pPr>
              <a:buFont typeface="Arial" pitchFamily="34" charset="0"/>
              <a:buChar char="•"/>
            </a:pP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TotalTime>
  <Words>994</Words>
  <Application>Microsoft Office PowerPoint</Application>
  <PresentationFormat>Custom</PresentationFormat>
  <Paragraphs>192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93</cp:revision>
  <dcterms:created xsi:type="dcterms:W3CDTF">2020-12-03T13:38:33Z</dcterms:created>
  <dcterms:modified xsi:type="dcterms:W3CDTF">2021-02-17T08:14:02Z</dcterms:modified>
</cp:coreProperties>
</file>