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1" r:id="rId5"/>
    <p:sldId id="260" r:id="rId6"/>
    <p:sldId id="259" r:id="rId7"/>
    <p:sldId id="258" r:id="rId8"/>
    <p:sldId id="264" r:id="rId9"/>
    <p:sldId id="263" r:id="rId10"/>
    <p:sldId id="265"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73" d="100"/>
          <a:sy n="73" d="100"/>
        </p:scale>
        <p:origin x="-1278"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2021/1/9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276856"/>
            <a:ext cx="47904400"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0" y="-18727836"/>
            <a:ext cx="47904400"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1892300" y="-1131888"/>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pic>
        <p:nvPicPr>
          <p:cNvPr id="6" name="Image6"/>
          <p:cNvPicPr>
            <a:picLocks noChangeAspect="1"/>
          </p:cNvPicPr>
          <p:nvPr/>
        </p:nvPicPr>
        <p:blipFill>
          <a:blip r:embed="rId3" cstate="print"/>
          <a:stretch>
            <a:fillRect/>
          </a:stretch>
        </p:blipFill>
        <p:spPr>
          <a:xfrm>
            <a:off x="4076699" y="2683444"/>
            <a:ext cx="1447800" cy="871538"/>
          </a:xfrm>
          <a:prstGeom prst="rect">
            <a:avLst/>
          </a:prstGeom>
          <a:noFill/>
        </p:spPr>
      </p:pic>
      <p:pic>
        <p:nvPicPr>
          <p:cNvPr id="7" name="Image7"/>
          <p:cNvPicPr>
            <a:picLocks noChangeAspect="1"/>
          </p:cNvPicPr>
          <p:nvPr/>
        </p:nvPicPr>
        <p:blipFill>
          <a:blip r:embed="rId4" cstate="print"/>
          <a:stretch>
            <a:fillRect/>
          </a:stretch>
        </p:blipFill>
        <p:spPr>
          <a:xfrm>
            <a:off x="2123728" y="2852936"/>
            <a:ext cx="1137725" cy="1466402"/>
          </a:xfrm>
          <a:prstGeom prst="rect">
            <a:avLst/>
          </a:prstGeom>
          <a:noFill/>
        </p:spPr>
      </p:pic>
      <p:pic>
        <p:nvPicPr>
          <p:cNvPr id="8" name="Image8"/>
          <p:cNvPicPr>
            <a:picLocks noChangeAspect="1"/>
          </p:cNvPicPr>
          <p:nvPr/>
        </p:nvPicPr>
        <p:blipFill>
          <a:blip r:embed="rId5" cstate="print"/>
          <a:stretch>
            <a:fillRect/>
          </a:stretch>
        </p:blipFill>
        <p:spPr>
          <a:xfrm>
            <a:off x="6097538" y="2896196"/>
            <a:ext cx="1139920" cy="1466402"/>
          </a:xfrm>
          <a:prstGeom prst="rect">
            <a:avLst/>
          </a:prstGeom>
          <a:noFill/>
        </p:spPr>
      </p:pic>
      <p:sp>
        <p:nvSpPr>
          <p:cNvPr id="9" name="Text Box9"/>
          <p:cNvSpPr txBox="1"/>
          <p:nvPr/>
        </p:nvSpPr>
        <p:spPr>
          <a:xfrm rot="16200000">
            <a:off x="-2795588" y="3529013"/>
            <a:ext cx="6124575" cy="533400"/>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0" name="Text Box10"/>
          <p:cNvSpPr txBox="1"/>
          <p:nvPr/>
        </p:nvSpPr>
        <p:spPr>
          <a:xfrm>
            <a:off x="323850" y="319736"/>
            <a:ext cx="5507128" cy="214426"/>
          </a:xfrm>
          <a:prstGeom prst="rect">
            <a:avLst/>
          </a:prstGeom>
        </p:spPr>
        <p:txBody>
          <a:bodyPr wrap="square" lIns="0" tIns="0" rIns="0" rtlCol="0">
            <a:spAutoFit/>
          </a:bodyPr>
          <a:lstStyle/>
          <a:p>
            <a:pPr algn="l">
              <a:lnSpc>
                <a:spcPts val="0"/>
              </a:lnSpc>
            </a:pPr>
            <a:endParaRPr/>
          </a:p>
          <a:p>
            <a:pPr algn="l" rtl="0">
              <a:lnSpc>
                <a:spcPts val="1688"/>
              </a:lnSpc>
            </a:pPr>
            <a:r>
              <a:rPr lang="en-US" altLang="zh-CN" sz="1800" spc="-1" dirty="0">
                <a:solidFill>
                  <a:srgbClr val="3333CC"/>
                </a:solidFill>
                <a:latin typeface="Arial"/>
                <a:ea typeface="Arial"/>
                <a:cs typeface="Arial"/>
              </a:rPr>
              <a:t>B.TECH</a:t>
            </a:r>
            <a:r>
              <a:rPr lang="en-US" altLang="zh-CN" sz="1800" spc="496" dirty="0">
                <a:solidFill>
                  <a:srgbClr val="3333CC"/>
                </a:solidFill>
                <a:latin typeface="Arial"/>
                <a:ea typeface="Arial"/>
                <a:cs typeface="Arial"/>
              </a:rPr>
              <a:t> </a:t>
            </a:r>
            <a:r>
              <a:rPr lang="en-US" altLang="zh-CN" sz="1800" spc="0" dirty="0">
                <a:solidFill>
                  <a:srgbClr val="3333CC"/>
                </a:solidFill>
                <a:latin typeface="Arial"/>
                <a:ea typeface="Arial"/>
                <a:cs typeface="Arial"/>
              </a:rPr>
              <a:t>TITLE</a:t>
            </a:r>
            <a:r>
              <a:rPr lang="en-US" altLang="zh-CN" sz="1800" spc="-8" dirty="0">
                <a:solidFill>
                  <a:srgbClr val="3333CC"/>
                </a:solidFill>
                <a:latin typeface="Arial"/>
                <a:ea typeface="Arial"/>
                <a:cs typeface="Arial"/>
              </a:rPr>
              <a:t> </a:t>
            </a:r>
            <a:r>
              <a:rPr lang="en-US" altLang="zh-CN" sz="1800" spc="-1" dirty="0">
                <a:solidFill>
                  <a:srgbClr val="3333CC"/>
                </a:solidFill>
                <a:latin typeface="Arial"/>
                <a:ea typeface="Arial"/>
                <a:cs typeface="Arial"/>
              </a:rPr>
              <a:t>DEFENSE</a:t>
            </a:r>
            <a:r>
              <a:rPr lang="en-US" altLang="zh-CN" sz="1800" dirty="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a:latin typeface="Arial"/>
              <a:ea typeface="Arial"/>
              <a:cs typeface="Arial"/>
            </a:endParaRPr>
          </a:p>
        </p:txBody>
      </p:sp>
      <p:sp>
        <p:nvSpPr>
          <p:cNvPr id="11" name="Text Box11"/>
          <p:cNvSpPr txBox="1"/>
          <p:nvPr/>
        </p:nvSpPr>
        <p:spPr>
          <a:xfrm>
            <a:off x="683568" y="1510425"/>
            <a:ext cx="8280920" cy="879793"/>
          </a:xfrm>
          <a:prstGeom prst="rect">
            <a:avLst/>
          </a:prstGeom>
        </p:spPr>
        <p:txBody>
          <a:bodyPr wrap="square" lIns="0" tIns="0" rIns="0" rtlCol="0">
            <a:spAutoFit/>
          </a:bodyPr>
          <a:lstStyle/>
          <a:p>
            <a:pPr algn="l">
              <a:lnSpc>
                <a:spcPts val="0"/>
              </a:lnSpc>
            </a:pPr>
            <a:endParaRPr dirty="0"/>
          </a:p>
          <a:p>
            <a:pPr>
              <a:lnSpc>
                <a:spcPts val="3605"/>
              </a:lnSpc>
            </a:pPr>
            <a:r>
              <a:rPr lang="en-US" altLang="zh-CN" b="1" spc="17" dirty="0" smtClean="0">
                <a:solidFill>
                  <a:srgbClr val="000000"/>
                </a:solidFill>
                <a:ea typeface="Calibri"/>
                <a:cs typeface="Calibri"/>
              </a:rPr>
              <a:t>      To Minimize the Energy Consumption for Communication Protocol  using  IOT.</a:t>
            </a:r>
          </a:p>
          <a:p>
            <a:pPr algn="l" rtl="0">
              <a:lnSpc>
                <a:spcPts val="2854"/>
              </a:lnSpc>
            </a:pPr>
            <a:endParaRPr lang="en-US" altLang="zh-CN" sz="3200" dirty="0">
              <a:latin typeface="Times New Roman"/>
              <a:ea typeface="Times New Roman"/>
              <a:cs typeface="Times New Roman"/>
            </a:endParaRPr>
          </a:p>
        </p:txBody>
      </p:sp>
      <p:sp>
        <p:nvSpPr>
          <p:cNvPr id="12" name="Text Box12"/>
          <p:cNvSpPr txBox="1"/>
          <p:nvPr/>
        </p:nvSpPr>
        <p:spPr>
          <a:xfrm>
            <a:off x="3491880" y="2257870"/>
            <a:ext cx="2448271" cy="277064"/>
          </a:xfrm>
          <a:prstGeom prst="rect">
            <a:avLst/>
          </a:prstGeom>
        </p:spPr>
        <p:txBody>
          <a:bodyPr wrap="square" lIns="0" tIns="0" rIns="0" rtlCol="0">
            <a:spAutoFit/>
          </a:bodyPr>
          <a:lstStyle/>
          <a:p>
            <a:pPr algn="l">
              <a:lnSpc>
                <a:spcPts val="0"/>
              </a:lnSpc>
            </a:pPr>
            <a:endParaRPr dirty="0"/>
          </a:p>
          <a:p>
            <a:pPr algn="l" rtl="0">
              <a:lnSpc>
                <a:spcPts val="1784"/>
              </a:lnSpc>
            </a:pPr>
            <a:r>
              <a:rPr lang="en-US" altLang="zh-CN" sz="2000" b="1" spc="-1" dirty="0">
                <a:solidFill>
                  <a:srgbClr val="000000"/>
                </a:solidFill>
                <a:latin typeface="Times New Roman"/>
                <a:ea typeface="Times New Roman"/>
                <a:cs typeface="Times New Roman"/>
              </a:rPr>
              <a:t>Project</a:t>
            </a:r>
            <a:r>
              <a:rPr lang="en-US" altLang="zh-CN" sz="2000" b="1" dirty="0">
                <a:solidFill>
                  <a:srgbClr val="000000"/>
                </a:solidFill>
                <a:latin typeface="Times New Roman"/>
                <a:ea typeface="Times New Roman"/>
                <a:cs typeface="Times New Roman"/>
              </a:rPr>
              <a:t> </a:t>
            </a:r>
            <a:r>
              <a:rPr lang="en-US" altLang="zh-CN" sz="2000" b="1" spc="0" dirty="0" smtClean="0">
                <a:solidFill>
                  <a:srgbClr val="000000"/>
                </a:solidFill>
                <a:latin typeface="Times New Roman"/>
                <a:ea typeface="Times New Roman"/>
                <a:cs typeface="Times New Roman"/>
              </a:rPr>
              <a:t>ID:21116</a:t>
            </a:r>
            <a:endParaRPr lang="en-US" altLang="zh-CN" sz="2000" dirty="0">
              <a:latin typeface="Times New Roman"/>
              <a:ea typeface="Times New Roman"/>
              <a:cs typeface="Times New Roman"/>
            </a:endParaRPr>
          </a:p>
        </p:txBody>
      </p:sp>
      <p:sp>
        <p:nvSpPr>
          <p:cNvPr id="13" name="Text Box13"/>
          <p:cNvSpPr txBox="1"/>
          <p:nvPr/>
        </p:nvSpPr>
        <p:spPr>
          <a:xfrm>
            <a:off x="4622749" y="3646707"/>
            <a:ext cx="393497" cy="276759"/>
          </a:xfrm>
          <a:prstGeom prst="rect">
            <a:avLst/>
          </a:prstGeom>
        </p:spPr>
        <p:txBody>
          <a:bodyPr wrap="square" lIns="0" tIns="0" rIns="0" rtlCol="0">
            <a:spAutoFit/>
          </a:bodyPr>
          <a:lstStyle/>
          <a:p>
            <a:pPr algn="l">
              <a:lnSpc>
                <a:spcPts val="0"/>
              </a:lnSpc>
            </a:pPr>
            <a:endParaRPr dirty="0"/>
          </a:p>
          <a:p>
            <a:pPr algn="l" rtl="0">
              <a:lnSpc>
                <a:spcPts val="2179"/>
              </a:lnSpc>
            </a:pPr>
            <a:r>
              <a:rPr lang="en-US" altLang="zh-CN" sz="2400" spc="0" dirty="0">
                <a:solidFill>
                  <a:srgbClr val="000000"/>
                </a:solidFill>
                <a:latin typeface="Times New Roman"/>
                <a:ea typeface="Times New Roman"/>
                <a:cs typeface="Times New Roman"/>
              </a:rPr>
              <a:t>By</a:t>
            </a:r>
            <a:endParaRPr lang="en-US" altLang="zh-CN" sz="2400" dirty="0">
              <a:latin typeface="Times New Roman"/>
              <a:ea typeface="Times New Roman"/>
              <a:cs typeface="Times New Roman"/>
            </a:endParaRPr>
          </a:p>
        </p:txBody>
      </p:sp>
      <p:sp>
        <p:nvSpPr>
          <p:cNvPr id="14" name="Text Box14"/>
          <p:cNvSpPr txBox="1"/>
          <p:nvPr/>
        </p:nvSpPr>
        <p:spPr>
          <a:xfrm>
            <a:off x="1835696" y="4437112"/>
            <a:ext cx="1728192" cy="225767"/>
          </a:xfrm>
          <a:prstGeom prst="rect">
            <a:avLst/>
          </a:prstGeom>
        </p:spPr>
        <p:txBody>
          <a:bodyPr wrap="square" lIns="0" tIns="0" rIns="0" rtlCol="0">
            <a:spAutoFit/>
          </a:bodyPr>
          <a:lstStyle/>
          <a:p>
            <a:pPr algn="l">
              <a:lnSpc>
                <a:spcPts val="0"/>
              </a:lnSpc>
            </a:pPr>
            <a:endParaRPr dirty="0"/>
          </a:p>
          <a:p>
            <a:pPr algn="l" rtl="0">
              <a:lnSpc>
                <a:spcPts val="1427"/>
              </a:lnSpc>
            </a:pPr>
            <a:r>
              <a:rPr lang="en-US" altLang="zh-CN" sz="1600" b="1" dirty="0" smtClean="0">
                <a:solidFill>
                  <a:srgbClr val="000000"/>
                </a:solidFill>
                <a:latin typeface="Times New Roman"/>
                <a:ea typeface="Times New Roman"/>
                <a:cs typeface="Times New Roman"/>
              </a:rPr>
              <a:t>Suman Priya Sahu</a:t>
            </a:r>
            <a:endParaRPr lang="en-US" altLang="zh-CN" sz="1600" dirty="0">
              <a:latin typeface="Times New Roman"/>
              <a:ea typeface="Times New Roman"/>
              <a:cs typeface="Times New Roman"/>
            </a:endParaRPr>
          </a:p>
        </p:txBody>
      </p:sp>
      <p:sp>
        <p:nvSpPr>
          <p:cNvPr id="15" name="Text Box15"/>
          <p:cNvSpPr txBox="1"/>
          <p:nvPr/>
        </p:nvSpPr>
        <p:spPr>
          <a:xfrm>
            <a:off x="1547664" y="4725145"/>
            <a:ext cx="2376264" cy="225767"/>
          </a:xfrm>
          <a:prstGeom prst="rect">
            <a:avLst/>
          </a:prstGeom>
        </p:spPr>
        <p:txBody>
          <a:bodyPr wrap="square" lIns="0" tIns="0" rIns="0" rtlCol="0">
            <a:spAutoFit/>
          </a:bodyPr>
          <a:lstStyle/>
          <a:p>
            <a:pPr algn="l">
              <a:lnSpc>
                <a:spcPts val="0"/>
              </a:lnSpc>
            </a:pPr>
            <a:endParaRPr dirty="0"/>
          </a:p>
          <a:p>
            <a:pPr algn="l" rtl="0">
              <a:lnSpc>
                <a:spcPts val="1427"/>
              </a:lnSpc>
            </a:pPr>
            <a:r>
              <a:rPr lang="en-US" altLang="zh-CN" sz="1600" b="1" spc="0" dirty="0">
                <a:solidFill>
                  <a:srgbClr val="000000"/>
                </a:solidFill>
                <a:latin typeface="Times New Roman"/>
                <a:ea typeface="Times New Roman"/>
                <a:cs typeface="Times New Roman"/>
              </a:rPr>
              <a:t>Roll</a:t>
            </a:r>
            <a:r>
              <a:rPr lang="en-US" altLang="zh-CN" sz="1600" b="1" dirty="0">
                <a:solidFill>
                  <a:srgbClr val="000000"/>
                </a:solidFill>
                <a:latin typeface="Times New Roman"/>
                <a:ea typeface="Times New Roman"/>
                <a:cs typeface="Times New Roman"/>
              </a:rPr>
              <a:t> </a:t>
            </a:r>
            <a:r>
              <a:rPr lang="en-US" altLang="zh-CN" sz="1600" b="1" spc="0" dirty="0">
                <a:solidFill>
                  <a:srgbClr val="000000"/>
                </a:solidFill>
                <a:latin typeface="Times New Roman"/>
                <a:ea typeface="Times New Roman"/>
                <a:cs typeface="Times New Roman"/>
              </a:rPr>
              <a:t>No:</a:t>
            </a:r>
            <a:r>
              <a:rPr lang="en-US" altLang="zh-CN" sz="1600" b="1" dirty="0">
                <a:solidFill>
                  <a:srgbClr val="000000"/>
                </a:solidFill>
                <a:latin typeface="Times New Roman"/>
                <a:ea typeface="Times New Roman"/>
                <a:cs typeface="Times New Roman"/>
              </a:rPr>
              <a:t> </a:t>
            </a:r>
            <a:r>
              <a:rPr lang="en-US" altLang="zh-CN" sz="1600" b="1" spc="-2" dirty="0" smtClean="0">
                <a:solidFill>
                  <a:srgbClr val="000000"/>
                </a:solidFill>
                <a:latin typeface="Times New Roman"/>
                <a:ea typeface="Times New Roman"/>
                <a:cs typeface="Times New Roman"/>
              </a:rPr>
              <a:t>CSE- 201711357</a:t>
            </a:r>
            <a:endParaRPr lang="en-US" altLang="zh-CN" sz="1600" dirty="0">
              <a:latin typeface="Times New Roman"/>
              <a:ea typeface="Times New Roman"/>
              <a:cs typeface="Times New Roman"/>
            </a:endParaRPr>
          </a:p>
        </p:txBody>
      </p:sp>
      <p:sp>
        <p:nvSpPr>
          <p:cNvPr id="16" name="Text Box16"/>
          <p:cNvSpPr txBox="1"/>
          <p:nvPr/>
        </p:nvSpPr>
        <p:spPr>
          <a:xfrm>
            <a:off x="6069484" y="4459021"/>
            <a:ext cx="1494028" cy="228973"/>
          </a:xfrm>
          <a:prstGeom prst="rect">
            <a:avLst/>
          </a:prstGeom>
        </p:spPr>
        <p:txBody>
          <a:bodyPr wrap="square" lIns="0" tIns="0" rIns="0" rtlCol="0">
            <a:spAutoFit/>
          </a:bodyPr>
          <a:lstStyle/>
          <a:p>
            <a:pPr algn="l">
              <a:lnSpc>
                <a:spcPts val="0"/>
              </a:lnSpc>
            </a:pPr>
            <a:endParaRPr dirty="0"/>
          </a:p>
          <a:p>
            <a:pPr algn="l" rtl="0">
              <a:lnSpc>
                <a:spcPts val="1427"/>
              </a:lnSpc>
            </a:pPr>
            <a:r>
              <a:rPr lang="en-US" altLang="zh-CN" sz="1600" b="1" dirty="0" smtClean="0">
                <a:solidFill>
                  <a:srgbClr val="000000"/>
                </a:solidFill>
                <a:latin typeface="Times New Roman"/>
                <a:ea typeface="Times New Roman"/>
                <a:cs typeface="Times New Roman"/>
              </a:rPr>
              <a:t>Manisha Panda</a:t>
            </a:r>
            <a:endParaRPr lang="en-US" altLang="zh-CN" sz="1600" dirty="0">
              <a:latin typeface="Times New Roman"/>
              <a:ea typeface="Times New Roman"/>
              <a:cs typeface="Times New Roman"/>
            </a:endParaRPr>
          </a:p>
        </p:txBody>
      </p:sp>
      <p:sp>
        <p:nvSpPr>
          <p:cNvPr id="17" name="Text Box17"/>
          <p:cNvSpPr txBox="1"/>
          <p:nvPr/>
        </p:nvSpPr>
        <p:spPr>
          <a:xfrm>
            <a:off x="5652120" y="4725144"/>
            <a:ext cx="2232248" cy="225767"/>
          </a:xfrm>
          <a:prstGeom prst="rect">
            <a:avLst/>
          </a:prstGeom>
        </p:spPr>
        <p:txBody>
          <a:bodyPr wrap="square" lIns="0" tIns="0" rIns="0" rtlCol="0">
            <a:spAutoFit/>
          </a:bodyPr>
          <a:lstStyle/>
          <a:p>
            <a:pPr algn="l">
              <a:lnSpc>
                <a:spcPts val="0"/>
              </a:lnSpc>
            </a:pPr>
            <a:endParaRPr dirty="0"/>
          </a:p>
          <a:p>
            <a:pPr algn="l" rtl="0">
              <a:lnSpc>
                <a:spcPts val="1427"/>
              </a:lnSpc>
            </a:pPr>
            <a:r>
              <a:rPr lang="en-US" altLang="zh-CN" sz="1600" b="1" spc="0" dirty="0" smtClean="0">
                <a:solidFill>
                  <a:srgbClr val="000000"/>
                </a:solidFill>
                <a:latin typeface="Times New Roman"/>
                <a:ea typeface="Times New Roman"/>
                <a:cs typeface="Times New Roman"/>
              </a:rPr>
              <a:t>Roll</a:t>
            </a:r>
            <a:r>
              <a:rPr lang="en-US" altLang="zh-CN" sz="1600" b="1" dirty="0" smtClean="0">
                <a:solidFill>
                  <a:srgbClr val="000000"/>
                </a:solidFill>
                <a:latin typeface="Times New Roman"/>
                <a:ea typeface="Times New Roman"/>
                <a:cs typeface="Times New Roman"/>
              </a:rPr>
              <a:t> </a:t>
            </a:r>
            <a:r>
              <a:rPr lang="en-US" altLang="zh-CN" sz="1600" b="1" spc="0" dirty="0" smtClean="0">
                <a:solidFill>
                  <a:srgbClr val="000000"/>
                </a:solidFill>
                <a:latin typeface="Times New Roman"/>
                <a:ea typeface="Times New Roman"/>
                <a:cs typeface="Times New Roman"/>
              </a:rPr>
              <a:t>No:</a:t>
            </a:r>
            <a:r>
              <a:rPr lang="en-US" altLang="zh-CN" sz="1600" b="1" dirty="0" smtClean="0">
                <a:solidFill>
                  <a:srgbClr val="000000"/>
                </a:solidFill>
                <a:latin typeface="Times New Roman"/>
                <a:ea typeface="Times New Roman"/>
                <a:cs typeface="Times New Roman"/>
              </a:rPr>
              <a:t> </a:t>
            </a:r>
            <a:r>
              <a:rPr lang="en-US" altLang="zh-CN" sz="1600" b="1" spc="-2" dirty="0" smtClean="0">
                <a:solidFill>
                  <a:srgbClr val="000000"/>
                </a:solidFill>
                <a:latin typeface="Times New Roman"/>
                <a:ea typeface="Times New Roman"/>
                <a:cs typeface="Times New Roman"/>
              </a:rPr>
              <a:t>CSE-201741413</a:t>
            </a:r>
            <a:endParaRPr lang="en-US" altLang="zh-CN" sz="1600" dirty="0">
              <a:latin typeface="Times New Roman"/>
              <a:ea typeface="Times New Roman"/>
              <a:cs typeface="Times New Roman"/>
            </a:endParaRPr>
          </a:p>
        </p:txBody>
      </p:sp>
      <p:sp>
        <p:nvSpPr>
          <p:cNvPr id="18" name="Text Box18"/>
          <p:cNvSpPr txBox="1"/>
          <p:nvPr/>
        </p:nvSpPr>
        <p:spPr>
          <a:xfrm>
            <a:off x="3630980" y="5466852"/>
            <a:ext cx="2300479" cy="279372"/>
          </a:xfrm>
          <a:prstGeom prst="rect">
            <a:avLst/>
          </a:prstGeom>
        </p:spPr>
        <p:txBody>
          <a:bodyPr wrap="square" lIns="0" tIns="0" rIns="0" rtlCol="0">
            <a:spAutoFit/>
          </a:bodyPr>
          <a:lstStyle/>
          <a:p>
            <a:pPr algn="l" rtl="0">
              <a:lnSpc>
                <a:spcPts val="1816"/>
              </a:lnSpc>
            </a:pPr>
            <a:r>
              <a:rPr lang="en-US" altLang="zh-CN" sz="2000" spc="0" dirty="0" smtClean="0">
                <a:solidFill>
                  <a:srgbClr val="0000FF"/>
                </a:solidFill>
                <a:latin typeface="Times New Roman"/>
                <a:ea typeface="Times New Roman"/>
                <a:cs typeface="Times New Roman"/>
              </a:rPr>
              <a:t>Under</a:t>
            </a:r>
            <a:r>
              <a:rPr lang="en-US" altLang="zh-CN" sz="2000" dirty="0" smtClean="0">
                <a:solidFill>
                  <a:srgbClr val="0000FF"/>
                </a:solidFill>
                <a:latin typeface="Times New Roman"/>
                <a:ea typeface="Times New Roman"/>
                <a:cs typeface="Times New Roman"/>
              </a:rPr>
              <a:t> </a:t>
            </a:r>
            <a:r>
              <a:rPr lang="en-US" altLang="zh-CN" sz="2000" spc="0" dirty="0">
                <a:solidFill>
                  <a:srgbClr val="0000FF"/>
                </a:solidFill>
                <a:latin typeface="Times New Roman"/>
                <a:ea typeface="Times New Roman"/>
                <a:cs typeface="Times New Roman"/>
              </a:rPr>
              <a:t>the</a:t>
            </a:r>
            <a:r>
              <a:rPr lang="en-US" altLang="zh-CN" sz="2000" spc="-5" dirty="0">
                <a:solidFill>
                  <a:srgbClr val="0000FF"/>
                </a:solidFill>
                <a:latin typeface="Times New Roman"/>
                <a:ea typeface="Times New Roman"/>
                <a:cs typeface="Times New Roman"/>
              </a:rPr>
              <a:t> </a:t>
            </a:r>
            <a:r>
              <a:rPr lang="en-US" altLang="zh-CN" sz="2000" spc="0" dirty="0">
                <a:solidFill>
                  <a:srgbClr val="0000FF"/>
                </a:solidFill>
                <a:latin typeface="Times New Roman"/>
                <a:ea typeface="Times New Roman"/>
                <a:cs typeface="Times New Roman"/>
              </a:rPr>
              <a:t>guidance</a:t>
            </a:r>
            <a:r>
              <a:rPr lang="en-US" altLang="zh-CN" sz="2000" spc="-7" dirty="0">
                <a:solidFill>
                  <a:srgbClr val="0000FF"/>
                </a:solidFill>
                <a:latin typeface="Times New Roman"/>
                <a:ea typeface="Times New Roman"/>
                <a:cs typeface="Times New Roman"/>
              </a:rPr>
              <a:t> </a:t>
            </a:r>
            <a:r>
              <a:rPr lang="en-US" altLang="zh-CN" sz="2000" spc="0" dirty="0">
                <a:solidFill>
                  <a:srgbClr val="0000FF"/>
                </a:solidFill>
                <a:latin typeface="Times New Roman"/>
                <a:ea typeface="Times New Roman"/>
                <a:cs typeface="Times New Roman"/>
              </a:rPr>
              <a:t>of</a:t>
            </a:r>
            <a:endParaRPr lang="en-US" altLang="zh-CN" sz="2000" dirty="0">
              <a:latin typeface="Times New Roman"/>
              <a:ea typeface="Times New Roman"/>
              <a:cs typeface="Times New Roman"/>
            </a:endParaRPr>
          </a:p>
        </p:txBody>
      </p:sp>
      <p:sp>
        <p:nvSpPr>
          <p:cNvPr id="19" name="Text Box19"/>
          <p:cNvSpPr txBox="1"/>
          <p:nvPr/>
        </p:nvSpPr>
        <p:spPr>
          <a:xfrm>
            <a:off x="2987824" y="5733256"/>
            <a:ext cx="4320480" cy="276999"/>
          </a:xfrm>
          <a:prstGeom prst="rect">
            <a:avLst/>
          </a:prstGeom>
        </p:spPr>
        <p:txBody>
          <a:bodyPr wrap="square" lIns="0" tIns="0" rIns="0" rtlCol="0">
            <a:spAutoFit/>
          </a:bodyPr>
          <a:lstStyle/>
          <a:p>
            <a:pPr algn="l" rtl="0">
              <a:lnSpc>
                <a:spcPts val="1784"/>
              </a:lnSpc>
            </a:pPr>
            <a:r>
              <a:rPr lang="en-US" altLang="zh-CN" sz="2000" b="1" dirty="0" smtClean="0">
                <a:solidFill>
                  <a:srgbClr val="0000FF"/>
                </a:solidFill>
                <a:latin typeface="Times New Roman"/>
                <a:ea typeface="Times New Roman"/>
                <a:cs typeface="Times New Roman"/>
              </a:rPr>
              <a:t>MR. RABINDRA KUMAR SHIAL</a:t>
            </a:r>
            <a:endParaRPr lang="en-US" altLang="zh-CN" sz="2000" dirty="0">
              <a:latin typeface="Times New Roman"/>
              <a:ea typeface="Times New Roman"/>
              <a:cs typeface="Times New Roman"/>
            </a:endParaRPr>
          </a:p>
        </p:txBody>
      </p:sp>
      <p:sp>
        <p:nvSpPr>
          <p:cNvPr id="20" name="Text Box20"/>
          <p:cNvSpPr txBox="1"/>
          <p:nvPr/>
        </p:nvSpPr>
        <p:spPr>
          <a:xfrm>
            <a:off x="619125" y="6237312"/>
            <a:ext cx="7625283"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dirty="0" smtClean="0">
                <a:solidFill>
                  <a:srgbClr val="FF0000"/>
                </a:solidFill>
                <a:latin typeface="Arial"/>
                <a:ea typeface="Arial"/>
                <a:cs typeface="Arial"/>
              </a:rPr>
              <a:t>Suman Priya Sahu CSE-201711357 &amp; Manisha Panda CSE- 201741413  </a:t>
            </a:r>
            <a:endParaRPr lang="en-US" altLang="zh-CN" sz="1800" dirty="0">
              <a:latin typeface="Arial"/>
              <a:ea typeface="Arial"/>
              <a:cs typeface="Arial"/>
            </a:endParaRPr>
          </a:p>
        </p:txBody>
      </p:sp>
      <p:sp>
        <p:nvSpPr>
          <p:cNvPr id="21" name="Text Box21"/>
          <p:cNvSpPr txBox="1"/>
          <p:nvPr/>
        </p:nvSpPr>
        <p:spPr>
          <a:xfrm>
            <a:off x="8395134" y="6237312"/>
            <a:ext cx="497346"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a:solidFill>
                  <a:srgbClr val="FF3300"/>
                </a:solidFill>
                <a:latin typeface="Arial"/>
                <a:ea typeface="Arial"/>
                <a:cs typeface="Arial"/>
              </a:rPr>
              <a:t>[1]</a:t>
            </a:r>
            <a:endParaRPr lang="en-US" altLang="zh-CN" sz="2800" dirty="0">
              <a:latin typeface="Arial"/>
              <a:ea typeface="Arial"/>
              <a:cs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ath1"/>
          <p:cNvSpPr/>
          <p:nvPr/>
        </p:nvSpPr>
        <p:spPr>
          <a:xfrm>
            <a:off x="0" y="0"/>
            <a:ext cx="9144000" cy="6858000"/>
          </a:xfrm>
          <a:custGeom>
            <a:avLst/>
            <a:gdLst/>
            <a:ahLst/>
            <a:cxnLst/>
            <a:rect l="l" t="t" r="r" b="b"/>
            <a:pathLst>
              <a:path w="9144000" h="6858000">
                <a:moveTo>
                  <a:pt x="0" y="0"/>
                </a:moveTo>
                <a:lnTo>
                  <a:pt x="9144000" y="0"/>
                </a:lnTo>
                <a:lnTo>
                  <a:pt x="9144000" y="6858000"/>
                </a:lnTo>
                <a:lnTo>
                  <a:pt x="0" y="6858000"/>
                </a:lnTo>
                <a:lnTo>
                  <a:pt x="0" y="0"/>
                </a:lnTo>
                <a:close/>
              </a:path>
            </a:pathLst>
          </a:custGeom>
          <a:solidFill>
            <a:srgbClr val="FFFFFF">
              <a:alpha val="100000"/>
            </a:srgbClr>
          </a:solidFill>
          <a:ln w="0" cap="sq">
            <a:solidFill>
              <a:srgbClr val="FFFFFF"/>
            </a:solidFill>
            <a:prstDash val="solid"/>
          </a:ln>
        </p:spPr>
        <p:txBody>
          <a:bodyPr rtlCol="0" anchor="ctr"/>
          <a:lstStyle/>
          <a:p>
            <a:pPr algn="ctr"/>
            <a:r>
              <a:rPr lang="en-US" altLang="zh-CN" sz="3600" b="1" dirty="0" smtClean="0">
                <a:solidFill>
                  <a:srgbClr val="FF0000"/>
                </a:solidFill>
              </a:rPr>
              <a:t>THANK YOU</a:t>
            </a:r>
            <a:endParaRPr lang="en-US" altLang="zh-CN" sz="3600" b="1" dirty="0">
              <a:solidFill>
                <a:srgbClr val="FF0000"/>
              </a:solidFill>
            </a:endParaRPr>
          </a:p>
        </p:txBody>
      </p:sp>
      <p:sp>
        <p:nvSpPr>
          <p:cNvPr id="2" name="Path2"/>
          <p:cNvSpPr/>
          <p:nvPr/>
        </p:nvSpPr>
        <p:spPr>
          <a:xfrm>
            <a:off x="-19406664" y="-13276856"/>
            <a:ext cx="47904400"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0" y="-18727836"/>
            <a:ext cx="47904400"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1892300" y="-1131888"/>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795588" y="3529013"/>
            <a:ext cx="6124575" cy="533400"/>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0" name="Text Box10"/>
          <p:cNvSpPr txBox="1"/>
          <p:nvPr/>
        </p:nvSpPr>
        <p:spPr>
          <a:xfrm>
            <a:off x="323850" y="319736"/>
            <a:ext cx="5507128" cy="214426"/>
          </a:xfrm>
          <a:prstGeom prst="rect">
            <a:avLst/>
          </a:prstGeom>
        </p:spPr>
        <p:txBody>
          <a:bodyPr wrap="square" lIns="0" tIns="0" rIns="0" rtlCol="0">
            <a:spAutoFit/>
          </a:bodyPr>
          <a:lstStyle/>
          <a:p>
            <a:pPr algn="l">
              <a:lnSpc>
                <a:spcPts val="0"/>
              </a:lnSpc>
            </a:pPr>
            <a:endParaRPr/>
          </a:p>
          <a:p>
            <a:pPr algn="l" rtl="0">
              <a:lnSpc>
                <a:spcPts val="1688"/>
              </a:lnSpc>
            </a:pPr>
            <a:r>
              <a:rPr lang="en-US" altLang="zh-CN" sz="1800" spc="-1" dirty="0">
                <a:solidFill>
                  <a:srgbClr val="3333CC"/>
                </a:solidFill>
                <a:latin typeface="Arial"/>
                <a:ea typeface="Arial"/>
                <a:cs typeface="Arial"/>
              </a:rPr>
              <a:t>B.TECH</a:t>
            </a:r>
            <a:r>
              <a:rPr lang="en-US" altLang="zh-CN" sz="1800" spc="496" dirty="0">
                <a:solidFill>
                  <a:srgbClr val="3333CC"/>
                </a:solidFill>
                <a:latin typeface="Arial"/>
                <a:ea typeface="Arial"/>
                <a:cs typeface="Arial"/>
              </a:rPr>
              <a:t> </a:t>
            </a:r>
            <a:r>
              <a:rPr lang="en-US" altLang="zh-CN" sz="1800" spc="0" dirty="0">
                <a:solidFill>
                  <a:srgbClr val="3333CC"/>
                </a:solidFill>
                <a:latin typeface="Arial"/>
                <a:ea typeface="Arial"/>
                <a:cs typeface="Arial"/>
              </a:rPr>
              <a:t>TITLE</a:t>
            </a:r>
            <a:r>
              <a:rPr lang="en-US" altLang="zh-CN" sz="1800" spc="-8" dirty="0">
                <a:solidFill>
                  <a:srgbClr val="3333CC"/>
                </a:solidFill>
                <a:latin typeface="Arial"/>
                <a:ea typeface="Arial"/>
                <a:cs typeface="Arial"/>
              </a:rPr>
              <a:t> </a:t>
            </a:r>
            <a:r>
              <a:rPr lang="en-US" altLang="zh-CN" sz="1800" spc="-1" dirty="0">
                <a:solidFill>
                  <a:srgbClr val="3333CC"/>
                </a:solidFill>
                <a:latin typeface="Arial"/>
                <a:ea typeface="Arial"/>
                <a:cs typeface="Arial"/>
              </a:rPr>
              <a:t>DEFENSE</a:t>
            </a:r>
            <a:r>
              <a:rPr lang="en-US" altLang="zh-CN" sz="1800" dirty="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a:latin typeface="Arial"/>
              <a:ea typeface="Arial"/>
              <a:cs typeface="Arial"/>
            </a:endParaRPr>
          </a:p>
        </p:txBody>
      </p:sp>
      <p:sp>
        <p:nvSpPr>
          <p:cNvPr id="12" name="Text Box12"/>
          <p:cNvSpPr txBox="1"/>
          <p:nvPr/>
        </p:nvSpPr>
        <p:spPr>
          <a:xfrm>
            <a:off x="3491880" y="2257870"/>
            <a:ext cx="2448271"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619125" y="6237312"/>
            <a:ext cx="7553275"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dirty="0" smtClean="0">
                <a:solidFill>
                  <a:srgbClr val="FF0000"/>
                </a:solidFill>
                <a:latin typeface="Arial"/>
                <a:ea typeface="Arial"/>
                <a:cs typeface="Arial"/>
              </a:rPr>
              <a:t>Suman Priya Sahu CSE-201711357 &amp; Manisha Panda CSE- 201741413  </a:t>
            </a:r>
            <a:endParaRPr lang="en-US" altLang="zh-CN" sz="1800" dirty="0">
              <a:latin typeface="Arial"/>
              <a:ea typeface="Arial"/>
              <a:cs typeface="Arial"/>
            </a:endParaRPr>
          </a:p>
        </p:txBody>
      </p:sp>
      <p:sp>
        <p:nvSpPr>
          <p:cNvPr id="21" name="Text Box21"/>
          <p:cNvSpPr txBox="1"/>
          <p:nvPr/>
        </p:nvSpPr>
        <p:spPr>
          <a:xfrm>
            <a:off x="8395134" y="6237312"/>
            <a:ext cx="748866"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[10]</a:t>
            </a:r>
            <a:endParaRPr lang="en-US" altLang="zh-CN" sz="2800" dirty="0">
              <a:latin typeface="Arial"/>
              <a:ea typeface="Arial"/>
              <a:cs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0"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0" y="-18727836"/>
            <a:ext cx="47904400"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1892300" y="-1131888"/>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795588" y="3529013"/>
            <a:ext cx="6124575" cy="533400"/>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0" name="Text Box10"/>
          <p:cNvSpPr txBox="1"/>
          <p:nvPr/>
        </p:nvSpPr>
        <p:spPr>
          <a:xfrm>
            <a:off x="323850" y="319736"/>
            <a:ext cx="5507128" cy="214426"/>
          </a:xfrm>
          <a:prstGeom prst="rect">
            <a:avLst/>
          </a:prstGeom>
        </p:spPr>
        <p:txBody>
          <a:bodyPr wrap="square" lIns="0" tIns="0" rIns="0" rtlCol="0">
            <a:spAutoFit/>
          </a:bodyPr>
          <a:lstStyle/>
          <a:p>
            <a:pPr algn="l">
              <a:lnSpc>
                <a:spcPts val="0"/>
              </a:lnSpc>
            </a:pPr>
            <a:endParaRPr/>
          </a:p>
          <a:p>
            <a:pPr algn="l" rtl="0">
              <a:lnSpc>
                <a:spcPts val="1688"/>
              </a:lnSpc>
            </a:pPr>
            <a:r>
              <a:rPr lang="en-US" altLang="zh-CN" sz="1800" spc="-1" dirty="0">
                <a:solidFill>
                  <a:srgbClr val="3333CC"/>
                </a:solidFill>
                <a:latin typeface="Arial"/>
                <a:ea typeface="Arial"/>
                <a:cs typeface="Arial"/>
              </a:rPr>
              <a:t>B.TECH</a:t>
            </a:r>
            <a:r>
              <a:rPr lang="en-US" altLang="zh-CN" sz="1800" spc="496" dirty="0">
                <a:solidFill>
                  <a:srgbClr val="3333CC"/>
                </a:solidFill>
                <a:latin typeface="Arial"/>
                <a:ea typeface="Arial"/>
                <a:cs typeface="Arial"/>
              </a:rPr>
              <a:t> </a:t>
            </a:r>
            <a:r>
              <a:rPr lang="en-US" altLang="zh-CN" sz="1800" spc="0" dirty="0">
                <a:solidFill>
                  <a:srgbClr val="3333CC"/>
                </a:solidFill>
                <a:latin typeface="Arial"/>
                <a:ea typeface="Arial"/>
                <a:cs typeface="Arial"/>
              </a:rPr>
              <a:t>TITLE</a:t>
            </a:r>
            <a:r>
              <a:rPr lang="en-US" altLang="zh-CN" sz="1800" spc="-8" dirty="0">
                <a:solidFill>
                  <a:srgbClr val="3333CC"/>
                </a:solidFill>
                <a:latin typeface="Arial"/>
                <a:ea typeface="Arial"/>
                <a:cs typeface="Arial"/>
              </a:rPr>
              <a:t> </a:t>
            </a:r>
            <a:r>
              <a:rPr lang="en-US" altLang="zh-CN" sz="1800" spc="-1" dirty="0">
                <a:solidFill>
                  <a:srgbClr val="3333CC"/>
                </a:solidFill>
                <a:latin typeface="Arial"/>
                <a:ea typeface="Arial"/>
                <a:cs typeface="Arial"/>
              </a:rPr>
              <a:t>DEFENSE</a:t>
            </a:r>
            <a:r>
              <a:rPr lang="en-US" altLang="zh-CN" sz="1800" dirty="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a:latin typeface="Arial"/>
              <a:ea typeface="Arial"/>
              <a:cs typeface="Arial"/>
            </a:endParaRPr>
          </a:p>
        </p:txBody>
      </p:sp>
      <p:sp>
        <p:nvSpPr>
          <p:cNvPr id="12" name="Text Box12"/>
          <p:cNvSpPr txBox="1"/>
          <p:nvPr/>
        </p:nvSpPr>
        <p:spPr>
          <a:xfrm>
            <a:off x="3491880" y="2257870"/>
            <a:ext cx="2448271"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619125" y="6237312"/>
            <a:ext cx="7553275"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dirty="0" smtClean="0">
                <a:solidFill>
                  <a:srgbClr val="FF0000"/>
                </a:solidFill>
                <a:latin typeface="Arial"/>
                <a:ea typeface="Arial"/>
                <a:cs typeface="Arial"/>
              </a:rPr>
              <a:t>Suman Priya Sahu CSE-201711357 &amp; Manisha Panda CSE- 201741413  </a:t>
            </a:r>
            <a:endParaRPr lang="en-US" altLang="zh-CN" sz="1800" dirty="0">
              <a:latin typeface="Arial"/>
              <a:ea typeface="Arial"/>
              <a:cs typeface="Arial"/>
            </a:endParaRPr>
          </a:p>
        </p:txBody>
      </p:sp>
      <p:sp>
        <p:nvSpPr>
          <p:cNvPr id="21" name="Text Box21"/>
          <p:cNvSpPr txBox="1"/>
          <p:nvPr/>
        </p:nvSpPr>
        <p:spPr>
          <a:xfrm>
            <a:off x="8395134" y="6165304"/>
            <a:ext cx="497346"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[2]</a:t>
            </a:r>
            <a:endParaRPr lang="en-US" altLang="zh-CN" sz="2800" dirty="0">
              <a:latin typeface="Arial"/>
              <a:ea typeface="Arial"/>
              <a:cs typeface="Arial"/>
            </a:endParaRPr>
          </a:p>
        </p:txBody>
      </p:sp>
      <p:sp>
        <p:nvSpPr>
          <p:cNvPr id="23" name="TextBox 22"/>
          <p:cNvSpPr txBox="1"/>
          <p:nvPr/>
        </p:nvSpPr>
        <p:spPr>
          <a:xfrm>
            <a:off x="971600" y="2060848"/>
            <a:ext cx="3528392" cy="3539430"/>
          </a:xfrm>
          <a:prstGeom prst="rect">
            <a:avLst/>
          </a:prstGeom>
          <a:noFill/>
        </p:spPr>
        <p:txBody>
          <a:bodyPr wrap="square" rtlCol="0">
            <a:spAutoFit/>
          </a:bodyPr>
          <a:lstStyle/>
          <a:p>
            <a:pPr>
              <a:buFont typeface="Arial" pitchFamily="34" charset="0"/>
              <a:buChar char="•"/>
            </a:pPr>
            <a:r>
              <a:rPr lang="en-IN" sz="3200" dirty="0" smtClean="0">
                <a:solidFill>
                  <a:schemeClr val="tx1">
                    <a:lumMod val="85000"/>
                    <a:lumOff val="15000"/>
                  </a:schemeClr>
                </a:solidFill>
                <a:latin typeface="Centaur" pitchFamily="18" charset="0"/>
              </a:rPr>
              <a:t>Introduction</a:t>
            </a:r>
          </a:p>
          <a:p>
            <a:pPr>
              <a:buFont typeface="Arial" pitchFamily="34" charset="0"/>
              <a:buChar char="•"/>
            </a:pPr>
            <a:r>
              <a:rPr lang="en-IN" sz="3200" dirty="0" smtClean="0">
                <a:solidFill>
                  <a:schemeClr val="tx1">
                    <a:lumMod val="85000"/>
                    <a:lumOff val="15000"/>
                  </a:schemeClr>
                </a:solidFill>
                <a:latin typeface="Centaur" pitchFamily="18" charset="0"/>
              </a:rPr>
              <a:t>Objective</a:t>
            </a:r>
          </a:p>
          <a:p>
            <a:pPr>
              <a:buFont typeface="Arial" pitchFamily="34" charset="0"/>
              <a:buChar char="•"/>
            </a:pPr>
            <a:r>
              <a:rPr lang="en-IN" sz="3200" dirty="0" smtClean="0">
                <a:solidFill>
                  <a:schemeClr val="tx1">
                    <a:lumMod val="85000"/>
                    <a:lumOff val="15000"/>
                  </a:schemeClr>
                </a:solidFill>
                <a:latin typeface="Centaur" pitchFamily="18" charset="0"/>
              </a:rPr>
              <a:t>Methodology</a:t>
            </a:r>
          </a:p>
          <a:p>
            <a:pPr>
              <a:buFont typeface="Arial" pitchFamily="34" charset="0"/>
              <a:buChar char="•"/>
            </a:pPr>
            <a:r>
              <a:rPr lang="en-IN" sz="3200" dirty="0" smtClean="0">
                <a:solidFill>
                  <a:schemeClr val="tx1">
                    <a:lumMod val="85000"/>
                    <a:lumOff val="15000"/>
                  </a:schemeClr>
                </a:solidFill>
                <a:latin typeface="Centaur" pitchFamily="18" charset="0"/>
              </a:rPr>
              <a:t>Outcomes</a:t>
            </a:r>
          </a:p>
          <a:p>
            <a:pPr>
              <a:buFont typeface="Arial" pitchFamily="34" charset="0"/>
              <a:buChar char="•"/>
            </a:pPr>
            <a:r>
              <a:rPr lang="en-IN" sz="3200" dirty="0" smtClean="0">
                <a:solidFill>
                  <a:schemeClr val="tx1">
                    <a:lumMod val="85000"/>
                    <a:lumOff val="15000"/>
                  </a:schemeClr>
                </a:solidFill>
                <a:latin typeface="Centaur" pitchFamily="18" charset="0"/>
              </a:rPr>
              <a:t>Advantages</a:t>
            </a:r>
          </a:p>
          <a:p>
            <a:pPr>
              <a:buFont typeface="Arial" pitchFamily="34" charset="0"/>
              <a:buChar char="•"/>
            </a:pPr>
            <a:r>
              <a:rPr lang="en-IN" sz="3200" dirty="0" smtClean="0">
                <a:solidFill>
                  <a:schemeClr val="tx1">
                    <a:lumMod val="85000"/>
                    <a:lumOff val="15000"/>
                  </a:schemeClr>
                </a:solidFill>
                <a:latin typeface="Centaur" pitchFamily="18" charset="0"/>
              </a:rPr>
              <a:t>Conclusion</a:t>
            </a:r>
          </a:p>
          <a:p>
            <a:pPr>
              <a:buFont typeface="Arial" pitchFamily="34" charset="0"/>
              <a:buChar char="•"/>
            </a:pPr>
            <a:r>
              <a:rPr lang="en-IN" sz="3200" dirty="0" smtClean="0">
                <a:solidFill>
                  <a:schemeClr val="tx1">
                    <a:lumMod val="85000"/>
                    <a:lumOff val="15000"/>
                  </a:schemeClr>
                </a:solidFill>
                <a:latin typeface="Centaur" pitchFamily="18" charset="0"/>
              </a:rPr>
              <a:t>Reference</a:t>
            </a:r>
          </a:p>
        </p:txBody>
      </p:sp>
      <p:sp>
        <p:nvSpPr>
          <p:cNvPr id="13" name="TextBox 12"/>
          <p:cNvSpPr txBox="1"/>
          <p:nvPr/>
        </p:nvSpPr>
        <p:spPr>
          <a:xfrm>
            <a:off x="3563888" y="764704"/>
            <a:ext cx="1826334" cy="584775"/>
          </a:xfrm>
          <a:prstGeom prst="rect">
            <a:avLst/>
          </a:prstGeom>
          <a:noFill/>
        </p:spPr>
        <p:txBody>
          <a:bodyPr wrap="square" rtlCol="0">
            <a:spAutoFit/>
          </a:bodyPr>
          <a:lstStyle/>
          <a:p>
            <a:r>
              <a:rPr lang="en-IN" sz="3200" b="1" dirty="0" smtClean="0">
                <a:solidFill>
                  <a:srgbClr val="FF0000"/>
                </a:solidFill>
              </a:rPr>
              <a:t>CONTENT</a:t>
            </a:r>
            <a:endParaRPr lang="en-IN" sz="3200" b="1"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ath1"/>
          <p:cNvSpPr/>
          <p:nvPr/>
        </p:nvSpPr>
        <p:spPr>
          <a:xfrm>
            <a:off x="0" y="0"/>
            <a:ext cx="9144000" cy="6858000"/>
          </a:xfrm>
          <a:custGeom>
            <a:avLst/>
            <a:gdLst/>
            <a:ahLst/>
            <a:cxnLst/>
            <a:rect l="l" t="t" r="r" b="b"/>
            <a:pathLst>
              <a:path w="9144000" h="6858000">
                <a:moveTo>
                  <a:pt x="0" y="0"/>
                </a:moveTo>
                <a:lnTo>
                  <a:pt x="9144000" y="0"/>
                </a:lnTo>
                <a:lnTo>
                  <a:pt x="9144000" y="6858000"/>
                </a:lnTo>
                <a:lnTo>
                  <a:pt x="0" y="6858000"/>
                </a:lnTo>
                <a:lnTo>
                  <a:pt x="0" y="0"/>
                </a:lnTo>
                <a:close/>
              </a:path>
            </a:pathLst>
          </a:custGeom>
          <a:solidFill>
            <a:srgbClr val="FFFFFF">
              <a:alpha val="100000"/>
            </a:srgbClr>
          </a:solidFill>
          <a:ln w="0" cap="sq">
            <a:solidFill>
              <a:srgbClr val="FFFFFF"/>
            </a:solidFill>
            <a:prstDash val="solid"/>
          </a:ln>
        </p:spPr>
        <p:txBody>
          <a:bodyPr rtlCol="0" anchor="ctr"/>
          <a:lstStyle/>
          <a:p>
            <a:pPr algn="ctr"/>
            <a:r>
              <a:rPr lang="en-US" altLang="zh-CN" sz="3600" b="1" dirty="0" smtClean="0">
                <a:solidFill>
                  <a:srgbClr val="FF0000"/>
                </a:solidFill>
              </a:rPr>
              <a:t>INTRODUCTION</a:t>
            </a:r>
          </a:p>
          <a:p>
            <a:pPr algn="ctr"/>
            <a:endParaRPr lang="en-US" altLang="zh-CN" sz="3600" b="1" dirty="0" smtClean="0">
              <a:solidFill>
                <a:srgbClr val="FF0000"/>
              </a:solidFill>
            </a:endParaRPr>
          </a:p>
          <a:p>
            <a:pPr algn="ctr"/>
            <a:endParaRPr lang="en-US" altLang="zh-CN" sz="3600" b="1" dirty="0" smtClean="0">
              <a:solidFill>
                <a:srgbClr val="FF0000"/>
              </a:solidFill>
            </a:endParaRPr>
          </a:p>
          <a:p>
            <a:pPr algn="ctr"/>
            <a:endParaRPr lang="en-US" altLang="zh-CN" sz="3600" b="1" dirty="0" smtClean="0">
              <a:solidFill>
                <a:srgbClr val="FF0000"/>
              </a:solidFill>
            </a:endParaRPr>
          </a:p>
          <a:p>
            <a:pPr algn="ctr"/>
            <a:endParaRPr lang="en-US" altLang="zh-CN" sz="3600" b="1" dirty="0" smtClean="0">
              <a:solidFill>
                <a:srgbClr val="FF0000"/>
              </a:solidFill>
            </a:endParaRPr>
          </a:p>
          <a:p>
            <a:pPr algn="ctr"/>
            <a:endParaRPr lang="en-US" altLang="zh-CN" sz="3600" b="1" dirty="0" smtClean="0">
              <a:solidFill>
                <a:srgbClr val="FF0000"/>
              </a:solidFill>
            </a:endParaRPr>
          </a:p>
          <a:p>
            <a:pPr algn="ctr"/>
            <a:endParaRPr lang="en-US" altLang="zh-CN" sz="3600" b="1" dirty="0" smtClean="0">
              <a:solidFill>
                <a:srgbClr val="FF0000"/>
              </a:solidFill>
            </a:endParaRPr>
          </a:p>
          <a:p>
            <a:pPr algn="ctr"/>
            <a:endParaRPr lang="en-US" altLang="zh-CN" sz="3600" b="1" dirty="0" smtClean="0">
              <a:solidFill>
                <a:srgbClr val="FF0000"/>
              </a:solidFill>
            </a:endParaRPr>
          </a:p>
          <a:p>
            <a:pPr algn="ctr"/>
            <a:endParaRPr lang="en-US" altLang="zh-CN" sz="3600" b="1" dirty="0" smtClean="0">
              <a:solidFill>
                <a:srgbClr val="FF0000"/>
              </a:solidFill>
            </a:endParaRPr>
          </a:p>
          <a:p>
            <a:pPr algn="ctr"/>
            <a:endParaRPr lang="en-US" altLang="zh-CN" sz="3600" b="1" dirty="0">
              <a:solidFill>
                <a:srgbClr val="FF0000"/>
              </a:solidFill>
            </a:endParaRPr>
          </a:p>
        </p:txBody>
      </p:sp>
      <p:sp>
        <p:nvSpPr>
          <p:cNvPr id="2" name="Path2"/>
          <p:cNvSpPr/>
          <p:nvPr/>
        </p:nvSpPr>
        <p:spPr>
          <a:xfrm>
            <a:off x="-19334656" y="-13276856"/>
            <a:ext cx="47904400"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0" y="-18727836"/>
            <a:ext cx="47904400"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1892300" y="-1131888"/>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795588" y="3529013"/>
            <a:ext cx="6124575" cy="533400"/>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0" name="Text Box10"/>
          <p:cNvSpPr txBox="1"/>
          <p:nvPr/>
        </p:nvSpPr>
        <p:spPr>
          <a:xfrm>
            <a:off x="323850" y="319736"/>
            <a:ext cx="5507128" cy="214426"/>
          </a:xfrm>
          <a:prstGeom prst="rect">
            <a:avLst/>
          </a:prstGeom>
        </p:spPr>
        <p:txBody>
          <a:bodyPr wrap="square" lIns="0" tIns="0" rIns="0" rtlCol="0">
            <a:spAutoFit/>
          </a:bodyPr>
          <a:lstStyle/>
          <a:p>
            <a:pPr algn="l">
              <a:lnSpc>
                <a:spcPts val="0"/>
              </a:lnSpc>
            </a:pPr>
            <a:endParaRPr/>
          </a:p>
          <a:p>
            <a:pPr algn="l" rtl="0">
              <a:lnSpc>
                <a:spcPts val="1688"/>
              </a:lnSpc>
            </a:pPr>
            <a:r>
              <a:rPr lang="en-US" altLang="zh-CN" sz="1800" spc="-1" dirty="0">
                <a:solidFill>
                  <a:srgbClr val="3333CC"/>
                </a:solidFill>
                <a:latin typeface="Arial"/>
                <a:ea typeface="Arial"/>
                <a:cs typeface="Arial"/>
              </a:rPr>
              <a:t>B.TECH</a:t>
            </a:r>
            <a:r>
              <a:rPr lang="en-US" altLang="zh-CN" sz="1800" spc="496" dirty="0">
                <a:solidFill>
                  <a:srgbClr val="3333CC"/>
                </a:solidFill>
                <a:latin typeface="Arial"/>
                <a:ea typeface="Arial"/>
                <a:cs typeface="Arial"/>
              </a:rPr>
              <a:t> </a:t>
            </a:r>
            <a:r>
              <a:rPr lang="en-US" altLang="zh-CN" sz="1800" spc="0" dirty="0">
                <a:solidFill>
                  <a:srgbClr val="3333CC"/>
                </a:solidFill>
                <a:latin typeface="Arial"/>
                <a:ea typeface="Arial"/>
                <a:cs typeface="Arial"/>
              </a:rPr>
              <a:t>TITLE</a:t>
            </a:r>
            <a:r>
              <a:rPr lang="en-US" altLang="zh-CN" sz="1800" spc="-8" dirty="0">
                <a:solidFill>
                  <a:srgbClr val="3333CC"/>
                </a:solidFill>
                <a:latin typeface="Arial"/>
                <a:ea typeface="Arial"/>
                <a:cs typeface="Arial"/>
              </a:rPr>
              <a:t> </a:t>
            </a:r>
            <a:r>
              <a:rPr lang="en-US" altLang="zh-CN" sz="1800" spc="-1" dirty="0">
                <a:solidFill>
                  <a:srgbClr val="3333CC"/>
                </a:solidFill>
                <a:latin typeface="Arial"/>
                <a:ea typeface="Arial"/>
                <a:cs typeface="Arial"/>
              </a:rPr>
              <a:t>DEFENSE</a:t>
            </a:r>
            <a:r>
              <a:rPr lang="en-US" altLang="zh-CN" sz="1800" dirty="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a:latin typeface="Arial"/>
              <a:ea typeface="Arial"/>
              <a:cs typeface="Arial"/>
            </a:endParaRPr>
          </a:p>
        </p:txBody>
      </p:sp>
      <p:sp>
        <p:nvSpPr>
          <p:cNvPr id="12" name="Text Box12"/>
          <p:cNvSpPr txBox="1"/>
          <p:nvPr/>
        </p:nvSpPr>
        <p:spPr>
          <a:xfrm>
            <a:off x="3491880" y="2257870"/>
            <a:ext cx="2448271"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619125" y="6237312"/>
            <a:ext cx="7553275"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dirty="0" smtClean="0">
                <a:solidFill>
                  <a:srgbClr val="FF0000"/>
                </a:solidFill>
                <a:latin typeface="Arial"/>
                <a:ea typeface="Arial"/>
                <a:cs typeface="Arial"/>
              </a:rPr>
              <a:t>Suman Priya Sahu CSE-201711357 &amp; Manisha Panda CSE- 201741413  </a:t>
            </a:r>
            <a:endParaRPr lang="en-US" altLang="zh-CN" sz="1800" dirty="0">
              <a:latin typeface="Arial"/>
              <a:ea typeface="Arial"/>
              <a:cs typeface="Arial"/>
            </a:endParaRPr>
          </a:p>
        </p:txBody>
      </p:sp>
      <p:sp>
        <p:nvSpPr>
          <p:cNvPr id="21" name="Text Box21"/>
          <p:cNvSpPr txBox="1"/>
          <p:nvPr/>
        </p:nvSpPr>
        <p:spPr>
          <a:xfrm>
            <a:off x="8395134" y="6237312"/>
            <a:ext cx="425338"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[3]</a:t>
            </a:r>
            <a:endParaRPr lang="en-US" altLang="zh-CN" sz="2800" dirty="0">
              <a:latin typeface="Arial"/>
              <a:ea typeface="Arial"/>
              <a:cs typeface="Arial"/>
            </a:endParaRPr>
          </a:p>
        </p:txBody>
      </p:sp>
      <p:sp>
        <p:nvSpPr>
          <p:cNvPr id="13" name="TextBox 12"/>
          <p:cNvSpPr txBox="1"/>
          <p:nvPr/>
        </p:nvSpPr>
        <p:spPr>
          <a:xfrm>
            <a:off x="683568" y="1556792"/>
            <a:ext cx="8280920" cy="2062103"/>
          </a:xfrm>
          <a:prstGeom prst="rect">
            <a:avLst/>
          </a:prstGeom>
          <a:noFill/>
        </p:spPr>
        <p:txBody>
          <a:bodyPr wrap="square" rtlCol="0">
            <a:spAutoFit/>
          </a:bodyPr>
          <a:lstStyle/>
          <a:p>
            <a:r>
              <a:rPr lang="en-IN" dirty="0" smtClean="0"/>
              <a:t>A </a:t>
            </a:r>
            <a:r>
              <a:rPr lang="en-IN" b="1" dirty="0" smtClean="0"/>
              <a:t>Wireless sensor network</a:t>
            </a:r>
            <a:r>
              <a:rPr lang="en-IN" dirty="0" smtClean="0"/>
              <a:t> can be defined as a</a:t>
            </a:r>
            <a:r>
              <a:rPr lang="en-IN" b="1" dirty="0" smtClean="0"/>
              <a:t> </a:t>
            </a:r>
            <a:r>
              <a:rPr lang="en-IN" dirty="0" smtClean="0"/>
              <a:t>network of devices that can communicate the information gathered from a monitored field through wireless links.</a:t>
            </a:r>
          </a:p>
          <a:p>
            <a:r>
              <a:rPr lang="en-IN" dirty="0" smtClean="0"/>
              <a:t> </a:t>
            </a:r>
          </a:p>
          <a:p>
            <a:pPr>
              <a:buFont typeface="Arial" pitchFamily="34" charset="0"/>
              <a:buChar char="•"/>
            </a:pPr>
            <a:r>
              <a:rPr lang="en-IN" dirty="0" smtClean="0"/>
              <a:t>A sink or a base station acts like an interface between users and the network,</a:t>
            </a:r>
          </a:p>
          <a:p>
            <a:r>
              <a:rPr lang="en-IN" dirty="0" smtClean="0"/>
              <a:t>One can retrieve information from the network by gathering results from the sink</a:t>
            </a:r>
          </a:p>
          <a:p>
            <a:r>
              <a:rPr lang="en-IN" dirty="0" smtClean="0"/>
              <a:t>A wireless sensor network contains thousands of sensor nodes which are being communicated by using radio signals</a:t>
            </a:r>
            <a:r>
              <a:rPr lang="en-IN" sz="2000" dirty="0" smtClean="0"/>
              <a:t>.</a:t>
            </a:r>
          </a:p>
        </p:txBody>
      </p:sp>
      <p:pic>
        <p:nvPicPr>
          <p:cNvPr id="14" name="Picture 13" descr="gfg_wireless_sensor_network.png"/>
          <p:cNvPicPr>
            <a:picLocks noChangeAspect="1"/>
          </p:cNvPicPr>
          <p:nvPr/>
        </p:nvPicPr>
        <p:blipFill>
          <a:blip r:embed="rId3" cstate="print"/>
          <a:stretch>
            <a:fillRect/>
          </a:stretch>
        </p:blipFill>
        <p:spPr>
          <a:xfrm>
            <a:off x="1547664" y="4221088"/>
            <a:ext cx="6667500" cy="1656184"/>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ath1"/>
          <p:cNvSpPr/>
          <p:nvPr/>
        </p:nvSpPr>
        <p:spPr>
          <a:xfrm>
            <a:off x="36512" y="0"/>
            <a:ext cx="9144000" cy="6858000"/>
          </a:xfrm>
          <a:custGeom>
            <a:avLst/>
            <a:gdLst/>
            <a:ahLst/>
            <a:cxnLst/>
            <a:rect l="l" t="t" r="r" b="b"/>
            <a:pathLst>
              <a:path w="9144000" h="6858000">
                <a:moveTo>
                  <a:pt x="0" y="0"/>
                </a:moveTo>
                <a:lnTo>
                  <a:pt x="9144000" y="0"/>
                </a:lnTo>
                <a:lnTo>
                  <a:pt x="9144000" y="6858000"/>
                </a:lnTo>
                <a:lnTo>
                  <a:pt x="0" y="6858000"/>
                </a:lnTo>
                <a:lnTo>
                  <a:pt x="0" y="0"/>
                </a:lnTo>
                <a:close/>
              </a:path>
            </a:pathLst>
          </a:custGeom>
          <a:solidFill>
            <a:srgbClr val="FFFFFF">
              <a:alpha val="100000"/>
            </a:srgbClr>
          </a:solidFill>
          <a:ln w="0" cap="sq">
            <a:solidFill>
              <a:srgbClr val="FFFFFF"/>
            </a:solidFill>
            <a:prstDash val="solid"/>
          </a:ln>
        </p:spPr>
        <p:txBody>
          <a:bodyPr rtlCol="0" anchor="ctr"/>
          <a:lstStyle/>
          <a:p>
            <a:pPr algn="ctr"/>
            <a:r>
              <a:rPr lang="en-US" altLang="zh-CN" sz="3600" b="1" dirty="0" smtClean="0">
                <a:solidFill>
                  <a:srgbClr val="FF0000"/>
                </a:solidFill>
              </a:rPr>
              <a:t>OBJECTIVE</a:t>
            </a:r>
          </a:p>
          <a:p>
            <a:pPr algn="ctr"/>
            <a:endParaRPr lang="en-US" altLang="zh-CN" sz="3600" b="1" dirty="0" smtClean="0">
              <a:solidFill>
                <a:srgbClr val="FF0000"/>
              </a:solidFill>
            </a:endParaRPr>
          </a:p>
          <a:p>
            <a:pPr algn="ctr"/>
            <a:endParaRPr lang="en-US" altLang="zh-CN" sz="3600" b="1" dirty="0" smtClean="0">
              <a:solidFill>
                <a:srgbClr val="FF0000"/>
              </a:solidFill>
            </a:endParaRPr>
          </a:p>
          <a:p>
            <a:pPr algn="ctr"/>
            <a:endParaRPr lang="en-US" altLang="zh-CN" sz="3600" b="1" dirty="0" smtClean="0">
              <a:solidFill>
                <a:srgbClr val="FF0000"/>
              </a:solidFill>
            </a:endParaRPr>
          </a:p>
          <a:p>
            <a:pPr algn="ctr"/>
            <a:endParaRPr lang="en-US" altLang="zh-CN" sz="3600" b="1" dirty="0" smtClean="0">
              <a:solidFill>
                <a:srgbClr val="FF0000"/>
              </a:solidFill>
            </a:endParaRPr>
          </a:p>
          <a:p>
            <a:pPr algn="ctr"/>
            <a:endParaRPr lang="en-US" altLang="zh-CN" sz="3600" b="1" dirty="0" smtClean="0">
              <a:solidFill>
                <a:srgbClr val="FF0000"/>
              </a:solidFill>
            </a:endParaRPr>
          </a:p>
          <a:p>
            <a:pPr algn="ctr"/>
            <a:endParaRPr lang="en-US" altLang="zh-CN" sz="3600" b="1" dirty="0" smtClean="0">
              <a:solidFill>
                <a:srgbClr val="FF0000"/>
              </a:solidFill>
            </a:endParaRPr>
          </a:p>
          <a:p>
            <a:pPr algn="ctr"/>
            <a:endParaRPr lang="en-US" altLang="zh-CN" sz="3600" b="1" dirty="0" smtClean="0">
              <a:solidFill>
                <a:srgbClr val="FF0000"/>
              </a:solidFill>
            </a:endParaRPr>
          </a:p>
          <a:p>
            <a:pPr algn="ctr"/>
            <a:endParaRPr lang="en-US" altLang="zh-CN" sz="3600" b="1" dirty="0" smtClean="0">
              <a:solidFill>
                <a:srgbClr val="FF0000"/>
              </a:solidFill>
            </a:endParaRPr>
          </a:p>
          <a:p>
            <a:pPr algn="ctr"/>
            <a:endParaRPr lang="en-US" altLang="zh-CN" sz="3600" b="1" dirty="0">
              <a:solidFill>
                <a:srgbClr val="FF0000"/>
              </a:solidFill>
            </a:endParaRPr>
          </a:p>
        </p:txBody>
      </p:sp>
      <p:sp>
        <p:nvSpPr>
          <p:cNvPr id="2" name="Path2"/>
          <p:cNvSpPr/>
          <p:nvPr/>
        </p:nvSpPr>
        <p:spPr>
          <a:xfrm>
            <a:off x="-19334656" y="-13276856"/>
            <a:ext cx="47904400"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0" y="-18727836"/>
            <a:ext cx="47904400"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1892300" y="-1131888"/>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795588" y="3529013"/>
            <a:ext cx="6124575" cy="533400"/>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0" name="Text Box10"/>
          <p:cNvSpPr txBox="1"/>
          <p:nvPr/>
        </p:nvSpPr>
        <p:spPr>
          <a:xfrm>
            <a:off x="323850" y="319736"/>
            <a:ext cx="5507128" cy="214426"/>
          </a:xfrm>
          <a:prstGeom prst="rect">
            <a:avLst/>
          </a:prstGeom>
        </p:spPr>
        <p:txBody>
          <a:bodyPr wrap="square" lIns="0" tIns="0" rIns="0" rtlCol="0">
            <a:spAutoFit/>
          </a:bodyPr>
          <a:lstStyle/>
          <a:p>
            <a:pPr algn="l">
              <a:lnSpc>
                <a:spcPts val="0"/>
              </a:lnSpc>
            </a:pPr>
            <a:endParaRPr/>
          </a:p>
          <a:p>
            <a:pPr algn="l" rtl="0">
              <a:lnSpc>
                <a:spcPts val="1688"/>
              </a:lnSpc>
            </a:pPr>
            <a:r>
              <a:rPr lang="en-US" altLang="zh-CN" sz="1800" spc="-1" dirty="0">
                <a:solidFill>
                  <a:srgbClr val="3333CC"/>
                </a:solidFill>
                <a:latin typeface="Arial"/>
                <a:ea typeface="Arial"/>
                <a:cs typeface="Arial"/>
              </a:rPr>
              <a:t>B.TECH</a:t>
            </a:r>
            <a:r>
              <a:rPr lang="en-US" altLang="zh-CN" sz="1800" spc="496" dirty="0">
                <a:solidFill>
                  <a:srgbClr val="3333CC"/>
                </a:solidFill>
                <a:latin typeface="Arial"/>
                <a:ea typeface="Arial"/>
                <a:cs typeface="Arial"/>
              </a:rPr>
              <a:t> </a:t>
            </a:r>
            <a:r>
              <a:rPr lang="en-US" altLang="zh-CN" sz="1800" spc="0" dirty="0">
                <a:solidFill>
                  <a:srgbClr val="3333CC"/>
                </a:solidFill>
                <a:latin typeface="Arial"/>
                <a:ea typeface="Arial"/>
                <a:cs typeface="Arial"/>
              </a:rPr>
              <a:t>TITLE</a:t>
            </a:r>
            <a:r>
              <a:rPr lang="en-US" altLang="zh-CN" sz="1800" spc="-8" dirty="0">
                <a:solidFill>
                  <a:srgbClr val="3333CC"/>
                </a:solidFill>
                <a:latin typeface="Arial"/>
                <a:ea typeface="Arial"/>
                <a:cs typeface="Arial"/>
              </a:rPr>
              <a:t> </a:t>
            </a:r>
            <a:r>
              <a:rPr lang="en-US" altLang="zh-CN" sz="1800" spc="-1" dirty="0">
                <a:solidFill>
                  <a:srgbClr val="3333CC"/>
                </a:solidFill>
                <a:latin typeface="Arial"/>
                <a:ea typeface="Arial"/>
                <a:cs typeface="Arial"/>
              </a:rPr>
              <a:t>DEFENSE</a:t>
            </a:r>
            <a:r>
              <a:rPr lang="en-US" altLang="zh-CN" sz="1800" dirty="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a:latin typeface="Arial"/>
              <a:ea typeface="Arial"/>
              <a:cs typeface="Arial"/>
            </a:endParaRPr>
          </a:p>
        </p:txBody>
      </p:sp>
      <p:sp>
        <p:nvSpPr>
          <p:cNvPr id="12" name="Text Box12"/>
          <p:cNvSpPr txBox="1"/>
          <p:nvPr/>
        </p:nvSpPr>
        <p:spPr>
          <a:xfrm>
            <a:off x="3491880" y="2257870"/>
            <a:ext cx="2448271"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619125" y="6237312"/>
            <a:ext cx="7553275"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dirty="0" smtClean="0">
                <a:solidFill>
                  <a:srgbClr val="FF0000"/>
                </a:solidFill>
                <a:latin typeface="Arial"/>
                <a:ea typeface="Arial"/>
                <a:cs typeface="Arial"/>
              </a:rPr>
              <a:t>Suman Priya Sahu CSE-201711357 &amp; Manisha Panda CSE- 201741413  </a:t>
            </a:r>
            <a:endParaRPr lang="en-US" altLang="zh-CN" sz="1800" dirty="0">
              <a:latin typeface="Arial"/>
              <a:ea typeface="Arial"/>
              <a:cs typeface="Arial"/>
            </a:endParaRPr>
          </a:p>
        </p:txBody>
      </p:sp>
      <p:sp>
        <p:nvSpPr>
          <p:cNvPr id="21" name="Text Box21"/>
          <p:cNvSpPr txBox="1"/>
          <p:nvPr/>
        </p:nvSpPr>
        <p:spPr>
          <a:xfrm>
            <a:off x="8395134" y="6237312"/>
            <a:ext cx="497346"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[4]</a:t>
            </a:r>
            <a:endParaRPr lang="en-US" altLang="zh-CN" sz="2800" dirty="0">
              <a:latin typeface="Arial"/>
              <a:ea typeface="Arial"/>
              <a:cs typeface="Arial"/>
            </a:endParaRPr>
          </a:p>
        </p:txBody>
      </p:sp>
      <p:sp>
        <p:nvSpPr>
          <p:cNvPr id="13" name="TextBox 12"/>
          <p:cNvSpPr txBox="1"/>
          <p:nvPr/>
        </p:nvSpPr>
        <p:spPr>
          <a:xfrm>
            <a:off x="971600" y="2060848"/>
            <a:ext cx="7776864" cy="3631763"/>
          </a:xfrm>
          <a:prstGeom prst="rect">
            <a:avLst/>
          </a:prstGeom>
          <a:noFill/>
        </p:spPr>
        <p:txBody>
          <a:bodyPr wrap="square" rtlCol="0">
            <a:spAutoFit/>
          </a:bodyPr>
          <a:lstStyle/>
          <a:p>
            <a:r>
              <a:rPr lang="en-US" sz="2000" dirty="0" smtClean="0">
                <a:cs typeface="Narkisim" pitchFamily="34" charset="-79"/>
              </a:rPr>
              <a:t>Our goal for this project was to use Advance Technology of Wireless Sensor Network in order to develop,analyse and to minimize the energy consumption for communication protocol in IOT application</a:t>
            </a:r>
            <a:r>
              <a:rPr lang="en-US" sz="2400" dirty="0" smtClean="0">
                <a:cs typeface="Narkisim" pitchFamily="34" charset="-79"/>
              </a:rPr>
              <a:t>.</a:t>
            </a:r>
            <a:endParaRPr lang="en-IN" sz="2000" dirty="0" smtClean="0"/>
          </a:p>
          <a:p>
            <a:endParaRPr lang="en-IN" sz="2000" dirty="0" smtClean="0"/>
          </a:p>
          <a:p>
            <a:pPr>
              <a:buFont typeface="Arial" pitchFamily="34" charset="0"/>
              <a:buChar char="•"/>
            </a:pPr>
            <a:r>
              <a:rPr lang="en-IN" sz="2000" dirty="0" smtClean="0"/>
              <a:t>As per the requirement a proper balance between communication and signal/data processing capabilities should be maintained.</a:t>
            </a:r>
          </a:p>
          <a:p>
            <a:endParaRPr lang="en-IN" sz="2000" dirty="0" smtClean="0"/>
          </a:p>
          <a:p>
            <a:pPr>
              <a:buFont typeface="Arial" pitchFamily="34" charset="0"/>
              <a:buChar char="•"/>
            </a:pPr>
            <a:r>
              <a:rPr lang="en-IN" sz="2000" dirty="0" smtClean="0"/>
              <a:t>Once we get a good fit ,we will use LEACH Protocol to reduced energy consumption by each network sensor node</a:t>
            </a:r>
            <a:r>
              <a:rPr lang="en-IN" sz="2400" dirty="0" smtClean="0"/>
              <a:t>.</a:t>
            </a:r>
          </a:p>
          <a:p>
            <a:endParaRPr lang="en-IN" sz="2400" dirty="0" smtClean="0"/>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ath1"/>
          <p:cNvSpPr/>
          <p:nvPr/>
        </p:nvSpPr>
        <p:spPr>
          <a:xfrm>
            <a:off x="0" y="0"/>
            <a:ext cx="9144000" cy="6858000"/>
          </a:xfrm>
          <a:custGeom>
            <a:avLst/>
            <a:gdLst/>
            <a:ahLst/>
            <a:cxnLst/>
            <a:rect l="l" t="t" r="r" b="b"/>
            <a:pathLst>
              <a:path w="9144000" h="6858000">
                <a:moveTo>
                  <a:pt x="0" y="0"/>
                </a:moveTo>
                <a:lnTo>
                  <a:pt x="9144000" y="0"/>
                </a:lnTo>
                <a:lnTo>
                  <a:pt x="9144000" y="6858000"/>
                </a:lnTo>
                <a:lnTo>
                  <a:pt x="0" y="6858000"/>
                </a:lnTo>
                <a:lnTo>
                  <a:pt x="0" y="0"/>
                </a:lnTo>
                <a:close/>
              </a:path>
            </a:pathLst>
          </a:custGeom>
          <a:solidFill>
            <a:srgbClr val="FFFFFF">
              <a:alpha val="100000"/>
            </a:srgbClr>
          </a:solidFill>
          <a:ln w="0" cap="sq">
            <a:solidFill>
              <a:srgbClr val="FFFFFF"/>
            </a:solidFill>
            <a:prstDash val="solid"/>
          </a:ln>
        </p:spPr>
        <p:txBody>
          <a:bodyPr rtlCol="0" anchor="ctr"/>
          <a:lstStyle/>
          <a:p>
            <a:pPr algn="ctr"/>
            <a:r>
              <a:rPr lang="en-US" altLang="zh-CN" sz="3600" b="1" dirty="0" smtClean="0">
                <a:solidFill>
                  <a:srgbClr val="FF0000"/>
                </a:solidFill>
              </a:rPr>
              <a:t>METHODOLOGY</a:t>
            </a:r>
          </a:p>
          <a:p>
            <a:pPr algn="ctr"/>
            <a:endParaRPr lang="en-US" altLang="zh-CN" sz="3600" b="1" dirty="0" smtClean="0">
              <a:solidFill>
                <a:srgbClr val="FF0000"/>
              </a:solidFill>
            </a:endParaRPr>
          </a:p>
          <a:p>
            <a:pPr algn="ctr"/>
            <a:endParaRPr lang="en-US" altLang="zh-CN" sz="3600" b="1" dirty="0" smtClean="0">
              <a:solidFill>
                <a:srgbClr val="FF0000"/>
              </a:solidFill>
            </a:endParaRPr>
          </a:p>
          <a:p>
            <a:pPr algn="ctr"/>
            <a:endParaRPr lang="en-US" altLang="zh-CN" sz="3600" b="1" dirty="0" smtClean="0">
              <a:solidFill>
                <a:srgbClr val="FF0000"/>
              </a:solidFill>
            </a:endParaRPr>
          </a:p>
          <a:p>
            <a:pPr algn="ctr"/>
            <a:endParaRPr lang="en-US" altLang="zh-CN" sz="3600" b="1" dirty="0" smtClean="0">
              <a:solidFill>
                <a:srgbClr val="FF0000"/>
              </a:solidFill>
            </a:endParaRPr>
          </a:p>
          <a:p>
            <a:pPr algn="ctr"/>
            <a:endParaRPr lang="en-US" altLang="zh-CN" sz="3600" b="1" dirty="0" smtClean="0">
              <a:solidFill>
                <a:srgbClr val="FF0000"/>
              </a:solidFill>
            </a:endParaRPr>
          </a:p>
          <a:p>
            <a:pPr algn="ctr"/>
            <a:endParaRPr lang="en-US" altLang="zh-CN" sz="3600" b="1" dirty="0" smtClean="0">
              <a:solidFill>
                <a:srgbClr val="FF0000"/>
              </a:solidFill>
            </a:endParaRPr>
          </a:p>
          <a:p>
            <a:pPr algn="ctr"/>
            <a:endParaRPr lang="en-US" altLang="zh-CN" sz="3600" b="1" dirty="0" smtClean="0">
              <a:solidFill>
                <a:srgbClr val="FF0000"/>
              </a:solidFill>
            </a:endParaRPr>
          </a:p>
          <a:p>
            <a:pPr algn="ctr"/>
            <a:endParaRPr lang="en-US" altLang="zh-CN" sz="3600" b="1" dirty="0" smtClean="0">
              <a:solidFill>
                <a:srgbClr val="FF0000"/>
              </a:solidFill>
            </a:endParaRPr>
          </a:p>
          <a:p>
            <a:pPr algn="ctr"/>
            <a:endParaRPr lang="en-US" altLang="zh-CN" sz="3600" b="1" dirty="0">
              <a:solidFill>
                <a:srgbClr val="FF0000"/>
              </a:solidFill>
            </a:endParaRPr>
          </a:p>
        </p:txBody>
      </p:sp>
      <p:sp>
        <p:nvSpPr>
          <p:cNvPr id="2" name="Path2"/>
          <p:cNvSpPr/>
          <p:nvPr/>
        </p:nvSpPr>
        <p:spPr>
          <a:xfrm>
            <a:off x="-19406664" y="-13420872"/>
            <a:ext cx="47904400"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0" y="-18727836"/>
            <a:ext cx="47904400"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1892300" y="-1131888"/>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795588" y="3529013"/>
            <a:ext cx="6124575" cy="533400"/>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0" name="Text Box10"/>
          <p:cNvSpPr txBox="1"/>
          <p:nvPr/>
        </p:nvSpPr>
        <p:spPr>
          <a:xfrm>
            <a:off x="323850" y="319736"/>
            <a:ext cx="5507128" cy="214426"/>
          </a:xfrm>
          <a:prstGeom prst="rect">
            <a:avLst/>
          </a:prstGeom>
        </p:spPr>
        <p:txBody>
          <a:bodyPr wrap="square" lIns="0" tIns="0" rIns="0" rtlCol="0">
            <a:spAutoFit/>
          </a:bodyPr>
          <a:lstStyle/>
          <a:p>
            <a:pPr algn="l">
              <a:lnSpc>
                <a:spcPts val="0"/>
              </a:lnSpc>
            </a:pPr>
            <a:endParaRPr/>
          </a:p>
          <a:p>
            <a:pPr algn="l" rtl="0">
              <a:lnSpc>
                <a:spcPts val="1688"/>
              </a:lnSpc>
            </a:pPr>
            <a:r>
              <a:rPr lang="en-US" altLang="zh-CN" sz="1800" spc="-1" dirty="0">
                <a:solidFill>
                  <a:srgbClr val="3333CC"/>
                </a:solidFill>
                <a:latin typeface="Arial"/>
                <a:ea typeface="Arial"/>
                <a:cs typeface="Arial"/>
              </a:rPr>
              <a:t>B.TECH</a:t>
            </a:r>
            <a:r>
              <a:rPr lang="en-US" altLang="zh-CN" sz="1800" spc="496" dirty="0">
                <a:solidFill>
                  <a:srgbClr val="3333CC"/>
                </a:solidFill>
                <a:latin typeface="Arial"/>
                <a:ea typeface="Arial"/>
                <a:cs typeface="Arial"/>
              </a:rPr>
              <a:t> </a:t>
            </a:r>
            <a:r>
              <a:rPr lang="en-US" altLang="zh-CN" sz="1800" spc="0" dirty="0">
                <a:solidFill>
                  <a:srgbClr val="3333CC"/>
                </a:solidFill>
                <a:latin typeface="Arial"/>
                <a:ea typeface="Arial"/>
                <a:cs typeface="Arial"/>
              </a:rPr>
              <a:t>TITLE</a:t>
            </a:r>
            <a:r>
              <a:rPr lang="en-US" altLang="zh-CN" sz="1800" spc="-8" dirty="0">
                <a:solidFill>
                  <a:srgbClr val="3333CC"/>
                </a:solidFill>
                <a:latin typeface="Arial"/>
                <a:ea typeface="Arial"/>
                <a:cs typeface="Arial"/>
              </a:rPr>
              <a:t> </a:t>
            </a:r>
            <a:r>
              <a:rPr lang="en-US" altLang="zh-CN" sz="1800" spc="-1" dirty="0">
                <a:solidFill>
                  <a:srgbClr val="3333CC"/>
                </a:solidFill>
                <a:latin typeface="Arial"/>
                <a:ea typeface="Arial"/>
                <a:cs typeface="Arial"/>
              </a:rPr>
              <a:t>DEFENSE</a:t>
            </a:r>
            <a:r>
              <a:rPr lang="en-US" altLang="zh-CN" sz="1800" dirty="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a:latin typeface="Arial"/>
              <a:ea typeface="Arial"/>
              <a:cs typeface="Arial"/>
            </a:endParaRPr>
          </a:p>
        </p:txBody>
      </p:sp>
      <p:sp>
        <p:nvSpPr>
          <p:cNvPr id="12" name="Text Box12"/>
          <p:cNvSpPr txBox="1"/>
          <p:nvPr/>
        </p:nvSpPr>
        <p:spPr>
          <a:xfrm>
            <a:off x="3491880" y="2257870"/>
            <a:ext cx="2448271"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619125" y="6093296"/>
            <a:ext cx="7553275"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dirty="0" smtClean="0">
                <a:solidFill>
                  <a:srgbClr val="FF0000"/>
                </a:solidFill>
                <a:latin typeface="Arial"/>
                <a:ea typeface="Arial"/>
                <a:cs typeface="Arial"/>
              </a:rPr>
              <a:t>Suman Priya Sahu CSE-201711357 &amp; Manisha Panda CSE- 201741413  </a:t>
            </a:r>
            <a:endParaRPr lang="en-US" altLang="zh-CN" sz="1800" dirty="0">
              <a:latin typeface="Arial"/>
              <a:ea typeface="Arial"/>
              <a:cs typeface="Arial"/>
            </a:endParaRPr>
          </a:p>
        </p:txBody>
      </p:sp>
      <p:sp>
        <p:nvSpPr>
          <p:cNvPr id="21" name="Text Box21"/>
          <p:cNvSpPr txBox="1"/>
          <p:nvPr/>
        </p:nvSpPr>
        <p:spPr>
          <a:xfrm>
            <a:off x="8395134" y="6093296"/>
            <a:ext cx="497346"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[5]</a:t>
            </a:r>
            <a:endParaRPr lang="en-US" altLang="zh-CN" sz="2800" dirty="0">
              <a:latin typeface="Arial"/>
              <a:ea typeface="Arial"/>
              <a:cs typeface="Arial"/>
            </a:endParaRPr>
          </a:p>
        </p:txBody>
      </p:sp>
      <p:sp>
        <p:nvSpPr>
          <p:cNvPr id="13" name="TextBox 12"/>
          <p:cNvSpPr txBox="1"/>
          <p:nvPr/>
        </p:nvSpPr>
        <p:spPr>
          <a:xfrm>
            <a:off x="683568" y="1340768"/>
            <a:ext cx="8280920" cy="1938992"/>
          </a:xfrm>
          <a:prstGeom prst="rect">
            <a:avLst/>
          </a:prstGeom>
          <a:noFill/>
        </p:spPr>
        <p:txBody>
          <a:bodyPr wrap="square" rtlCol="0">
            <a:spAutoFit/>
          </a:bodyPr>
          <a:lstStyle/>
          <a:p>
            <a:r>
              <a:rPr lang="en-IN" sz="2000" dirty="0" smtClean="0">
                <a:latin typeface="+mj-lt"/>
              </a:rPr>
              <a:t>Here LEACH protocol is modified by using threshold for cluster selection. At the same time it will maintain the power level of the nodes. Node will be deployed, distance among the node will be calculated, cluster will be created and the energy consume from each node will calculated. The project will be implementing in NS2. </a:t>
            </a:r>
            <a:br>
              <a:rPr lang="en-IN" sz="2000" dirty="0" smtClean="0">
                <a:latin typeface="+mj-lt"/>
              </a:rPr>
            </a:br>
            <a:endParaRPr lang="en-IN" sz="2000" dirty="0">
              <a:latin typeface="+mj-lt"/>
            </a:endParaRPr>
          </a:p>
        </p:txBody>
      </p:sp>
      <p:pic>
        <p:nvPicPr>
          <p:cNvPr id="14" name="Picture 13" descr="The-LEACH-protocol-for-Wireless-Sensor-Network (1).png"/>
          <p:cNvPicPr>
            <a:picLocks noChangeAspect="1"/>
          </p:cNvPicPr>
          <p:nvPr/>
        </p:nvPicPr>
        <p:blipFill>
          <a:blip r:embed="rId3" cstate="print"/>
          <a:stretch>
            <a:fillRect/>
          </a:stretch>
        </p:blipFill>
        <p:spPr>
          <a:xfrm>
            <a:off x="2411760" y="2924944"/>
            <a:ext cx="6264695" cy="302433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ath1"/>
          <p:cNvSpPr/>
          <p:nvPr/>
        </p:nvSpPr>
        <p:spPr>
          <a:xfrm>
            <a:off x="0" y="0"/>
            <a:ext cx="9144000" cy="6858000"/>
          </a:xfrm>
          <a:custGeom>
            <a:avLst/>
            <a:gdLst/>
            <a:ahLst/>
            <a:cxnLst/>
            <a:rect l="l" t="t" r="r" b="b"/>
            <a:pathLst>
              <a:path w="9144000" h="6858000">
                <a:moveTo>
                  <a:pt x="0" y="0"/>
                </a:moveTo>
                <a:lnTo>
                  <a:pt x="9144000" y="0"/>
                </a:lnTo>
                <a:lnTo>
                  <a:pt x="9144000" y="6858000"/>
                </a:lnTo>
                <a:lnTo>
                  <a:pt x="0" y="6858000"/>
                </a:lnTo>
                <a:lnTo>
                  <a:pt x="0" y="0"/>
                </a:lnTo>
                <a:close/>
              </a:path>
            </a:pathLst>
          </a:custGeom>
          <a:solidFill>
            <a:srgbClr val="FFFFFF">
              <a:alpha val="100000"/>
            </a:srgbClr>
          </a:solidFill>
          <a:ln w="0" cap="sq">
            <a:solidFill>
              <a:srgbClr val="FFFFFF"/>
            </a:solidFill>
            <a:prstDash val="solid"/>
          </a:ln>
        </p:spPr>
        <p:txBody>
          <a:bodyPr rtlCol="0" anchor="ctr"/>
          <a:lstStyle/>
          <a:p>
            <a:pPr algn="ctr"/>
            <a:r>
              <a:rPr lang="en-US" altLang="zh-CN" sz="3600" b="1" dirty="0" smtClean="0">
                <a:solidFill>
                  <a:srgbClr val="FF0000"/>
                </a:solidFill>
              </a:rPr>
              <a:t>OUTCOMES</a:t>
            </a:r>
          </a:p>
          <a:p>
            <a:pPr algn="ctr"/>
            <a:endParaRPr lang="en-US" altLang="zh-CN" sz="3600" b="1" dirty="0" smtClean="0">
              <a:solidFill>
                <a:srgbClr val="FF0000"/>
              </a:solidFill>
            </a:endParaRPr>
          </a:p>
          <a:p>
            <a:pPr algn="ctr"/>
            <a:endParaRPr lang="en-US" altLang="zh-CN" sz="3600" b="1" dirty="0" smtClean="0">
              <a:solidFill>
                <a:srgbClr val="FF0000"/>
              </a:solidFill>
            </a:endParaRPr>
          </a:p>
          <a:p>
            <a:pPr algn="ctr"/>
            <a:endParaRPr lang="en-US" altLang="zh-CN" sz="3600" b="1" dirty="0" smtClean="0">
              <a:solidFill>
                <a:srgbClr val="FF0000"/>
              </a:solidFill>
            </a:endParaRPr>
          </a:p>
          <a:p>
            <a:pPr algn="ctr"/>
            <a:endParaRPr lang="en-US" altLang="zh-CN" sz="3600" b="1" dirty="0" smtClean="0">
              <a:solidFill>
                <a:srgbClr val="FF0000"/>
              </a:solidFill>
            </a:endParaRPr>
          </a:p>
          <a:p>
            <a:pPr algn="ctr"/>
            <a:endParaRPr lang="en-US" altLang="zh-CN" sz="3600" b="1" dirty="0" smtClean="0">
              <a:solidFill>
                <a:srgbClr val="FF0000"/>
              </a:solidFill>
            </a:endParaRPr>
          </a:p>
          <a:p>
            <a:pPr algn="ctr"/>
            <a:endParaRPr lang="en-US" altLang="zh-CN" sz="3600" b="1" dirty="0" smtClean="0">
              <a:solidFill>
                <a:srgbClr val="FF0000"/>
              </a:solidFill>
            </a:endParaRPr>
          </a:p>
          <a:p>
            <a:pPr algn="ctr"/>
            <a:endParaRPr lang="en-US" altLang="zh-CN" sz="3600" b="1" dirty="0" smtClean="0">
              <a:solidFill>
                <a:srgbClr val="FF0000"/>
              </a:solidFill>
            </a:endParaRPr>
          </a:p>
          <a:p>
            <a:pPr algn="ctr"/>
            <a:endParaRPr lang="en-US" altLang="zh-CN" sz="3600" b="1" dirty="0" smtClean="0">
              <a:solidFill>
                <a:srgbClr val="FF0000"/>
              </a:solidFill>
            </a:endParaRPr>
          </a:p>
          <a:p>
            <a:pPr algn="ctr"/>
            <a:endParaRPr lang="en-US" altLang="zh-CN" sz="3600" b="1" dirty="0">
              <a:solidFill>
                <a:srgbClr val="FF0000"/>
              </a:solidFill>
            </a:endParaRPr>
          </a:p>
        </p:txBody>
      </p:sp>
      <p:sp>
        <p:nvSpPr>
          <p:cNvPr id="2" name="Path2"/>
          <p:cNvSpPr/>
          <p:nvPr/>
        </p:nvSpPr>
        <p:spPr>
          <a:xfrm>
            <a:off x="-19334656" y="-13348864"/>
            <a:ext cx="47904400"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0" y="-18727836"/>
            <a:ext cx="47904400"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1892300" y="-1131888"/>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795588" y="3529013"/>
            <a:ext cx="6124575" cy="533400"/>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0" name="Text Box10"/>
          <p:cNvSpPr txBox="1"/>
          <p:nvPr/>
        </p:nvSpPr>
        <p:spPr>
          <a:xfrm>
            <a:off x="323850" y="319736"/>
            <a:ext cx="5507128" cy="214426"/>
          </a:xfrm>
          <a:prstGeom prst="rect">
            <a:avLst/>
          </a:prstGeom>
        </p:spPr>
        <p:txBody>
          <a:bodyPr wrap="square" lIns="0" tIns="0" rIns="0" rtlCol="0">
            <a:spAutoFit/>
          </a:bodyPr>
          <a:lstStyle/>
          <a:p>
            <a:pPr algn="l">
              <a:lnSpc>
                <a:spcPts val="0"/>
              </a:lnSpc>
            </a:pPr>
            <a:endParaRPr/>
          </a:p>
          <a:p>
            <a:pPr algn="l" rtl="0">
              <a:lnSpc>
                <a:spcPts val="1688"/>
              </a:lnSpc>
            </a:pPr>
            <a:r>
              <a:rPr lang="en-US" altLang="zh-CN" sz="1800" spc="-1" dirty="0">
                <a:solidFill>
                  <a:srgbClr val="3333CC"/>
                </a:solidFill>
                <a:latin typeface="Arial"/>
                <a:ea typeface="Arial"/>
                <a:cs typeface="Arial"/>
              </a:rPr>
              <a:t>B.TECH</a:t>
            </a:r>
            <a:r>
              <a:rPr lang="en-US" altLang="zh-CN" sz="1800" spc="496" dirty="0">
                <a:solidFill>
                  <a:srgbClr val="3333CC"/>
                </a:solidFill>
                <a:latin typeface="Arial"/>
                <a:ea typeface="Arial"/>
                <a:cs typeface="Arial"/>
              </a:rPr>
              <a:t> </a:t>
            </a:r>
            <a:r>
              <a:rPr lang="en-US" altLang="zh-CN" sz="1800" spc="0" dirty="0">
                <a:solidFill>
                  <a:srgbClr val="3333CC"/>
                </a:solidFill>
                <a:latin typeface="Arial"/>
                <a:ea typeface="Arial"/>
                <a:cs typeface="Arial"/>
              </a:rPr>
              <a:t>TITLE</a:t>
            </a:r>
            <a:r>
              <a:rPr lang="en-US" altLang="zh-CN" sz="1800" spc="-8" dirty="0">
                <a:solidFill>
                  <a:srgbClr val="3333CC"/>
                </a:solidFill>
                <a:latin typeface="Arial"/>
                <a:ea typeface="Arial"/>
                <a:cs typeface="Arial"/>
              </a:rPr>
              <a:t> </a:t>
            </a:r>
            <a:r>
              <a:rPr lang="en-US" altLang="zh-CN" sz="1800" spc="-1" dirty="0">
                <a:solidFill>
                  <a:srgbClr val="3333CC"/>
                </a:solidFill>
                <a:latin typeface="Arial"/>
                <a:ea typeface="Arial"/>
                <a:cs typeface="Arial"/>
              </a:rPr>
              <a:t>DEFENSE</a:t>
            </a:r>
            <a:r>
              <a:rPr lang="en-US" altLang="zh-CN" sz="1800" dirty="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a:latin typeface="Arial"/>
              <a:ea typeface="Arial"/>
              <a:cs typeface="Arial"/>
            </a:endParaRPr>
          </a:p>
        </p:txBody>
      </p:sp>
      <p:sp>
        <p:nvSpPr>
          <p:cNvPr id="12" name="Text Box12"/>
          <p:cNvSpPr txBox="1"/>
          <p:nvPr/>
        </p:nvSpPr>
        <p:spPr>
          <a:xfrm>
            <a:off x="3491880" y="2257870"/>
            <a:ext cx="2448271"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619125" y="6237312"/>
            <a:ext cx="7553275"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dirty="0" smtClean="0">
                <a:solidFill>
                  <a:srgbClr val="FF0000"/>
                </a:solidFill>
                <a:latin typeface="Arial"/>
                <a:ea typeface="Arial"/>
                <a:cs typeface="Arial"/>
              </a:rPr>
              <a:t>Suman Priya Sahu CSE-201711357 &amp; Manisha Panda CSE- 201741413  </a:t>
            </a:r>
            <a:endParaRPr lang="en-US" altLang="zh-CN" sz="1800" dirty="0">
              <a:latin typeface="Arial"/>
              <a:ea typeface="Arial"/>
              <a:cs typeface="Arial"/>
            </a:endParaRPr>
          </a:p>
        </p:txBody>
      </p:sp>
      <p:sp>
        <p:nvSpPr>
          <p:cNvPr id="21" name="Text Box21"/>
          <p:cNvSpPr txBox="1"/>
          <p:nvPr/>
        </p:nvSpPr>
        <p:spPr>
          <a:xfrm>
            <a:off x="8395134" y="6165304"/>
            <a:ext cx="497346"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[6]</a:t>
            </a:r>
            <a:endParaRPr lang="en-US" altLang="zh-CN" sz="2800" dirty="0">
              <a:latin typeface="Arial"/>
              <a:ea typeface="Arial"/>
              <a:cs typeface="Arial"/>
            </a:endParaRPr>
          </a:p>
        </p:txBody>
      </p:sp>
      <p:sp>
        <p:nvSpPr>
          <p:cNvPr id="15" name="TextBox 14"/>
          <p:cNvSpPr txBox="1"/>
          <p:nvPr/>
        </p:nvSpPr>
        <p:spPr>
          <a:xfrm>
            <a:off x="683568" y="1340768"/>
            <a:ext cx="8280920" cy="4678204"/>
          </a:xfrm>
          <a:prstGeom prst="rect">
            <a:avLst/>
          </a:prstGeom>
          <a:noFill/>
        </p:spPr>
        <p:txBody>
          <a:bodyPr wrap="square" rtlCol="0">
            <a:spAutoFit/>
          </a:bodyPr>
          <a:lstStyle/>
          <a:p>
            <a:endParaRPr lang="en-IN" dirty="0" smtClean="0"/>
          </a:p>
          <a:p>
            <a:pPr>
              <a:buFont typeface="Arial" pitchFamily="34" charset="0"/>
              <a:buChar char="•"/>
            </a:pPr>
            <a:r>
              <a:rPr lang="en-IN" sz="2000" dirty="0" smtClean="0"/>
              <a:t> After calculating the distance among the nodes and energy consume by each node, all the non cluster head nodes transmit data to their cluster head.</a:t>
            </a:r>
          </a:p>
          <a:p>
            <a:pPr>
              <a:buFont typeface="Arial" pitchFamily="34" charset="0"/>
              <a:buChar char="•"/>
            </a:pPr>
            <a:endParaRPr lang="en-IN" sz="2000" dirty="0" smtClean="0"/>
          </a:p>
          <a:p>
            <a:pPr>
              <a:buFont typeface="Arial" pitchFamily="34" charset="0"/>
              <a:buChar char="•"/>
            </a:pPr>
            <a:r>
              <a:rPr lang="en-IN" sz="2000" dirty="0" smtClean="0"/>
              <a:t>The sensing area is then partition into zones  subsequently from each zone cluster head is randomly selected.</a:t>
            </a:r>
          </a:p>
          <a:p>
            <a:pPr>
              <a:buFont typeface="Arial" pitchFamily="34" charset="0"/>
              <a:buChar char="•"/>
            </a:pPr>
            <a:endParaRPr lang="en-IN" sz="2000" dirty="0" smtClean="0"/>
          </a:p>
          <a:p>
            <a:pPr>
              <a:buFont typeface="Arial" pitchFamily="34" charset="0"/>
              <a:buChar char="•"/>
            </a:pPr>
            <a:r>
              <a:rPr lang="en-IN" sz="2000" dirty="0" smtClean="0"/>
              <a:t>The cluster head rotation is perform by determining the nearest node that has maximum residual energy. This perform many rounds to minimise the communication overhead.</a:t>
            </a:r>
          </a:p>
          <a:p>
            <a:pPr>
              <a:buFont typeface="Arial" pitchFamily="34" charset="0"/>
              <a:buChar char="•"/>
            </a:pPr>
            <a:endParaRPr lang="en-IN" sz="2000" dirty="0" smtClean="0"/>
          </a:p>
          <a:p>
            <a:pPr>
              <a:buFont typeface="Arial" pitchFamily="34" charset="0"/>
              <a:buChar char="•"/>
            </a:pPr>
            <a:r>
              <a:rPr lang="en-IN" sz="2000" dirty="0" smtClean="0"/>
              <a:t>After calculating the randomized rotation of cluster heads among the sensors</a:t>
            </a:r>
          </a:p>
          <a:p>
            <a:r>
              <a:rPr lang="en-IN" sz="2000" dirty="0" smtClean="0"/>
              <a:t>Cluster Head receives this data and perform signal processing functions on the data and transmits data to the base station.</a:t>
            </a:r>
          </a:p>
          <a:p>
            <a:endParaRPr lang="en-IN"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ath1"/>
          <p:cNvSpPr/>
          <p:nvPr/>
        </p:nvSpPr>
        <p:spPr>
          <a:xfrm>
            <a:off x="0" y="0"/>
            <a:ext cx="9144000" cy="6858000"/>
          </a:xfrm>
          <a:custGeom>
            <a:avLst/>
            <a:gdLst/>
            <a:ahLst/>
            <a:cxnLst/>
            <a:rect l="l" t="t" r="r" b="b"/>
            <a:pathLst>
              <a:path w="9144000" h="6858000">
                <a:moveTo>
                  <a:pt x="0" y="0"/>
                </a:moveTo>
                <a:lnTo>
                  <a:pt x="9144000" y="0"/>
                </a:lnTo>
                <a:lnTo>
                  <a:pt x="9144000" y="6858000"/>
                </a:lnTo>
                <a:lnTo>
                  <a:pt x="0" y="6858000"/>
                </a:lnTo>
                <a:lnTo>
                  <a:pt x="0" y="0"/>
                </a:lnTo>
                <a:close/>
              </a:path>
            </a:pathLst>
          </a:custGeom>
          <a:solidFill>
            <a:srgbClr val="FFFFFF">
              <a:alpha val="100000"/>
            </a:srgbClr>
          </a:solidFill>
          <a:ln w="0" cap="sq">
            <a:solidFill>
              <a:srgbClr val="FFFFFF"/>
            </a:solidFill>
            <a:prstDash val="solid"/>
          </a:ln>
        </p:spPr>
        <p:txBody>
          <a:bodyPr rtlCol="0" anchor="ctr"/>
          <a:lstStyle/>
          <a:p>
            <a:pPr algn="ctr"/>
            <a:r>
              <a:rPr lang="en-US" altLang="zh-CN" sz="3600" b="1" dirty="0" smtClean="0">
                <a:solidFill>
                  <a:srgbClr val="FF0000"/>
                </a:solidFill>
              </a:rPr>
              <a:t>ADVANTAGE</a:t>
            </a:r>
          </a:p>
          <a:p>
            <a:pPr algn="ctr"/>
            <a:endParaRPr lang="en-US" altLang="zh-CN" sz="3600" b="1" dirty="0" smtClean="0">
              <a:solidFill>
                <a:srgbClr val="FF0000"/>
              </a:solidFill>
            </a:endParaRPr>
          </a:p>
          <a:p>
            <a:pPr algn="ctr"/>
            <a:endParaRPr lang="en-US" altLang="zh-CN" sz="3600" b="1" dirty="0" smtClean="0">
              <a:solidFill>
                <a:srgbClr val="FF0000"/>
              </a:solidFill>
            </a:endParaRPr>
          </a:p>
          <a:p>
            <a:pPr algn="ctr"/>
            <a:endParaRPr lang="en-US" altLang="zh-CN" sz="3600" b="1" dirty="0" smtClean="0">
              <a:solidFill>
                <a:srgbClr val="FF0000"/>
              </a:solidFill>
            </a:endParaRPr>
          </a:p>
          <a:p>
            <a:pPr algn="ctr"/>
            <a:endParaRPr lang="en-US" altLang="zh-CN" sz="3600" b="1" dirty="0" smtClean="0">
              <a:solidFill>
                <a:srgbClr val="FF0000"/>
              </a:solidFill>
            </a:endParaRPr>
          </a:p>
          <a:p>
            <a:pPr algn="ctr"/>
            <a:endParaRPr lang="en-US" altLang="zh-CN" sz="3600" b="1" dirty="0" smtClean="0">
              <a:solidFill>
                <a:srgbClr val="FF0000"/>
              </a:solidFill>
            </a:endParaRPr>
          </a:p>
          <a:p>
            <a:pPr algn="ctr"/>
            <a:endParaRPr lang="en-US" altLang="zh-CN" sz="3600" b="1" dirty="0" smtClean="0">
              <a:solidFill>
                <a:srgbClr val="FF0000"/>
              </a:solidFill>
            </a:endParaRPr>
          </a:p>
          <a:p>
            <a:pPr algn="ctr"/>
            <a:endParaRPr lang="en-US" altLang="zh-CN" sz="3600" b="1" dirty="0" smtClean="0">
              <a:solidFill>
                <a:srgbClr val="FF0000"/>
              </a:solidFill>
            </a:endParaRPr>
          </a:p>
          <a:p>
            <a:pPr algn="ctr"/>
            <a:endParaRPr lang="en-US" altLang="zh-CN" sz="3600" b="1" dirty="0" smtClean="0">
              <a:solidFill>
                <a:srgbClr val="FF0000"/>
              </a:solidFill>
            </a:endParaRPr>
          </a:p>
          <a:p>
            <a:pPr algn="ctr"/>
            <a:endParaRPr lang="en-US" altLang="zh-CN" sz="3600" b="1" dirty="0">
              <a:solidFill>
                <a:srgbClr val="FF0000"/>
              </a:solidFill>
            </a:endParaRPr>
          </a:p>
        </p:txBody>
      </p:sp>
      <p:sp>
        <p:nvSpPr>
          <p:cNvPr id="2" name="Path2"/>
          <p:cNvSpPr/>
          <p:nvPr/>
        </p:nvSpPr>
        <p:spPr>
          <a:xfrm>
            <a:off x="-19334656" y="-13348864"/>
            <a:ext cx="47904400"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0" y="-18727836"/>
            <a:ext cx="47904400"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1892300" y="-1131888"/>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795588" y="3529013"/>
            <a:ext cx="6124575" cy="533400"/>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0" name="Text Box10"/>
          <p:cNvSpPr txBox="1"/>
          <p:nvPr/>
        </p:nvSpPr>
        <p:spPr>
          <a:xfrm>
            <a:off x="323850" y="319736"/>
            <a:ext cx="5507128" cy="214426"/>
          </a:xfrm>
          <a:prstGeom prst="rect">
            <a:avLst/>
          </a:prstGeom>
        </p:spPr>
        <p:txBody>
          <a:bodyPr wrap="square" lIns="0" tIns="0" rIns="0" rtlCol="0">
            <a:spAutoFit/>
          </a:bodyPr>
          <a:lstStyle/>
          <a:p>
            <a:pPr algn="l">
              <a:lnSpc>
                <a:spcPts val="0"/>
              </a:lnSpc>
            </a:pPr>
            <a:endParaRPr/>
          </a:p>
          <a:p>
            <a:pPr algn="l" rtl="0">
              <a:lnSpc>
                <a:spcPts val="1688"/>
              </a:lnSpc>
            </a:pPr>
            <a:r>
              <a:rPr lang="en-US" altLang="zh-CN" sz="1800" spc="-1" dirty="0">
                <a:solidFill>
                  <a:srgbClr val="3333CC"/>
                </a:solidFill>
                <a:latin typeface="Arial"/>
                <a:ea typeface="Arial"/>
                <a:cs typeface="Arial"/>
              </a:rPr>
              <a:t>B.TECH</a:t>
            </a:r>
            <a:r>
              <a:rPr lang="en-US" altLang="zh-CN" sz="1800" spc="496" dirty="0">
                <a:solidFill>
                  <a:srgbClr val="3333CC"/>
                </a:solidFill>
                <a:latin typeface="Arial"/>
                <a:ea typeface="Arial"/>
                <a:cs typeface="Arial"/>
              </a:rPr>
              <a:t> </a:t>
            </a:r>
            <a:r>
              <a:rPr lang="en-US" altLang="zh-CN" sz="1800" spc="0" dirty="0">
                <a:solidFill>
                  <a:srgbClr val="3333CC"/>
                </a:solidFill>
                <a:latin typeface="Arial"/>
                <a:ea typeface="Arial"/>
                <a:cs typeface="Arial"/>
              </a:rPr>
              <a:t>TITLE</a:t>
            </a:r>
            <a:r>
              <a:rPr lang="en-US" altLang="zh-CN" sz="1800" spc="-8" dirty="0">
                <a:solidFill>
                  <a:srgbClr val="3333CC"/>
                </a:solidFill>
                <a:latin typeface="Arial"/>
                <a:ea typeface="Arial"/>
                <a:cs typeface="Arial"/>
              </a:rPr>
              <a:t> </a:t>
            </a:r>
            <a:r>
              <a:rPr lang="en-US" altLang="zh-CN" sz="1800" spc="-1" dirty="0">
                <a:solidFill>
                  <a:srgbClr val="3333CC"/>
                </a:solidFill>
                <a:latin typeface="Arial"/>
                <a:ea typeface="Arial"/>
                <a:cs typeface="Arial"/>
              </a:rPr>
              <a:t>DEFENSE</a:t>
            </a:r>
            <a:r>
              <a:rPr lang="en-US" altLang="zh-CN" sz="1800" dirty="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a:latin typeface="Arial"/>
              <a:ea typeface="Arial"/>
              <a:cs typeface="Arial"/>
            </a:endParaRPr>
          </a:p>
        </p:txBody>
      </p:sp>
      <p:sp>
        <p:nvSpPr>
          <p:cNvPr id="12" name="Text Box12"/>
          <p:cNvSpPr txBox="1"/>
          <p:nvPr/>
        </p:nvSpPr>
        <p:spPr>
          <a:xfrm>
            <a:off x="3491880" y="2257870"/>
            <a:ext cx="2448271"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619125" y="6165304"/>
            <a:ext cx="7553275"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dirty="0" smtClean="0">
                <a:solidFill>
                  <a:srgbClr val="FF0000"/>
                </a:solidFill>
                <a:latin typeface="Arial"/>
                <a:ea typeface="Arial"/>
                <a:cs typeface="Arial"/>
              </a:rPr>
              <a:t>Suman Priya Sahu CSE-201711357 &amp; Manisha Panda CSE- 201741413  </a:t>
            </a:r>
            <a:endParaRPr lang="en-US" altLang="zh-CN" sz="1800" dirty="0">
              <a:latin typeface="Arial"/>
              <a:ea typeface="Arial"/>
              <a:cs typeface="Arial"/>
            </a:endParaRPr>
          </a:p>
        </p:txBody>
      </p:sp>
      <p:sp>
        <p:nvSpPr>
          <p:cNvPr id="21" name="Text Box21"/>
          <p:cNvSpPr txBox="1"/>
          <p:nvPr/>
        </p:nvSpPr>
        <p:spPr>
          <a:xfrm>
            <a:off x="8395134" y="6165304"/>
            <a:ext cx="497346"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[7]</a:t>
            </a:r>
            <a:endParaRPr lang="en-US" altLang="zh-CN" sz="2800" dirty="0">
              <a:latin typeface="Arial"/>
              <a:ea typeface="Arial"/>
              <a:cs typeface="Arial"/>
            </a:endParaRPr>
          </a:p>
        </p:txBody>
      </p:sp>
      <p:sp>
        <p:nvSpPr>
          <p:cNvPr id="13" name="TextBox 12"/>
          <p:cNvSpPr txBox="1"/>
          <p:nvPr/>
        </p:nvSpPr>
        <p:spPr>
          <a:xfrm>
            <a:off x="683568" y="1844824"/>
            <a:ext cx="8280920" cy="3231654"/>
          </a:xfrm>
          <a:prstGeom prst="rect">
            <a:avLst/>
          </a:prstGeom>
          <a:noFill/>
        </p:spPr>
        <p:txBody>
          <a:bodyPr wrap="square" rtlCol="0">
            <a:spAutoFit/>
          </a:bodyPr>
          <a:lstStyle/>
          <a:p>
            <a:pPr>
              <a:buFont typeface="Arial" pitchFamily="34" charset="0"/>
              <a:buChar char="•"/>
            </a:pPr>
            <a:r>
              <a:rPr lang="en-US" sz="2000" dirty="0" smtClean="0"/>
              <a:t>Communication protocols enables the object to be sensed and also control it remotely, resulting better interaction of physical world with computers.</a:t>
            </a:r>
          </a:p>
          <a:p>
            <a:endParaRPr lang="en-US" sz="2000" dirty="0" smtClean="0"/>
          </a:p>
          <a:p>
            <a:pPr>
              <a:buFont typeface="Arial" pitchFamily="34" charset="0"/>
              <a:buChar char="•"/>
            </a:pPr>
            <a:r>
              <a:rPr lang="en-US" sz="2000" dirty="0" smtClean="0"/>
              <a:t> This project is also appropriate for modeling in low-cost and with low-complexity solutions.  </a:t>
            </a:r>
          </a:p>
          <a:p>
            <a:endParaRPr lang="en-US" sz="2000" dirty="0" smtClean="0"/>
          </a:p>
          <a:p>
            <a:pPr>
              <a:buFont typeface="Arial" pitchFamily="34" charset="0"/>
              <a:buChar char="•"/>
            </a:pPr>
            <a:r>
              <a:rPr lang="en-US" sz="2000" dirty="0" smtClean="0"/>
              <a:t>The proposed communication protocol performs better in terms of stability period and network lifetime in different scenarios of area, energy and node density.</a:t>
            </a:r>
            <a:endParaRPr lang="en-IN" sz="2000" dirty="0" smtClean="0"/>
          </a:p>
          <a:p>
            <a:r>
              <a:rPr lang="en-US" sz="2400" dirty="0" smtClean="0"/>
              <a:t> </a:t>
            </a:r>
            <a:endParaRPr lang="en-IN"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ath1"/>
          <p:cNvSpPr/>
          <p:nvPr/>
        </p:nvSpPr>
        <p:spPr>
          <a:xfrm>
            <a:off x="0" y="0"/>
            <a:ext cx="9144000" cy="6858000"/>
          </a:xfrm>
          <a:custGeom>
            <a:avLst/>
            <a:gdLst/>
            <a:ahLst/>
            <a:cxnLst/>
            <a:rect l="l" t="t" r="r" b="b"/>
            <a:pathLst>
              <a:path w="9144000" h="6858000">
                <a:moveTo>
                  <a:pt x="0" y="0"/>
                </a:moveTo>
                <a:lnTo>
                  <a:pt x="9144000" y="0"/>
                </a:lnTo>
                <a:lnTo>
                  <a:pt x="9144000" y="6858000"/>
                </a:lnTo>
                <a:lnTo>
                  <a:pt x="0" y="6858000"/>
                </a:lnTo>
                <a:lnTo>
                  <a:pt x="0" y="0"/>
                </a:lnTo>
                <a:close/>
              </a:path>
            </a:pathLst>
          </a:custGeom>
          <a:solidFill>
            <a:srgbClr val="FFFFFF">
              <a:alpha val="100000"/>
            </a:srgbClr>
          </a:solidFill>
          <a:ln w="0" cap="sq">
            <a:solidFill>
              <a:srgbClr val="FFFFFF"/>
            </a:solidFill>
            <a:prstDash val="solid"/>
          </a:ln>
        </p:spPr>
        <p:txBody>
          <a:bodyPr rtlCol="0" anchor="ctr"/>
          <a:lstStyle/>
          <a:p>
            <a:pPr algn="ctr"/>
            <a:r>
              <a:rPr lang="en-US" altLang="zh-CN" sz="3200" b="1" dirty="0" smtClean="0">
                <a:solidFill>
                  <a:srgbClr val="FF0000"/>
                </a:solidFill>
              </a:rPr>
              <a:t>CONCLUSION</a:t>
            </a:r>
          </a:p>
          <a:p>
            <a:pPr algn="ctr"/>
            <a:endParaRPr lang="en-US" altLang="zh-CN" sz="2800" b="1" dirty="0" smtClean="0">
              <a:solidFill>
                <a:srgbClr val="FF0000"/>
              </a:solidFill>
            </a:endParaRPr>
          </a:p>
          <a:p>
            <a:pPr algn="ctr"/>
            <a:endParaRPr lang="en-US" altLang="zh-CN" sz="2800" b="1" dirty="0" smtClean="0">
              <a:solidFill>
                <a:srgbClr val="FF0000"/>
              </a:solidFill>
            </a:endParaRPr>
          </a:p>
          <a:p>
            <a:pPr algn="ctr"/>
            <a:endParaRPr lang="en-US" altLang="zh-CN" sz="2800" b="1" dirty="0" smtClean="0">
              <a:solidFill>
                <a:srgbClr val="FF0000"/>
              </a:solidFill>
            </a:endParaRPr>
          </a:p>
          <a:p>
            <a:pPr algn="ctr"/>
            <a:endParaRPr lang="en-US" altLang="zh-CN" sz="2800" b="1" dirty="0" smtClean="0">
              <a:solidFill>
                <a:srgbClr val="FF0000"/>
              </a:solidFill>
            </a:endParaRPr>
          </a:p>
          <a:p>
            <a:pPr algn="ctr"/>
            <a:endParaRPr lang="en-US" altLang="zh-CN" sz="2800" b="1" dirty="0" smtClean="0">
              <a:solidFill>
                <a:srgbClr val="FF0000"/>
              </a:solidFill>
            </a:endParaRPr>
          </a:p>
          <a:p>
            <a:pPr algn="ctr"/>
            <a:endParaRPr lang="en-US" altLang="zh-CN" sz="2800" b="1" dirty="0" smtClean="0">
              <a:solidFill>
                <a:srgbClr val="FF0000"/>
              </a:solidFill>
            </a:endParaRPr>
          </a:p>
          <a:p>
            <a:pPr algn="ctr"/>
            <a:endParaRPr lang="en-US" altLang="zh-CN" sz="2800" b="1" dirty="0" smtClean="0">
              <a:solidFill>
                <a:srgbClr val="FF0000"/>
              </a:solidFill>
            </a:endParaRPr>
          </a:p>
          <a:p>
            <a:pPr algn="ctr"/>
            <a:endParaRPr lang="en-US" altLang="zh-CN" sz="2800" b="1" dirty="0" smtClean="0">
              <a:solidFill>
                <a:srgbClr val="FF0000"/>
              </a:solidFill>
            </a:endParaRPr>
          </a:p>
          <a:p>
            <a:pPr algn="ctr"/>
            <a:endParaRPr lang="en-US" altLang="zh-CN" sz="2800" b="1" dirty="0" smtClean="0">
              <a:solidFill>
                <a:srgbClr val="FF0000"/>
              </a:solidFill>
            </a:endParaRPr>
          </a:p>
          <a:p>
            <a:pPr algn="ctr"/>
            <a:endParaRPr lang="en-US" altLang="zh-CN" sz="2800" b="1" dirty="0" smtClean="0">
              <a:solidFill>
                <a:srgbClr val="FF0000"/>
              </a:solidFill>
            </a:endParaRPr>
          </a:p>
          <a:p>
            <a:pPr algn="ctr"/>
            <a:endParaRPr lang="en-US" altLang="zh-CN" sz="2800" b="1" dirty="0">
              <a:solidFill>
                <a:srgbClr val="FF0000"/>
              </a:solidFill>
            </a:endParaRPr>
          </a:p>
        </p:txBody>
      </p:sp>
      <p:sp>
        <p:nvSpPr>
          <p:cNvPr id="2" name="Path2"/>
          <p:cNvSpPr/>
          <p:nvPr/>
        </p:nvSpPr>
        <p:spPr>
          <a:xfrm>
            <a:off x="-19334656" y="-13348864"/>
            <a:ext cx="47904400"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0" y="-18727836"/>
            <a:ext cx="47904400"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1892300" y="-1131888"/>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795588" y="3529013"/>
            <a:ext cx="6124575" cy="533400"/>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0" name="Text Box10"/>
          <p:cNvSpPr txBox="1"/>
          <p:nvPr/>
        </p:nvSpPr>
        <p:spPr>
          <a:xfrm>
            <a:off x="323850" y="319736"/>
            <a:ext cx="5507128" cy="214426"/>
          </a:xfrm>
          <a:prstGeom prst="rect">
            <a:avLst/>
          </a:prstGeom>
        </p:spPr>
        <p:txBody>
          <a:bodyPr wrap="square" lIns="0" tIns="0" rIns="0" rtlCol="0">
            <a:spAutoFit/>
          </a:bodyPr>
          <a:lstStyle/>
          <a:p>
            <a:pPr algn="l">
              <a:lnSpc>
                <a:spcPts val="0"/>
              </a:lnSpc>
            </a:pPr>
            <a:endParaRPr/>
          </a:p>
          <a:p>
            <a:pPr algn="l" rtl="0">
              <a:lnSpc>
                <a:spcPts val="1688"/>
              </a:lnSpc>
            </a:pPr>
            <a:r>
              <a:rPr lang="en-US" altLang="zh-CN" sz="1800" spc="-1" dirty="0">
                <a:solidFill>
                  <a:srgbClr val="3333CC"/>
                </a:solidFill>
                <a:latin typeface="Arial"/>
                <a:ea typeface="Arial"/>
                <a:cs typeface="Arial"/>
              </a:rPr>
              <a:t>B.TECH</a:t>
            </a:r>
            <a:r>
              <a:rPr lang="en-US" altLang="zh-CN" sz="1800" spc="496" dirty="0">
                <a:solidFill>
                  <a:srgbClr val="3333CC"/>
                </a:solidFill>
                <a:latin typeface="Arial"/>
                <a:ea typeface="Arial"/>
                <a:cs typeface="Arial"/>
              </a:rPr>
              <a:t> </a:t>
            </a:r>
            <a:r>
              <a:rPr lang="en-US" altLang="zh-CN" sz="1800" spc="0" dirty="0">
                <a:solidFill>
                  <a:srgbClr val="3333CC"/>
                </a:solidFill>
                <a:latin typeface="Arial"/>
                <a:ea typeface="Arial"/>
                <a:cs typeface="Arial"/>
              </a:rPr>
              <a:t>TITLE</a:t>
            </a:r>
            <a:r>
              <a:rPr lang="en-US" altLang="zh-CN" sz="1800" spc="-8" dirty="0">
                <a:solidFill>
                  <a:srgbClr val="3333CC"/>
                </a:solidFill>
                <a:latin typeface="Arial"/>
                <a:ea typeface="Arial"/>
                <a:cs typeface="Arial"/>
              </a:rPr>
              <a:t> </a:t>
            </a:r>
            <a:r>
              <a:rPr lang="en-US" altLang="zh-CN" sz="1800" spc="-1" dirty="0">
                <a:solidFill>
                  <a:srgbClr val="3333CC"/>
                </a:solidFill>
                <a:latin typeface="Arial"/>
                <a:ea typeface="Arial"/>
                <a:cs typeface="Arial"/>
              </a:rPr>
              <a:t>DEFENSE</a:t>
            </a:r>
            <a:r>
              <a:rPr lang="en-US" altLang="zh-CN" sz="1800" dirty="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a:latin typeface="Arial"/>
              <a:ea typeface="Arial"/>
              <a:cs typeface="Arial"/>
            </a:endParaRPr>
          </a:p>
        </p:txBody>
      </p:sp>
      <p:sp>
        <p:nvSpPr>
          <p:cNvPr id="12" name="Text Box12"/>
          <p:cNvSpPr txBox="1"/>
          <p:nvPr/>
        </p:nvSpPr>
        <p:spPr>
          <a:xfrm>
            <a:off x="3491880" y="2257870"/>
            <a:ext cx="2448271"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619125" y="6237312"/>
            <a:ext cx="7553275"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dirty="0" smtClean="0">
                <a:solidFill>
                  <a:srgbClr val="FF0000"/>
                </a:solidFill>
                <a:latin typeface="Arial"/>
                <a:ea typeface="Arial"/>
                <a:cs typeface="Arial"/>
              </a:rPr>
              <a:t>Suman Priya Sahu CSE-201711357 &amp; Manisha Panda CSE- 201741413  </a:t>
            </a:r>
            <a:endParaRPr lang="en-US" altLang="zh-CN" sz="1800" dirty="0">
              <a:latin typeface="Arial"/>
              <a:ea typeface="Arial"/>
              <a:cs typeface="Arial"/>
            </a:endParaRPr>
          </a:p>
        </p:txBody>
      </p:sp>
      <p:sp>
        <p:nvSpPr>
          <p:cNvPr id="21" name="Text Box21"/>
          <p:cNvSpPr txBox="1"/>
          <p:nvPr/>
        </p:nvSpPr>
        <p:spPr>
          <a:xfrm>
            <a:off x="8395134" y="6165304"/>
            <a:ext cx="497346"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[8]</a:t>
            </a:r>
            <a:endParaRPr lang="en-US" altLang="zh-CN" sz="2800" dirty="0">
              <a:latin typeface="Arial"/>
              <a:ea typeface="Arial"/>
              <a:cs typeface="Arial"/>
            </a:endParaRPr>
          </a:p>
        </p:txBody>
      </p:sp>
      <p:sp>
        <p:nvSpPr>
          <p:cNvPr id="13" name="TextBox 12"/>
          <p:cNvSpPr txBox="1"/>
          <p:nvPr/>
        </p:nvSpPr>
        <p:spPr>
          <a:xfrm>
            <a:off x="755576" y="2060848"/>
            <a:ext cx="8136905" cy="2215991"/>
          </a:xfrm>
          <a:prstGeom prst="rect">
            <a:avLst/>
          </a:prstGeom>
          <a:noFill/>
        </p:spPr>
        <p:txBody>
          <a:bodyPr wrap="square" rtlCol="0">
            <a:spAutoFit/>
          </a:bodyPr>
          <a:lstStyle/>
          <a:p>
            <a:pPr>
              <a:buFont typeface="Arial" pitchFamily="34" charset="0"/>
              <a:buChar char="•"/>
            </a:pPr>
            <a:r>
              <a:rPr lang="en-IN" sz="2000" dirty="0" smtClean="0"/>
              <a:t>Hence we conclude that we have used a different approach to promote highly effective communication protocol.</a:t>
            </a:r>
          </a:p>
          <a:p>
            <a:endParaRPr lang="en-IN" sz="2000" dirty="0" smtClean="0"/>
          </a:p>
          <a:p>
            <a:pPr>
              <a:buFont typeface="Arial" pitchFamily="34" charset="0"/>
              <a:buChar char="•"/>
            </a:pPr>
            <a:r>
              <a:rPr lang="en-IN" sz="2000" dirty="0" smtClean="0"/>
              <a:t>When compared with other energy efficient protocols, it is found that the proposed algorithm performs better in terms of stability period and network lifetime in different scenarios of area, energy and node density.</a:t>
            </a: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ath1"/>
          <p:cNvSpPr/>
          <p:nvPr/>
        </p:nvSpPr>
        <p:spPr>
          <a:xfrm>
            <a:off x="0" y="0"/>
            <a:ext cx="9144000" cy="6858000"/>
          </a:xfrm>
          <a:custGeom>
            <a:avLst/>
            <a:gdLst/>
            <a:ahLst/>
            <a:cxnLst/>
            <a:rect l="l" t="t" r="r" b="b"/>
            <a:pathLst>
              <a:path w="9144000" h="6858000">
                <a:moveTo>
                  <a:pt x="0" y="0"/>
                </a:moveTo>
                <a:lnTo>
                  <a:pt x="9144000" y="0"/>
                </a:lnTo>
                <a:lnTo>
                  <a:pt x="9144000" y="6858000"/>
                </a:lnTo>
                <a:lnTo>
                  <a:pt x="0" y="6858000"/>
                </a:lnTo>
                <a:lnTo>
                  <a:pt x="0" y="0"/>
                </a:lnTo>
                <a:close/>
              </a:path>
            </a:pathLst>
          </a:custGeom>
          <a:solidFill>
            <a:srgbClr val="FFFFFF">
              <a:alpha val="100000"/>
            </a:srgbClr>
          </a:solidFill>
          <a:ln w="0" cap="sq">
            <a:solidFill>
              <a:srgbClr val="FFFFFF"/>
            </a:solidFill>
            <a:prstDash val="solid"/>
          </a:ln>
        </p:spPr>
        <p:txBody>
          <a:bodyPr rtlCol="0" anchor="ctr"/>
          <a:lstStyle/>
          <a:p>
            <a:pPr algn="ctr"/>
            <a:r>
              <a:rPr lang="en-US" altLang="zh-CN" sz="3600" b="1" dirty="0" smtClean="0">
                <a:solidFill>
                  <a:srgbClr val="FF0000"/>
                </a:solidFill>
              </a:rPr>
              <a:t>REFERENCE</a:t>
            </a:r>
          </a:p>
          <a:p>
            <a:pPr algn="ctr"/>
            <a:endParaRPr lang="en-US" altLang="zh-CN" sz="3600" b="1" dirty="0" smtClean="0">
              <a:solidFill>
                <a:srgbClr val="FF0000"/>
              </a:solidFill>
            </a:endParaRPr>
          </a:p>
          <a:p>
            <a:pPr algn="ctr"/>
            <a:endParaRPr lang="en-US" altLang="zh-CN" sz="3600" b="1" dirty="0" smtClean="0">
              <a:solidFill>
                <a:srgbClr val="FF0000"/>
              </a:solidFill>
            </a:endParaRPr>
          </a:p>
          <a:p>
            <a:pPr algn="ctr"/>
            <a:endParaRPr lang="en-US" altLang="zh-CN" sz="3600" b="1" dirty="0" smtClean="0">
              <a:solidFill>
                <a:srgbClr val="FF0000"/>
              </a:solidFill>
            </a:endParaRPr>
          </a:p>
          <a:p>
            <a:pPr algn="ctr"/>
            <a:endParaRPr lang="en-US" altLang="zh-CN" sz="3600" b="1" dirty="0" smtClean="0">
              <a:solidFill>
                <a:srgbClr val="FF0000"/>
              </a:solidFill>
            </a:endParaRPr>
          </a:p>
          <a:p>
            <a:pPr algn="ctr"/>
            <a:endParaRPr lang="en-US" altLang="zh-CN" sz="3600" b="1" dirty="0" smtClean="0">
              <a:solidFill>
                <a:srgbClr val="FF0000"/>
              </a:solidFill>
            </a:endParaRPr>
          </a:p>
          <a:p>
            <a:pPr algn="ctr"/>
            <a:endParaRPr lang="en-US" altLang="zh-CN" sz="3600" b="1" dirty="0" smtClean="0">
              <a:solidFill>
                <a:srgbClr val="FF0000"/>
              </a:solidFill>
            </a:endParaRPr>
          </a:p>
          <a:p>
            <a:pPr algn="ctr"/>
            <a:endParaRPr lang="en-US" altLang="zh-CN" sz="3600" b="1" dirty="0" smtClean="0">
              <a:solidFill>
                <a:srgbClr val="FF0000"/>
              </a:solidFill>
            </a:endParaRPr>
          </a:p>
          <a:p>
            <a:pPr algn="ctr"/>
            <a:endParaRPr lang="en-US" altLang="zh-CN" sz="3600" b="1" dirty="0" smtClean="0">
              <a:solidFill>
                <a:srgbClr val="FF0000"/>
              </a:solidFill>
            </a:endParaRPr>
          </a:p>
          <a:p>
            <a:pPr algn="ctr"/>
            <a:endParaRPr lang="en-US" altLang="zh-CN" sz="3600" b="1" dirty="0">
              <a:solidFill>
                <a:srgbClr val="FF0000"/>
              </a:solidFill>
            </a:endParaRPr>
          </a:p>
        </p:txBody>
      </p:sp>
      <p:sp>
        <p:nvSpPr>
          <p:cNvPr id="2" name="Path2"/>
          <p:cNvSpPr/>
          <p:nvPr/>
        </p:nvSpPr>
        <p:spPr>
          <a:xfrm>
            <a:off x="-19406664" y="-13276856"/>
            <a:ext cx="47904400"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0" y="-18727836"/>
            <a:ext cx="47904400"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1892300" y="-1131888"/>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795588" y="3529013"/>
            <a:ext cx="6124575" cy="533400"/>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0" name="Text Box10"/>
          <p:cNvSpPr txBox="1"/>
          <p:nvPr/>
        </p:nvSpPr>
        <p:spPr>
          <a:xfrm>
            <a:off x="323850" y="319736"/>
            <a:ext cx="5507128" cy="214426"/>
          </a:xfrm>
          <a:prstGeom prst="rect">
            <a:avLst/>
          </a:prstGeom>
        </p:spPr>
        <p:txBody>
          <a:bodyPr wrap="square" lIns="0" tIns="0" rIns="0" rtlCol="0">
            <a:spAutoFit/>
          </a:bodyPr>
          <a:lstStyle/>
          <a:p>
            <a:pPr algn="l">
              <a:lnSpc>
                <a:spcPts val="0"/>
              </a:lnSpc>
            </a:pPr>
            <a:endParaRPr/>
          </a:p>
          <a:p>
            <a:pPr algn="l" rtl="0">
              <a:lnSpc>
                <a:spcPts val="1688"/>
              </a:lnSpc>
            </a:pPr>
            <a:r>
              <a:rPr lang="en-US" altLang="zh-CN" sz="1800" spc="-1" dirty="0">
                <a:solidFill>
                  <a:srgbClr val="3333CC"/>
                </a:solidFill>
                <a:latin typeface="Arial"/>
                <a:ea typeface="Arial"/>
                <a:cs typeface="Arial"/>
              </a:rPr>
              <a:t>B.TECH</a:t>
            </a:r>
            <a:r>
              <a:rPr lang="en-US" altLang="zh-CN" sz="1800" spc="496" dirty="0">
                <a:solidFill>
                  <a:srgbClr val="3333CC"/>
                </a:solidFill>
                <a:latin typeface="Arial"/>
                <a:ea typeface="Arial"/>
                <a:cs typeface="Arial"/>
              </a:rPr>
              <a:t> </a:t>
            </a:r>
            <a:r>
              <a:rPr lang="en-US" altLang="zh-CN" sz="1800" spc="0" dirty="0">
                <a:solidFill>
                  <a:srgbClr val="3333CC"/>
                </a:solidFill>
                <a:latin typeface="Arial"/>
                <a:ea typeface="Arial"/>
                <a:cs typeface="Arial"/>
              </a:rPr>
              <a:t>TITLE</a:t>
            </a:r>
            <a:r>
              <a:rPr lang="en-US" altLang="zh-CN" sz="1800" spc="-8" dirty="0">
                <a:solidFill>
                  <a:srgbClr val="3333CC"/>
                </a:solidFill>
                <a:latin typeface="Arial"/>
                <a:ea typeface="Arial"/>
                <a:cs typeface="Arial"/>
              </a:rPr>
              <a:t> </a:t>
            </a:r>
            <a:r>
              <a:rPr lang="en-US" altLang="zh-CN" sz="1800" spc="-1" dirty="0">
                <a:solidFill>
                  <a:srgbClr val="3333CC"/>
                </a:solidFill>
                <a:latin typeface="Arial"/>
                <a:ea typeface="Arial"/>
                <a:cs typeface="Arial"/>
              </a:rPr>
              <a:t>DEFENSE</a:t>
            </a:r>
            <a:r>
              <a:rPr lang="en-US" altLang="zh-CN" sz="1800" dirty="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a:latin typeface="Arial"/>
              <a:ea typeface="Arial"/>
              <a:cs typeface="Arial"/>
            </a:endParaRPr>
          </a:p>
        </p:txBody>
      </p:sp>
      <p:sp>
        <p:nvSpPr>
          <p:cNvPr id="12" name="Text Box12"/>
          <p:cNvSpPr txBox="1"/>
          <p:nvPr/>
        </p:nvSpPr>
        <p:spPr>
          <a:xfrm>
            <a:off x="3491880" y="2257870"/>
            <a:ext cx="2448271"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619125" y="6237312"/>
            <a:ext cx="7553275"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dirty="0" smtClean="0">
                <a:solidFill>
                  <a:srgbClr val="FF0000"/>
                </a:solidFill>
                <a:latin typeface="Arial"/>
                <a:ea typeface="Arial"/>
                <a:cs typeface="Arial"/>
              </a:rPr>
              <a:t>Suman Priya Sahu CSE-201711357 &amp; Manisha Panda CSE- 201741413  </a:t>
            </a:r>
            <a:endParaRPr lang="en-US" altLang="zh-CN" sz="1800" dirty="0">
              <a:latin typeface="Arial"/>
              <a:ea typeface="Arial"/>
              <a:cs typeface="Arial"/>
            </a:endParaRPr>
          </a:p>
        </p:txBody>
      </p:sp>
      <p:sp>
        <p:nvSpPr>
          <p:cNvPr id="21" name="Text Box21"/>
          <p:cNvSpPr txBox="1"/>
          <p:nvPr/>
        </p:nvSpPr>
        <p:spPr>
          <a:xfrm>
            <a:off x="8395134" y="6237312"/>
            <a:ext cx="569354"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[9]</a:t>
            </a:r>
            <a:endParaRPr lang="en-US" altLang="zh-CN" sz="2800" dirty="0">
              <a:latin typeface="Arial"/>
              <a:ea typeface="Arial"/>
              <a:cs typeface="Arial"/>
            </a:endParaRPr>
          </a:p>
        </p:txBody>
      </p:sp>
      <p:sp>
        <p:nvSpPr>
          <p:cNvPr id="13" name="TextBox 12"/>
          <p:cNvSpPr txBox="1"/>
          <p:nvPr/>
        </p:nvSpPr>
        <p:spPr>
          <a:xfrm>
            <a:off x="683568" y="1772816"/>
            <a:ext cx="8064896" cy="1754326"/>
          </a:xfrm>
          <a:prstGeom prst="rect">
            <a:avLst/>
          </a:prstGeom>
          <a:noFill/>
        </p:spPr>
        <p:txBody>
          <a:bodyPr wrap="square" rtlCol="0">
            <a:spAutoFit/>
          </a:bodyPr>
          <a:lstStyle/>
          <a:p>
            <a:pPr>
              <a:buFont typeface="Arial" pitchFamily="34" charset="0"/>
              <a:buChar char="•"/>
            </a:pPr>
            <a:r>
              <a:rPr lang="en-IN" dirty="0" smtClean="0"/>
              <a:t> R.P. </a:t>
            </a:r>
            <a:r>
              <a:rPr lang="en-IN" dirty="0" err="1" smtClean="0"/>
              <a:t>Mahapatra</a:t>
            </a:r>
            <a:r>
              <a:rPr lang="en-IN" dirty="0" smtClean="0"/>
              <a:t> and R.K. </a:t>
            </a:r>
            <a:r>
              <a:rPr lang="en-IN" dirty="0" err="1" smtClean="0"/>
              <a:t>Yadav</a:t>
            </a:r>
            <a:r>
              <a:rPr lang="en-IN" dirty="0" smtClean="0"/>
              <a:t>, "Descendant of LEACH based routing protocols in wireless sensor networks", </a:t>
            </a:r>
            <a:r>
              <a:rPr lang="en-IN" i="1" dirty="0" err="1" smtClean="0"/>
              <a:t>Procedia</a:t>
            </a:r>
            <a:r>
              <a:rPr lang="en-IN" i="1" dirty="0" smtClean="0"/>
              <a:t> </a:t>
            </a:r>
            <a:r>
              <a:rPr lang="en-IN" i="1" dirty="0" err="1" smtClean="0"/>
              <a:t>Comput</a:t>
            </a:r>
            <a:r>
              <a:rPr lang="en-IN" i="1" dirty="0" smtClean="0"/>
              <a:t>. Sci.</a:t>
            </a:r>
            <a:r>
              <a:rPr lang="en-IN" dirty="0" smtClean="0"/>
              <a:t>, vol. 57, pp. 1005-1014, 2015.</a:t>
            </a:r>
          </a:p>
          <a:p>
            <a:pPr>
              <a:buFont typeface="Arial" pitchFamily="34" charset="0"/>
              <a:buChar char="•"/>
            </a:pPr>
            <a:endParaRPr lang="en-IN" dirty="0" smtClean="0"/>
          </a:p>
          <a:p>
            <a:pPr>
              <a:buFont typeface="Arial" pitchFamily="34" charset="0"/>
              <a:buChar char="•"/>
            </a:pPr>
            <a:r>
              <a:rPr lang="en-IN" dirty="0" smtClean="0"/>
              <a:t> L. </a:t>
            </a:r>
            <a:r>
              <a:rPr lang="en-IN" dirty="0" err="1" smtClean="0"/>
              <a:t>Yadav</a:t>
            </a:r>
            <a:r>
              <a:rPr lang="en-IN" dirty="0" smtClean="0"/>
              <a:t> and C. </a:t>
            </a:r>
            <a:r>
              <a:rPr lang="en-IN" dirty="0" err="1" smtClean="0"/>
              <a:t>Sunitha</a:t>
            </a:r>
            <a:r>
              <a:rPr lang="en-IN" dirty="0" smtClean="0"/>
              <a:t>, "Low energy adaptive clustering hierarchy in wireless sensor network (LEACH)", </a:t>
            </a:r>
            <a:r>
              <a:rPr lang="en-IN" i="1" dirty="0" smtClean="0"/>
              <a:t>Int. J. </a:t>
            </a:r>
            <a:r>
              <a:rPr lang="en-IN" i="1" dirty="0" err="1" smtClean="0"/>
              <a:t>Comput</a:t>
            </a:r>
            <a:r>
              <a:rPr lang="en-IN" i="1" dirty="0" smtClean="0"/>
              <a:t>. Sci. Inf. Technol.</a:t>
            </a:r>
            <a:r>
              <a:rPr lang="en-IN" dirty="0" smtClean="0"/>
              <a:t>, vol. 5, no. 3, pp. 4661-4664, 2014.</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TotalTime>
  <Words>613</Words>
  <Application>Microsoft Office PowerPoint</Application>
  <PresentationFormat>On-screen Show (4:3)</PresentationFormat>
  <Paragraphs>195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主题</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ws</dc:creator>
  <cp:lastModifiedBy>DELL</cp:lastModifiedBy>
  <cp:revision>57</cp:revision>
  <dcterms:created xsi:type="dcterms:W3CDTF">2017-10-23T09:06:44Z</dcterms:created>
  <dcterms:modified xsi:type="dcterms:W3CDTF">2021-01-08T19:04:29Z</dcterms:modified>
</cp:coreProperties>
</file>