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6" r:id="rId11"/>
    <p:sldId id="268" r:id="rId12"/>
    <p:sldId id="271" r:id="rId13"/>
    <p:sldId id="270" r:id="rId14"/>
    <p:sldId id="269"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892E8-EF8A-4E66-B9A8-EBFE07EB526C}"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87078-ECAA-4F70-A116-ABBC545134D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892E8-EF8A-4E66-B9A8-EBFE07EB526C}" type="datetimeFigureOut">
              <a:rPr lang="en-IN" smtClean="0"/>
              <a:pPr/>
              <a:t>23-02-2021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87078-ECAA-4F70-A116-ABBC545134D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22530" name="AutoShape 2" descr="https://itchronicles.com/wp-content/uploads/2019/06/bigstock-Internet-Of-Things-iot-Devi-245519329-Converted-01-1024x59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2" name="AutoShape 4" descr="https://itchronicles.com/wp-content/uploads/2019/06/bigstock-Internet-Of-Things-iot-Devi-245519329-Converted-01-1024x59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4" name="AutoShape 6" descr="https://itchronicles.com/wp-content/uploads/2019/06/bigstock-Internet-Of-Things-iot-Devi-245519329-Converted-01-1024x59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 name="Picture 14" descr="bigstock-Internet-Of-Things-iot-Devi-245519329-Converted-01.jpg"/>
          <p:cNvPicPr>
            <a:picLocks noChangeAspect="1"/>
          </p:cNvPicPr>
          <p:nvPr/>
        </p:nvPicPr>
        <p:blipFill>
          <a:blip r:embed="rId3" cstate="print"/>
          <a:stretch>
            <a:fillRect/>
          </a:stretch>
        </p:blipFill>
        <p:spPr>
          <a:xfrm>
            <a:off x="395536" y="764703"/>
            <a:ext cx="8748464" cy="53012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[10]</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899592" y="1700808"/>
            <a:ext cx="1794081" cy="738664"/>
          </a:xfrm>
          <a:prstGeom prst="rect">
            <a:avLst/>
          </a:prstGeom>
          <a:noFill/>
        </p:spPr>
        <p:txBody>
          <a:bodyPr wrap="none" rtlCol="0">
            <a:spAutoFit/>
          </a:bodyPr>
          <a:lstStyle/>
          <a:p>
            <a:r>
              <a:rPr lang="en-IN" sz="2400" b="1" u="sng" dirty="0" smtClean="0"/>
              <a:t>LDR Sensor:-</a:t>
            </a:r>
          </a:p>
          <a:p>
            <a:endParaRPr lang="en-IN" dirty="0"/>
          </a:p>
        </p:txBody>
      </p:sp>
      <p:pic>
        <p:nvPicPr>
          <p:cNvPr id="8194" name="Picture 2" descr="LDR Sensor, Surface Mounted, Rs 5 /piece Knowledge Electronics | ID:  15345628591"/>
          <p:cNvPicPr>
            <a:picLocks noChangeAspect="1" noChangeArrowheads="1"/>
          </p:cNvPicPr>
          <p:nvPr/>
        </p:nvPicPr>
        <p:blipFill>
          <a:blip r:embed="rId3" cstate="print"/>
          <a:srcRect/>
          <a:stretch>
            <a:fillRect/>
          </a:stretch>
        </p:blipFill>
        <p:spPr bwMode="auto">
          <a:xfrm>
            <a:off x="5364088" y="1484784"/>
            <a:ext cx="2880320" cy="1584176"/>
          </a:xfrm>
          <a:prstGeom prst="rect">
            <a:avLst/>
          </a:prstGeom>
          <a:noFill/>
        </p:spPr>
      </p:pic>
      <p:sp>
        <p:nvSpPr>
          <p:cNvPr id="14" name="TextBox 13"/>
          <p:cNvSpPr txBox="1"/>
          <p:nvPr/>
        </p:nvSpPr>
        <p:spPr>
          <a:xfrm>
            <a:off x="539552" y="2852936"/>
            <a:ext cx="8136904" cy="2585323"/>
          </a:xfrm>
          <a:prstGeom prst="rect">
            <a:avLst/>
          </a:prstGeom>
          <a:noFill/>
        </p:spPr>
        <p:txBody>
          <a:bodyPr wrap="square" rtlCol="0">
            <a:spAutoFit/>
          </a:bodyPr>
          <a:lstStyle/>
          <a:p>
            <a:r>
              <a:rPr lang="en-IN" dirty="0" smtClean="0"/>
              <a:t>Photo resistors, also known as light dependent resistors (LDR), are light sensitive devices most often used to indicate the presence or absence of light, or to measure the light intensity. In the dark, their resistance is very high, sometimes up to 1MΩ, but when the LDR sensor is exposed to light, the resistance drops dramatically, even down to a few </a:t>
            </a:r>
            <a:r>
              <a:rPr lang="en-IN" dirty="0" smtClean="0"/>
              <a:t>ohms, </a:t>
            </a:r>
            <a:r>
              <a:rPr lang="en-IN" dirty="0" smtClean="0"/>
              <a:t>depending on the light intensity. LDRs have a sensitivity that varies with the wavelength of the light applied and are nonlinear devices. They are used in many applications but are sometimes made obsolete by other devices such as photodiodes and phototransistors. Some countries have banned LDRs made of lead or cadmium over environmental safety concerns.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[11]</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1547664" y="1916832"/>
            <a:ext cx="184731" cy="923330"/>
          </a:xfrm>
          <a:prstGeom prst="rect">
            <a:avLst/>
          </a:prstGeom>
          <a:noFill/>
        </p:spPr>
        <p:txBody>
          <a:bodyPr wrap="none" rtlCol="0">
            <a:spAutoFit/>
          </a:bodyPr>
          <a:lstStyle/>
          <a:p>
            <a:endParaRPr lang="en-IN" dirty="0" smtClean="0"/>
          </a:p>
          <a:p>
            <a:endParaRPr lang="en-IN" dirty="0" smtClean="0"/>
          </a:p>
          <a:p>
            <a:endParaRPr lang="en-IN" dirty="0"/>
          </a:p>
        </p:txBody>
      </p:sp>
      <p:sp>
        <p:nvSpPr>
          <p:cNvPr id="14" name="TextBox 13"/>
          <p:cNvSpPr txBox="1"/>
          <p:nvPr/>
        </p:nvSpPr>
        <p:spPr>
          <a:xfrm>
            <a:off x="2627784" y="764704"/>
            <a:ext cx="4182555" cy="646331"/>
          </a:xfrm>
          <a:prstGeom prst="rect">
            <a:avLst/>
          </a:prstGeom>
          <a:noFill/>
        </p:spPr>
        <p:txBody>
          <a:bodyPr wrap="none" rtlCol="0">
            <a:spAutoFit/>
          </a:bodyPr>
          <a:lstStyle/>
          <a:p>
            <a:r>
              <a:rPr lang="en-IN" sz="3600" b="1" dirty="0" smtClean="0">
                <a:solidFill>
                  <a:srgbClr val="FF0000"/>
                </a:solidFill>
              </a:rPr>
              <a:t>Enhancement of IOT </a:t>
            </a:r>
            <a:endParaRPr lang="en-IN" sz="3600" b="1" dirty="0">
              <a:solidFill>
                <a:srgbClr val="FF0000"/>
              </a:solidFill>
            </a:endParaRPr>
          </a:p>
        </p:txBody>
      </p:sp>
      <p:sp>
        <p:nvSpPr>
          <p:cNvPr id="15" name="TextBox 14"/>
          <p:cNvSpPr txBox="1"/>
          <p:nvPr/>
        </p:nvSpPr>
        <p:spPr>
          <a:xfrm>
            <a:off x="467544" y="1484784"/>
            <a:ext cx="8280919" cy="4862870"/>
          </a:xfrm>
          <a:prstGeom prst="rect">
            <a:avLst/>
          </a:prstGeom>
          <a:noFill/>
        </p:spPr>
        <p:txBody>
          <a:bodyPr wrap="square" rtlCol="0">
            <a:spAutoFit/>
          </a:bodyPr>
          <a:lstStyle/>
          <a:p>
            <a:endParaRPr lang="en-IN" sz="2000" b="1" u="sng" dirty="0" smtClean="0"/>
          </a:p>
          <a:p>
            <a:r>
              <a:rPr lang="en-IN" sz="2000" b="1" u="sng" dirty="0" smtClean="0"/>
              <a:t>IOT in </a:t>
            </a:r>
            <a:r>
              <a:rPr lang="en-IN" sz="2000" b="1" u="sng" dirty="0" smtClean="0"/>
              <a:t>Agriculture Sector</a:t>
            </a:r>
            <a:r>
              <a:rPr lang="en-IN" sz="2000" b="1" u="sng" dirty="0" smtClean="0"/>
              <a:t>:-</a:t>
            </a:r>
          </a:p>
          <a:p>
            <a:endParaRPr lang="en-IN" sz="2000" b="1" dirty="0" smtClean="0"/>
          </a:p>
          <a:p>
            <a:r>
              <a:rPr lang="en-IN" dirty="0" smtClean="0">
                <a:latin typeface="+mj-lt"/>
              </a:rPr>
              <a:t>IOT </a:t>
            </a:r>
            <a:r>
              <a:rPr lang="en-IN" dirty="0" smtClean="0">
                <a:latin typeface="+mj-lt"/>
              </a:rPr>
              <a:t>have the potential to transform agriculture in many aspects and these are the main </a:t>
            </a:r>
            <a:r>
              <a:rPr lang="en-IN" dirty="0" smtClean="0">
                <a:latin typeface="+mj-lt"/>
              </a:rPr>
              <a:t>ones:-</a:t>
            </a:r>
            <a:endParaRPr lang="en-IN" dirty="0" smtClean="0">
              <a:latin typeface="+mj-lt"/>
            </a:endParaRPr>
          </a:p>
          <a:p>
            <a:pPr>
              <a:buFont typeface="Arial" pitchFamily="34" charset="0"/>
              <a:buChar char="•"/>
            </a:pPr>
            <a:r>
              <a:rPr lang="en-IN" b="1" dirty="0" smtClean="0">
                <a:latin typeface="+mj-lt"/>
              </a:rPr>
              <a:t>Data collected by smart agriculture sensors, </a:t>
            </a:r>
            <a:r>
              <a:rPr lang="en-IN" dirty="0" smtClean="0">
                <a:latin typeface="+mj-lt"/>
              </a:rPr>
              <a:t>in this approach of farm management, a key component are sensors, control systems, robotics, autonomous vehicles, automated hardware, variable rate technology, motion detectors, button camera, and wearable devices. This data can be used to track the state of </a:t>
            </a:r>
            <a:r>
              <a:rPr lang="en-IN" dirty="0" smtClean="0">
                <a:latin typeface="+mj-lt"/>
              </a:rPr>
              <a:t> </a:t>
            </a:r>
            <a:r>
              <a:rPr lang="en-IN" dirty="0" smtClean="0">
                <a:latin typeface="+mj-lt"/>
              </a:rPr>
              <a:t>staff performance, equipment efficiency. The ability to foresee the output of production allows to plan for better product distribution</a:t>
            </a:r>
            <a:r>
              <a:rPr lang="en-IN" dirty="0" smtClean="0">
                <a:latin typeface="+mj-lt"/>
              </a:rPr>
              <a:t>.</a:t>
            </a:r>
          </a:p>
          <a:p>
            <a:pPr>
              <a:buFont typeface="Arial" pitchFamily="34" charset="0"/>
              <a:buChar char="•"/>
            </a:pPr>
            <a:r>
              <a:rPr lang="en-IN" b="1" dirty="0" smtClean="0">
                <a:latin typeface="+mj-lt"/>
              </a:rPr>
              <a:t>Agricultural Drones</a:t>
            </a:r>
            <a:r>
              <a:rPr lang="en-IN" dirty="0" smtClean="0">
                <a:latin typeface="+mj-lt"/>
              </a:rPr>
              <a:t> Ground-based and aerial-based drones are being used in agriculture in order to enhance various agricultural practices: crop health assessment, irrigation, crop monitoring, crop spraying, planting, and soil and field analysis</a:t>
            </a:r>
            <a:r>
              <a:rPr lang="en-IN" dirty="0" smtClean="0">
                <a:latin typeface="+mj-lt"/>
              </a:rPr>
              <a:t>.</a:t>
            </a:r>
          </a:p>
          <a:p>
            <a:endParaRPr lang="en-IN" sz="1600" dirty="0" smtClean="0">
              <a:latin typeface="+mj-lt"/>
            </a:endParaRPr>
          </a:p>
          <a:p>
            <a:endParaRPr lang="en-IN" sz="1600" dirty="0" smtClean="0">
              <a:latin typeface="+mj-lt"/>
            </a:endParaRPr>
          </a:p>
          <a:p>
            <a:endParaRPr lang="en-IN"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[12]</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467544" y="1556792"/>
            <a:ext cx="8496944" cy="4585871"/>
          </a:xfrm>
          <a:prstGeom prst="rect">
            <a:avLst/>
          </a:prstGeom>
          <a:noFill/>
        </p:spPr>
        <p:txBody>
          <a:bodyPr wrap="square" rtlCol="0">
            <a:spAutoFit/>
          </a:bodyPr>
          <a:lstStyle/>
          <a:p>
            <a:r>
              <a:rPr lang="en-IN" sz="2000" b="1" u="sng" dirty="0" smtClean="0"/>
              <a:t>IOT in health Field</a:t>
            </a:r>
            <a:r>
              <a:rPr lang="en-IN" sz="2000" b="1" u="sng" dirty="0" smtClean="0"/>
              <a:t>:-</a:t>
            </a:r>
          </a:p>
          <a:p>
            <a:endParaRPr lang="en-IN" sz="2000" b="1" dirty="0" smtClean="0"/>
          </a:p>
          <a:p>
            <a:pPr>
              <a:buFont typeface="Arial" pitchFamily="34" charset="0"/>
              <a:buChar char="•"/>
            </a:pPr>
            <a:r>
              <a:rPr lang="en-IN" dirty="0" smtClean="0"/>
              <a:t>Internet of Things (</a:t>
            </a:r>
            <a:r>
              <a:rPr lang="en-IN" dirty="0" smtClean="0"/>
              <a:t>IOT</a:t>
            </a:r>
            <a:r>
              <a:rPr lang="en-IN" dirty="0" smtClean="0"/>
              <a:t>)-enabled devices have made remote monitoring in the healthcare sector possible, unleashing the potential to keep patients safe and healthy, and empowering physicians to deliver superlative care. </a:t>
            </a:r>
            <a:endParaRPr lang="en-IN" dirty="0" smtClean="0"/>
          </a:p>
          <a:p>
            <a:pPr>
              <a:buFont typeface="Arial" pitchFamily="34" charset="0"/>
              <a:buChar char="•"/>
            </a:pPr>
            <a:r>
              <a:rPr lang="en-IN" dirty="0" smtClean="0"/>
              <a:t>It </a:t>
            </a:r>
            <a:r>
              <a:rPr lang="en-IN" dirty="0" smtClean="0"/>
              <a:t>has also increased patient engagement and satisfaction as interactions with doctors have become easier and more efficient. Furthermore, remote monitoring of patient’s health helps in reducing the length of hospital stay and prevents re-admissions</a:t>
            </a:r>
            <a:r>
              <a:rPr lang="en-IN" dirty="0" smtClean="0"/>
              <a:t>.</a:t>
            </a:r>
          </a:p>
          <a:p>
            <a:pPr>
              <a:buFont typeface="Arial" pitchFamily="34" charset="0"/>
              <a:buChar char="•"/>
            </a:pPr>
            <a:r>
              <a:rPr lang="en-IN" dirty="0" smtClean="0"/>
              <a:t>IOT </a:t>
            </a:r>
            <a:r>
              <a:rPr lang="en-IN" dirty="0" smtClean="0"/>
              <a:t>also has a major impact on reducing healthcare costs significantly and improving treatment outcomes</a:t>
            </a:r>
            <a:r>
              <a:rPr lang="en-IN" dirty="0" smtClean="0"/>
              <a:t>.</a:t>
            </a:r>
          </a:p>
          <a:p>
            <a:pPr>
              <a:buFont typeface="Arial" pitchFamily="34" charset="0"/>
              <a:buChar char="•"/>
            </a:pPr>
            <a:r>
              <a:rPr lang="en-IN" dirty="0" smtClean="0"/>
              <a:t>Devices in the form of </a:t>
            </a:r>
            <a:r>
              <a:rPr lang="en-IN" dirty="0" smtClean="0"/>
              <a:t>wearable </a:t>
            </a:r>
            <a:r>
              <a:rPr lang="en-IN" dirty="0" smtClean="0"/>
              <a:t>like fitness bands and other wirelessly connected devices like blood pressure and heart rate monitoring cuffs, glucometer etc. give patients access to personalized attention. These devices can be tuned to remind calorie count, exercise check, appointments, blood pressure variations and much more.</a:t>
            </a:r>
            <a:endParaRPr lang="en-IN" b="1"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[13]</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395536" y="1628800"/>
            <a:ext cx="8496944" cy="4308872"/>
          </a:xfrm>
          <a:prstGeom prst="rect">
            <a:avLst/>
          </a:prstGeom>
          <a:noFill/>
        </p:spPr>
        <p:txBody>
          <a:bodyPr wrap="square" rtlCol="0">
            <a:spAutoFit/>
          </a:bodyPr>
          <a:lstStyle/>
          <a:p>
            <a:r>
              <a:rPr lang="en-IN" sz="2000" b="1" u="sng" dirty="0" smtClean="0"/>
              <a:t> IOT in Bar code Scanner :-</a:t>
            </a:r>
          </a:p>
          <a:p>
            <a:endParaRPr lang="en-IN" sz="2000" b="1" dirty="0" smtClean="0"/>
          </a:p>
          <a:p>
            <a:r>
              <a:rPr lang="en-IN" dirty="0" smtClean="0"/>
              <a:t>A barcode, consisting of bars and spaces, is a machine-readable representation of numerals and characters. ... These are barcodes. A barcode consists of bars and spaces of varying width that can be read with an optical barcode scanner.</a:t>
            </a:r>
            <a:endParaRPr lang="en-IN" dirty="0" smtClean="0"/>
          </a:p>
          <a:p>
            <a:r>
              <a:rPr lang="en-IN" dirty="0" smtClean="0"/>
              <a:t>In the early days of the </a:t>
            </a:r>
            <a:r>
              <a:rPr lang="en-IN" dirty="0" smtClean="0"/>
              <a:t>IOT</a:t>
            </a:r>
            <a:r>
              <a:rPr lang="en-IN" dirty="0" smtClean="0"/>
              <a:t>, radio-frequency identification (RFID) was believed to be the primary method of </a:t>
            </a:r>
            <a:r>
              <a:rPr lang="en-IN" dirty="0" smtClean="0"/>
              <a:t>labelling </a:t>
            </a:r>
            <a:r>
              <a:rPr lang="en-IN" dirty="0" smtClean="0"/>
              <a:t>items. However, combining the use of RFID tags with both barcodes and QR codes allows the consumer to connect to the </a:t>
            </a:r>
            <a:r>
              <a:rPr lang="en-IN" dirty="0" smtClean="0"/>
              <a:t>IOT </a:t>
            </a:r>
            <a:r>
              <a:rPr lang="en-IN" dirty="0" smtClean="0"/>
              <a:t>with the simple scan of a </a:t>
            </a:r>
            <a:r>
              <a:rPr lang="en-IN" dirty="0" smtClean="0"/>
              <a:t>smart phone </a:t>
            </a:r>
            <a:r>
              <a:rPr lang="en-IN" dirty="0" smtClean="0"/>
              <a:t>or tablet. Having all objects marked with a QR code or barcode means improving the retail environment for consumers because they will be more educated about the item before purchasing and they will be able to check for an item’s availability. If all inventory is tagged with barcodes, not only will managers have a better idea of their inventory status but so will the consumers of those products</a:t>
            </a:r>
            <a:r>
              <a:rPr lang="en-IN" dirty="0" smtClean="0"/>
              <a:t>.</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[14]</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4" name="TextBox 13"/>
          <p:cNvSpPr txBox="1"/>
          <p:nvPr/>
        </p:nvSpPr>
        <p:spPr>
          <a:xfrm>
            <a:off x="2051720" y="764704"/>
            <a:ext cx="5368457" cy="923330"/>
          </a:xfrm>
          <a:prstGeom prst="rect">
            <a:avLst/>
          </a:prstGeom>
          <a:noFill/>
        </p:spPr>
        <p:txBody>
          <a:bodyPr wrap="none" rtlCol="0">
            <a:spAutoFit/>
          </a:bodyPr>
          <a:lstStyle/>
          <a:p>
            <a:r>
              <a:rPr lang="en-IN" sz="3600" b="1" dirty="0" smtClean="0">
                <a:solidFill>
                  <a:srgbClr val="FF0000"/>
                </a:solidFill>
              </a:rPr>
              <a:t>Technologies  based on IOT</a:t>
            </a:r>
            <a:endParaRPr lang="en-IN" sz="3600" b="1" dirty="0" smtClean="0">
              <a:solidFill>
                <a:srgbClr val="FF0000"/>
              </a:solidFill>
            </a:endParaRPr>
          </a:p>
          <a:p>
            <a:endParaRPr lang="en-IN" dirty="0"/>
          </a:p>
        </p:txBody>
      </p:sp>
      <p:sp>
        <p:nvSpPr>
          <p:cNvPr id="15" name="TextBox 14"/>
          <p:cNvSpPr txBox="1"/>
          <p:nvPr/>
        </p:nvSpPr>
        <p:spPr>
          <a:xfrm>
            <a:off x="755576" y="1844824"/>
            <a:ext cx="5472608" cy="3693319"/>
          </a:xfrm>
          <a:prstGeom prst="rect">
            <a:avLst/>
          </a:prstGeom>
          <a:noFill/>
        </p:spPr>
        <p:txBody>
          <a:bodyPr wrap="square" rtlCol="0">
            <a:spAutoFit/>
          </a:bodyPr>
          <a:lstStyle/>
          <a:p>
            <a:pPr>
              <a:lnSpc>
                <a:spcPct val="150000"/>
              </a:lnSpc>
              <a:buFont typeface="Arial" pitchFamily="34" charset="0"/>
              <a:buChar char="•"/>
            </a:pPr>
            <a:r>
              <a:rPr lang="en-IN" dirty="0" smtClean="0"/>
              <a:t>Agriculture and Pest </a:t>
            </a:r>
            <a:r>
              <a:rPr lang="en-IN" dirty="0" smtClean="0"/>
              <a:t>Control</a:t>
            </a:r>
            <a:endParaRPr lang="en-IN" dirty="0" smtClean="0"/>
          </a:p>
          <a:p>
            <a:pPr>
              <a:lnSpc>
                <a:spcPct val="150000"/>
              </a:lnSpc>
              <a:buFont typeface="Arial" pitchFamily="34" charset="0"/>
              <a:buChar char="•"/>
            </a:pPr>
            <a:r>
              <a:rPr lang="en-IN" dirty="0" smtClean="0"/>
              <a:t>Environment</a:t>
            </a:r>
            <a:endParaRPr lang="en-IN" dirty="0" smtClean="0"/>
          </a:p>
          <a:p>
            <a:pPr>
              <a:lnSpc>
                <a:spcPct val="150000"/>
              </a:lnSpc>
              <a:buFont typeface="Arial" pitchFamily="34" charset="0"/>
              <a:buChar char="•"/>
            </a:pPr>
            <a:r>
              <a:rPr lang="en-IN" dirty="0" smtClean="0"/>
              <a:t>Smart Home </a:t>
            </a:r>
            <a:r>
              <a:rPr lang="en-IN" dirty="0" smtClean="0"/>
              <a:t>Applications</a:t>
            </a:r>
            <a:endParaRPr lang="en-IN" dirty="0" smtClean="0"/>
          </a:p>
          <a:p>
            <a:pPr>
              <a:lnSpc>
                <a:spcPct val="150000"/>
              </a:lnSpc>
              <a:buFont typeface="Arial" pitchFamily="34" charset="0"/>
              <a:buChar char="•"/>
            </a:pPr>
            <a:r>
              <a:rPr lang="en-IN" dirty="0" smtClean="0"/>
              <a:t>Health </a:t>
            </a:r>
            <a:r>
              <a:rPr lang="en-IN" dirty="0" smtClean="0"/>
              <a:t>Care</a:t>
            </a:r>
            <a:endParaRPr lang="en-IN" dirty="0" smtClean="0"/>
          </a:p>
          <a:p>
            <a:pPr>
              <a:lnSpc>
                <a:spcPct val="150000"/>
              </a:lnSpc>
              <a:buFont typeface="Arial" pitchFamily="34" charset="0"/>
              <a:buChar char="•"/>
            </a:pPr>
            <a:r>
              <a:rPr lang="en-IN" dirty="0" smtClean="0"/>
              <a:t>Smart </a:t>
            </a:r>
            <a:r>
              <a:rPr lang="en-IN" dirty="0" smtClean="0"/>
              <a:t>Cities</a:t>
            </a:r>
            <a:endParaRPr lang="en-IN" dirty="0" smtClean="0"/>
          </a:p>
          <a:p>
            <a:pPr>
              <a:lnSpc>
                <a:spcPct val="150000"/>
              </a:lnSpc>
              <a:buFont typeface="Arial" pitchFamily="34" charset="0"/>
              <a:buChar char="•"/>
            </a:pPr>
            <a:r>
              <a:rPr lang="en-IN" dirty="0" smtClean="0"/>
              <a:t>Safe </a:t>
            </a:r>
            <a:r>
              <a:rPr lang="en-IN" dirty="0" smtClean="0"/>
              <a:t>Driving</a:t>
            </a:r>
            <a:endParaRPr lang="en-IN" dirty="0" smtClean="0"/>
          </a:p>
          <a:p>
            <a:pPr>
              <a:lnSpc>
                <a:spcPct val="150000"/>
              </a:lnSpc>
              <a:buFont typeface="Arial" pitchFamily="34" charset="0"/>
              <a:buChar char="•"/>
            </a:pPr>
            <a:r>
              <a:rPr lang="en-IN" dirty="0" smtClean="0"/>
              <a:t>Waste </a:t>
            </a:r>
            <a:r>
              <a:rPr lang="en-IN" dirty="0" smtClean="0"/>
              <a:t>Management</a:t>
            </a:r>
            <a:endParaRPr lang="en-IN" dirty="0" smtClean="0"/>
          </a:p>
          <a:p>
            <a:pPr>
              <a:lnSpc>
                <a:spcPct val="150000"/>
              </a:lnSpc>
              <a:buFont typeface="Arial" pitchFamily="34" charset="0"/>
              <a:buChar char="•"/>
            </a:pPr>
            <a:r>
              <a:rPr lang="en-IN" dirty="0" smtClean="0"/>
              <a:t>Tackling Industrial </a:t>
            </a:r>
            <a:r>
              <a:rPr lang="en-IN" dirty="0" smtClean="0"/>
              <a:t>Issues</a:t>
            </a:r>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[15]</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4" name="TextBox 13"/>
          <p:cNvSpPr txBox="1"/>
          <p:nvPr/>
        </p:nvSpPr>
        <p:spPr>
          <a:xfrm>
            <a:off x="2483768" y="692696"/>
            <a:ext cx="184731" cy="646331"/>
          </a:xfrm>
          <a:prstGeom prst="rect">
            <a:avLst/>
          </a:prstGeom>
          <a:noFill/>
        </p:spPr>
        <p:txBody>
          <a:bodyPr wrap="none" rtlCol="0">
            <a:spAutoFit/>
          </a:bodyPr>
          <a:lstStyle/>
          <a:p>
            <a:endParaRPr lang="en-IN" dirty="0" smtClean="0"/>
          </a:p>
          <a:p>
            <a:endParaRPr lang="en-IN" dirty="0"/>
          </a:p>
        </p:txBody>
      </p:sp>
      <p:sp>
        <p:nvSpPr>
          <p:cNvPr id="15" name="TextBox 14"/>
          <p:cNvSpPr txBox="1"/>
          <p:nvPr/>
        </p:nvSpPr>
        <p:spPr>
          <a:xfrm>
            <a:off x="899592" y="1844824"/>
            <a:ext cx="4320480" cy="3693319"/>
          </a:xfrm>
          <a:prstGeom prst="rect">
            <a:avLst/>
          </a:prstGeom>
          <a:noFill/>
        </p:spPr>
        <p:txBody>
          <a:bodyPr wrap="square" rtlCol="0">
            <a:spAutoFit/>
          </a:bodyPr>
          <a:lstStyle/>
          <a:p>
            <a:pPr>
              <a:lnSpc>
                <a:spcPct val="150000"/>
              </a:lnSpc>
              <a:buFont typeface="Arial" pitchFamily="34" charset="0"/>
              <a:buChar char="•"/>
            </a:pPr>
            <a:r>
              <a:rPr lang="en-IN" dirty="0" smtClean="0"/>
              <a:t>IOT</a:t>
            </a:r>
            <a:r>
              <a:rPr lang="en-IN" dirty="0" smtClean="0"/>
              <a:t> Security.</a:t>
            </a:r>
          </a:p>
          <a:p>
            <a:pPr>
              <a:lnSpc>
                <a:spcPct val="150000"/>
              </a:lnSpc>
              <a:buFont typeface="Arial" pitchFamily="34" charset="0"/>
              <a:buChar char="•"/>
            </a:pPr>
            <a:r>
              <a:rPr lang="en-IN" dirty="0" smtClean="0"/>
              <a:t>IOT</a:t>
            </a:r>
            <a:r>
              <a:rPr lang="en-IN" dirty="0" smtClean="0"/>
              <a:t> Analytics</a:t>
            </a:r>
            <a:r>
              <a:rPr lang="en-IN" dirty="0" smtClean="0"/>
              <a:t>.</a:t>
            </a:r>
            <a:endParaRPr lang="en-IN" dirty="0" smtClean="0"/>
          </a:p>
          <a:p>
            <a:pPr>
              <a:lnSpc>
                <a:spcPct val="150000"/>
              </a:lnSpc>
              <a:buFont typeface="Arial" pitchFamily="34" charset="0"/>
              <a:buChar char="•"/>
            </a:pPr>
            <a:r>
              <a:rPr lang="en-IN" dirty="0" smtClean="0"/>
              <a:t>IOT</a:t>
            </a:r>
            <a:r>
              <a:rPr lang="en-IN" dirty="0" smtClean="0"/>
              <a:t> Device </a:t>
            </a:r>
            <a:r>
              <a:rPr lang="en-IN" dirty="0" smtClean="0"/>
              <a:t>Management</a:t>
            </a:r>
            <a:endParaRPr lang="en-IN" dirty="0" smtClean="0"/>
          </a:p>
          <a:p>
            <a:pPr>
              <a:lnSpc>
                <a:spcPct val="150000"/>
              </a:lnSpc>
              <a:buFont typeface="Arial" pitchFamily="34" charset="0"/>
              <a:buChar char="•"/>
            </a:pPr>
            <a:r>
              <a:rPr lang="en-IN" dirty="0" smtClean="0"/>
              <a:t>Low-Power, Short-Range </a:t>
            </a:r>
            <a:r>
              <a:rPr lang="en-IN" dirty="0" smtClean="0"/>
              <a:t>IOT</a:t>
            </a:r>
            <a:r>
              <a:rPr lang="en-IN" dirty="0" smtClean="0"/>
              <a:t> Networks. ...</a:t>
            </a:r>
          </a:p>
          <a:p>
            <a:pPr>
              <a:lnSpc>
                <a:spcPct val="150000"/>
              </a:lnSpc>
              <a:buFont typeface="Arial" pitchFamily="34" charset="0"/>
              <a:buChar char="•"/>
            </a:pPr>
            <a:r>
              <a:rPr lang="en-IN" dirty="0" smtClean="0"/>
              <a:t>Low-Power, Wide-Area Networks. ...</a:t>
            </a:r>
          </a:p>
          <a:p>
            <a:pPr>
              <a:lnSpc>
                <a:spcPct val="150000"/>
              </a:lnSpc>
              <a:buFont typeface="Arial" pitchFamily="34" charset="0"/>
              <a:buChar char="•"/>
            </a:pPr>
            <a:r>
              <a:rPr lang="en-IN" dirty="0" smtClean="0"/>
              <a:t>IOT</a:t>
            </a:r>
            <a:r>
              <a:rPr lang="en-IN" dirty="0" smtClean="0"/>
              <a:t> Processors. ...</a:t>
            </a:r>
          </a:p>
          <a:p>
            <a:pPr>
              <a:lnSpc>
                <a:spcPct val="150000"/>
              </a:lnSpc>
              <a:buFont typeface="Arial" pitchFamily="34" charset="0"/>
              <a:buChar char="•"/>
            </a:pPr>
            <a:r>
              <a:rPr lang="en-IN" dirty="0" smtClean="0"/>
              <a:t>IOT</a:t>
            </a:r>
            <a:r>
              <a:rPr lang="en-IN" dirty="0" smtClean="0"/>
              <a:t> Operating Systems. ...</a:t>
            </a:r>
          </a:p>
          <a:p>
            <a:pPr>
              <a:lnSpc>
                <a:spcPct val="150000"/>
              </a:lnSpc>
              <a:buFont typeface="Arial" pitchFamily="34" charset="0"/>
              <a:buChar char="•"/>
            </a:pPr>
            <a:r>
              <a:rPr lang="en-IN" dirty="0" smtClean="0"/>
              <a:t>Event Stream Processing.</a:t>
            </a:r>
          </a:p>
          <a:p>
            <a:endParaRPr lang="en-IN" dirty="0"/>
          </a:p>
        </p:txBody>
      </p:sp>
      <p:sp>
        <p:nvSpPr>
          <p:cNvPr id="16" name="TextBox 15"/>
          <p:cNvSpPr txBox="1"/>
          <p:nvPr/>
        </p:nvSpPr>
        <p:spPr>
          <a:xfrm>
            <a:off x="1907704" y="692696"/>
            <a:ext cx="5969904" cy="646331"/>
          </a:xfrm>
          <a:prstGeom prst="rect">
            <a:avLst/>
          </a:prstGeom>
          <a:noFill/>
        </p:spPr>
        <p:txBody>
          <a:bodyPr wrap="none" rtlCol="0">
            <a:spAutoFit/>
          </a:bodyPr>
          <a:lstStyle/>
          <a:p>
            <a:r>
              <a:rPr lang="en-IN" sz="3600" b="1" dirty="0" smtClean="0">
                <a:solidFill>
                  <a:srgbClr val="FF0000"/>
                </a:solidFill>
              </a:rPr>
              <a:t>IOT based on Real Life Devices</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[16]</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4" name="TextBox 13"/>
          <p:cNvSpPr txBox="1"/>
          <p:nvPr/>
        </p:nvSpPr>
        <p:spPr>
          <a:xfrm>
            <a:off x="3347864" y="764704"/>
            <a:ext cx="2729978" cy="1200329"/>
          </a:xfrm>
          <a:prstGeom prst="rect">
            <a:avLst/>
          </a:prstGeom>
          <a:noFill/>
        </p:spPr>
        <p:txBody>
          <a:bodyPr wrap="none" rtlCol="0">
            <a:spAutoFit/>
          </a:bodyPr>
          <a:lstStyle/>
          <a:p>
            <a:r>
              <a:rPr lang="en-IN" sz="3600" b="1" dirty="0" smtClean="0">
                <a:solidFill>
                  <a:srgbClr val="FF0000"/>
                </a:solidFill>
              </a:rPr>
              <a:t>CONCLUSION</a:t>
            </a:r>
          </a:p>
          <a:p>
            <a:endParaRPr lang="en-IN" dirty="0" smtClean="0"/>
          </a:p>
          <a:p>
            <a:endParaRPr lang="en-IN" dirty="0"/>
          </a:p>
        </p:txBody>
      </p:sp>
      <p:sp>
        <p:nvSpPr>
          <p:cNvPr id="15" name="TextBox 14"/>
          <p:cNvSpPr txBox="1"/>
          <p:nvPr/>
        </p:nvSpPr>
        <p:spPr>
          <a:xfrm>
            <a:off x="683568" y="1772816"/>
            <a:ext cx="7956376" cy="3416320"/>
          </a:xfrm>
          <a:prstGeom prst="rect">
            <a:avLst/>
          </a:prstGeom>
          <a:noFill/>
        </p:spPr>
        <p:txBody>
          <a:bodyPr wrap="square" rtlCol="0">
            <a:spAutoFit/>
          </a:bodyPr>
          <a:lstStyle/>
          <a:p>
            <a:pPr>
              <a:lnSpc>
                <a:spcPct val="150000"/>
              </a:lnSpc>
              <a:buFont typeface="Arial" pitchFamily="34" charset="0"/>
              <a:buChar char="•"/>
            </a:pPr>
            <a:r>
              <a:rPr lang="en-IN" dirty="0" smtClean="0"/>
              <a:t>Internet of Things is the concept in which the virtual world of information technology connected to the real world of things. The technologies of Internet of things such as RFID and Sensor make our life become better and more comfortable</a:t>
            </a:r>
            <a:r>
              <a:rPr lang="en-IN" dirty="0" smtClean="0"/>
              <a:t>.</a:t>
            </a:r>
          </a:p>
          <a:p>
            <a:pPr>
              <a:lnSpc>
                <a:spcPct val="150000"/>
              </a:lnSpc>
              <a:buFont typeface="Arial" pitchFamily="34" charset="0"/>
              <a:buChar char="•"/>
            </a:pPr>
            <a:r>
              <a:rPr lang="en-IN" dirty="0" smtClean="0"/>
              <a:t>In order for </a:t>
            </a:r>
            <a:r>
              <a:rPr lang="en-IN" dirty="0" smtClean="0"/>
              <a:t>IOT </a:t>
            </a:r>
            <a:r>
              <a:rPr lang="en-IN" dirty="0" smtClean="0"/>
              <a:t>to provide its utmost potential, the sensing technology implemented must provide highly accurate information. </a:t>
            </a:r>
            <a:endParaRPr lang="en-IN" dirty="0" smtClean="0"/>
          </a:p>
          <a:p>
            <a:pPr>
              <a:lnSpc>
                <a:spcPct val="150000"/>
              </a:lnSpc>
              <a:buFont typeface="Arial" pitchFamily="34" charset="0"/>
              <a:buChar char="•"/>
            </a:pPr>
            <a:r>
              <a:rPr lang="en-IN" dirty="0" smtClean="0"/>
              <a:t>IOT offers some pretty interesting applications in making our lives easier like in health care, transportation and agriculture, however various factors like security, privacy and data storage also need to be considered.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[2]</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3563888" y="692696"/>
            <a:ext cx="2231124" cy="707886"/>
          </a:xfrm>
          <a:prstGeom prst="rect">
            <a:avLst/>
          </a:prstGeom>
          <a:noFill/>
        </p:spPr>
        <p:txBody>
          <a:bodyPr wrap="none" rtlCol="0">
            <a:spAutoFit/>
          </a:bodyPr>
          <a:lstStyle/>
          <a:p>
            <a:r>
              <a:rPr lang="en-IN" sz="4000" b="1" dirty="0" smtClean="0">
                <a:solidFill>
                  <a:srgbClr val="FF0000"/>
                </a:solidFill>
              </a:rPr>
              <a:t>CONTENT</a:t>
            </a:r>
            <a:endParaRPr lang="en-IN" sz="4000" b="1" dirty="0">
              <a:solidFill>
                <a:srgbClr val="FF0000"/>
              </a:solidFill>
            </a:endParaRPr>
          </a:p>
        </p:txBody>
      </p:sp>
      <p:sp>
        <p:nvSpPr>
          <p:cNvPr id="14" name="TextBox 13"/>
          <p:cNvSpPr txBox="1"/>
          <p:nvPr/>
        </p:nvSpPr>
        <p:spPr>
          <a:xfrm>
            <a:off x="971600" y="1700808"/>
            <a:ext cx="5976664" cy="4247317"/>
          </a:xfrm>
          <a:prstGeom prst="rect">
            <a:avLst/>
          </a:prstGeom>
          <a:noFill/>
        </p:spPr>
        <p:txBody>
          <a:bodyPr wrap="square" rtlCol="0">
            <a:spAutoFit/>
          </a:bodyPr>
          <a:lstStyle/>
          <a:p>
            <a:pPr>
              <a:lnSpc>
                <a:spcPct val="150000"/>
              </a:lnSpc>
              <a:buFont typeface="Arial" pitchFamily="34" charset="0"/>
              <a:buChar char="•"/>
            </a:pPr>
            <a:r>
              <a:rPr lang="en-IN" sz="2000" dirty="0" smtClean="0">
                <a:latin typeface="Cambria" pitchFamily="18" charset="0"/>
                <a:ea typeface="Cambria" pitchFamily="18" charset="0"/>
              </a:rPr>
              <a:t>What is IOT?</a:t>
            </a:r>
          </a:p>
          <a:p>
            <a:pPr>
              <a:lnSpc>
                <a:spcPct val="150000"/>
              </a:lnSpc>
              <a:buFont typeface="Arial" pitchFamily="34" charset="0"/>
              <a:buChar char="•"/>
            </a:pPr>
            <a:r>
              <a:rPr lang="en-IN" sz="2000" dirty="0" smtClean="0">
                <a:latin typeface="Cambria" pitchFamily="18" charset="0"/>
                <a:ea typeface="Cambria" pitchFamily="18" charset="0"/>
              </a:rPr>
              <a:t>Working </a:t>
            </a:r>
          </a:p>
          <a:p>
            <a:pPr>
              <a:lnSpc>
                <a:spcPct val="150000"/>
              </a:lnSpc>
              <a:buFont typeface="Arial" pitchFamily="34" charset="0"/>
              <a:buChar char="•"/>
            </a:pPr>
            <a:r>
              <a:rPr lang="en-IN" sz="2000" dirty="0" smtClean="0">
                <a:latin typeface="Cambria" pitchFamily="18" charset="0"/>
                <a:ea typeface="Cambria" pitchFamily="18" charset="0"/>
              </a:rPr>
              <a:t>Components used in IOT.</a:t>
            </a:r>
          </a:p>
          <a:p>
            <a:pPr>
              <a:lnSpc>
                <a:spcPct val="150000"/>
              </a:lnSpc>
              <a:buFont typeface="Arial" pitchFamily="34" charset="0"/>
              <a:buChar char="•"/>
            </a:pPr>
            <a:r>
              <a:rPr lang="en-IN" sz="2000" dirty="0" smtClean="0">
                <a:latin typeface="Cambria" pitchFamily="18" charset="0"/>
                <a:ea typeface="Cambria" pitchFamily="18" charset="0"/>
              </a:rPr>
              <a:t>Types of Sensors.</a:t>
            </a:r>
          </a:p>
          <a:p>
            <a:pPr>
              <a:lnSpc>
                <a:spcPct val="150000"/>
              </a:lnSpc>
              <a:buFont typeface="Arial" pitchFamily="34" charset="0"/>
              <a:buChar char="•"/>
            </a:pPr>
            <a:r>
              <a:rPr lang="en-IN" sz="2000" dirty="0" smtClean="0">
                <a:latin typeface="Cambria" pitchFamily="18" charset="0"/>
                <a:ea typeface="Cambria" pitchFamily="18" charset="0"/>
              </a:rPr>
              <a:t>Enhancement of IOT in present trends.</a:t>
            </a:r>
          </a:p>
          <a:p>
            <a:pPr>
              <a:lnSpc>
                <a:spcPct val="150000"/>
              </a:lnSpc>
              <a:buFont typeface="Arial" pitchFamily="34" charset="0"/>
              <a:buChar char="•"/>
            </a:pPr>
            <a:r>
              <a:rPr lang="en-IN" sz="2000" dirty="0" smtClean="0">
                <a:latin typeface="Cambria" pitchFamily="18" charset="0"/>
                <a:ea typeface="Cambria" pitchFamily="18" charset="0"/>
              </a:rPr>
              <a:t>Current </a:t>
            </a:r>
            <a:r>
              <a:rPr lang="en-IN" sz="2000" dirty="0" smtClean="0">
                <a:latin typeface="Cambria" pitchFamily="18" charset="0"/>
                <a:ea typeface="Cambria" pitchFamily="18" charset="0"/>
              </a:rPr>
              <a:t>Technologies</a:t>
            </a:r>
            <a:r>
              <a:rPr lang="en-IN" sz="2000" dirty="0" smtClean="0">
                <a:latin typeface="Cambria" pitchFamily="18" charset="0"/>
                <a:ea typeface="Cambria" pitchFamily="18" charset="0"/>
              </a:rPr>
              <a:t>.</a:t>
            </a:r>
          </a:p>
          <a:p>
            <a:pPr>
              <a:lnSpc>
                <a:spcPct val="150000"/>
              </a:lnSpc>
              <a:buFont typeface="Arial" pitchFamily="34" charset="0"/>
              <a:buChar char="•"/>
            </a:pPr>
            <a:r>
              <a:rPr lang="en-IN" sz="2000" dirty="0" smtClean="0">
                <a:latin typeface="Cambria" pitchFamily="18" charset="0"/>
                <a:ea typeface="Cambria" pitchFamily="18" charset="0"/>
              </a:rPr>
              <a:t>IOT based on Real life </a:t>
            </a:r>
            <a:r>
              <a:rPr lang="en-IN" sz="2000" dirty="0" smtClean="0">
                <a:latin typeface="Cambria" pitchFamily="18" charset="0"/>
                <a:ea typeface="Cambria" pitchFamily="18" charset="0"/>
              </a:rPr>
              <a:t>devices.</a:t>
            </a:r>
          </a:p>
          <a:p>
            <a:pPr>
              <a:lnSpc>
                <a:spcPct val="150000"/>
              </a:lnSpc>
              <a:buFont typeface="Arial" pitchFamily="34" charset="0"/>
              <a:buChar char="•"/>
            </a:pPr>
            <a:r>
              <a:rPr lang="en-IN" sz="2000" dirty="0" smtClean="0">
                <a:latin typeface="Cambria" pitchFamily="18" charset="0"/>
                <a:ea typeface="Cambria" pitchFamily="18" charset="0"/>
              </a:rPr>
              <a:t>Conclusion</a:t>
            </a:r>
            <a:endParaRPr lang="en-IN" sz="2000" dirty="0" smtClean="0">
              <a:latin typeface="Cambria" pitchFamily="18" charset="0"/>
              <a:ea typeface="Cambria" pitchFamily="18" charset="0"/>
            </a:endParaRPr>
          </a:p>
          <a:p>
            <a:pPr>
              <a:lnSpc>
                <a:spcPct val="150000"/>
              </a:lnSpc>
            </a:pPr>
            <a:endParaRPr lang="en-IN" sz="20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[3]</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611561" y="1700808"/>
            <a:ext cx="7992888" cy="4093428"/>
          </a:xfrm>
          <a:prstGeom prst="rect">
            <a:avLst/>
          </a:prstGeom>
          <a:noFill/>
        </p:spPr>
        <p:txBody>
          <a:bodyPr wrap="square" rtlCol="0">
            <a:spAutoFit/>
          </a:bodyPr>
          <a:lstStyle/>
          <a:p>
            <a:pPr algn="just">
              <a:buFont typeface="Arial" pitchFamily="34" charset="0"/>
              <a:buChar char="•"/>
            </a:pPr>
            <a:r>
              <a:rPr lang="en-IN" sz="2000" dirty="0"/>
              <a:t>The Internet of Things (</a:t>
            </a:r>
            <a:r>
              <a:rPr lang="en-IN" sz="2000" dirty="0" smtClean="0"/>
              <a:t>IOT</a:t>
            </a:r>
            <a:r>
              <a:rPr lang="en-IN" sz="2000" dirty="0"/>
              <a:t>) refers to a system of interrelated, </a:t>
            </a:r>
            <a:r>
              <a:rPr lang="en-IN" sz="2000" dirty="0" smtClean="0"/>
              <a:t>internet-connected </a:t>
            </a:r>
            <a:r>
              <a:rPr lang="en-IN" sz="2000" dirty="0"/>
              <a:t>objects that are able to collect and transfer data over a wireless network without human intervention. </a:t>
            </a:r>
            <a:endParaRPr lang="en-IN" sz="2000" dirty="0" smtClean="0"/>
          </a:p>
          <a:p>
            <a:pPr algn="just"/>
            <a:endParaRPr lang="en-IN" sz="2000" dirty="0"/>
          </a:p>
          <a:p>
            <a:pPr algn="just">
              <a:buFont typeface="Arial" pitchFamily="34" charset="0"/>
              <a:buChar char="•"/>
            </a:pPr>
            <a:r>
              <a:rPr lang="en-IN" sz="2000" dirty="0" smtClean="0"/>
              <a:t>It generally</a:t>
            </a:r>
            <a:r>
              <a:rPr lang="en-IN" sz="2000" dirty="0"/>
              <a:t> used to monitor and control the mechanical, electrical and electronic systems used in various types of buildings (e.g., public and private, industrial, institutions, or residential) in home automation and building automation systems</a:t>
            </a:r>
            <a:r>
              <a:rPr lang="en-IN" sz="2000" dirty="0" smtClean="0"/>
              <a:t>.</a:t>
            </a:r>
          </a:p>
          <a:p>
            <a:pPr algn="just">
              <a:buFont typeface="Arial" pitchFamily="34" charset="0"/>
              <a:buChar char="•"/>
            </a:pPr>
            <a:endParaRPr lang="en-IN" sz="2000" dirty="0"/>
          </a:p>
          <a:p>
            <a:pPr algn="just">
              <a:buFont typeface="Arial" pitchFamily="34" charset="0"/>
              <a:buChar char="•"/>
            </a:pPr>
            <a:r>
              <a:rPr lang="en-IN" sz="2000" dirty="0"/>
              <a:t>The Internet of Things (</a:t>
            </a:r>
            <a:r>
              <a:rPr lang="en-IN" sz="2000" dirty="0" smtClean="0"/>
              <a:t>IOT</a:t>
            </a:r>
            <a:r>
              <a:rPr lang="en-IN" sz="2000" dirty="0"/>
              <a:t>) describes the network of physical objects—“things”—that are embedded with sensors, software, and other technologies for the purpose of connecting and exchanging data with other devices and systems over the</a:t>
            </a:r>
            <a:r>
              <a:rPr lang="en-IN" sz="2000" b="1" dirty="0"/>
              <a:t> </a:t>
            </a:r>
            <a:r>
              <a:rPr lang="en-IN" sz="2000" dirty="0"/>
              <a:t>internet.</a:t>
            </a:r>
          </a:p>
        </p:txBody>
      </p:sp>
      <p:sp>
        <p:nvSpPr>
          <p:cNvPr id="14" name="TextBox 13"/>
          <p:cNvSpPr txBox="1"/>
          <p:nvPr/>
        </p:nvSpPr>
        <p:spPr>
          <a:xfrm>
            <a:off x="2195736" y="692696"/>
            <a:ext cx="4680320" cy="646331"/>
          </a:xfrm>
          <a:prstGeom prst="rect">
            <a:avLst/>
          </a:prstGeom>
          <a:noFill/>
        </p:spPr>
        <p:txBody>
          <a:bodyPr wrap="none" rtlCol="0">
            <a:spAutoFit/>
          </a:bodyPr>
          <a:lstStyle/>
          <a:p>
            <a:r>
              <a:rPr lang="en-IN" sz="3600" b="1" dirty="0" smtClean="0">
                <a:solidFill>
                  <a:srgbClr val="FF0000"/>
                </a:solidFill>
              </a:rPr>
              <a:t>IOT – Internet of Things</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[4]</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395536" y="1484784"/>
            <a:ext cx="8748464" cy="4431983"/>
          </a:xfrm>
          <a:prstGeom prst="rect">
            <a:avLst/>
          </a:prstGeom>
          <a:noFill/>
        </p:spPr>
        <p:txBody>
          <a:bodyPr wrap="square" rtlCol="0">
            <a:spAutoFit/>
          </a:bodyPr>
          <a:lstStyle/>
          <a:p>
            <a:r>
              <a:rPr lang="en-IN" sz="2400" b="1" dirty="0"/>
              <a:t>How </a:t>
            </a:r>
            <a:r>
              <a:rPr lang="en-IN" sz="2400" b="1" dirty="0" smtClean="0"/>
              <a:t>IOT works :-</a:t>
            </a:r>
          </a:p>
          <a:p>
            <a:endParaRPr lang="en-IN" sz="2400" b="1" dirty="0"/>
          </a:p>
          <a:p>
            <a:r>
              <a:rPr lang="en-IN" dirty="0"/>
              <a:t>An </a:t>
            </a:r>
            <a:r>
              <a:rPr lang="en-IN" dirty="0" smtClean="0"/>
              <a:t>IOT consists </a:t>
            </a:r>
            <a:r>
              <a:rPr lang="en-IN" dirty="0"/>
              <a:t>of web-enabled smart devices that use embedded systems, such as processors, sensors and communication hardware, to collect, send and act on data they acquire from their environments. </a:t>
            </a:r>
            <a:r>
              <a:rPr lang="en-IN" dirty="0" smtClean="0"/>
              <a:t>These </a:t>
            </a:r>
            <a:r>
              <a:rPr lang="en-IN" dirty="0"/>
              <a:t>devices share the sensor data they collect by connecting to an </a:t>
            </a:r>
            <a:r>
              <a:rPr lang="en-IN" dirty="0" smtClean="0"/>
              <a:t>IOT </a:t>
            </a:r>
            <a:r>
              <a:rPr lang="en-IN" dirty="0"/>
              <a:t>gateway or other edge device where data is either sent to the cloud to be </a:t>
            </a:r>
            <a:r>
              <a:rPr lang="en-IN" dirty="0" smtClean="0"/>
              <a:t>analyzed. </a:t>
            </a:r>
            <a:r>
              <a:rPr lang="en-IN" dirty="0"/>
              <a:t>Sometimes, these devices communicate with other related devices and act on the information they get from one another. The devices do most of the work without human intervention, although people can interact with the devices -- for instance, to set them up, give them instructions or access the data.</a:t>
            </a:r>
          </a:p>
          <a:p>
            <a:r>
              <a:rPr lang="en-IN" dirty="0"/>
              <a:t>The connectivity, networking and communication protocols used with these web-enabled devices largely depend on the specific </a:t>
            </a:r>
            <a:r>
              <a:rPr lang="en-IN" dirty="0" smtClean="0"/>
              <a:t>IOT </a:t>
            </a:r>
            <a:r>
              <a:rPr lang="en-IN" dirty="0"/>
              <a:t>applications deployed.</a:t>
            </a:r>
          </a:p>
          <a:p>
            <a:r>
              <a:rPr lang="en-IN" dirty="0" smtClean="0"/>
              <a:t>IOT </a:t>
            </a:r>
            <a:r>
              <a:rPr lang="en-IN" dirty="0"/>
              <a:t>can also make use of artificial intelligence (AI) and machine learning to aid in making data collecting processes easier and more dynamic.</a:t>
            </a:r>
          </a:p>
          <a:p>
            <a:endParaRPr lang="en-IN" dirty="0"/>
          </a:p>
        </p:txBody>
      </p:sp>
      <p:sp>
        <p:nvSpPr>
          <p:cNvPr id="14" name="TextBox 13"/>
          <p:cNvSpPr txBox="1"/>
          <p:nvPr/>
        </p:nvSpPr>
        <p:spPr>
          <a:xfrm>
            <a:off x="2987824" y="764704"/>
            <a:ext cx="3057953" cy="646331"/>
          </a:xfrm>
          <a:prstGeom prst="rect">
            <a:avLst/>
          </a:prstGeom>
          <a:noFill/>
        </p:spPr>
        <p:txBody>
          <a:bodyPr wrap="none" rtlCol="0">
            <a:spAutoFit/>
          </a:bodyPr>
          <a:lstStyle/>
          <a:p>
            <a:r>
              <a:rPr lang="en-IN" sz="3600" b="1" dirty="0" smtClean="0">
                <a:solidFill>
                  <a:srgbClr val="FF0000"/>
                </a:solidFill>
              </a:rPr>
              <a:t>Working of IOT</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[5]</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395536" y="1412776"/>
            <a:ext cx="8532440" cy="4308872"/>
          </a:xfrm>
          <a:prstGeom prst="rect">
            <a:avLst/>
          </a:prstGeom>
          <a:noFill/>
        </p:spPr>
        <p:txBody>
          <a:bodyPr wrap="square" rtlCol="0">
            <a:spAutoFit/>
          </a:bodyPr>
          <a:lstStyle/>
          <a:p>
            <a:r>
              <a:rPr lang="en-IN" dirty="0" smtClean="0"/>
              <a:t>A </a:t>
            </a:r>
            <a:r>
              <a:rPr lang="en-IN" dirty="0"/>
              <a:t>complete </a:t>
            </a:r>
            <a:r>
              <a:rPr lang="en-IN" dirty="0" smtClean="0"/>
              <a:t>IOT </a:t>
            </a:r>
            <a:r>
              <a:rPr lang="en-IN" dirty="0"/>
              <a:t>system integrates four distinct components: sensors/devices, connectivity, data processing, and a user </a:t>
            </a:r>
            <a:r>
              <a:rPr lang="en-IN" dirty="0" smtClean="0"/>
              <a:t>interface. </a:t>
            </a:r>
          </a:p>
          <a:p>
            <a:endParaRPr lang="en-IN" dirty="0" smtClean="0"/>
          </a:p>
          <a:p>
            <a:endParaRPr lang="en-IN" dirty="0"/>
          </a:p>
          <a:p>
            <a:pPr marL="457200" indent="-457200">
              <a:buAutoNum type="arabicParenR"/>
            </a:pPr>
            <a:r>
              <a:rPr lang="en-IN" sz="2000" b="1" u="sng" dirty="0" smtClean="0"/>
              <a:t>Sensors/Devices:-</a:t>
            </a:r>
          </a:p>
          <a:p>
            <a:pPr marL="457200" indent="-457200"/>
            <a:endParaRPr lang="en-IN" sz="2000" b="1" u="sng" dirty="0"/>
          </a:p>
          <a:p>
            <a:r>
              <a:rPr lang="en-IN" dirty="0"/>
              <a:t>First, sensors or devices collect data from their environment. This could be as simple as a temperature reading or as complex as a full video </a:t>
            </a:r>
            <a:r>
              <a:rPr lang="en-IN" dirty="0" smtClean="0"/>
              <a:t>feed </a:t>
            </a:r>
            <a:r>
              <a:rPr lang="en-IN" dirty="0"/>
              <a:t>because multiple sensors can be bundled together or sensors can be part of a device that does more than just sense things</a:t>
            </a:r>
            <a:r>
              <a:rPr lang="en-IN" dirty="0" smtClean="0"/>
              <a:t>.</a:t>
            </a:r>
          </a:p>
          <a:p>
            <a:r>
              <a:rPr lang="en-IN" dirty="0" smtClean="0"/>
              <a:t>For </a:t>
            </a:r>
            <a:r>
              <a:rPr lang="en-IN" dirty="0"/>
              <a:t>example</a:t>
            </a:r>
            <a:r>
              <a:rPr lang="en-IN" dirty="0" smtClean="0"/>
              <a:t>, </a:t>
            </a:r>
            <a:r>
              <a:rPr lang="en-IN" dirty="0"/>
              <a:t>phone is a device that has multiple sensors (camera, accelerometer, GPS, etc), </a:t>
            </a:r>
            <a:r>
              <a:rPr lang="en-IN" dirty="0" smtClean="0"/>
              <a:t>but </a:t>
            </a:r>
            <a:r>
              <a:rPr lang="en-IN" dirty="0"/>
              <a:t>phone is not just</a:t>
            </a:r>
            <a:r>
              <a:rPr lang="en-IN" i="1" dirty="0"/>
              <a:t> </a:t>
            </a:r>
            <a:r>
              <a:rPr lang="en-IN" dirty="0"/>
              <a:t>a sensor.</a:t>
            </a:r>
          </a:p>
          <a:p>
            <a:r>
              <a:rPr lang="en-IN" dirty="0"/>
              <a:t>However, whether it’s a standalone sensor or a full device, in this first step data is being collected from the environment by something</a:t>
            </a:r>
            <a:r>
              <a:rPr lang="en-IN" dirty="0" smtClean="0"/>
              <a:t>..</a:t>
            </a:r>
            <a:endParaRPr lang="en-IN" dirty="0"/>
          </a:p>
          <a:p>
            <a:endParaRPr lang="en-IN" dirty="0"/>
          </a:p>
        </p:txBody>
      </p:sp>
      <p:sp>
        <p:nvSpPr>
          <p:cNvPr id="14" name="TextBox 13"/>
          <p:cNvSpPr txBox="1"/>
          <p:nvPr/>
        </p:nvSpPr>
        <p:spPr>
          <a:xfrm>
            <a:off x="2627784" y="692696"/>
            <a:ext cx="3876382" cy="646331"/>
          </a:xfrm>
          <a:prstGeom prst="rect">
            <a:avLst/>
          </a:prstGeom>
          <a:noFill/>
        </p:spPr>
        <p:txBody>
          <a:bodyPr wrap="none" rtlCol="0">
            <a:spAutoFit/>
          </a:bodyPr>
          <a:lstStyle/>
          <a:p>
            <a:r>
              <a:rPr lang="en-IN" sz="3600" b="1" dirty="0" smtClean="0">
                <a:solidFill>
                  <a:srgbClr val="FF0000"/>
                </a:solidFill>
              </a:rPr>
              <a:t>Components of IOT</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[6]</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467544" y="1484784"/>
            <a:ext cx="8280919" cy="4093428"/>
          </a:xfrm>
          <a:prstGeom prst="rect">
            <a:avLst/>
          </a:prstGeom>
          <a:noFill/>
        </p:spPr>
        <p:txBody>
          <a:bodyPr wrap="square" rtlCol="0">
            <a:spAutoFit/>
          </a:bodyPr>
          <a:lstStyle/>
          <a:p>
            <a:r>
              <a:rPr lang="en-IN" sz="2000" b="1" u="sng" dirty="0" smtClean="0"/>
              <a:t>2) Connectivity:-</a:t>
            </a:r>
          </a:p>
          <a:p>
            <a:endParaRPr lang="en-IN" sz="2000" b="1" u="sng" dirty="0" smtClean="0"/>
          </a:p>
          <a:p>
            <a:r>
              <a:rPr lang="en-IN" dirty="0" smtClean="0"/>
              <a:t>Next, that data is sent to the cloud. The sensors/devices can be connected to the cloud through a variety of methods including: cellular, satellite, Wi-Fi, Bluetooth, low-power wide-area networks (LPWAN), or connecting directly to the internet via Ethernet.</a:t>
            </a:r>
          </a:p>
          <a:p>
            <a:r>
              <a:rPr lang="en-IN" dirty="0" smtClean="0"/>
              <a:t>Each option has tradeoffs between power consumption, range and bandwidth. </a:t>
            </a:r>
          </a:p>
          <a:p>
            <a:endParaRPr lang="en-IN" dirty="0" smtClean="0"/>
          </a:p>
          <a:p>
            <a:r>
              <a:rPr lang="en-IN" sz="2000" b="1" u="sng" dirty="0" smtClean="0"/>
              <a:t>3) Data Processing:-</a:t>
            </a:r>
          </a:p>
          <a:p>
            <a:endParaRPr lang="en-IN" sz="2000" b="1" u="sng" dirty="0" smtClean="0"/>
          </a:p>
          <a:p>
            <a:r>
              <a:rPr lang="en-IN" dirty="0" smtClean="0"/>
              <a:t>Once the data gets to the cloud, software performs some kind of processing on it.</a:t>
            </a:r>
          </a:p>
          <a:p>
            <a:r>
              <a:rPr lang="en-IN" dirty="0" smtClean="0"/>
              <a:t>This could be very simple, such as checking that the temperature reading is within an acceptable range and also be very complex, such as using computer vision on video to identify objects (such as intruders in your house).</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[7]</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4" name="TextBox 13"/>
          <p:cNvSpPr txBox="1"/>
          <p:nvPr/>
        </p:nvSpPr>
        <p:spPr>
          <a:xfrm>
            <a:off x="467544" y="1412776"/>
            <a:ext cx="8280920" cy="4801314"/>
          </a:xfrm>
          <a:prstGeom prst="rect">
            <a:avLst/>
          </a:prstGeom>
          <a:noFill/>
        </p:spPr>
        <p:txBody>
          <a:bodyPr wrap="square" rtlCol="0">
            <a:spAutoFit/>
          </a:bodyPr>
          <a:lstStyle/>
          <a:p>
            <a:r>
              <a:rPr lang="en-IN" b="1" u="sng" dirty="0" smtClean="0"/>
              <a:t>4) User </a:t>
            </a:r>
            <a:r>
              <a:rPr lang="en-IN" b="1" u="sng" dirty="0" smtClean="0"/>
              <a:t>Interface:-</a:t>
            </a:r>
          </a:p>
          <a:p>
            <a:endParaRPr lang="en-IN" b="1" dirty="0" smtClean="0"/>
          </a:p>
          <a:p>
            <a:pPr>
              <a:buFont typeface="Arial" pitchFamily="34" charset="0"/>
              <a:buChar char="•"/>
            </a:pPr>
            <a:r>
              <a:rPr lang="en-IN" dirty="0" smtClean="0"/>
              <a:t>Next, the information is made useful to the end-user. This could be via an alert to the user (email, text, notification, etc).</a:t>
            </a:r>
          </a:p>
          <a:p>
            <a:r>
              <a:rPr lang="en-IN" dirty="0" smtClean="0"/>
              <a:t>For example, a text alert when the temperature is too high in the company’s cold storage.</a:t>
            </a:r>
          </a:p>
          <a:p>
            <a:endParaRPr lang="en-IN" dirty="0" smtClean="0"/>
          </a:p>
          <a:p>
            <a:pPr>
              <a:buFont typeface="Arial" pitchFamily="34" charset="0"/>
              <a:buChar char="•"/>
            </a:pPr>
            <a:r>
              <a:rPr lang="en-IN" dirty="0" smtClean="0"/>
              <a:t>Also, a user might have an interface that allows them to proactively check in on the system. </a:t>
            </a:r>
          </a:p>
          <a:p>
            <a:r>
              <a:rPr lang="en-IN" dirty="0" smtClean="0"/>
              <a:t> For example, a user might want to check the video feeds in their house via a phone      app or a web browser.</a:t>
            </a:r>
          </a:p>
          <a:p>
            <a:endParaRPr lang="en-IN" dirty="0" smtClean="0"/>
          </a:p>
          <a:p>
            <a:pPr>
              <a:buFont typeface="Arial" pitchFamily="34" charset="0"/>
              <a:buChar char="•"/>
            </a:pPr>
            <a:r>
              <a:rPr lang="en-IN" dirty="0" smtClean="0"/>
              <a:t> Depending on the IOT application, the user may also be able to perform an action and affect the system. </a:t>
            </a:r>
          </a:p>
          <a:p>
            <a:r>
              <a:rPr lang="en-IN" dirty="0" smtClean="0"/>
              <a:t> For example, the user might remotely adjust the temperature in the cold storage via   an app on their phone.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[8]</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4" name="TextBox 13"/>
          <p:cNvSpPr txBox="1"/>
          <p:nvPr/>
        </p:nvSpPr>
        <p:spPr>
          <a:xfrm>
            <a:off x="467544" y="2996952"/>
            <a:ext cx="8496944" cy="2862322"/>
          </a:xfrm>
          <a:prstGeom prst="rect">
            <a:avLst/>
          </a:prstGeom>
          <a:noFill/>
        </p:spPr>
        <p:txBody>
          <a:bodyPr wrap="square" rtlCol="0">
            <a:spAutoFit/>
          </a:bodyPr>
          <a:lstStyle/>
          <a:p>
            <a:r>
              <a:rPr lang="en-IN" dirty="0" smtClean="0"/>
              <a:t>The</a:t>
            </a:r>
            <a:r>
              <a:rPr lang="en-IN" dirty="0" smtClean="0"/>
              <a:t> Heart Rate Monitoring system is developed using IOT technology with an objective of detecting the heart beat of the patient in order to monitor the risk of heart attack and also the regular checkups. </a:t>
            </a:r>
          </a:p>
          <a:p>
            <a:r>
              <a:rPr lang="en-IN" dirty="0" smtClean="0"/>
              <a:t>Then the Pulse Sensor will measure the </a:t>
            </a:r>
            <a:r>
              <a:rPr lang="en-IN" dirty="0" smtClean="0"/>
              <a:t>change </a:t>
            </a:r>
            <a:r>
              <a:rPr lang="en-IN" dirty="0" smtClean="0"/>
              <a:t>in volume of blood, which occurs when every time heart pumps blood in the body. This change in volume of blood causes a change in the light intensity through that organ. The Arduino will then convert this change into the heart beat per minute (BPM).</a:t>
            </a:r>
          </a:p>
          <a:p>
            <a:endParaRPr lang="en-IN" dirty="0" smtClean="0"/>
          </a:p>
          <a:p>
            <a:r>
              <a:rPr lang="en-IN" dirty="0" smtClean="0"/>
              <a:t>Body health monitoring is very important to us to make sure our health is in excellent condition</a:t>
            </a:r>
            <a:r>
              <a:rPr lang="en-IN" dirty="0" smtClean="0"/>
              <a:t>.</a:t>
            </a:r>
            <a:endParaRPr lang="en-IN" dirty="0" smtClean="0"/>
          </a:p>
        </p:txBody>
      </p:sp>
      <p:sp>
        <p:nvSpPr>
          <p:cNvPr id="15" name="TextBox 14"/>
          <p:cNvSpPr txBox="1"/>
          <p:nvPr/>
        </p:nvSpPr>
        <p:spPr>
          <a:xfrm>
            <a:off x="2915816" y="764704"/>
            <a:ext cx="3359381" cy="646331"/>
          </a:xfrm>
          <a:prstGeom prst="rect">
            <a:avLst/>
          </a:prstGeom>
          <a:noFill/>
        </p:spPr>
        <p:txBody>
          <a:bodyPr wrap="none" rtlCol="0">
            <a:spAutoFit/>
          </a:bodyPr>
          <a:lstStyle/>
          <a:p>
            <a:r>
              <a:rPr lang="en-IN" sz="3600" b="1" dirty="0" smtClean="0">
                <a:solidFill>
                  <a:srgbClr val="FF0000"/>
                </a:solidFill>
              </a:rPr>
              <a:t>Types of </a:t>
            </a:r>
            <a:r>
              <a:rPr lang="en-IN" sz="3600" b="1" dirty="0" smtClean="0">
                <a:solidFill>
                  <a:srgbClr val="FF0000"/>
                </a:solidFill>
              </a:rPr>
              <a:t>Sensors</a:t>
            </a:r>
            <a:endParaRPr lang="en-IN" sz="3600" b="1" dirty="0">
              <a:solidFill>
                <a:srgbClr val="FF0000"/>
              </a:solidFill>
            </a:endParaRPr>
          </a:p>
        </p:txBody>
      </p:sp>
      <p:sp>
        <p:nvSpPr>
          <p:cNvPr id="10242" name="AutoShape 2" descr="Pulse Heart Rate Sensor – Kuongshun Electronic Sho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 name="TextBox 15"/>
          <p:cNvSpPr txBox="1"/>
          <p:nvPr/>
        </p:nvSpPr>
        <p:spPr>
          <a:xfrm>
            <a:off x="899592" y="1772816"/>
            <a:ext cx="2665858" cy="738664"/>
          </a:xfrm>
          <a:prstGeom prst="rect">
            <a:avLst/>
          </a:prstGeom>
          <a:noFill/>
        </p:spPr>
        <p:txBody>
          <a:bodyPr wrap="none" rtlCol="0">
            <a:spAutoFit/>
          </a:bodyPr>
          <a:lstStyle/>
          <a:p>
            <a:r>
              <a:rPr lang="en-IN" sz="2400" b="1" u="sng" dirty="0" smtClean="0"/>
              <a:t>Heart </a:t>
            </a:r>
            <a:r>
              <a:rPr lang="en-IN" sz="2400" b="1" u="sng" dirty="0" smtClean="0"/>
              <a:t>Rate Sensor</a:t>
            </a:r>
            <a:r>
              <a:rPr lang="en-IN" sz="2400" b="1" u="sng" dirty="0" smtClean="0"/>
              <a:t>:-</a:t>
            </a:r>
          </a:p>
          <a:p>
            <a:endParaRPr lang="en-IN" dirty="0"/>
          </a:p>
        </p:txBody>
      </p:sp>
      <p:sp>
        <p:nvSpPr>
          <p:cNvPr id="10244" name="AutoShape 4" descr="Pulse Heart Rate Sensor – Kuongshun Electronic Sho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46" name="Picture 6" descr="Pulse Heart Rate Sensor – Kuongshun Electronic Shop"/>
          <p:cNvPicPr>
            <a:picLocks noChangeAspect="1" noChangeArrowheads="1"/>
          </p:cNvPicPr>
          <p:nvPr/>
        </p:nvPicPr>
        <p:blipFill>
          <a:blip r:embed="rId3" cstate="print"/>
          <a:srcRect/>
          <a:stretch>
            <a:fillRect/>
          </a:stretch>
        </p:blipFill>
        <p:spPr bwMode="auto">
          <a:xfrm>
            <a:off x="5148064" y="1484784"/>
            <a:ext cx="3096344" cy="15121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03949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883164" y="3612330"/>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22230"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 CSE/201711357 &amp; Manisha Panda- CSE/ 201741413  </a:t>
            </a:r>
            <a:endParaRPr lang="en-US" altLang="zh-CN" b="1" dirty="0">
              <a:latin typeface="Arial"/>
              <a:ea typeface="Arial"/>
              <a:cs typeface="Arial"/>
            </a:endParaRPr>
          </a:p>
        </p:txBody>
      </p:sp>
      <p:sp>
        <p:nvSpPr>
          <p:cNvPr id="21" name="Text Box21"/>
          <p:cNvSpPr txBox="1"/>
          <p:nvPr/>
        </p:nvSpPr>
        <p:spPr>
          <a:xfrm>
            <a:off x="8460433" y="6165304"/>
            <a:ext cx="68356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[9]</a:t>
            </a:r>
            <a:endParaRPr lang="en-US" altLang="zh-CN" sz="2800" dirty="0">
              <a:latin typeface="Arial"/>
              <a:ea typeface="Arial"/>
              <a:cs typeface="Arial"/>
            </a:endParaRPr>
          </a:p>
        </p:txBody>
      </p:sp>
      <p:sp>
        <p:nvSpPr>
          <p:cNvPr id="13" name="Text Box10"/>
          <p:cNvSpPr txBox="1"/>
          <p:nvPr/>
        </p:nvSpPr>
        <p:spPr>
          <a:xfrm>
            <a:off x="323853" y="319736"/>
            <a:ext cx="5507129" cy="264240"/>
          </a:xfrm>
          <a:prstGeom prst="rect">
            <a:avLst/>
          </a:prstGeom>
        </p:spPr>
        <p:txBody>
          <a:bodyPr wrap="square" lIns="0" tIns="0" rIns="0" rtlCol="0">
            <a:spAutoFit/>
          </a:bodyPr>
          <a:lstStyle/>
          <a:p>
            <a:pPr algn="l">
              <a:lnSpc>
                <a:spcPts val="0"/>
              </a:lnSpc>
            </a:pPr>
            <a:endParaRPr dirty="0"/>
          </a:p>
          <a:p>
            <a:pPr algn="l" rtl="0">
              <a:lnSpc>
                <a:spcPts val="1688"/>
              </a:lnSpc>
            </a:pPr>
            <a:endParaRPr lang="en-US" altLang="zh-CN" sz="1800" dirty="0">
              <a:latin typeface="Arial"/>
              <a:ea typeface="Arial"/>
              <a:cs typeface="Arial"/>
            </a:endParaRPr>
          </a:p>
        </p:txBody>
      </p:sp>
      <p:sp>
        <p:nvSpPr>
          <p:cNvPr id="11" name="TextBox 10"/>
          <p:cNvSpPr txBox="1"/>
          <p:nvPr/>
        </p:nvSpPr>
        <p:spPr>
          <a:xfrm>
            <a:off x="467544" y="3501008"/>
            <a:ext cx="8424936" cy="2031325"/>
          </a:xfrm>
          <a:prstGeom prst="rect">
            <a:avLst/>
          </a:prstGeom>
          <a:noFill/>
        </p:spPr>
        <p:txBody>
          <a:bodyPr wrap="square" rtlCol="0">
            <a:spAutoFit/>
          </a:bodyPr>
          <a:lstStyle/>
          <a:p>
            <a:r>
              <a:rPr lang="en-IN" dirty="0" smtClean="0"/>
              <a:t>An </a:t>
            </a:r>
            <a:r>
              <a:rPr lang="en-IN" dirty="0" smtClean="0"/>
              <a:t>ultrasonic sensor is an electronic device that measures the distance of a target object by emitting ultrasonic sound waves, and converts the reflected sound into an electrical signal. Ultrasonic waves travel faster than the speed of audible sound (i.e. the sound that humans can hear). </a:t>
            </a:r>
            <a:endParaRPr lang="en-IN" dirty="0" smtClean="0"/>
          </a:p>
          <a:p>
            <a:r>
              <a:rPr lang="en-IN" dirty="0" smtClean="0"/>
              <a:t>Ultrasonic </a:t>
            </a:r>
            <a:r>
              <a:rPr lang="en-IN" dirty="0" smtClean="0"/>
              <a:t>sensors have two main components: the transmitter (which emits the sound using piezoelectric crystals) and the receiver (which encounters the sound after it has travelled to and from the target</a:t>
            </a:r>
            <a:r>
              <a:rPr lang="en-IN" dirty="0" smtClean="0"/>
              <a:t>).</a:t>
            </a:r>
            <a:endParaRPr lang="en-IN" b="1" u="sng" dirty="0" smtClean="0"/>
          </a:p>
        </p:txBody>
      </p:sp>
      <p:sp>
        <p:nvSpPr>
          <p:cNvPr id="14" name="TextBox 13"/>
          <p:cNvSpPr txBox="1"/>
          <p:nvPr/>
        </p:nvSpPr>
        <p:spPr>
          <a:xfrm>
            <a:off x="683568" y="1844824"/>
            <a:ext cx="2592056" cy="738664"/>
          </a:xfrm>
          <a:prstGeom prst="rect">
            <a:avLst/>
          </a:prstGeom>
          <a:noFill/>
        </p:spPr>
        <p:txBody>
          <a:bodyPr wrap="none" rtlCol="0">
            <a:spAutoFit/>
          </a:bodyPr>
          <a:lstStyle/>
          <a:p>
            <a:r>
              <a:rPr lang="en-IN" sz="2400" b="1" u="sng" dirty="0" smtClean="0"/>
              <a:t>Ultrasonic </a:t>
            </a:r>
            <a:r>
              <a:rPr lang="en-IN" sz="2400" b="1" u="sng" dirty="0" smtClean="0"/>
              <a:t>Sensor</a:t>
            </a:r>
            <a:r>
              <a:rPr lang="en-IN" sz="2400" b="1" u="sng" dirty="0" smtClean="0"/>
              <a:t>:-</a:t>
            </a:r>
          </a:p>
          <a:p>
            <a:endParaRPr lang="en-IN" dirty="0"/>
          </a:p>
        </p:txBody>
      </p:sp>
      <p:pic>
        <p:nvPicPr>
          <p:cNvPr id="9220" name="Picture 4" descr="HC-SR04 Ultrasonic Sensor Module at Rs 66/piece | Moti Nagar | New Delhi|  ID: 19727491430"/>
          <p:cNvPicPr>
            <a:picLocks noChangeAspect="1" noChangeArrowheads="1"/>
          </p:cNvPicPr>
          <p:nvPr/>
        </p:nvPicPr>
        <p:blipFill>
          <a:blip r:embed="rId3" cstate="print"/>
          <a:srcRect/>
          <a:stretch>
            <a:fillRect/>
          </a:stretch>
        </p:blipFill>
        <p:spPr bwMode="auto">
          <a:xfrm>
            <a:off x="4572000" y="1412776"/>
            <a:ext cx="3168352" cy="1800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946</Words>
  <Application>Microsoft Office PowerPoint</Application>
  <PresentationFormat>On-screen Show (4:3)</PresentationFormat>
  <Paragraphs>197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44</cp:revision>
  <dcterms:created xsi:type="dcterms:W3CDTF">2021-02-22T13:14:28Z</dcterms:created>
  <dcterms:modified xsi:type="dcterms:W3CDTF">2021-02-23T14:28:04Z</dcterms:modified>
</cp:coreProperties>
</file>